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92" r:id="rId2"/>
    <p:sldId id="699" r:id="rId3"/>
    <p:sldId id="700" r:id="rId4"/>
    <p:sldId id="701" r:id="rId5"/>
    <p:sldId id="702" r:id="rId6"/>
    <p:sldId id="703" r:id="rId7"/>
    <p:sldId id="704" r:id="rId8"/>
    <p:sldId id="705" r:id="rId9"/>
    <p:sldId id="706" r:id="rId10"/>
    <p:sldId id="707" r:id="rId11"/>
    <p:sldId id="708" r:id="rId12"/>
    <p:sldId id="709" r:id="rId13"/>
    <p:sldId id="71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B0F0"/>
    <a:srgbClr val="F59749"/>
    <a:srgbClr val="002060"/>
    <a:srgbClr val="FF00FF"/>
    <a:srgbClr val="EAACAC"/>
    <a:srgbClr val="FFFFFF"/>
    <a:srgbClr val="EEBCBC"/>
    <a:srgbClr val="FDE5E5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280" autoAdjust="0"/>
  </p:normalViewPr>
  <p:slideViewPr>
    <p:cSldViewPr snapToGrid="0">
      <p:cViewPr varScale="1">
        <p:scale>
          <a:sx n="70" d="100"/>
          <a:sy n="70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tCMd1ytvWg" TargetMode="Externa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youtu.be/tXkBfkeJJ5c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image" Target="../media/image1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855" y="758952"/>
            <a:ext cx="7921335" cy="3566160"/>
          </a:xfrm>
        </p:spPr>
        <p:txBody>
          <a:bodyPr>
            <a:normAutofit/>
          </a:bodyPr>
          <a:lstStyle/>
          <a:p>
            <a:r>
              <a:rPr lang="en-US" sz="6000" dirty="0"/>
              <a:t>The Beginning</a:t>
            </a:r>
            <a:br>
              <a:rPr lang="en-US" sz="6000" dirty="0"/>
            </a:br>
            <a:r>
              <a:rPr lang="en-US" sz="6000" dirty="0"/>
              <a:t>				and The End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Astrophysics</a:t>
            </a:r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“Big Bang”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610" y="1568574"/>
            <a:ext cx="2930866" cy="1467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471" y="1566606"/>
            <a:ext cx="2913686" cy="1453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21" y="3109376"/>
            <a:ext cx="2921296" cy="1431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5292" y="3109376"/>
            <a:ext cx="2920558" cy="1460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175" y="3111095"/>
            <a:ext cx="2920558" cy="1456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821" y="4653918"/>
            <a:ext cx="2917122" cy="1460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5292" y="4659018"/>
            <a:ext cx="2920558" cy="1444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9175" y="4647046"/>
            <a:ext cx="2930866" cy="146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Where’s the Evidence??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Picture 8" descr="https://www.extremetech.com/g00/2_d3d3LmV4dHJlbWV0ZWNoLmNvbQ%3D%3D_/TU9SRVBIRVVTMTYkaHR0cDovL3d3dy5leHRyZW1ldGVjaC5jb20vd3AtY29udGVudC91cGxvYWRzLzIwMTMvMDMvcGxhbmNrLmpwZw%3D%3D_$/$/$/$/$/$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3567245"/>
            <a:ext cx="4813300" cy="26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enzias and wil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10" y="1491246"/>
            <a:ext cx="4475580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8555401-B8BB-4950-AF93-665EA6CD6CB8}"/>
              </a:ext>
            </a:extLst>
          </p:cNvPr>
          <p:cNvGrpSpPr/>
          <p:nvPr/>
        </p:nvGrpSpPr>
        <p:grpSpPr>
          <a:xfrm>
            <a:off x="5108692" y="1753310"/>
            <a:ext cx="3730508" cy="1344189"/>
            <a:chOff x="5108692" y="1753310"/>
            <a:chExt cx="3730508" cy="134418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C15A1A8-82A1-46E6-85EE-5DD29AB27FC2}"/>
                </a:ext>
              </a:extLst>
            </p:cNvPr>
            <p:cNvSpPr txBox="1"/>
            <p:nvPr/>
          </p:nvSpPr>
          <p:spPr>
            <a:xfrm>
              <a:off x="6077707" y="1753310"/>
              <a:ext cx="179247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CMB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D367C7-9C23-4954-842D-4FF6C49AA49F}"/>
                </a:ext>
              </a:extLst>
            </p:cNvPr>
            <p:cNvSpPr txBox="1"/>
            <p:nvPr/>
          </p:nvSpPr>
          <p:spPr>
            <a:xfrm>
              <a:off x="5108692" y="2697389"/>
              <a:ext cx="37305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Cosmic Microwave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02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Cosmic Microwave Background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hyperphysics.phy-astr.gsu.edu/hbase/astro/imgast/cobe3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83035"/>
            <a:ext cx="4267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3798554">
            <a:off x="2427311" y="2951404"/>
            <a:ext cx="2176253" cy="1709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226" y="1500767"/>
            <a:ext cx="4439697" cy="286580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BDF34C0F-DBAB-4993-B2F3-B74C60D90AF9}"/>
              </a:ext>
            </a:extLst>
          </p:cNvPr>
          <p:cNvSpPr txBox="1"/>
          <p:nvPr/>
        </p:nvSpPr>
        <p:spPr>
          <a:xfrm>
            <a:off x="624356" y="1521002"/>
            <a:ext cx="3276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λ</a:t>
            </a:r>
            <a:r>
              <a:rPr lang="en-US" sz="4400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max</a:t>
            </a:r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1 mm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5913B7-CBCD-43E9-B446-223D2F055725}"/>
              </a:ext>
            </a:extLst>
          </p:cNvPr>
          <p:cNvGrpSpPr/>
          <p:nvPr/>
        </p:nvGrpSpPr>
        <p:grpSpPr>
          <a:xfrm>
            <a:off x="2714350" y="2274219"/>
            <a:ext cx="1625766" cy="980610"/>
            <a:chOff x="2714350" y="2274219"/>
            <a:chExt cx="1625766" cy="98061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BC8879D-6F41-4E05-8CC3-AB4F778A6D03}"/>
                </a:ext>
              </a:extLst>
            </p:cNvPr>
            <p:cNvSpPr txBox="1"/>
            <p:nvPr/>
          </p:nvSpPr>
          <p:spPr>
            <a:xfrm>
              <a:off x="2714350" y="2670054"/>
              <a:ext cx="16257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0.001 m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C533A797-0DD1-461B-9CC9-F0E1265E45DE}"/>
                </a:ext>
              </a:extLst>
            </p:cNvPr>
            <p:cNvCxnSpPr/>
            <p:nvPr/>
          </p:nvCxnSpPr>
          <p:spPr>
            <a:xfrm>
              <a:off x="3276600" y="2274219"/>
              <a:ext cx="114238" cy="40881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6B67B7-A4B4-4F3A-8A34-1CF07E634758}"/>
                  </a:ext>
                </a:extLst>
              </p:cNvPr>
              <p:cNvSpPr txBox="1"/>
              <p:nvPr/>
            </p:nvSpPr>
            <p:spPr>
              <a:xfrm>
                <a:off x="5006968" y="4630299"/>
                <a:ext cx="2412840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2.9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0.001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6B67B7-A4B4-4F3A-8A34-1CF07E634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968" y="4630299"/>
                <a:ext cx="2412840" cy="8645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A853B5A-B719-4C52-A3E4-4142DB71BCF2}"/>
              </a:ext>
            </a:extLst>
          </p:cNvPr>
          <p:cNvGrpSpPr/>
          <p:nvPr/>
        </p:nvGrpSpPr>
        <p:grpSpPr>
          <a:xfrm>
            <a:off x="5416468" y="5334373"/>
            <a:ext cx="3422732" cy="824356"/>
            <a:chOff x="5416468" y="5334373"/>
            <a:chExt cx="3422732" cy="824356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795FDED-5B60-4AD1-9289-97D74F2BC066}"/>
                </a:ext>
              </a:extLst>
            </p:cNvPr>
            <p:cNvSpPr txBox="1"/>
            <p:nvPr/>
          </p:nvSpPr>
          <p:spPr>
            <a:xfrm>
              <a:off x="5416468" y="5758619"/>
              <a:ext cx="3422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Temperature of the Universe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8B8CE28-B703-404B-A1BE-FC0D0C5AA2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0612" y="5334373"/>
              <a:ext cx="183564" cy="42424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259E60-0E72-4FEB-A8A5-61C11138528B}"/>
                  </a:ext>
                </a:extLst>
              </p:cNvPr>
              <p:cNvSpPr txBox="1"/>
              <p:nvPr/>
            </p:nvSpPr>
            <p:spPr>
              <a:xfrm>
                <a:off x="7419808" y="4903486"/>
                <a:ext cx="13410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𝐊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259E60-0E72-4FEB-A8A5-61C111385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808" y="4903486"/>
                <a:ext cx="134100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7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Next?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1531726"/>
            <a:ext cx="4137600" cy="2666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1680906"/>
            <a:ext cx="452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+mj-lt"/>
              </a:rPr>
              <a:t>Static and Infinite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+mj-lt"/>
              </a:rPr>
              <a:t>Expanding and slowing to a stop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+mj-lt"/>
              </a:rPr>
              <a:t>Expanding, slowing, and contracting in a “big crunch”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+mj-lt"/>
              </a:rPr>
              <a:t>Expanding and accelerating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85F38F-3259-449B-B125-D7C4ABFEF218}"/>
              </a:ext>
            </a:extLst>
          </p:cNvPr>
          <p:cNvSpPr/>
          <p:nvPr/>
        </p:nvSpPr>
        <p:spPr>
          <a:xfrm>
            <a:off x="190500" y="3214809"/>
            <a:ext cx="3860800" cy="405090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5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55" y="1634975"/>
            <a:ext cx="8073087" cy="37459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87E8EE-51E3-480E-9635-0BF5A0BACAA3}"/>
              </a:ext>
            </a:extLst>
          </p:cNvPr>
          <p:cNvSpPr/>
          <p:nvPr/>
        </p:nvSpPr>
        <p:spPr>
          <a:xfrm>
            <a:off x="569394" y="1680906"/>
            <a:ext cx="4002606" cy="1650197"/>
          </a:xfrm>
          <a:prstGeom prst="rect">
            <a:avLst/>
          </a:prstGeom>
          <a:solidFill>
            <a:srgbClr val="FFFF00">
              <a:alpha val="1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870262-56F4-417B-8E4A-8B92EA3EAE9B}"/>
              </a:ext>
            </a:extLst>
          </p:cNvPr>
          <p:cNvSpPr/>
          <p:nvPr/>
        </p:nvSpPr>
        <p:spPr>
          <a:xfrm>
            <a:off x="572618" y="3331102"/>
            <a:ext cx="4002606" cy="2004981"/>
          </a:xfrm>
          <a:prstGeom prst="rect">
            <a:avLst/>
          </a:prstGeom>
          <a:solidFill>
            <a:srgbClr val="FFFF00">
              <a:alpha val="1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559A86-F4B5-417C-B632-E42211B5A69A}"/>
              </a:ext>
            </a:extLst>
          </p:cNvPr>
          <p:cNvSpPr/>
          <p:nvPr/>
        </p:nvSpPr>
        <p:spPr>
          <a:xfrm>
            <a:off x="4575224" y="1680906"/>
            <a:ext cx="3999382" cy="1650195"/>
          </a:xfrm>
          <a:prstGeom prst="rect">
            <a:avLst/>
          </a:prstGeom>
          <a:solidFill>
            <a:srgbClr val="FFFF00">
              <a:alpha val="1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4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3" y="1429089"/>
            <a:ext cx="8395855" cy="3774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24277"/>
          <a:stretch/>
        </p:blipFill>
        <p:spPr>
          <a:xfrm>
            <a:off x="3435987" y="3708533"/>
            <a:ext cx="5558724" cy="23278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97135A-5744-4416-8329-A89F70826D17}"/>
              </a:ext>
            </a:extLst>
          </p:cNvPr>
          <p:cNvSpPr/>
          <p:nvPr/>
        </p:nvSpPr>
        <p:spPr>
          <a:xfrm>
            <a:off x="112813" y="3270963"/>
            <a:ext cx="2935187" cy="1097837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6DCC8-CF57-45B2-A32A-B13854C5B867}"/>
              </a:ext>
            </a:extLst>
          </p:cNvPr>
          <p:cNvSpPr/>
          <p:nvPr/>
        </p:nvSpPr>
        <p:spPr>
          <a:xfrm>
            <a:off x="3554512" y="5035974"/>
            <a:ext cx="4954156" cy="375520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7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the Universe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ow astronomers weigh the universe (and everything in it ...">
            <a:extLst>
              <a:ext uri="{FF2B5EF4-FFF2-40B4-BE49-F238E27FC236}">
                <a16:creationId xmlns:a16="http://schemas.microsoft.com/office/drawing/2014/main" id="{15E69216-DFFF-4684-93D3-5A9CD781A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3"/>
          <a:stretch/>
        </p:blipFill>
        <p:spPr bwMode="auto">
          <a:xfrm>
            <a:off x="-1" y="1300765"/>
            <a:ext cx="9143999" cy="50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20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0850" y="380140"/>
            <a:ext cx="8863149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| Parallax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-209822" y="3223454"/>
            <a:ext cx="1188720" cy="1188720"/>
          </a:xfrm>
          <a:prstGeom prst="ellipse">
            <a:avLst/>
          </a:prstGeom>
          <a:solidFill>
            <a:srgbClr val="00B0F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38818" y="3772094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598466">
            <a:off x="63764" y="3402045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Parallax</a:t>
            </a:r>
          </a:p>
        </p:txBody>
      </p:sp>
      <p:sp>
        <p:nvSpPr>
          <p:cNvPr id="12" name="Star: 5 Points 11"/>
          <p:cNvSpPr/>
          <p:nvPr/>
        </p:nvSpPr>
        <p:spPr>
          <a:xfrm>
            <a:off x="560700" y="4238820"/>
            <a:ext cx="182880" cy="18288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Superimposing the two photographs makes it possible to measure the angle 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94" y="3116274"/>
            <a:ext cx="4517694" cy="301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0850" y="1538974"/>
                <a:ext cx="4755789" cy="978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𝑝𝑎𝑟𝑠𝑒𝑐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𝑎𝑟𝑐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𝑠𝑒𝑐𝑜𝑛𝑑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50" y="1538974"/>
                <a:ext cx="4755789" cy="978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564713" y="1766472"/>
            <a:ext cx="340452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1 parsec (pc) = 3.26 </a:t>
            </a:r>
            <a:r>
              <a:rPr lang="en-US" sz="2800" dirty="0" err="1">
                <a:latin typeface="+mj-lt"/>
              </a:rPr>
              <a:t>ly</a:t>
            </a:r>
            <a:r>
              <a:rPr lang="en-US" sz="28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51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0850" y="380140"/>
            <a:ext cx="8863149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| Cepheid Variables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-667022" y="2766254"/>
            <a:ext cx="2103120" cy="2103120"/>
          </a:xfrm>
          <a:prstGeom prst="ellipse">
            <a:avLst/>
          </a:prstGeom>
          <a:solidFill>
            <a:srgbClr val="00B0F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-209822" y="3223454"/>
            <a:ext cx="1188720" cy="1188720"/>
          </a:xfrm>
          <a:prstGeom prst="ellipse">
            <a:avLst/>
          </a:prstGeom>
          <a:solidFill>
            <a:srgbClr val="00B0F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38818" y="3772094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598466">
            <a:off x="63764" y="3402045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Parallax</a:t>
            </a:r>
          </a:p>
        </p:txBody>
      </p:sp>
      <p:sp>
        <p:nvSpPr>
          <p:cNvPr id="13" name="TextBox 12"/>
          <p:cNvSpPr txBox="1"/>
          <p:nvPr/>
        </p:nvSpPr>
        <p:spPr>
          <a:xfrm rot="1598466">
            <a:off x="208414" y="293473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Cepheids</a:t>
            </a:r>
          </a:p>
        </p:txBody>
      </p:sp>
      <p:sp>
        <p:nvSpPr>
          <p:cNvPr id="16" name="Star: 5 Points 15"/>
          <p:cNvSpPr/>
          <p:nvPr/>
        </p:nvSpPr>
        <p:spPr>
          <a:xfrm>
            <a:off x="796018" y="4638870"/>
            <a:ext cx="182880" cy="18288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4" descr="The luminosity-period relationship for Cepheid variables. Note the logarithmic scal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09" y="3217931"/>
            <a:ext cx="4041193" cy="31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cepheid variable perio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1"/>
          <a:stretch/>
        </p:blipFill>
        <p:spPr bwMode="auto">
          <a:xfrm>
            <a:off x="5228539" y="1388796"/>
            <a:ext cx="3718213" cy="17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29459" y="4750326"/>
                <a:ext cx="2272097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459" y="4750326"/>
                <a:ext cx="2272097" cy="1152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F7BAE9-33C2-4292-A046-E0E6F03172E2}"/>
              </a:ext>
            </a:extLst>
          </p:cNvPr>
          <p:cNvCxnSpPr>
            <a:cxnSpLocks/>
          </p:cNvCxnSpPr>
          <p:nvPr/>
        </p:nvCxnSpPr>
        <p:spPr>
          <a:xfrm flipV="1">
            <a:off x="7642222" y="4052888"/>
            <a:ext cx="0" cy="1778497"/>
          </a:xfrm>
          <a:prstGeom prst="line">
            <a:avLst/>
          </a:prstGeom>
          <a:ln w="571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1A87B5-7F5F-48B2-9782-8149595693D5}"/>
              </a:ext>
            </a:extLst>
          </p:cNvPr>
          <p:cNvCxnSpPr>
            <a:cxnSpLocks/>
          </p:cNvCxnSpPr>
          <p:nvPr/>
        </p:nvCxnSpPr>
        <p:spPr>
          <a:xfrm>
            <a:off x="5600700" y="4052888"/>
            <a:ext cx="2041522" cy="0"/>
          </a:xfrm>
          <a:prstGeom prst="line">
            <a:avLst/>
          </a:prstGeom>
          <a:ln w="571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6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0850" y="380140"/>
            <a:ext cx="8863149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| H-R Diagram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-1124222" y="2309054"/>
            <a:ext cx="3017520" cy="3017520"/>
          </a:xfrm>
          <a:prstGeom prst="ellipse">
            <a:avLst/>
          </a:prstGeom>
          <a:solidFill>
            <a:srgbClr val="00B0F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-667022" y="2766254"/>
            <a:ext cx="2103120" cy="2103120"/>
          </a:xfrm>
          <a:prstGeom prst="ellipse">
            <a:avLst/>
          </a:prstGeom>
          <a:solidFill>
            <a:srgbClr val="00B0F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-209822" y="3223454"/>
            <a:ext cx="1188720" cy="1188720"/>
          </a:xfrm>
          <a:prstGeom prst="ellipse">
            <a:avLst/>
          </a:prstGeom>
          <a:solidFill>
            <a:srgbClr val="00B0F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38818" y="3772094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598466">
            <a:off x="63764" y="3402045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Parallax</a:t>
            </a:r>
          </a:p>
        </p:txBody>
      </p:sp>
      <p:sp>
        <p:nvSpPr>
          <p:cNvPr id="13" name="TextBox 12"/>
          <p:cNvSpPr txBox="1"/>
          <p:nvPr/>
        </p:nvSpPr>
        <p:spPr>
          <a:xfrm rot="1598466">
            <a:off x="208414" y="293473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Cepheids</a:t>
            </a:r>
          </a:p>
        </p:txBody>
      </p:sp>
      <p:sp>
        <p:nvSpPr>
          <p:cNvPr id="14" name="TextBox 13"/>
          <p:cNvSpPr txBox="1"/>
          <p:nvPr/>
        </p:nvSpPr>
        <p:spPr>
          <a:xfrm rot="1598466">
            <a:off x="291306" y="2550665"/>
            <a:ext cx="136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H-R Diagram</a:t>
            </a:r>
          </a:p>
        </p:txBody>
      </p:sp>
      <p:sp>
        <p:nvSpPr>
          <p:cNvPr id="16" name="Star: 5 Points 15"/>
          <p:cNvSpPr/>
          <p:nvPr/>
        </p:nvSpPr>
        <p:spPr>
          <a:xfrm>
            <a:off x="1006982" y="5051995"/>
            <a:ext cx="182880" cy="18288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00376" y="1680906"/>
                <a:ext cx="39457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2.90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mK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376" y="1680906"/>
                <a:ext cx="3945760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This coloured version of the HR diagram conveys the types of stars in the different regions pictorially, and gives the positions of many named sta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56" y="2336288"/>
            <a:ext cx="3887380" cy="37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459" y="4750326"/>
                <a:ext cx="2272097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459" y="4750326"/>
                <a:ext cx="2272097" cy="1152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6ED13B-E7A0-44C5-89FE-0F3DE4340B43}"/>
              </a:ext>
            </a:extLst>
          </p:cNvPr>
          <p:cNvCxnSpPr>
            <a:cxnSpLocks/>
          </p:cNvCxnSpPr>
          <p:nvPr/>
        </p:nvCxnSpPr>
        <p:spPr>
          <a:xfrm flipV="1">
            <a:off x="7113584" y="3719513"/>
            <a:ext cx="0" cy="1778497"/>
          </a:xfrm>
          <a:prstGeom prst="line">
            <a:avLst/>
          </a:prstGeom>
          <a:ln w="571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8DF29E-68A9-44C9-A985-372E05345374}"/>
              </a:ext>
            </a:extLst>
          </p:cNvPr>
          <p:cNvCxnSpPr>
            <a:cxnSpLocks/>
          </p:cNvCxnSpPr>
          <p:nvPr/>
        </p:nvCxnSpPr>
        <p:spPr>
          <a:xfrm>
            <a:off x="5214938" y="3719513"/>
            <a:ext cx="1898646" cy="0"/>
          </a:xfrm>
          <a:prstGeom prst="line">
            <a:avLst/>
          </a:prstGeom>
          <a:ln w="571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7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0850" y="380140"/>
            <a:ext cx="8863149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| Redshift &amp; Hubble’s Law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-1581422" y="1851854"/>
            <a:ext cx="3931920" cy="3931920"/>
          </a:xfrm>
          <a:prstGeom prst="ellipse">
            <a:avLst/>
          </a:prstGeom>
          <a:solidFill>
            <a:srgbClr val="00B0F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124222" y="2309054"/>
            <a:ext cx="3017520" cy="3017520"/>
          </a:xfrm>
          <a:prstGeom prst="ellipse">
            <a:avLst/>
          </a:prstGeom>
          <a:solidFill>
            <a:srgbClr val="00B0F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-667022" y="2766254"/>
            <a:ext cx="2103120" cy="2103120"/>
          </a:xfrm>
          <a:prstGeom prst="ellipse">
            <a:avLst/>
          </a:prstGeom>
          <a:solidFill>
            <a:srgbClr val="00B0F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-209822" y="3223454"/>
            <a:ext cx="1188720" cy="1188720"/>
          </a:xfrm>
          <a:prstGeom prst="ellipse">
            <a:avLst/>
          </a:prstGeom>
          <a:solidFill>
            <a:srgbClr val="00B0F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38818" y="3772094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598466">
            <a:off x="63764" y="3402045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Parallax</a:t>
            </a:r>
          </a:p>
        </p:txBody>
      </p:sp>
      <p:sp>
        <p:nvSpPr>
          <p:cNvPr id="13" name="TextBox 12"/>
          <p:cNvSpPr txBox="1"/>
          <p:nvPr/>
        </p:nvSpPr>
        <p:spPr>
          <a:xfrm rot="1598466">
            <a:off x="208414" y="293473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Cepheids</a:t>
            </a:r>
          </a:p>
        </p:txBody>
      </p:sp>
      <p:sp>
        <p:nvSpPr>
          <p:cNvPr id="14" name="TextBox 13"/>
          <p:cNvSpPr txBox="1"/>
          <p:nvPr/>
        </p:nvSpPr>
        <p:spPr>
          <a:xfrm rot="1598466">
            <a:off x="291306" y="2550665"/>
            <a:ext cx="136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H-R Diagram</a:t>
            </a:r>
          </a:p>
        </p:txBody>
      </p:sp>
      <p:sp>
        <p:nvSpPr>
          <p:cNvPr id="15" name="TextBox 14"/>
          <p:cNvSpPr txBox="1"/>
          <p:nvPr/>
        </p:nvSpPr>
        <p:spPr>
          <a:xfrm rot="1598466">
            <a:off x="736158" y="2135105"/>
            <a:ext cx="95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Redshift</a:t>
            </a:r>
          </a:p>
        </p:txBody>
      </p:sp>
      <p:sp>
        <p:nvSpPr>
          <p:cNvPr id="16" name="Star: 5 Points 15"/>
          <p:cNvSpPr/>
          <p:nvPr/>
        </p:nvSpPr>
        <p:spPr>
          <a:xfrm>
            <a:off x="1282718" y="5420462"/>
            <a:ext cx="182880" cy="18288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Image result for hubble const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85" y="3119404"/>
            <a:ext cx="4349911" cy="299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94673" y="3325371"/>
                <a:ext cx="15765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673" y="3325371"/>
                <a:ext cx="157658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77802" y="1506733"/>
                <a:ext cx="2319994" cy="1145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802" y="1506733"/>
                <a:ext cx="2319994" cy="11456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 b="42059"/>
          <a:stretch/>
        </p:blipFill>
        <p:spPr bwMode="auto">
          <a:xfrm>
            <a:off x="2181278" y="1506733"/>
            <a:ext cx="3943350" cy="123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ECE7700-356B-4E76-A73C-37D7D0D5B2A3}"/>
              </a:ext>
            </a:extLst>
          </p:cNvPr>
          <p:cNvSpPr txBox="1"/>
          <p:nvPr/>
        </p:nvSpPr>
        <p:spPr>
          <a:xfrm>
            <a:off x="1584307" y="5638220"/>
            <a:ext cx="3477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</a:t>
            </a:r>
            <a:r>
              <a:rPr lang="en-US" sz="2800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</a:t>
            </a:r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≈ 70 km s</a:t>
            </a:r>
            <a:r>
              <a:rPr lang="en-US" sz="28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Mpc</a:t>
            </a:r>
            <a:r>
              <a:rPr lang="en-US" sz="28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8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2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Old is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Universe?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Image result for expanding unive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3" y="1442826"/>
            <a:ext cx="4162858" cy="231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01485" y="1472308"/>
                <a:ext cx="15765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485" y="1472308"/>
                <a:ext cx="157658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01485" y="2109062"/>
                <a:ext cx="42064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70 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km</m:t>
                          </m:r>
                          <m: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Mpc</m:t>
                          </m:r>
                        </m:e>
                        <m:sup>
                          <m: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485" y="2109062"/>
                <a:ext cx="420647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586597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4E346B-A0CF-4FFE-8089-FC5A17C2865C}"/>
                  </a:ext>
                </a:extLst>
              </p:cNvPr>
              <p:cNvSpPr txBox="1"/>
              <p:nvPr/>
            </p:nvSpPr>
            <p:spPr>
              <a:xfrm>
                <a:off x="4621346" y="2943615"/>
                <a:ext cx="832536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4E346B-A0CF-4FFE-8089-FC5A17C28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346" y="2943615"/>
                <a:ext cx="832536" cy="701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E3D3BC-D6E5-4EF4-88A8-90D3255B650A}"/>
              </a:ext>
            </a:extLst>
          </p:cNvPr>
          <p:cNvCxnSpPr>
            <a:cxnSpLocks/>
          </p:cNvCxnSpPr>
          <p:nvPr/>
        </p:nvCxnSpPr>
        <p:spPr>
          <a:xfrm flipV="1">
            <a:off x="6468389" y="3260451"/>
            <a:ext cx="166645" cy="16859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333DDB-8EA0-4AFE-9C27-93F052323E7B}"/>
              </a:ext>
            </a:extLst>
          </p:cNvPr>
          <p:cNvCxnSpPr>
            <a:cxnSpLocks/>
          </p:cNvCxnSpPr>
          <p:nvPr/>
        </p:nvCxnSpPr>
        <p:spPr>
          <a:xfrm flipV="1">
            <a:off x="7055764" y="3026926"/>
            <a:ext cx="166645" cy="16859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22BB892-9217-49ED-BC1E-1116090D33DA}"/>
              </a:ext>
            </a:extLst>
          </p:cNvPr>
          <p:cNvGrpSpPr/>
          <p:nvPr/>
        </p:nvGrpSpPr>
        <p:grpSpPr>
          <a:xfrm>
            <a:off x="5613400" y="2943615"/>
            <a:ext cx="1658138" cy="701218"/>
            <a:chOff x="5613400" y="2943615"/>
            <a:chExt cx="1658138" cy="701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D6392AD-18E6-4454-B187-DB374C5151C7}"/>
                    </a:ext>
                  </a:extLst>
                </p:cNvPr>
                <p:cNvSpPr txBox="1"/>
                <p:nvPr/>
              </p:nvSpPr>
              <p:spPr>
                <a:xfrm>
                  <a:off x="6078070" y="2943615"/>
                  <a:ext cx="1193468" cy="7012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D6392AD-18E6-4454-B187-DB374C5151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8070" y="2943615"/>
                  <a:ext cx="1193468" cy="70121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52BCAFB-1F61-4D8E-9E23-713DC4188E7A}"/>
                </a:ext>
              </a:extLst>
            </p:cNvPr>
            <p:cNvCxnSpPr/>
            <p:nvPr/>
          </p:nvCxnSpPr>
          <p:spPr>
            <a:xfrm>
              <a:off x="5613400" y="3344749"/>
              <a:ext cx="371091" cy="0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1E4EE53-A402-43A9-9E33-83636E77F36B}"/>
              </a:ext>
            </a:extLst>
          </p:cNvPr>
          <p:cNvGrpSpPr/>
          <p:nvPr/>
        </p:nvGrpSpPr>
        <p:grpSpPr>
          <a:xfrm>
            <a:off x="7416800" y="2966441"/>
            <a:ext cx="1426365" cy="756617"/>
            <a:chOff x="7416800" y="2966441"/>
            <a:chExt cx="1426365" cy="7566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0FF6D4D-FBDD-4E1B-868A-D214EAE6CA2E}"/>
                    </a:ext>
                  </a:extLst>
                </p:cNvPr>
                <p:cNvSpPr txBox="1"/>
                <p:nvPr/>
              </p:nvSpPr>
              <p:spPr>
                <a:xfrm>
                  <a:off x="7895726" y="2966441"/>
                  <a:ext cx="947439" cy="7566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0FF6D4D-FBDD-4E1B-868A-D214EAE6CA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5726" y="2966441"/>
                  <a:ext cx="947439" cy="75661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17B0E31-F154-460F-912F-2EC3718F0529}"/>
                </a:ext>
              </a:extLst>
            </p:cNvPr>
            <p:cNvCxnSpPr/>
            <p:nvPr/>
          </p:nvCxnSpPr>
          <p:spPr>
            <a:xfrm>
              <a:off x="7416800" y="3344749"/>
              <a:ext cx="371091" cy="0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BD6C93-6A4C-4874-9984-DBCA8E6703F9}"/>
                  </a:ext>
                </a:extLst>
              </p:cNvPr>
              <p:cNvSpPr txBox="1"/>
              <p:nvPr/>
            </p:nvSpPr>
            <p:spPr>
              <a:xfrm>
                <a:off x="344897" y="3928706"/>
                <a:ext cx="4944880" cy="630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70 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km</m:t>
                              </m:r>
                              <m:r>
                                <a:rPr lang="en-US" sz="20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Mpc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0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=0.0142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Mpc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km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BD6C93-6A4C-4874-9984-DBCA8E670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97" y="3928706"/>
                <a:ext cx="4944880" cy="6300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F141EAC-09A7-4E31-B278-353B207CF3CF}"/>
                  </a:ext>
                </a:extLst>
              </p:cNvPr>
              <p:cNvSpPr/>
              <p:nvPr/>
            </p:nvSpPr>
            <p:spPr>
              <a:xfrm>
                <a:off x="5940041" y="5725048"/>
                <a:ext cx="2965107" cy="461665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13.8 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𝑏𝑖𝑙𝑙𝑖𝑜𝑛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𝑦𝑒𝑎𝑟𝑠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F141EAC-09A7-4E31-B278-353B207CF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041" y="5725048"/>
                <a:ext cx="2965107" cy="461665"/>
              </a:xfrm>
              <a:prstGeom prst="rect">
                <a:avLst/>
              </a:prstGeom>
              <a:blipFill>
                <a:blip r:embed="rId10"/>
                <a:stretch>
                  <a:fillRect b="-897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F8E6EAB-D90D-469A-A2EA-616EF1F35F59}"/>
                  </a:ext>
                </a:extLst>
              </p:cNvPr>
              <p:cNvSpPr/>
              <p:nvPr/>
            </p:nvSpPr>
            <p:spPr>
              <a:xfrm>
                <a:off x="1751799" y="4841604"/>
                <a:ext cx="1098314" cy="694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pc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Mpc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F8E6EAB-D90D-469A-A2EA-616EF1F35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799" y="4841604"/>
                <a:ext cx="1098314" cy="6947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BC49EEF-A986-435E-B668-B21DC0AB13EE}"/>
                  </a:ext>
                </a:extLst>
              </p:cNvPr>
              <p:cNvSpPr/>
              <p:nvPr/>
            </p:nvSpPr>
            <p:spPr>
              <a:xfrm>
                <a:off x="2675475" y="4865777"/>
                <a:ext cx="1117614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3.26 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ly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pc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BC49EEF-A986-435E-B668-B21DC0AB1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475" y="4865777"/>
                <a:ext cx="1117614" cy="6649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1C59341-7374-4C1E-95E0-46794E46EF95}"/>
                  </a:ext>
                </a:extLst>
              </p:cNvPr>
              <p:cNvSpPr/>
              <p:nvPr/>
            </p:nvSpPr>
            <p:spPr>
              <a:xfrm>
                <a:off x="3599779" y="4830290"/>
                <a:ext cx="1854802" cy="699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9.46×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ly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1C59341-7374-4C1E-95E0-46794E46E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779" y="4830290"/>
                <a:ext cx="1854802" cy="6996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97F0229-BEAC-4E68-9C02-4E96D70B239D}"/>
                  </a:ext>
                </a:extLst>
              </p:cNvPr>
              <p:cNvSpPr/>
              <p:nvPr/>
            </p:nvSpPr>
            <p:spPr>
              <a:xfrm>
                <a:off x="5257801" y="4860506"/>
                <a:ext cx="1210588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km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000</m:t>
                          </m:r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97F0229-BEAC-4E68-9C02-4E96D70B2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1" y="4860506"/>
                <a:ext cx="1210588" cy="6183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2873FB4-D6F5-460F-B900-3F65052A17C8}"/>
                  </a:ext>
                </a:extLst>
              </p:cNvPr>
              <p:cNvSpPr/>
              <p:nvPr/>
            </p:nvSpPr>
            <p:spPr>
              <a:xfrm>
                <a:off x="6282205" y="4996174"/>
                <a:ext cx="17523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𝟏𝟕</m:t>
                          </m:r>
                        </m:sup>
                      </m:sSup>
                      <m:r>
                        <a:rPr lang="en-US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2873FB4-D6F5-460F-B900-3F65052A1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205" y="4996174"/>
                <a:ext cx="1752338" cy="3755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ADD1C26-C70A-468E-AAD4-3627D6A095A8}"/>
                  </a:ext>
                </a:extLst>
              </p:cNvPr>
              <p:cNvSpPr/>
              <p:nvPr/>
            </p:nvSpPr>
            <p:spPr>
              <a:xfrm>
                <a:off x="407808" y="4873981"/>
                <a:ext cx="154561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0.0142 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Mpc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km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ADD1C26-C70A-468E-AAD4-3627D6A09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08" y="4873981"/>
                <a:ext cx="1545615" cy="6109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79FD0ED-8EA4-4141-B77A-857E067DB24D}"/>
              </a:ext>
            </a:extLst>
          </p:cNvPr>
          <p:cNvCxnSpPr>
            <a:cxnSpLocks/>
          </p:cNvCxnSpPr>
          <p:nvPr/>
        </p:nvCxnSpPr>
        <p:spPr>
          <a:xfrm flipV="1">
            <a:off x="5123132" y="4965812"/>
            <a:ext cx="166645" cy="16859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9F3A91-AA51-4E62-A959-DAD9223816DF}"/>
              </a:ext>
            </a:extLst>
          </p:cNvPr>
          <p:cNvCxnSpPr>
            <a:cxnSpLocks/>
          </p:cNvCxnSpPr>
          <p:nvPr/>
        </p:nvCxnSpPr>
        <p:spPr>
          <a:xfrm flipV="1">
            <a:off x="6152761" y="5279363"/>
            <a:ext cx="166645" cy="16859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B27D97-6739-486A-8C81-F71929AE5550}"/>
              </a:ext>
            </a:extLst>
          </p:cNvPr>
          <p:cNvCxnSpPr>
            <a:cxnSpLocks/>
          </p:cNvCxnSpPr>
          <p:nvPr/>
        </p:nvCxnSpPr>
        <p:spPr>
          <a:xfrm flipV="1">
            <a:off x="1047750" y="5279363"/>
            <a:ext cx="295275" cy="1783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44B04E-E9BB-4DBA-BFB9-A21735338445}"/>
              </a:ext>
            </a:extLst>
          </p:cNvPr>
          <p:cNvCxnSpPr>
            <a:cxnSpLocks/>
          </p:cNvCxnSpPr>
          <p:nvPr/>
        </p:nvCxnSpPr>
        <p:spPr>
          <a:xfrm flipV="1">
            <a:off x="5891935" y="4951186"/>
            <a:ext cx="295275" cy="1783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2648581-4941-47BB-A4FD-287BF3141B5E}"/>
              </a:ext>
            </a:extLst>
          </p:cNvPr>
          <p:cNvCxnSpPr>
            <a:cxnSpLocks/>
          </p:cNvCxnSpPr>
          <p:nvPr/>
        </p:nvCxnSpPr>
        <p:spPr>
          <a:xfrm flipV="1">
            <a:off x="4636315" y="5274320"/>
            <a:ext cx="166645" cy="16859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B989278-1416-4C98-AF6E-9A7D9A4B4BAB}"/>
              </a:ext>
            </a:extLst>
          </p:cNvPr>
          <p:cNvCxnSpPr>
            <a:cxnSpLocks/>
          </p:cNvCxnSpPr>
          <p:nvPr/>
        </p:nvCxnSpPr>
        <p:spPr>
          <a:xfrm flipV="1">
            <a:off x="3486965" y="4946167"/>
            <a:ext cx="166645" cy="16859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488F037-6635-4523-B70D-C74A3467B381}"/>
              </a:ext>
            </a:extLst>
          </p:cNvPr>
          <p:cNvCxnSpPr>
            <a:cxnSpLocks/>
          </p:cNvCxnSpPr>
          <p:nvPr/>
        </p:nvCxnSpPr>
        <p:spPr>
          <a:xfrm flipV="1">
            <a:off x="1430287" y="4965812"/>
            <a:ext cx="392163" cy="16371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DD27805-B42D-4C0A-BB15-21FB8E4FB8C9}"/>
              </a:ext>
            </a:extLst>
          </p:cNvPr>
          <p:cNvCxnSpPr>
            <a:cxnSpLocks/>
          </p:cNvCxnSpPr>
          <p:nvPr/>
        </p:nvCxnSpPr>
        <p:spPr>
          <a:xfrm flipV="1">
            <a:off x="2338157" y="5274320"/>
            <a:ext cx="392163" cy="16371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D215F3E-0C51-4EBD-BDA0-D17CE3408F4B}"/>
              </a:ext>
            </a:extLst>
          </p:cNvPr>
          <p:cNvCxnSpPr>
            <a:cxnSpLocks/>
          </p:cNvCxnSpPr>
          <p:nvPr/>
        </p:nvCxnSpPr>
        <p:spPr>
          <a:xfrm flipV="1">
            <a:off x="2527002" y="4965812"/>
            <a:ext cx="203318" cy="1686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E4BACD4-4674-4211-82AF-0596DA9546B1}"/>
              </a:ext>
            </a:extLst>
          </p:cNvPr>
          <p:cNvCxnSpPr>
            <a:cxnSpLocks/>
          </p:cNvCxnSpPr>
          <p:nvPr/>
        </p:nvCxnSpPr>
        <p:spPr>
          <a:xfrm flipV="1">
            <a:off x="3336285" y="5279362"/>
            <a:ext cx="203318" cy="1686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0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 animBg="1"/>
      <p:bldP spid="30" grpId="0"/>
      <p:bldP spid="32" grpId="0"/>
      <p:bldP spid="35" grpId="0"/>
      <p:bldP spid="37" grpId="0"/>
      <p:bldP spid="38" grpId="0"/>
      <p:bldP spid="40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43956</TotalTime>
  <Words>209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Cambria Math</vt:lpstr>
      <vt:lpstr>Ebrima</vt:lpstr>
      <vt:lpstr>Retrospect</vt:lpstr>
      <vt:lpstr>The Beginning     and The 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- 13.7 - Pulling it all Together</dc:title>
  <dc:creator>Joe Cossette</dc:creator>
  <cp:lastModifiedBy>Cossette, Joseph</cp:lastModifiedBy>
  <cp:revision>514</cp:revision>
  <dcterms:created xsi:type="dcterms:W3CDTF">2014-08-31T00:23:19Z</dcterms:created>
  <dcterms:modified xsi:type="dcterms:W3CDTF">2021-05-24T19:58:25Z</dcterms:modified>
</cp:coreProperties>
</file>