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92" r:id="rId2"/>
    <p:sldId id="701" r:id="rId3"/>
    <p:sldId id="702" r:id="rId4"/>
    <p:sldId id="703" r:id="rId5"/>
    <p:sldId id="704" r:id="rId6"/>
    <p:sldId id="705" r:id="rId7"/>
    <p:sldId id="706" r:id="rId8"/>
    <p:sldId id="707" r:id="rId9"/>
    <p:sldId id="719" r:id="rId10"/>
    <p:sldId id="709" r:id="rId11"/>
    <p:sldId id="710" r:id="rId12"/>
    <p:sldId id="711" r:id="rId13"/>
    <p:sldId id="712" r:id="rId14"/>
    <p:sldId id="695" r:id="rId15"/>
    <p:sldId id="696" r:id="rId16"/>
    <p:sldId id="671" r:id="rId17"/>
    <p:sldId id="698" r:id="rId18"/>
    <p:sldId id="699" r:id="rId19"/>
    <p:sldId id="700" r:id="rId20"/>
    <p:sldId id="713" r:id="rId21"/>
    <p:sldId id="714" r:id="rId22"/>
    <p:sldId id="715" r:id="rId23"/>
    <p:sldId id="69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00"/>
    <a:srgbClr val="FF00FF"/>
    <a:srgbClr val="002060"/>
    <a:srgbClr val="EAACAC"/>
    <a:srgbClr val="FFFFFF"/>
    <a:srgbClr val="EEBCBC"/>
    <a:srgbClr val="FDE5E5"/>
    <a:srgbClr val="FF7D7D"/>
    <a:srgbClr val="FEC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280" autoAdjust="0"/>
  </p:normalViewPr>
  <p:slideViewPr>
    <p:cSldViewPr snapToGrid="0">
      <p:cViewPr varScale="1">
        <p:scale>
          <a:sx n="111" d="100"/>
          <a:sy n="111" d="100"/>
        </p:scale>
        <p:origin x="10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855" y="758952"/>
            <a:ext cx="7921335" cy="3566160"/>
          </a:xfrm>
        </p:spPr>
        <p:txBody>
          <a:bodyPr>
            <a:normAutofit/>
          </a:bodyPr>
          <a:lstStyle/>
          <a:p>
            <a:r>
              <a:rPr lang="en-US" sz="6000" dirty="0"/>
              <a:t>Atomic Spectra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Atomic Physics</a:t>
            </a:r>
          </a:p>
        </p:txBody>
      </p:sp>
    </p:spTree>
    <p:extLst>
      <p:ext uri="{BB962C8B-B14F-4D97-AF65-F5344CB8AC3E}">
        <p14:creationId xmlns:p14="http://schemas.microsoft.com/office/powerpoint/2010/main" val="26213678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Levels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6511636" y="4121006"/>
            <a:ext cx="242888" cy="242887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6156036" y="3768581"/>
            <a:ext cx="936625" cy="9366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5706774" y="3308206"/>
            <a:ext cx="1852612" cy="1852612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5392449" y="2995468"/>
            <a:ext cx="2470150" cy="247015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5151149" y="2752581"/>
            <a:ext cx="2955925" cy="2957512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4960649" y="2582718"/>
            <a:ext cx="3313112" cy="3313113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4863811" y="2466831"/>
            <a:ext cx="3535363" cy="353377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11"/>
          <p:cNvSpPr>
            <a:spLocks noChangeArrowheads="1"/>
          </p:cNvSpPr>
          <p:nvPr/>
        </p:nvSpPr>
        <p:spPr bwMode="auto">
          <a:xfrm>
            <a:off x="4800311" y="2401743"/>
            <a:ext cx="3665538" cy="36671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6802149" y="3889231"/>
            <a:ext cx="433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7143461" y="3573318"/>
            <a:ext cx="433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360949" y="3347893"/>
            <a:ext cx="433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7556211" y="3193906"/>
            <a:ext cx="433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7705436" y="3098656"/>
            <a:ext cx="433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7805449" y="3016106"/>
            <a:ext cx="4333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hlink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7957849" y="2877993"/>
            <a:ext cx="4333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hlink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5508" y="1448838"/>
            <a:ext cx="8692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Electrons in an atom exist at discrete energy levels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1BD8F1-F7C6-45F8-9E15-299144AF93E9}"/>
              </a:ext>
            </a:extLst>
          </p:cNvPr>
          <p:cNvGrpSpPr/>
          <p:nvPr/>
        </p:nvGrpSpPr>
        <p:grpSpPr>
          <a:xfrm>
            <a:off x="5436792" y="2750993"/>
            <a:ext cx="1335987" cy="1003305"/>
            <a:chOff x="5436792" y="2750993"/>
            <a:chExt cx="1335987" cy="1003305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CFE232FA-4708-4F24-BAA3-1BAA2717D2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49461" y="2750993"/>
              <a:ext cx="123318" cy="1003305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E0DC31-7FDF-4738-AB44-5C253AE8807E}"/>
                </a:ext>
              </a:extLst>
            </p:cNvPr>
            <p:cNvSpPr txBox="1"/>
            <p:nvPr/>
          </p:nvSpPr>
          <p:spPr>
            <a:xfrm>
              <a:off x="5436792" y="2972946"/>
              <a:ext cx="1233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Absorbed</a:t>
              </a:r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CB3ADE5-F390-4080-8FFF-8ED24A79B081}"/>
              </a:ext>
            </a:extLst>
          </p:cNvPr>
          <p:cNvSpPr/>
          <p:nvPr/>
        </p:nvSpPr>
        <p:spPr>
          <a:xfrm>
            <a:off x="4562187" y="3635568"/>
            <a:ext cx="2047875" cy="869496"/>
          </a:xfrm>
          <a:custGeom>
            <a:avLst/>
            <a:gdLst>
              <a:gd name="connsiteX0" fmla="*/ 0 w 2047875"/>
              <a:gd name="connsiteY0" fmla="*/ 869496 h 869496"/>
              <a:gd name="connsiteX1" fmla="*/ 242887 w 2047875"/>
              <a:gd name="connsiteY1" fmla="*/ 455159 h 869496"/>
              <a:gd name="connsiteX2" fmla="*/ 776287 w 2047875"/>
              <a:gd name="connsiteY2" fmla="*/ 688521 h 869496"/>
              <a:gd name="connsiteX3" fmla="*/ 1047750 w 2047875"/>
              <a:gd name="connsiteY3" fmla="*/ 240846 h 869496"/>
              <a:gd name="connsiteX4" fmla="*/ 1504950 w 2047875"/>
              <a:gd name="connsiteY4" fmla="*/ 464684 h 869496"/>
              <a:gd name="connsiteX5" fmla="*/ 1724025 w 2047875"/>
              <a:gd name="connsiteY5" fmla="*/ 12246 h 869496"/>
              <a:gd name="connsiteX6" fmla="*/ 2047875 w 2047875"/>
              <a:gd name="connsiteY6" fmla="*/ 126546 h 86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7875" h="869496">
                <a:moveTo>
                  <a:pt x="0" y="869496"/>
                </a:moveTo>
                <a:cubicBezTo>
                  <a:pt x="56753" y="677408"/>
                  <a:pt x="113506" y="485321"/>
                  <a:pt x="242887" y="455159"/>
                </a:cubicBezTo>
                <a:cubicBezTo>
                  <a:pt x="372268" y="424997"/>
                  <a:pt x="642143" y="724240"/>
                  <a:pt x="776287" y="688521"/>
                </a:cubicBezTo>
                <a:cubicBezTo>
                  <a:pt x="910431" y="652802"/>
                  <a:pt x="926306" y="278152"/>
                  <a:pt x="1047750" y="240846"/>
                </a:cubicBezTo>
                <a:cubicBezTo>
                  <a:pt x="1169194" y="203540"/>
                  <a:pt x="1392238" y="502784"/>
                  <a:pt x="1504950" y="464684"/>
                </a:cubicBezTo>
                <a:cubicBezTo>
                  <a:pt x="1617663" y="426584"/>
                  <a:pt x="1633538" y="68602"/>
                  <a:pt x="1724025" y="12246"/>
                </a:cubicBezTo>
                <a:cubicBezTo>
                  <a:pt x="1814512" y="-44110"/>
                  <a:pt x="2019300" y="111465"/>
                  <a:pt x="2047875" y="126546"/>
                </a:cubicBezTo>
              </a:path>
            </a:pathLst>
          </a:custGeom>
          <a:noFill/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19"/>
          <p:cNvSpPr>
            <a:spLocks noChangeArrowheads="1"/>
          </p:cNvSpPr>
          <p:nvPr/>
        </p:nvSpPr>
        <p:spPr bwMode="auto">
          <a:xfrm>
            <a:off x="6597361" y="3719368"/>
            <a:ext cx="88900" cy="889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13F69B2-3B50-437D-BFF0-E1EC1DE97E1B}"/>
              </a:ext>
            </a:extLst>
          </p:cNvPr>
          <p:cNvSpPr/>
          <p:nvPr/>
        </p:nvSpPr>
        <p:spPr>
          <a:xfrm rot="2645277" flipV="1">
            <a:off x="7150605" y="4673742"/>
            <a:ext cx="2047875" cy="855623"/>
          </a:xfrm>
          <a:custGeom>
            <a:avLst/>
            <a:gdLst>
              <a:gd name="connsiteX0" fmla="*/ 0 w 2047875"/>
              <a:gd name="connsiteY0" fmla="*/ 869496 h 869496"/>
              <a:gd name="connsiteX1" fmla="*/ 242887 w 2047875"/>
              <a:gd name="connsiteY1" fmla="*/ 455159 h 869496"/>
              <a:gd name="connsiteX2" fmla="*/ 776287 w 2047875"/>
              <a:gd name="connsiteY2" fmla="*/ 688521 h 869496"/>
              <a:gd name="connsiteX3" fmla="*/ 1047750 w 2047875"/>
              <a:gd name="connsiteY3" fmla="*/ 240846 h 869496"/>
              <a:gd name="connsiteX4" fmla="*/ 1504950 w 2047875"/>
              <a:gd name="connsiteY4" fmla="*/ 464684 h 869496"/>
              <a:gd name="connsiteX5" fmla="*/ 1724025 w 2047875"/>
              <a:gd name="connsiteY5" fmla="*/ 12246 h 869496"/>
              <a:gd name="connsiteX6" fmla="*/ 2047875 w 2047875"/>
              <a:gd name="connsiteY6" fmla="*/ 126546 h 86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7875" h="869496">
                <a:moveTo>
                  <a:pt x="0" y="869496"/>
                </a:moveTo>
                <a:cubicBezTo>
                  <a:pt x="56753" y="677408"/>
                  <a:pt x="113506" y="485321"/>
                  <a:pt x="242887" y="455159"/>
                </a:cubicBezTo>
                <a:cubicBezTo>
                  <a:pt x="372268" y="424997"/>
                  <a:pt x="642143" y="724240"/>
                  <a:pt x="776287" y="688521"/>
                </a:cubicBezTo>
                <a:cubicBezTo>
                  <a:pt x="910431" y="652802"/>
                  <a:pt x="926306" y="278152"/>
                  <a:pt x="1047750" y="240846"/>
                </a:cubicBezTo>
                <a:cubicBezTo>
                  <a:pt x="1169194" y="203540"/>
                  <a:pt x="1392238" y="502784"/>
                  <a:pt x="1504950" y="464684"/>
                </a:cubicBezTo>
                <a:cubicBezTo>
                  <a:pt x="1617663" y="426584"/>
                  <a:pt x="1633538" y="68602"/>
                  <a:pt x="1724025" y="12246"/>
                </a:cubicBezTo>
                <a:cubicBezTo>
                  <a:pt x="1814512" y="-44110"/>
                  <a:pt x="2019300" y="111465"/>
                  <a:pt x="2047875" y="126546"/>
                </a:cubicBezTo>
              </a:path>
            </a:pathLst>
          </a:custGeom>
          <a:noFill/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1D3F86-1ADE-43EC-BD79-CDC6579F2271}"/>
              </a:ext>
            </a:extLst>
          </p:cNvPr>
          <p:cNvGrpSpPr/>
          <p:nvPr/>
        </p:nvGrpSpPr>
        <p:grpSpPr>
          <a:xfrm>
            <a:off x="7098470" y="3641821"/>
            <a:ext cx="1707090" cy="554589"/>
            <a:chOff x="7098470" y="3641821"/>
            <a:chExt cx="1707090" cy="55458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B4C62E7-A342-48DB-A2CC-EEA243C58966}"/>
                </a:ext>
              </a:extLst>
            </p:cNvPr>
            <p:cNvSpPr txBox="1"/>
            <p:nvPr/>
          </p:nvSpPr>
          <p:spPr>
            <a:xfrm>
              <a:off x="7772905" y="3641821"/>
              <a:ext cx="1032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Emitted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D2C42F8-73F9-434F-A931-D3F2F4D36C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98470" y="4022414"/>
              <a:ext cx="987427" cy="173996"/>
            </a:xfrm>
            <a:prstGeom prst="straightConnector1">
              <a:avLst/>
            </a:prstGeom>
            <a:ln w="76200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38840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Levels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4073" y="5983831"/>
            <a:ext cx="39069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97553" y="2427907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j-lt"/>
              </a:rPr>
              <a:t>E</a:t>
            </a:r>
            <a:r>
              <a:rPr lang="en-US" sz="2400" baseline="-25000" dirty="0">
                <a:solidFill>
                  <a:srgbClr val="C00000"/>
                </a:solidFill>
                <a:latin typeface="+mj-lt"/>
              </a:rPr>
              <a:t>4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97553" y="2926671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j-lt"/>
              </a:rPr>
              <a:t>E</a:t>
            </a:r>
            <a:r>
              <a:rPr lang="en-US" sz="2400" baseline="-25000" dirty="0">
                <a:solidFill>
                  <a:srgbClr val="C00000"/>
                </a:solidFill>
                <a:latin typeface="+mj-lt"/>
              </a:rPr>
              <a:t>3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1055" y="3951907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j-lt"/>
              </a:rPr>
              <a:t>E</a:t>
            </a:r>
            <a:r>
              <a:rPr lang="en-US" sz="2400" baseline="-25000" dirty="0">
                <a:solidFill>
                  <a:srgbClr val="C00000"/>
                </a:solidFill>
                <a:latin typeface="+mj-lt"/>
              </a:rPr>
              <a:t>2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1055" y="5752998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j-lt"/>
              </a:rPr>
              <a:t>E</a:t>
            </a:r>
            <a:r>
              <a:rPr lang="en-US" sz="2400" baseline="-25000" dirty="0">
                <a:solidFill>
                  <a:srgbClr val="C00000"/>
                </a:solidFill>
                <a:latin typeface="+mj-lt"/>
              </a:rPr>
              <a:t>1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508" y="1448838"/>
            <a:ext cx="8692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 photon is emitted whenever an electron transitions from one energy level down to a lower energy level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67745" y="2495752"/>
            <a:ext cx="3639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+mj-lt"/>
              </a:rPr>
              <a:t>How many different transitions are possible between these four energy levels?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39F20B0-607D-4599-9EFE-069F4E26D203}"/>
              </a:ext>
            </a:extLst>
          </p:cNvPr>
          <p:cNvCxnSpPr>
            <a:cxnSpLocks/>
          </p:cNvCxnSpPr>
          <p:nvPr/>
        </p:nvCxnSpPr>
        <p:spPr>
          <a:xfrm>
            <a:off x="3237722" y="4182740"/>
            <a:ext cx="0" cy="1801091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5D9E5F8-A50C-444E-A45B-7AE91A219F8F}"/>
              </a:ext>
            </a:extLst>
          </p:cNvPr>
          <p:cNvSpPr txBox="1"/>
          <p:nvPr/>
        </p:nvSpPr>
        <p:spPr>
          <a:xfrm>
            <a:off x="6418473" y="3727332"/>
            <a:ext cx="113845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chemeClr val="accent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74073" y="4182740"/>
            <a:ext cx="39069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2036A90-D6EE-4242-929C-97140FBE4E48}"/>
              </a:ext>
            </a:extLst>
          </p:cNvPr>
          <p:cNvCxnSpPr>
            <a:cxnSpLocks/>
          </p:cNvCxnSpPr>
          <p:nvPr/>
        </p:nvCxnSpPr>
        <p:spPr>
          <a:xfrm>
            <a:off x="2386771" y="3157504"/>
            <a:ext cx="0" cy="2826327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ACE0C5-D302-408F-92FD-A0B0E0745AF8}"/>
              </a:ext>
            </a:extLst>
          </p:cNvPr>
          <p:cNvCxnSpPr>
            <a:cxnSpLocks/>
          </p:cNvCxnSpPr>
          <p:nvPr/>
        </p:nvCxnSpPr>
        <p:spPr>
          <a:xfrm>
            <a:off x="2812247" y="3157504"/>
            <a:ext cx="0" cy="1025236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4073" y="3157504"/>
            <a:ext cx="39069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1E371D1-859F-4776-BEC8-6EC47984D6F6}"/>
              </a:ext>
            </a:extLst>
          </p:cNvPr>
          <p:cNvCxnSpPr/>
          <p:nvPr/>
        </p:nvCxnSpPr>
        <p:spPr>
          <a:xfrm>
            <a:off x="1110343" y="2658740"/>
            <a:ext cx="0" cy="3325091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0EAF6F-07D9-4F20-B199-56643B991046}"/>
              </a:ext>
            </a:extLst>
          </p:cNvPr>
          <p:cNvCxnSpPr>
            <a:cxnSpLocks/>
          </p:cNvCxnSpPr>
          <p:nvPr/>
        </p:nvCxnSpPr>
        <p:spPr>
          <a:xfrm>
            <a:off x="1535819" y="2658740"/>
            <a:ext cx="0" cy="1524000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4B9525C-BA36-4D2F-BA4D-5F16421B6D89}"/>
              </a:ext>
            </a:extLst>
          </p:cNvPr>
          <p:cNvCxnSpPr>
            <a:cxnSpLocks/>
          </p:cNvCxnSpPr>
          <p:nvPr/>
        </p:nvCxnSpPr>
        <p:spPr>
          <a:xfrm>
            <a:off x="1961295" y="2658740"/>
            <a:ext cx="0" cy="498764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4073" y="2658740"/>
            <a:ext cx="39069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8079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Levels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783504" y="4586252"/>
            <a:ext cx="316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785091" y="3159089"/>
            <a:ext cx="3167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24704" y="4414802"/>
            <a:ext cx="537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 dirty="0">
                <a:latin typeface="+mj-lt"/>
              </a:rPr>
              <a:t>n </a:t>
            </a:r>
            <a:r>
              <a:rPr lang="en-US" sz="1400" dirty="0">
                <a:latin typeface="+mj-lt"/>
              </a:rPr>
              <a:t>= 1</a:t>
            </a:r>
            <a:endParaRPr lang="en-US" sz="1400" i="1" dirty="0">
              <a:latin typeface="+mj-lt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3961678" y="4430677"/>
            <a:ext cx="7841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+mj-lt"/>
              </a:rPr>
              <a:t>-13.6 eV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26291" y="2987639"/>
            <a:ext cx="537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+mj-lt"/>
              </a:rPr>
              <a:t>n </a:t>
            </a:r>
            <a:r>
              <a:rPr lang="en-US" sz="1400">
                <a:latin typeface="+mj-lt"/>
              </a:rPr>
              <a:t>= 2</a:t>
            </a:r>
            <a:endParaRPr lang="en-US" sz="1400" i="1">
              <a:latin typeface="+mj-lt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4018829" y="3001927"/>
            <a:ext cx="7841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+mj-lt"/>
              </a:rPr>
              <a:t>-3.40 eV</a:t>
            </a: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786679" y="2484621"/>
            <a:ext cx="316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227879" y="2327239"/>
            <a:ext cx="537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+mj-lt"/>
              </a:rPr>
              <a:t>n </a:t>
            </a:r>
            <a:r>
              <a:rPr lang="en-US" sz="1400">
                <a:latin typeface="+mj-lt"/>
              </a:rPr>
              <a:t>= 3</a:t>
            </a:r>
            <a:endParaRPr lang="en-US" sz="1400" i="1">
              <a:latin typeface="+mj-lt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4029941" y="2341527"/>
            <a:ext cx="7841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+mj-lt"/>
              </a:rPr>
              <a:t>-1.51 eV</a:t>
            </a:r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786679" y="2168489"/>
            <a:ext cx="316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227879" y="1997039"/>
            <a:ext cx="537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+mj-lt"/>
              </a:rPr>
              <a:t>n </a:t>
            </a:r>
            <a:r>
              <a:rPr lang="en-US" sz="1400">
                <a:latin typeface="+mj-lt"/>
              </a:rPr>
              <a:t>= 4</a:t>
            </a:r>
            <a:endParaRPr lang="en-US" sz="1400" i="1">
              <a:latin typeface="+mj-lt"/>
            </a:endParaRP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4020416" y="2011327"/>
            <a:ext cx="7906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-0.85 eV</a:t>
            </a: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>
            <a:off x="786679" y="1981164"/>
            <a:ext cx="316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227879" y="1809714"/>
            <a:ext cx="537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+mj-lt"/>
              </a:rPr>
              <a:t>n </a:t>
            </a:r>
            <a:r>
              <a:rPr lang="en-US" sz="1400">
                <a:latin typeface="+mj-lt"/>
              </a:rPr>
              <a:t>= 5</a:t>
            </a:r>
            <a:endParaRPr lang="en-US" sz="1400" i="1">
              <a:latin typeface="+mj-lt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4020416" y="1824002"/>
            <a:ext cx="7906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-0.54 eV</a:t>
            </a:r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>
            <a:off x="786679" y="1870259"/>
            <a:ext cx="316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4" name="Line 22"/>
          <p:cNvSpPr>
            <a:spLocks noChangeShapeType="1"/>
          </p:cNvSpPr>
          <p:nvPr/>
        </p:nvSpPr>
        <p:spPr bwMode="auto">
          <a:xfrm>
            <a:off x="786679" y="1813109"/>
            <a:ext cx="316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5" name="Line 23"/>
          <p:cNvSpPr>
            <a:spLocks noChangeShapeType="1"/>
          </p:cNvSpPr>
          <p:nvPr/>
        </p:nvSpPr>
        <p:spPr bwMode="auto">
          <a:xfrm>
            <a:off x="786679" y="1792252"/>
            <a:ext cx="316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" name="Line 24"/>
          <p:cNvSpPr>
            <a:spLocks noChangeShapeType="1"/>
          </p:cNvSpPr>
          <p:nvPr/>
        </p:nvSpPr>
        <p:spPr bwMode="auto">
          <a:xfrm>
            <a:off x="786679" y="1743039"/>
            <a:ext cx="316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7" name="Line 25"/>
          <p:cNvSpPr>
            <a:spLocks noChangeShapeType="1"/>
          </p:cNvSpPr>
          <p:nvPr/>
        </p:nvSpPr>
        <p:spPr bwMode="auto">
          <a:xfrm>
            <a:off x="786679" y="1760502"/>
            <a:ext cx="316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8" name="Line 27"/>
          <p:cNvSpPr>
            <a:spLocks noChangeShapeType="1"/>
          </p:cNvSpPr>
          <p:nvPr/>
        </p:nvSpPr>
        <p:spPr bwMode="auto">
          <a:xfrm>
            <a:off x="786679" y="1736689"/>
            <a:ext cx="316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229466" y="1522377"/>
            <a:ext cx="611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+mj-lt"/>
              </a:rPr>
              <a:t>n </a:t>
            </a:r>
            <a:r>
              <a:rPr lang="en-US" sz="1400">
                <a:latin typeface="+mj-lt"/>
              </a:rPr>
              <a:t>= </a:t>
            </a:r>
            <a:r>
              <a:rPr lang="en-US" sz="1800">
                <a:latin typeface="+mj-lt"/>
                <a:sym typeface="Symbol" pitchFamily="18" charset="2"/>
              </a:rPr>
              <a:t></a:t>
            </a: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4079154" y="1571589"/>
            <a:ext cx="7296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+mj-lt"/>
              </a:rPr>
              <a:t>0.00 eV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AE1920-E2D9-47AF-BBC5-484B3C5D7ABD}"/>
              </a:ext>
            </a:extLst>
          </p:cNvPr>
          <p:cNvGrpSpPr/>
          <p:nvPr/>
        </p:nvGrpSpPr>
        <p:grpSpPr>
          <a:xfrm>
            <a:off x="142375" y="1530398"/>
            <a:ext cx="7828248" cy="1918479"/>
            <a:chOff x="142375" y="1530398"/>
            <a:chExt cx="7828248" cy="191847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5B40260-C58F-4C8D-82DC-A335620AC4F8}"/>
                </a:ext>
              </a:extLst>
            </p:cNvPr>
            <p:cNvSpPr/>
            <p:nvPr/>
          </p:nvSpPr>
          <p:spPr>
            <a:xfrm>
              <a:off x="142375" y="1530398"/>
              <a:ext cx="4774858" cy="1918479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30196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7B813ED-1752-489E-90B9-512FD8122B5E}"/>
                </a:ext>
              </a:extLst>
            </p:cNvPr>
            <p:cNvSpPr txBox="1"/>
            <p:nvPr/>
          </p:nvSpPr>
          <p:spPr>
            <a:xfrm>
              <a:off x="4983908" y="2134853"/>
              <a:ext cx="29867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Excited States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977A63E-F12A-43EB-ABB2-4352B77F72F8}"/>
              </a:ext>
            </a:extLst>
          </p:cNvPr>
          <p:cNvGrpSpPr/>
          <p:nvPr/>
        </p:nvGrpSpPr>
        <p:grpSpPr>
          <a:xfrm>
            <a:off x="142375" y="4241005"/>
            <a:ext cx="7733670" cy="674599"/>
            <a:chOff x="142375" y="4241005"/>
            <a:chExt cx="7733670" cy="67459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544B18C-46A9-4DAB-BC80-42CC8319C2D2}"/>
                </a:ext>
              </a:extLst>
            </p:cNvPr>
            <p:cNvSpPr/>
            <p:nvPr/>
          </p:nvSpPr>
          <p:spPr>
            <a:xfrm>
              <a:off x="142375" y="4241005"/>
              <a:ext cx="4774858" cy="646452"/>
            </a:xfrm>
            <a:prstGeom prst="rect">
              <a:avLst/>
            </a:prstGeom>
            <a:solidFill>
              <a:srgbClr val="7030A0">
                <a:alpha val="30196"/>
              </a:srgb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34A22C7-143D-4E84-9D49-5CBE25B7BBE5}"/>
                </a:ext>
              </a:extLst>
            </p:cNvPr>
            <p:cNvSpPr txBox="1"/>
            <p:nvPr/>
          </p:nvSpPr>
          <p:spPr>
            <a:xfrm>
              <a:off x="4983907" y="4269273"/>
              <a:ext cx="28921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Ground State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62563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Transitions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866631" y="5714407"/>
            <a:ext cx="316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868218" y="4287244"/>
            <a:ext cx="3167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07831" y="5542957"/>
            <a:ext cx="537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 dirty="0">
                <a:latin typeface="+mj-lt"/>
              </a:rPr>
              <a:t>n </a:t>
            </a:r>
            <a:r>
              <a:rPr lang="en-US" sz="1400" dirty="0">
                <a:latin typeface="+mj-lt"/>
              </a:rPr>
              <a:t>= 1</a:t>
            </a:r>
            <a:endParaRPr lang="en-US" sz="1400" i="1" dirty="0">
              <a:latin typeface="+mj-lt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044805" y="5558832"/>
            <a:ext cx="7841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+mj-lt"/>
              </a:rPr>
              <a:t>-13.6 eV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09418" y="4115794"/>
            <a:ext cx="537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+mj-lt"/>
              </a:rPr>
              <a:t>n </a:t>
            </a:r>
            <a:r>
              <a:rPr lang="en-US" sz="1400">
                <a:latin typeface="+mj-lt"/>
              </a:rPr>
              <a:t>= 2</a:t>
            </a:r>
            <a:endParaRPr lang="en-US" sz="1400" i="1">
              <a:latin typeface="+mj-lt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4101956" y="4130082"/>
            <a:ext cx="7841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+mj-lt"/>
              </a:rPr>
              <a:t>-3.40 eV</a:t>
            </a: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869806" y="3612776"/>
            <a:ext cx="316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311006" y="3455394"/>
            <a:ext cx="537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+mj-lt"/>
              </a:rPr>
              <a:t>n </a:t>
            </a:r>
            <a:r>
              <a:rPr lang="en-US" sz="1400">
                <a:latin typeface="+mj-lt"/>
              </a:rPr>
              <a:t>= 3</a:t>
            </a:r>
            <a:endParaRPr lang="en-US" sz="1400" i="1">
              <a:latin typeface="+mj-lt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4113068" y="3469682"/>
            <a:ext cx="7841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+mj-lt"/>
              </a:rPr>
              <a:t>-1.51 eV</a:t>
            </a:r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869806" y="3296644"/>
            <a:ext cx="316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311006" y="3125194"/>
            <a:ext cx="537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+mj-lt"/>
              </a:rPr>
              <a:t>n </a:t>
            </a:r>
            <a:r>
              <a:rPr lang="en-US" sz="1400">
                <a:latin typeface="+mj-lt"/>
              </a:rPr>
              <a:t>= 4</a:t>
            </a:r>
            <a:endParaRPr lang="en-US" sz="1400" i="1">
              <a:latin typeface="+mj-lt"/>
            </a:endParaRP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4103543" y="3139482"/>
            <a:ext cx="7906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-0.85 eV</a:t>
            </a: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>
            <a:off x="869806" y="3109319"/>
            <a:ext cx="316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311006" y="2937869"/>
            <a:ext cx="537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+mj-lt"/>
              </a:rPr>
              <a:t>n </a:t>
            </a:r>
            <a:r>
              <a:rPr lang="en-US" sz="1400">
                <a:latin typeface="+mj-lt"/>
              </a:rPr>
              <a:t>= 5</a:t>
            </a:r>
            <a:endParaRPr lang="en-US" sz="1400" i="1">
              <a:latin typeface="+mj-lt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4103543" y="2952157"/>
            <a:ext cx="7906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-0.54 eV</a:t>
            </a:r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>
            <a:off x="869806" y="2998414"/>
            <a:ext cx="316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4" name="Line 22"/>
          <p:cNvSpPr>
            <a:spLocks noChangeShapeType="1"/>
          </p:cNvSpPr>
          <p:nvPr/>
        </p:nvSpPr>
        <p:spPr bwMode="auto">
          <a:xfrm>
            <a:off x="869806" y="2941264"/>
            <a:ext cx="316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5" name="Line 23"/>
          <p:cNvSpPr>
            <a:spLocks noChangeShapeType="1"/>
          </p:cNvSpPr>
          <p:nvPr/>
        </p:nvSpPr>
        <p:spPr bwMode="auto">
          <a:xfrm>
            <a:off x="869806" y="2920407"/>
            <a:ext cx="316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" name="Line 24"/>
          <p:cNvSpPr>
            <a:spLocks noChangeShapeType="1"/>
          </p:cNvSpPr>
          <p:nvPr/>
        </p:nvSpPr>
        <p:spPr bwMode="auto">
          <a:xfrm>
            <a:off x="869806" y="2871194"/>
            <a:ext cx="316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7" name="Line 25"/>
          <p:cNvSpPr>
            <a:spLocks noChangeShapeType="1"/>
          </p:cNvSpPr>
          <p:nvPr/>
        </p:nvSpPr>
        <p:spPr bwMode="auto">
          <a:xfrm>
            <a:off x="869806" y="2888657"/>
            <a:ext cx="316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8" name="Line 27"/>
          <p:cNvSpPr>
            <a:spLocks noChangeShapeType="1"/>
          </p:cNvSpPr>
          <p:nvPr/>
        </p:nvSpPr>
        <p:spPr bwMode="auto">
          <a:xfrm>
            <a:off x="869806" y="2864844"/>
            <a:ext cx="316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312593" y="2650532"/>
            <a:ext cx="611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+mj-lt"/>
              </a:rPr>
              <a:t>n </a:t>
            </a:r>
            <a:r>
              <a:rPr lang="en-US" sz="1400">
                <a:latin typeface="+mj-lt"/>
              </a:rPr>
              <a:t>= </a:t>
            </a:r>
            <a:r>
              <a:rPr lang="en-US" sz="1800">
                <a:latin typeface="+mj-lt"/>
                <a:sym typeface="Symbol" pitchFamily="18" charset="2"/>
              </a:rPr>
              <a:t></a:t>
            </a: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4162281" y="2699744"/>
            <a:ext cx="7296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+mj-lt"/>
              </a:rPr>
              <a:t>0.00 eV</a:t>
            </a:r>
          </a:p>
        </p:txBody>
      </p:sp>
      <p:sp>
        <p:nvSpPr>
          <p:cNvPr id="41" name="Line 43"/>
          <p:cNvSpPr>
            <a:spLocks noChangeShapeType="1"/>
          </p:cNvSpPr>
          <p:nvPr/>
        </p:nvSpPr>
        <p:spPr bwMode="auto">
          <a:xfrm>
            <a:off x="996806" y="4277719"/>
            <a:ext cx="0" cy="1427163"/>
          </a:xfrm>
          <a:prstGeom prst="line">
            <a:avLst/>
          </a:prstGeom>
          <a:noFill/>
          <a:ln w="19050">
            <a:solidFill>
              <a:srgbClr val="FF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2" name="Line 44"/>
          <p:cNvSpPr>
            <a:spLocks noChangeShapeType="1"/>
          </p:cNvSpPr>
          <p:nvPr/>
        </p:nvSpPr>
        <p:spPr bwMode="auto">
          <a:xfrm>
            <a:off x="1104756" y="3615732"/>
            <a:ext cx="0" cy="2095500"/>
          </a:xfrm>
          <a:prstGeom prst="line">
            <a:avLst/>
          </a:prstGeom>
          <a:noFill/>
          <a:ln w="19050">
            <a:solidFill>
              <a:srgbClr val="FF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3" name="Line 45"/>
          <p:cNvSpPr>
            <a:spLocks noChangeShapeType="1"/>
          </p:cNvSpPr>
          <p:nvPr/>
        </p:nvSpPr>
        <p:spPr bwMode="auto">
          <a:xfrm>
            <a:off x="1212706" y="3299819"/>
            <a:ext cx="0" cy="2408238"/>
          </a:xfrm>
          <a:prstGeom prst="line">
            <a:avLst/>
          </a:prstGeom>
          <a:noFill/>
          <a:ln w="19050">
            <a:solidFill>
              <a:srgbClr val="FF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>
            <a:off x="1331768" y="3106144"/>
            <a:ext cx="0" cy="2598738"/>
          </a:xfrm>
          <a:prstGeom prst="line">
            <a:avLst/>
          </a:prstGeom>
          <a:noFill/>
          <a:ln w="19050">
            <a:solidFill>
              <a:srgbClr val="FF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DA2ABA-603D-4A5C-A64D-9CD6A38C8164}"/>
              </a:ext>
            </a:extLst>
          </p:cNvPr>
          <p:cNvGrpSpPr/>
          <p:nvPr/>
        </p:nvGrpSpPr>
        <p:grpSpPr>
          <a:xfrm>
            <a:off x="696768" y="5746157"/>
            <a:ext cx="2698750" cy="504825"/>
            <a:chOff x="696768" y="5746157"/>
            <a:chExt cx="2698750" cy="504825"/>
          </a:xfrm>
        </p:grpSpPr>
        <p:sp>
          <p:nvSpPr>
            <p:cNvPr id="45" name="AutoShape 47"/>
            <p:cNvSpPr>
              <a:spLocks/>
            </p:cNvSpPr>
            <p:nvPr/>
          </p:nvSpPr>
          <p:spPr bwMode="auto">
            <a:xfrm rot="-5400000">
              <a:off x="1057925" y="5621538"/>
              <a:ext cx="196850" cy="446087"/>
            </a:xfrm>
            <a:prstGeom prst="leftBrace">
              <a:avLst>
                <a:gd name="adj1" fmla="val 1888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46" name="Text Box 48"/>
            <p:cNvSpPr txBox="1">
              <a:spLocks noChangeArrowheads="1"/>
            </p:cNvSpPr>
            <p:nvPr/>
          </p:nvSpPr>
          <p:spPr bwMode="auto">
            <a:xfrm>
              <a:off x="696768" y="5854107"/>
              <a:ext cx="26987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+mj-lt"/>
                </a:rPr>
                <a:t>Lyman Series (</a:t>
              </a:r>
              <a:r>
                <a:rPr lang="en-US" sz="2000">
                  <a:solidFill>
                    <a:srgbClr val="800080"/>
                  </a:solidFill>
                  <a:latin typeface="+mj-lt"/>
                </a:rPr>
                <a:t>UV</a:t>
              </a:r>
              <a:r>
                <a:rPr lang="en-US" sz="2000">
                  <a:latin typeface="+mj-lt"/>
                </a:rPr>
                <a:t>)</a:t>
              </a:r>
            </a:p>
          </p:txBody>
        </p:sp>
      </p:grpSp>
      <p:sp>
        <p:nvSpPr>
          <p:cNvPr id="47" name="Line 49"/>
          <p:cNvSpPr>
            <a:spLocks noChangeShapeType="1"/>
          </p:cNvSpPr>
          <p:nvPr/>
        </p:nvSpPr>
        <p:spPr bwMode="auto">
          <a:xfrm>
            <a:off x="1839768" y="3615732"/>
            <a:ext cx="0" cy="657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8" name="Line 50"/>
          <p:cNvSpPr>
            <a:spLocks noChangeShapeType="1"/>
          </p:cNvSpPr>
          <p:nvPr/>
        </p:nvSpPr>
        <p:spPr bwMode="auto">
          <a:xfrm>
            <a:off x="1958831" y="3299819"/>
            <a:ext cx="0" cy="969963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9" name="Line 51"/>
          <p:cNvSpPr>
            <a:spLocks noChangeShapeType="1"/>
          </p:cNvSpPr>
          <p:nvPr/>
        </p:nvSpPr>
        <p:spPr bwMode="auto">
          <a:xfrm>
            <a:off x="2089006" y="3117257"/>
            <a:ext cx="0" cy="11604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0" name="Line 52"/>
          <p:cNvSpPr>
            <a:spLocks noChangeShapeType="1"/>
          </p:cNvSpPr>
          <p:nvPr/>
        </p:nvSpPr>
        <p:spPr bwMode="auto">
          <a:xfrm>
            <a:off x="2219181" y="2991844"/>
            <a:ext cx="0" cy="12827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C1A6D3-9CFD-4CE7-B62C-9C418C3859C5}"/>
              </a:ext>
            </a:extLst>
          </p:cNvPr>
          <p:cNvGrpSpPr/>
          <p:nvPr/>
        </p:nvGrpSpPr>
        <p:grpSpPr>
          <a:xfrm>
            <a:off x="1552431" y="4292007"/>
            <a:ext cx="2992437" cy="576262"/>
            <a:chOff x="1552431" y="4292007"/>
            <a:chExt cx="2992437" cy="576262"/>
          </a:xfrm>
        </p:grpSpPr>
        <p:sp>
          <p:nvSpPr>
            <p:cNvPr id="51" name="AutoShape 53"/>
            <p:cNvSpPr>
              <a:spLocks/>
            </p:cNvSpPr>
            <p:nvPr/>
          </p:nvSpPr>
          <p:spPr bwMode="auto">
            <a:xfrm rot="-5400000">
              <a:off x="1924700" y="4167388"/>
              <a:ext cx="196850" cy="446087"/>
            </a:xfrm>
            <a:prstGeom prst="leftBrace">
              <a:avLst>
                <a:gd name="adj1" fmla="val 1888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52" name="Text Box 54"/>
            <p:cNvSpPr txBox="1">
              <a:spLocks noChangeArrowheads="1"/>
            </p:cNvSpPr>
            <p:nvPr/>
          </p:nvSpPr>
          <p:spPr bwMode="auto">
            <a:xfrm>
              <a:off x="1552431" y="4471394"/>
              <a:ext cx="299243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+mj-lt"/>
                </a:rPr>
                <a:t>Balmer Series (</a:t>
              </a:r>
              <a:r>
                <a:rPr lang="en-US" sz="2000" b="1">
                  <a:solidFill>
                    <a:srgbClr val="FF0000"/>
                  </a:solidFill>
                  <a:latin typeface="+mj-lt"/>
                </a:rPr>
                <a:t>V</a:t>
              </a:r>
              <a:r>
                <a:rPr lang="en-US" sz="2000" b="1">
                  <a:solidFill>
                    <a:srgbClr val="FF9900"/>
                  </a:solidFill>
                  <a:latin typeface="+mj-lt"/>
                </a:rPr>
                <a:t>is</a:t>
              </a:r>
              <a:r>
                <a:rPr lang="en-US" sz="2000" b="1">
                  <a:solidFill>
                    <a:srgbClr val="FFFF00"/>
                  </a:solidFill>
                  <a:latin typeface="+mj-lt"/>
                </a:rPr>
                <a:t>i</a:t>
              </a:r>
              <a:r>
                <a:rPr lang="en-US" sz="2000" b="1">
                  <a:solidFill>
                    <a:srgbClr val="00CC00"/>
                  </a:solidFill>
                  <a:latin typeface="+mj-lt"/>
                </a:rPr>
                <a:t>b</a:t>
              </a:r>
              <a:r>
                <a:rPr lang="en-US" sz="2000" b="1">
                  <a:solidFill>
                    <a:schemeClr val="accent2"/>
                  </a:solidFill>
                  <a:latin typeface="+mj-lt"/>
                </a:rPr>
                <a:t>l</a:t>
              </a:r>
              <a:r>
                <a:rPr lang="en-US" sz="2000" b="1">
                  <a:solidFill>
                    <a:srgbClr val="FF00FF"/>
                  </a:solidFill>
                  <a:latin typeface="+mj-lt"/>
                </a:rPr>
                <a:t>e</a:t>
              </a:r>
              <a:r>
                <a:rPr lang="en-US" sz="2000">
                  <a:latin typeface="+mj-lt"/>
                </a:rPr>
                <a:t>)</a:t>
              </a:r>
            </a:p>
          </p:txBody>
        </p:sp>
      </p:grpSp>
      <p:sp>
        <p:nvSpPr>
          <p:cNvPr id="53" name="Line 55"/>
          <p:cNvSpPr>
            <a:spLocks noChangeShapeType="1"/>
          </p:cNvSpPr>
          <p:nvPr/>
        </p:nvSpPr>
        <p:spPr bwMode="auto">
          <a:xfrm>
            <a:off x="2804968" y="3301407"/>
            <a:ext cx="0" cy="34448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4" name="Line 56"/>
          <p:cNvSpPr>
            <a:spLocks noChangeShapeType="1"/>
          </p:cNvSpPr>
          <p:nvPr/>
        </p:nvSpPr>
        <p:spPr bwMode="auto">
          <a:xfrm>
            <a:off x="2924031" y="3118844"/>
            <a:ext cx="0" cy="52387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5" name="Line 57"/>
          <p:cNvSpPr>
            <a:spLocks noChangeShapeType="1"/>
          </p:cNvSpPr>
          <p:nvPr/>
        </p:nvSpPr>
        <p:spPr bwMode="auto">
          <a:xfrm>
            <a:off x="3043093" y="3004544"/>
            <a:ext cx="0" cy="6350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6" name="Line 58"/>
          <p:cNvSpPr>
            <a:spLocks noChangeShapeType="1"/>
          </p:cNvSpPr>
          <p:nvPr/>
        </p:nvSpPr>
        <p:spPr bwMode="auto">
          <a:xfrm>
            <a:off x="3173268" y="2945807"/>
            <a:ext cx="0" cy="690562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0094AB-BC2E-4BCA-9947-F051ACC7B5EE}"/>
              </a:ext>
            </a:extLst>
          </p:cNvPr>
          <p:cNvGrpSpPr/>
          <p:nvPr/>
        </p:nvGrpSpPr>
        <p:grpSpPr>
          <a:xfrm>
            <a:off x="2363643" y="3688757"/>
            <a:ext cx="2501900" cy="488950"/>
            <a:chOff x="2363643" y="3688757"/>
            <a:chExt cx="2501900" cy="488950"/>
          </a:xfrm>
        </p:grpSpPr>
        <p:sp>
          <p:nvSpPr>
            <p:cNvPr id="57" name="AutoShape 59"/>
            <p:cNvSpPr>
              <a:spLocks/>
            </p:cNvSpPr>
            <p:nvPr/>
          </p:nvSpPr>
          <p:spPr bwMode="auto">
            <a:xfrm rot="-5400000">
              <a:off x="2912124" y="3540326"/>
              <a:ext cx="149225" cy="446088"/>
            </a:xfrm>
            <a:prstGeom prst="leftBrace">
              <a:avLst>
                <a:gd name="adj1" fmla="val 2491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1800">
                <a:latin typeface="+mj-lt"/>
              </a:endParaRPr>
            </a:p>
          </p:txBody>
        </p:sp>
        <p:sp>
          <p:nvSpPr>
            <p:cNvPr id="58" name="Text Box 60"/>
            <p:cNvSpPr txBox="1">
              <a:spLocks noChangeArrowheads="1"/>
            </p:cNvSpPr>
            <p:nvPr/>
          </p:nvSpPr>
          <p:spPr bwMode="auto">
            <a:xfrm>
              <a:off x="2363643" y="3780832"/>
              <a:ext cx="2501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+mj-lt"/>
                </a:rPr>
                <a:t>Paschen Series (</a:t>
              </a:r>
              <a:r>
                <a:rPr lang="en-US" sz="2000">
                  <a:solidFill>
                    <a:srgbClr val="FF0000"/>
                  </a:solidFill>
                  <a:latin typeface="+mj-lt"/>
                </a:rPr>
                <a:t>IR</a:t>
              </a:r>
              <a:r>
                <a:rPr lang="en-US" sz="2000">
                  <a:latin typeface="+mj-lt"/>
                </a:rPr>
                <a:t>)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7831" y="1473434"/>
            <a:ext cx="8650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Different Energy transitions result in different energies (wavelengths) of light that are absorbed or emitted </a:t>
            </a:r>
          </a:p>
        </p:txBody>
      </p:sp>
    </p:spTree>
    <p:extLst>
      <p:ext uri="{BB962C8B-B14F-4D97-AF65-F5344CB8AC3E}">
        <p14:creationId xmlns:p14="http://schemas.microsoft.com/office/powerpoint/2010/main" val="17636167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7" grpId="0" animBg="1"/>
      <p:bldP spid="48" grpId="0" animBg="1"/>
      <p:bldP spid="49" grpId="0" animBg="1"/>
      <p:bldP spid="50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 Spectrum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578" y="1531726"/>
            <a:ext cx="87268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+mj-lt"/>
              </a:rPr>
              <a:t>When white light from the sun passes through a prism, the light is dispersed into its component colors in a continuous spectrum</a:t>
            </a:r>
          </a:p>
        </p:txBody>
      </p:sp>
      <p:sp>
        <p:nvSpPr>
          <p:cNvPr id="13" name="AutoShape 4" descr="Image result for prism"/>
          <p:cNvSpPr>
            <a:spLocks noChangeAspect="1" noChangeArrowheads="1"/>
          </p:cNvSpPr>
          <p:nvPr/>
        </p:nvSpPr>
        <p:spPr bwMode="auto">
          <a:xfrm>
            <a:off x="1076325" y="1100138"/>
            <a:ext cx="699135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white light to rainb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988" y="2655238"/>
            <a:ext cx="4586722" cy="333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9527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Emission Spectrum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578" y="1531726"/>
            <a:ext cx="8726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If an electric current is passed through an element in the form of a low-pressure gas, it will produce its own unique emission spectrum</a:t>
            </a:r>
          </a:p>
        </p:txBody>
      </p:sp>
      <p:sp>
        <p:nvSpPr>
          <p:cNvPr id="13" name="AutoShape 4" descr="Image result for prism"/>
          <p:cNvSpPr>
            <a:spLocks noChangeAspect="1" noChangeArrowheads="1"/>
          </p:cNvSpPr>
          <p:nvPr/>
        </p:nvSpPr>
        <p:spPr bwMode="auto">
          <a:xfrm>
            <a:off x="1076325" y="1100138"/>
            <a:ext cx="699135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Image result for emission 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929" y="2877943"/>
            <a:ext cx="5159974" cy="291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67" r="4472" b="6684"/>
          <a:stretch/>
        </p:blipFill>
        <p:spPr bwMode="auto">
          <a:xfrm>
            <a:off x="431010" y="2877943"/>
            <a:ext cx="2797045" cy="305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4682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Emission Spectrum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AutoShape 4" descr="Image result for prism"/>
          <p:cNvSpPr>
            <a:spLocks noChangeAspect="1" noChangeArrowheads="1"/>
          </p:cNvSpPr>
          <p:nvPr/>
        </p:nvSpPr>
        <p:spPr bwMode="auto">
          <a:xfrm>
            <a:off x="1076325" y="1100138"/>
            <a:ext cx="699135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8578" y="1531726"/>
            <a:ext cx="87268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+mj-lt"/>
              </a:rPr>
              <a:t>These spectra can be used to identify elements like a fingerprint</a:t>
            </a:r>
          </a:p>
        </p:txBody>
      </p:sp>
      <p:pic>
        <p:nvPicPr>
          <p:cNvPr id="12" name="Picture 5" descr="noble-gas-discharge-tubes"/>
          <p:cNvPicPr>
            <a:picLocks noChangeAspect="1" noChangeArrowheads="1"/>
          </p:cNvPicPr>
          <p:nvPr/>
        </p:nvPicPr>
        <p:blipFill rotWithShape="1">
          <a:blip r:embed="rId2" cstate="print"/>
          <a:srcRect t="3047" r="55091" b="8813"/>
          <a:stretch/>
        </p:blipFill>
        <p:spPr bwMode="auto">
          <a:xfrm>
            <a:off x="208578" y="2379573"/>
            <a:ext cx="3268807" cy="36258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6" descr="Image result for emission spectrum">
            <a:extLst>
              <a:ext uri="{FF2B5EF4-FFF2-40B4-BE49-F238E27FC236}">
                <a16:creationId xmlns:a16="http://schemas.microsoft.com/office/drawing/2014/main" id="{FB479485-91BD-49DB-8F76-171369F23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477" y="2836773"/>
            <a:ext cx="5222944" cy="33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E0041E-E86C-4645-8984-0DF42602C82D}"/>
              </a:ext>
            </a:extLst>
          </p:cNvPr>
          <p:cNvSpPr txBox="1"/>
          <p:nvPr/>
        </p:nvSpPr>
        <p:spPr>
          <a:xfrm>
            <a:off x="3670017" y="2180768"/>
            <a:ext cx="5307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These are known as Line Spectra</a:t>
            </a:r>
          </a:p>
        </p:txBody>
      </p:sp>
    </p:spTree>
    <p:extLst>
      <p:ext uri="{BB962C8B-B14F-4D97-AF65-F5344CB8AC3E}">
        <p14:creationId xmlns:p14="http://schemas.microsoft.com/office/powerpoint/2010/main" val="34768745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Absorption Spectrum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AutoShape 4" descr="Image result for prism"/>
          <p:cNvSpPr>
            <a:spLocks noChangeAspect="1" noChangeArrowheads="1"/>
          </p:cNvSpPr>
          <p:nvPr/>
        </p:nvSpPr>
        <p:spPr bwMode="auto">
          <a:xfrm>
            <a:off x="1076325" y="1100138"/>
            <a:ext cx="699135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8578" y="1531726"/>
            <a:ext cx="8726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If white light is passed through a sample of gaseous atoms or molecules, it is found that the light of certain wavelengths is missing</a:t>
            </a:r>
          </a:p>
        </p:txBody>
      </p:sp>
      <p:pic>
        <p:nvPicPr>
          <p:cNvPr id="4100" name="Picture 4" descr="Image result for absorption 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31" y="2867459"/>
            <a:ext cx="8405963" cy="277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1590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Absorption Spectrum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AutoShape 4" descr="Image result for prism"/>
          <p:cNvSpPr>
            <a:spLocks noChangeAspect="1" noChangeArrowheads="1"/>
          </p:cNvSpPr>
          <p:nvPr/>
        </p:nvSpPr>
        <p:spPr bwMode="auto">
          <a:xfrm>
            <a:off x="1076325" y="1100138"/>
            <a:ext cx="699135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737E9B-2620-41D0-8D3B-634107532DEF}"/>
              </a:ext>
            </a:extLst>
          </p:cNvPr>
          <p:cNvSpPr txBox="1"/>
          <p:nvPr/>
        </p:nvSpPr>
        <p:spPr>
          <a:xfrm>
            <a:off x="1338074" y="5032670"/>
            <a:ext cx="64678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emission and absorption spectra are negative images of each other</a:t>
            </a:r>
          </a:p>
        </p:txBody>
      </p:sp>
      <p:pic>
        <p:nvPicPr>
          <p:cNvPr id="5122" name="Picture 2" descr="Image result for absorption 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75" y="1680906"/>
            <a:ext cx="6467849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5235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" descr="Image result for prism"/>
          <p:cNvSpPr>
            <a:spLocks noChangeAspect="1" noChangeArrowheads="1"/>
          </p:cNvSpPr>
          <p:nvPr/>
        </p:nvSpPr>
        <p:spPr bwMode="auto">
          <a:xfrm>
            <a:off x="1076325" y="1100138"/>
            <a:ext cx="699135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Electromagnetic 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5C0329-4C71-4B70-A41C-FFD553F93CC5}"/>
              </a:ext>
            </a:extLst>
          </p:cNvPr>
          <p:cNvSpPr txBox="1"/>
          <p:nvPr/>
        </p:nvSpPr>
        <p:spPr>
          <a:xfrm>
            <a:off x="5748146" y="6488668"/>
            <a:ext cx="33182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From Randall Monroe | xkcd.com</a:t>
            </a:r>
          </a:p>
        </p:txBody>
      </p:sp>
    </p:spTree>
    <p:extLst>
      <p:ext uri="{BB962C8B-B14F-4D97-AF65-F5344CB8AC3E}">
        <p14:creationId xmlns:p14="http://schemas.microsoft.com/office/powerpoint/2010/main" val="9180803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Light?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AutoShape 4" descr="Image result for prism"/>
          <p:cNvSpPr>
            <a:spLocks noChangeAspect="1" noChangeArrowheads="1"/>
          </p:cNvSpPr>
          <p:nvPr/>
        </p:nvSpPr>
        <p:spPr bwMode="auto">
          <a:xfrm>
            <a:off x="1076325" y="1100138"/>
            <a:ext cx="699135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B20E37-1E1A-4A7E-BF7A-117B74B453A7}"/>
              </a:ext>
            </a:extLst>
          </p:cNvPr>
          <p:cNvSpPr txBox="1"/>
          <p:nvPr/>
        </p:nvSpPr>
        <p:spPr>
          <a:xfrm>
            <a:off x="1076325" y="3016559"/>
            <a:ext cx="29674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Energy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886342-84A4-4FE1-B0AC-9E42302F00F0}"/>
              </a:ext>
            </a:extLst>
          </p:cNvPr>
          <p:cNvGrpSpPr/>
          <p:nvPr/>
        </p:nvGrpSpPr>
        <p:grpSpPr>
          <a:xfrm>
            <a:off x="4043804" y="1914368"/>
            <a:ext cx="3140433" cy="1696552"/>
            <a:chOff x="4043804" y="1914368"/>
            <a:chExt cx="3140433" cy="169655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4755A26-3538-49BF-9875-7CBAA27E0C2A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 flipV="1">
              <a:off x="4043804" y="2422200"/>
              <a:ext cx="914400" cy="118872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81B06E-34EA-4BD3-94DA-633BC77B3F9C}"/>
                </a:ext>
              </a:extLst>
            </p:cNvPr>
            <p:cNvSpPr txBox="1"/>
            <p:nvPr/>
          </p:nvSpPr>
          <p:spPr>
            <a:xfrm>
              <a:off x="5119248" y="1914368"/>
              <a:ext cx="206498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Wave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7D4D008-B453-4C60-BCEE-D08B9491FCF3}"/>
              </a:ext>
            </a:extLst>
          </p:cNvPr>
          <p:cNvGrpSpPr/>
          <p:nvPr/>
        </p:nvGrpSpPr>
        <p:grpSpPr>
          <a:xfrm>
            <a:off x="4043804" y="3616724"/>
            <a:ext cx="3741558" cy="1696551"/>
            <a:chOff x="4043804" y="3616724"/>
            <a:chExt cx="3741558" cy="169655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CC51FFF-2409-4CAE-9483-CA8D89E1EC37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>
              <a:off x="4043804" y="3616724"/>
              <a:ext cx="914400" cy="118872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42159B-B4D1-4400-B367-1D0D2DA0ADDA}"/>
                </a:ext>
              </a:extLst>
            </p:cNvPr>
            <p:cNvSpPr txBox="1"/>
            <p:nvPr/>
          </p:nvSpPr>
          <p:spPr>
            <a:xfrm>
              <a:off x="5119248" y="4297612"/>
              <a:ext cx="26661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Particle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DA58F18-41DC-4206-8619-AB00F10665C9}"/>
              </a:ext>
            </a:extLst>
          </p:cNvPr>
          <p:cNvSpPr txBox="1"/>
          <p:nvPr/>
        </p:nvSpPr>
        <p:spPr>
          <a:xfrm>
            <a:off x="5279548" y="5070027"/>
            <a:ext cx="23455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(photon)</a:t>
            </a:r>
          </a:p>
        </p:txBody>
      </p:sp>
    </p:spTree>
    <p:extLst>
      <p:ext uri="{BB962C8B-B14F-4D97-AF65-F5344CB8AC3E}">
        <p14:creationId xmlns:p14="http://schemas.microsoft.com/office/powerpoint/2010/main" val="13045058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Calculating Wavelength Emitted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783504" y="4586252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785091" y="3159089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24704" y="4414802"/>
            <a:ext cx="537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 dirty="0">
                <a:latin typeface="+mj-lt"/>
              </a:rPr>
              <a:t>n </a:t>
            </a:r>
            <a:r>
              <a:rPr lang="en-US" sz="1400" dirty="0">
                <a:latin typeface="+mj-lt"/>
              </a:rPr>
              <a:t>= 1</a:t>
            </a:r>
            <a:endParaRPr lang="en-US" sz="1400" i="1" dirty="0">
              <a:latin typeface="+mj-lt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972224" y="4443377"/>
            <a:ext cx="7841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+mj-lt"/>
              </a:rPr>
              <a:t>-13.6 eV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26291" y="2987639"/>
            <a:ext cx="537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+mj-lt"/>
              </a:rPr>
              <a:t>n </a:t>
            </a:r>
            <a:r>
              <a:rPr lang="en-US" sz="1400">
                <a:latin typeface="+mj-lt"/>
              </a:rPr>
              <a:t>= 2</a:t>
            </a:r>
            <a:endParaRPr lang="en-US" sz="1400" i="1">
              <a:latin typeface="+mj-lt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029375" y="3014627"/>
            <a:ext cx="7841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+mj-lt"/>
              </a:rPr>
              <a:t>-3.40 eV</a:t>
            </a: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786679" y="2484621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227879" y="2327239"/>
            <a:ext cx="537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+mj-lt"/>
              </a:rPr>
              <a:t>n </a:t>
            </a:r>
            <a:r>
              <a:rPr lang="en-US" sz="1400">
                <a:latin typeface="+mj-lt"/>
              </a:rPr>
              <a:t>= 3</a:t>
            </a:r>
            <a:endParaRPr lang="en-US" sz="1400" i="1">
              <a:latin typeface="+mj-lt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2040487" y="2354227"/>
            <a:ext cx="7841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+mj-lt"/>
              </a:rPr>
              <a:t>-1.51 eV</a:t>
            </a:r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786679" y="2168489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227879" y="1997039"/>
            <a:ext cx="537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+mj-lt"/>
              </a:rPr>
              <a:t>n </a:t>
            </a:r>
            <a:r>
              <a:rPr lang="en-US" sz="1400">
                <a:latin typeface="+mj-lt"/>
              </a:rPr>
              <a:t>= 4</a:t>
            </a:r>
            <a:endParaRPr lang="en-US" sz="1400" i="1">
              <a:latin typeface="+mj-lt"/>
            </a:endParaRP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2030962" y="2024027"/>
            <a:ext cx="7906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-0.85 eV</a:t>
            </a: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>
            <a:off x="786679" y="1981164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227879" y="1809714"/>
            <a:ext cx="537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+mj-lt"/>
              </a:rPr>
              <a:t>n </a:t>
            </a:r>
            <a:r>
              <a:rPr lang="en-US" sz="1400">
                <a:latin typeface="+mj-lt"/>
              </a:rPr>
              <a:t>= 5</a:t>
            </a:r>
            <a:endParaRPr lang="en-US" sz="1400" i="1">
              <a:latin typeface="+mj-lt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2030962" y="1836702"/>
            <a:ext cx="7906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-0.54 eV</a:t>
            </a:r>
          </a:p>
        </p:txBody>
      </p:sp>
      <p:sp>
        <p:nvSpPr>
          <p:cNvPr id="38" name="Line 27"/>
          <p:cNvSpPr>
            <a:spLocks noChangeShapeType="1"/>
          </p:cNvSpPr>
          <p:nvPr/>
        </p:nvSpPr>
        <p:spPr bwMode="auto">
          <a:xfrm>
            <a:off x="786679" y="1736689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229466" y="1522377"/>
            <a:ext cx="611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+mj-lt"/>
              </a:rPr>
              <a:t>n </a:t>
            </a:r>
            <a:r>
              <a:rPr lang="en-US" sz="1400">
                <a:latin typeface="+mj-lt"/>
              </a:rPr>
              <a:t>= </a:t>
            </a:r>
            <a:r>
              <a:rPr lang="en-US" sz="1800">
                <a:latin typeface="+mj-lt"/>
                <a:sym typeface="Symbol" pitchFamily="18" charset="2"/>
              </a:rPr>
              <a:t></a:t>
            </a: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2089700" y="1584289"/>
            <a:ext cx="7296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+mj-lt"/>
              </a:rPr>
              <a:t>0.00 eV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348509" y="2484621"/>
            <a:ext cx="0" cy="210163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91264" y="1519166"/>
            <a:ext cx="4947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What is the wavelength emitted?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0049" y="4970391"/>
                <a:ext cx="1595630" cy="11647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h𝑐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49" y="4970391"/>
                <a:ext cx="1595630" cy="11647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E22444DE-1AEC-4A1E-8803-9FA1E536A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851796"/>
              </p:ext>
            </p:extLst>
          </p:nvPr>
        </p:nvGraphicFramePr>
        <p:xfrm>
          <a:off x="2584580" y="5281159"/>
          <a:ext cx="6258742" cy="77585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65110">
                  <a:extLst>
                    <a:ext uri="{9D8B030D-6E8A-4147-A177-3AD203B41FA5}">
                      <a16:colId xmlns:a16="http://schemas.microsoft.com/office/drawing/2014/main" val="509050711"/>
                    </a:ext>
                  </a:extLst>
                </a:gridCol>
                <a:gridCol w="2715208">
                  <a:extLst>
                    <a:ext uri="{9D8B030D-6E8A-4147-A177-3AD203B41FA5}">
                      <a16:colId xmlns:a16="http://schemas.microsoft.com/office/drawing/2014/main" val="2872995087"/>
                    </a:ext>
                  </a:extLst>
                </a:gridCol>
                <a:gridCol w="2778424">
                  <a:extLst>
                    <a:ext uri="{9D8B030D-6E8A-4147-A177-3AD203B41FA5}">
                      <a16:colId xmlns:a16="http://schemas.microsoft.com/office/drawing/2014/main" val="977320163"/>
                    </a:ext>
                  </a:extLst>
                </a:gridCol>
              </a:tblGrid>
              <a:tr h="775856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dirty="0" err="1">
                          <a:latin typeface="Cambria" panose="02040503050406030204" pitchFamily="18" charset="0"/>
                        </a:rPr>
                        <a:t>hc</a:t>
                      </a:r>
                      <a:endParaRPr lang="en-US" sz="2800" b="0" i="1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Cambria" panose="02040503050406030204" pitchFamily="18" charset="0"/>
                        </a:rPr>
                        <a:t>1.99 × 10</a:t>
                      </a:r>
                      <a:r>
                        <a:rPr lang="en-US" sz="2800" b="0" baseline="30000" dirty="0">
                          <a:latin typeface="Cambria" panose="02040503050406030204" pitchFamily="18" charset="0"/>
                        </a:rPr>
                        <a:t>-25</a:t>
                      </a:r>
                      <a:r>
                        <a:rPr lang="en-US" sz="2800" b="0" baseline="0" dirty="0">
                          <a:latin typeface="Cambria" panose="02040503050406030204" pitchFamily="18" charset="0"/>
                        </a:rPr>
                        <a:t> J m</a:t>
                      </a:r>
                      <a:endParaRPr lang="en-US" sz="2800" b="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Cambria" panose="02040503050406030204" pitchFamily="18" charset="0"/>
                        </a:rPr>
                        <a:t>1.24 × 10</a:t>
                      </a:r>
                      <a:r>
                        <a:rPr lang="en-US" sz="2800" b="0" baseline="30000" dirty="0">
                          <a:latin typeface="Cambria" panose="02040503050406030204" pitchFamily="18" charset="0"/>
                        </a:rPr>
                        <a:t>-6</a:t>
                      </a:r>
                      <a:r>
                        <a:rPr lang="en-US" sz="2800" b="0" baseline="0" dirty="0">
                          <a:latin typeface="Cambria" panose="02040503050406030204" pitchFamily="18" charset="0"/>
                        </a:rPr>
                        <a:t> eV m</a:t>
                      </a:r>
                      <a:endParaRPr lang="en-US" sz="2800" b="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138742"/>
                  </a:ext>
                </a:extLst>
              </a:tr>
            </a:tbl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A23B2523-4C39-460B-82E1-ED3E5D888096}"/>
              </a:ext>
            </a:extLst>
          </p:cNvPr>
          <p:cNvSpPr/>
          <p:nvPr/>
        </p:nvSpPr>
        <p:spPr>
          <a:xfrm>
            <a:off x="1996871" y="2383681"/>
            <a:ext cx="892891" cy="258329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BA07CD5-D465-4844-8B2D-2819C090CFAC}"/>
              </a:ext>
            </a:extLst>
          </p:cNvPr>
          <p:cNvSpPr/>
          <p:nvPr/>
        </p:nvSpPr>
        <p:spPr>
          <a:xfrm>
            <a:off x="1978918" y="4465721"/>
            <a:ext cx="910844" cy="258329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56159D-094B-4358-8C17-58F1BAD9A05B}"/>
                  </a:ext>
                </a:extLst>
              </p:cNvPr>
              <p:cNvSpPr txBox="1"/>
              <p:nvPr/>
            </p:nvSpPr>
            <p:spPr>
              <a:xfrm>
                <a:off x="3604017" y="2393988"/>
                <a:ext cx="436055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=13.6−1.51=12.09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eV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56159D-094B-4358-8C17-58F1BAD9A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017" y="2393988"/>
                <a:ext cx="436055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51BECCA-54BD-4683-AD00-5735EC35636C}"/>
                  </a:ext>
                </a:extLst>
              </p:cNvPr>
              <p:cNvSpPr txBox="1"/>
              <p:nvPr/>
            </p:nvSpPr>
            <p:spPr>
              <a:xfrm>
                <a:off x="3494429" y="3202476"/>
                <a:ext cx="3250185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1.24×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  <m: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eV</m:t>
                          </m:r>
                          <m: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12.09 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eV</m:t>
                          </m:r>
                        </m:den>
                      </m:f>
                      <m:r>
                        <a:rPr lang="en-US" sz="24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51BECCA-54BD-4683-AD00-5735EC356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429" y="3202476"/>
                <a:ext cx="3250185" cy="741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3C2EA-EB59-47FF-AC9D-F1DADF73F7B4}"/>
                  </a:ext>
                </a:extLst>
              </p:cNvPr>
              <p:cNvSpPr/>
              <p:nvPr/>
            </p:nvSpPr>
            <p:spPr>
              <a:xfrm>
                <a:off x="6685360" y="3399854"/>
                <a:ext cx="21520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1.03×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3C2EA-EB59-47FF-AC9D-F1DADF73F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360" y="3399854"/>
                <a:ext cx="215206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03F0DBA-F983-4284-9B7D-55A6384614FC}"/>
              </a:ext>
            </a:extLst>
          </p:cNvPr>
          <p:cNvGrpSpPr/>
          <p:nvPr/>
        </p:nvGrpSpPr>
        <p:grpSpPr>
          <a:xfrm>
            <a:off x="7132053" y="3861519"/>
            <a:ext cx="1258678" cy="805889"/>
            <a:chOff x="7132053" y="3861519"/>
            <a:chExt cx="1258678" cy="80588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C8C3702-C0BC-4058-9C2A-EFCC0760F7A6}"/>
                    </a:ext>
                  </a:extLst>
                </p:cNvPr>
                <p:cNvSpPr/>
                <p:nvPr/>
              </p:nvSpPr>
              <p:spPr>
                <a:xfrm>
                  <a:off x="7132053" y="4205743"/>
                  <a:ext cx="1258678" cy="461665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103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C8C3702-C0BC-4058-9C2A-EFCC0760F7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2053" y="4205743"/>
                  <a:ext cx="1258678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95B78CD-5C42-410E-9580-6D9AC5FD9140}"/>
                </a:ext>
              </a:extLst>
            </p:cNvPr>
            <p:cNvCxnSpPr>
              <a:stCxn id="7" idx="2"/>
              <a:endCxn id="41" idx="0"/>
            </p:cNvCxnSpPr>
            <p:nvPr/>
          </p:nvCxnSpPr>
          <p:spPr>
            <a:xfrm>
              <a:off x="7761392" y="3861519"/>
              <a:ext cx="0" cy="344224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88FE79C-5D2B-4B2E-A9E2-012ADC3BB766}"/>
              </a:ext>
            </a:extLst>
          </p:cNvPr>
          <p:cNvCxnSpPr>
            <a:cxnSpLocks/>
          </p:cNvCxnSpPr>
          <p:nvPr/>
        </p:nvCxnSpPr>
        <p:spPr>
          <a:xfrm flipV="1">
            <a:off x="5489715" y="3737990"/>
            <a:ext cx="315772" cy="19659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A891C4B-12BD-433B-963B-D7D711921DE6}"/>
              </a:ext>
            </a:extLst>
          </p:cNvPr>
          <p:cNvCxnSpPr>
            <a:cxnSpLocks/>
          </p:cNvCxnSpPr>
          <p:nvPr/>
        </p:nvCxnSpPr>
        <p:spPr>
          <a:xfrm flipV="1">
            <a:off x="5742529" y="3303693"/>
            <a:ext cx="315772" cy="19659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5158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2" grpId="0"/>
      <p:bldP spid="37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783504" y="4586252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785091" y="3159089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24704" y="4414802"/>
            <a:ext cx="537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 dirty="0">
                <a:latin typeface="+mj-lt"/>
              </a:rPr>
              <a:t>n </a:t>
            </a:r>
            <a:r>
              <a:rPr lang="en-US" sz="1400" dirty="0">
                <a:latin typeface="+mj-lt"/>
              </a:rPr>
              <a:t>= 1</a:t>
            </a:r>
            <a:endParaRPr lang="en-US" sz="1400" i="1" dirty="0">
              <a:latin typeface="+mj-lt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972224" y="4443377"/>
            <a:ext cx="7841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+mj-lt"/>
              </a:rPr>
              <a:t>-13.6 eV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26291" y="2987639"/>
            <a:ext cx="537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+mj-lt"/>
              </a:rPr>
              <a:t>n </a:t>
            </a:r>
            <a:r>
              <a:rPr lang="en-US" sz="1400">
                <a:latin typeface="+mj-lt"/>
              </a:rPr>
              <a:t>= 2</a:t>
            </a:r>
            <a:endParaRPr lang="en-US" sz="1400" i="1">
              <a:latin typeface="+mj-lt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029375" y="3014627"/>
            <a:ext cx="7841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+mj-lt"/>
              </a:rPr>
              <a:t>-3.40 eV</a:t>
            </a: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786679" y="2484621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227879" y="2327239"/>
            <a:ext cx="537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+mj-lt"/>
              </a:rPr>
              <a:t>n </a:t>
            </a:r>
            <a:r>
              <a:rPr lang="en-US" sz="1400">
                <a:latin typeface="+mj-lt"/>
              </a:rPr>
              <a:t>= 3</a:t>
            </a:r>
            <a:endParaRPr lang="en-US" sz="1400" i="1">
              <a:latin typeface="+mj-lt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2040487" y="2354227"/>
            <a:ext cx="7841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-1.51 eV</a:t>
            </a:r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786679" y="2168489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227879" y="1997039"/>
            <a:ext cx="537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+mj-lt"/>
              </a:rPr>
              <a:t>n </a:t>
            </a:r>
            <a:r>
              <a:rPr lang="en-US" sz="1400">
                <a:latin typeface="+mj-lt"/>
              </a:rPr>
              <a:t>= 4</a:t>
            </a:r>
            <a:endParaRPr lang="en-US" sz="1400" i="1">
              <a:latin typeface="+mj-lt"/>
            </a:endParaRP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2030962" y="2024027"/>
            <a:ext cx="7906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-0.85 eV</a:t>
            </a: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>
            <a:off x="786679" y="1981164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227879" y="1809714"/>
            <a:ext cx="537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+mj-lt"/>
              </a:rPr>
              <a:t>n </a:t>
            </a:r>
            <a:r>
              <a:rPr lang="en-US" sz="1400">
                <a:latin typeface="+mj-lt"/>
              </a:rPr>
              <a:t>= 5</a:t>
            </a:r>
            <a:endParaRPr lang="en-US" sz="1400" i="1">
              <a:latin typeface="+mj-lt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2030962" y="1836702"/>
            <a:ext cx="7906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-0.54 eV</a:t>
            </a:r>
          </a:p>
        </p:txBody>
      </p:sp>
      <p:sp>
        <p:nvSpPr>
          <p:cNvPr id="38" name="Line 27"/>
          <p:cNvSpPr>
            <a:spLocks noChangeShapeType="1"/>
          </p:cNvSpPr>
          <p:nvPr/>
        </p:nvSpPr>
        <p:spPr bwMode="auto">
          <a:xfrm>
            <a:off x="786679" y="1736689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229466" y="1522377"/>
            <a:ext cx="611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+mj-lt"/>
              </a:rPr>
              <a:t>n </a:t>
            </a:r>
            <a:r>
              <a:rPr lang="en-US" sz="1400">
                <a:latin typeface="+mj-lt"/>
              </a:rPr>
              <a:t>= </a:t>
            </a:r>
            <a:r>
              <a:rPr lang="en-US" sz="1800">
                <a:latin typeface="+mj-lt"/>
                <a:sym typeface="Symbol" pitchFamily="18" charset="2"/>
              </a:rPr>
              <a:t></a:t>
            </a: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2089700" y="1584289"/>
            <a:ext cx="7296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+mj-lt"/>
              </a:rPr>
              <a:t>0.00 eV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081809" y="2168489"/>
            <a:ext cx="0" cy="9906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91264" y="1519166"/>
            <a:ext cx="4947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What is the wavelength emitted?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0049" y="4970391"/>
                <a:ext cx="1595630" cy="11647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h𝑐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49" y="4970391"/>
                <a:ext cx="1595630" cy="11647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F7C0C550-56A2-466A-91B0-D6953DE39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254866"/>
              </p:ext>
            </p:extLst>
          </p:nvPr>
        </p:nvGraphicFramePr>
        <p:xfrm>
          <a:off x="2584580" y="5281159"/>
          <a:ext cx="6258742" cy="77585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65110">
                  <a:extLst>
                    <a:ext uri="{9D8B030D-6E8A-4147-A177-3AD203B41FA5}">
                      <a16:colId xmlns:a16="http://schemas.microsoft.com/office/drawing/2014/main" val="509050711"/>
                    </a:ext>
                  </a:extLst>
                </a:gridCol>
                <a:gridCol w="2715208">
                  <a:extLst>
                    <a:ext uri="{9D8B030D-6E8A-4147-A177-3AD203B41FA5}">
                      <a16:colId xmlns:a16="http://schemas.microsoft.com/office/drawing/2014/main" val="2872995087"/>
                    </a:ext>
                  </a:extLst>
                </a:gridCol>
                <a:gridCol w="2778424">
                  <a:extLst>
                    <a:ext uri="{9D8B030D-6E8A-4147-A177-3AD203B41FA5}">
                      <a16:colId xmlns:a16="http://schemas.microsoft.com/office/drawing/2014/main" val="977320163"/>
                    </a:ext>
                  </a:extLst>
                </a:gridCol>
              </a:tblGrid>
              <a:tr h="775856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dirty="0" err="1">
                          <a:latin typeface="Cambria" panose="02040503050406030204" pitchFamily="18" charset="0"/>
                        </a:rPr>
                        <a:t>hc</a:t>
                      </a:r>
                      <a:endParaRPr lang="en-US" sz="2800" b="0" i="1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Cambria" panose="02040503050406030204" pitchFamily="18" charset="0"/>
                        </a:rPr>
                        <a:t>1.99 × 10</a:t>
                      </a:r>
                      <a:r>
                        <a:rPr lang="en-US" sz="2800" b="0" baseline="30000" dirty="0">
                          <a:latin typeface="Cambria" panose="02040503050406030204" pitchFamily="18" charset="0"/>
                        </a:rPr>
                        <a:t>-25</a:t>
                      </a:r>
                      <a:r>
                        <a:rPr lang="en-US" sz="2800" b="0" baseline="0" dirty="0">
                          <a:latin typeface="Cambria" panose="02040503050406030204" pitchFamily="18" charset="0"/>
                        </a:rPr>
                        <a:t> J m</a:t>
                      </a:r>
                      <a:endParaRPr lang="en-US" sz="2800" b="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Cambria" panose="02040503050406030204" pitchFamily="18" charset="0"/>
                        </a:rPr>
                        <a:t>1.24 × 10</a:t>
                      </a:r>
                      <a:r>
                        <a:rPr lang="en-US" sz="2800" b="0" baseline="30000" dirty="0">
                          <a:latin typeface="Cambria" panose="02040503050406030204" pitchFamily="18" charset="0"/>
                        </a:rPr>
                        <a:t>-6</a:t>
                      </a:r>
                      <a:r>
                        <a:rPr lang="en-US" sz="2800" b="0" baseline="0" dirty="0">
                          <a:latin typeface="Cambria" panose="02040503050406030204" pitchFamily="18" charset="0"/>
                        </a:rPr>
                        <a:t> eV m</a:t>
                      </a:r>
                      <a:endParaRPr lang="en-US" sz="2800" b="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138742"/>
                  </a:ext>
                </a:extLst>
              </a:tr>
            </a:tbl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EF2D102F-8263-4989-AD72-FED9B75D0B9C}"/>
              </a:ext>
            </a:extLst>
          </p:cNvPr>
          <p:cNvSpPr/>
          <p:nvPr/>
        </p:nvSpPr>
        <p:spPr>
          <a:xfrm>
            <a:off x="1978918" y="2070264"/>
            <a:ext cx="892891" cy="221102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2ADAD9C-3B3C-4053-8D11-258E535203FC}"/>
                  </a:ext>
                </a:extLst>
              </p:cNvPr>
              <p:cNvSpPr txBox="1"/>
              <p:nvPr/>
            </p:nvSpPr>
            <p:spPr>
              <a:xfrm>
                <a:off x="3604017" y="2393988"/>
                <a:ext cx="41617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=3.40−0.85=2.55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eV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2ADAD9C-3B3C-4053-8D11-258E53520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017" y="2393988"/>
                <a:ext cx="416178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59EF7FB-6192-4C07-8884-4BA96C348479}"/>
                  </a:ext>
                </a:extLst>
              </p:cNvPr>
              <p:cNvSpPr/>
              <p:nvPr/>
            </p:nvSpPr>
            <p:spPr>
              <a:xfrm>
                <a:off x="6685360" y="3399854"/>
                <a:ext cx="21520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4.86</m:t>
                      </m:r>
                      <m:r>
                        <a:rPr lang="en-US" sz="24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59EF7FB-6192-4C07-8884-4BA96C3484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360" y="3399854"/>
                <a:ext cx="215206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CB165EE1-3E1A-42FA-B9C8-63D1B4A5967D}"/>
              </a:ext>
            </a:extLst>
          </p:cNvPr>
          <p:cNvGrpSpPr/>
          <p:nvPr/>
        </p:nvGrpSpPr>
        <p:grpSpPr>
          <a:xfrm>
            <a:off x="7132053" y="3861519"/>
            <a:ext cx="1258678" cy="805889"/>
            <a:chOff x="7132053" y="3861519"/>
            <a:chExt cx="1258678" cy="80588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023288E2-0D7D-404D-B730-928157A397D2}"/>
                    </a:ext>
                  </a:extLst>
                </p:cNvPr>
                <p:cNvSpPr/>
                <p:nvPr/>
              </p:nvSpPr>
              <p:spPr>
                <a:xfrm>
                  <a:off x="7132053" y="4205743"/>
                  <a:ext cx="1258678" cy="461665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486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023288E2-0D7D-404D-B730-928157A397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2053" y="4205743"/>
                  <a:ext cx="1258678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C5E9DBD8-023A-40F9-8E38-1FA91FDFF0D4}"/>
                </a:ext>
              </a:extLst>
            </p:cNvPr>
            <p:cNvCxnSpPr>
              <a:stCxn id="54" idx="2"/>
              <a:endCxn id="55" idx="0"/>
            </p:cNvCxnSpPr>
            <p:nvPr/>
          </p:nvCxnSpPr>
          <p:spPr>
            <a:xfrm>
              <a:off x="7761392" y="3861519"/>
              <a:ext cx="0" cy="344224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435588FA-D064-4D0C-9ACD-5BC6F6A1D7C0}"/>
              </a:ext>
            </a:extLst>
          </p:cNvPr>
          <p:cNvSpPr/>
          <p:nvPr/>
        </p:nvSpPr>
        <p:spPr>
          <a:xfrm>
            <a:off x="1986135" y="3052471"/>
            <a:ext cx="892891" cy="221102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6CCDA8B-392A-4575-B895-F1E386F88273}"/>
                  </a:ext>
                </a:extLst>
              </p:cNvPr>
              <p:cNvSpPr txBox="1"/>
              <p:nvPr/>
            </p:nvSpPr>
            <p:spPr>
              <a:xfrm>
                <a:off x="3494429" y="3202476"/>
                <a:ext cx="3250185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1.24×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  <m: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eV</m:t>
                          </m:r>
                          <m: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2.55 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eV</m:t>
                          </m:r>
                        </m:den>
                      </m:f>
                      <m:r>
                        <a:rPr lang="en-US" sz="24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6CCDA8B-392A-4575-B895-F1E386F88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429" y="3202476"/>
                <a:ext cx="3250185" cy="7411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1861C20-8261-4800-A140-CB1E9BFF3F63}"/>
              </a:ext>
            </a:extLst>
          </p:cNvPr>
          <p:cNvCxnSpPr>
            <a:cxnSpLocks/>
          </p:cNvCxnSpPr>
          <p:nvPr/>
        </p:nvCxnSpPr>
        <p:spPr>
          <a:xfrm flipV="1">
            <a:off x="5399223" y="3737990"/>
            <a:ext cx="315772" cy="19659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682F904-C6F3-47FC-A1DA-AD6B6BF0C854}"/>
              </a:ext>
            </a:extLst>
          </p:cNvPr>
          <p:cNvCxnSpPr>
            <a:cxnSpLocks/>
          </p:cNvCxnSpPr>
          <p:nvPr/>
        </p:nvCxnSpPr>
        <p:spPr>
          <a:xfrm flipV="1">
            <a:off x="5742529" y="3303693"/>
            <a:ext cx="315772" cy="19659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3113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  <p:bldP spid="54" grpId="0"/>
      <p:bldP spid="57" grpId="0" animBg="1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Backwards…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765" y="1519166"/>
            <a:ext cx="4419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What is the energy in eV for a 434 nm blue emission line?</a:t>
            </a:r>
          </a:p>
        </p:txBody>
      </p:sp>
      <p:pic>
        <p:nvPicPr>
          <p:cNvPr id="35" name="Picture 4" descr="Hemissi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8692" y="1519167"/>
            <a:ext cx="3397658" cy="2011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311049" y="3868566"/>
                <a:ext cx="1434816" cy="104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h𝑐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049" y="3868566"/>
                <a:ext cx="1434816" cy="10481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85B76C5-4555-43E7-9A1F-E01AD523A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254866"/>
              </p:ext>
            </p:extLst>
          </p:nvPr>
        </p:nvGraphicFramePr>
        <p:xfrm>
          <a:off x="2584580" y="5281159"/>
          <a:ext cx="6258742" cy="77585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65110">
                  <a:extLst>
                    <a:ext uri="{9D8B030D-6E8A-4147-A177-3AD203B41FA5}">
                      <a16:colId xmlns:a16="http://schemas.microsoft.com/office/drawing/2014/main" val="509050711"/>
                    </a:ext>
                  </a:extLst>
                </a:gridCol>
                <a:gridCol w="2715208">
                  <a:extLst>
                    <a:ext uri="{9D8B030D-6E8A-4147-A177-3AD203B41FA5}">
                      <a16:colId xmlns:a16="http://schemas.microsoft.com/office/drawing/2014/main" val="2872995087"/>
                    </a:ext>
                  </a:extLst>
                </a:gridCol>
                <a:gridCol w="2778424">
                  <a:extLst>
                    <a:ext uri="{9D8B030D-6E8A-4147-A177-3AD203B41FA5}">
                      <a16:colId xmlns:a16="http://schemas.microsoft.com/office/drawing/2014/main" val="977320163"/>
                    </a:ext>
                  </a:extLst>
                </a:gridCol>
              </a:tblGrid>
              <a:tr h="775856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dirty="0" err="1">
                          <a:latin typeface="Cambria" panose="02040503050406030204" pitchFamily="18" charset="0"/>
                        </a:rPr>
                        <a:t>hc</a:t>
                      </a:r>
                      <a:endParaRPr lang="en-US" sz="2800" b="0" i="1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Cambria" panose="02040503050406030204" pitchFamily="18" charset="0"/>
                        </a:rPr>
                        <a:t>1.99 × 10</a:t>
                      </a:r>
                      <a:r>
                        <a:rPr lang="en-US" sz="2800" b="0" baseline="30000" dirty="0">
                          <a:latin typeface="Cambria" panose="02040503050406030204" pitchFamily="18" charset="0"/>
                        </a:rPr>
                        <a:t>-25</a:t>
                      </a:r>
                      <a:r>
                        <a:rPr lang="en-US" sz="2800" b="0" baseline="0" dirty="0">
                          <a:latin typeface="Cambria" panose="02040503050406030204" pitchFamily="18" charset="0"/>
                        </a:rPr>
                        <a:t> J m</a:t>
                      </a:r>
                      <a:endParaRPr lang="en-US" sz="2800" b="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Cambria" panose="02040503050406030204" pitchFamily="18" charset="0"/>
                        </a:rPr>
                        <a:t>1.24 × 10</a:t>
                      </a:r>
                      <a:r>
                        <a:rPr lang="en-US" sz="2800" b="0" baseline="30000" dirty="0">
                          <a:latin typeface="Cambria" panose="02040503050406030204" pitchFamily="18" charset="0"/>
                        </a:rPr>
                        <a:t>-6</a:t>
                      </a:r>
                      <a:r>
                        <a:rPr lang="en-US" sz="2800" b="0" baseline="0" dirty="0">
                          <a:latin typeface="Cambria" panose="02040503050406030204" pitchFamily="18" charset="0"/>
                        </a:rPr>
                        <a:t> eV m</a:t>
                      </a:r>
                      <a:endParaRPr lang="en-US" sz="2800" b="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1387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155E9AD-D330-434E-A939-5B67E8034E56}"/>
                  </a:ext>
                </a:extLst>
              </p:cNvPr>
              <p:cNvSpPr/>
              <p:nvPr/>
            </p:nvSpPr>
            <p:spPr>
              <a:xfrm>
                <a:off x="5087189" y="4144270"/>
                <a:ext cx="1406154" cy="52322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2.86 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eV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155E9AD-D330-434E-A939-5B67E8034E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189" y="4144270"/>
                <a:ext cx="140615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D07729-1749-4530-B950-19DAF63FB283}"/>
                  </a:ext>
                </a:extLst>
              </p:cNvPr>
              <p:cNvSpPr txBox="1"/>
              <p:nvPr/>
            </p:nvSpPr>
            <p:spPr>
              <a:xfrm>
                <a:off x="321382" y="3970434"/>
                <a:ext cx="1162754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h𝑐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D07729-1749-4530-B950-19DAF63F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82" y="3970434"/>
                <a:ext cx="1162754" cy="8180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E10CD4DD-E7FC-4C6D-B0D2-84693D63A923}"/>
              </a:ext>
            </a:extLst>
          </p:cNvPr>
          <p:cNvSpPr/>
          <p:nvPr/>
        </p:nvSpPr>
        <p:spPr>
          <a:xfrm>
            <a:off x="6688766" y="2705009"/>
            <a:ext cx="326418" cy="825591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6668BD-F8F1-4902-86CA-BC0C4826497E}"/>
              </a:ext>
            </a:extLst>
          </p:cNvPr>
          <p:cNvGrpSpPr/>
          <p:nvPr/>
        </p:nvGrpSpPr>
        <p:grpSpPr>
          <a:xfrm>
            <a:off x="241221" y="2442203"/>
            <a:ext cx="1939955" cy="869958"/>
            <a:chOff x="241221" y="2442203"/>
            <a:chExt cx="1939955" cy="86995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EA87A0E-F9E0-4E92-A016-0B3D4BC6F9BB}"/>
                </a:ext>
              </a:extLst>
            </p:cNvPr>
            <p:cNvSpPr/>
            <p:nvPr/>
          </p:nvSpPr>
          <p:spPr>
            <a:xfrm>
              <a:off x="241221" y="2850496"/>
              <a:ext cx="19399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accent5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434 × 10</a:t>
              </a:r>
              <a:r>
                <a:rPr lang="en-US" sz="2400" baseline="30000" dirty="0">
                  <a:solidFill>
                    <a:schemeClr val="accent5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-9</a:t>
              </a:r>
              <a:r>
                <a:rPr lang="en-US" sz="2400" dirty="0">
                  <a:solidFill>
                    <a:schemeClr val="accent5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m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7CD55BA-8BDA-4ADB-AA2A-82C1FA49EB96}"/>
                </a:ext>
              </a:extLst>
            </p:cNvPr>
            <p:cNvCxnSpPr>
              <a:cxnSpLocks/>
            </p:cNvCxnSpPr>
            <p:nvPr/>
          </p:nvCxnSpPr>
          <p:spPr>
            <a:xfrm>
              <a:off x="584539" y="2442203"/>
              <a:ext cx="0" cy="408293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B29041-B305-4900-A07D-D99A986F133E}"/>
                  </a:ext>
                </a:extLst>
              </p:cNvPr>
              <p:cNvSpPr txBox="1"/>
              <p:nvPr/>
            </p:nvSpPr>
            <p:spPr>
              <a:xfrm>
                <a:off x="1516949" y="3923882"/>
                <a:ext cx="3504614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1.24×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  <m: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eV</m:t>
                          </m:r>
                          <m: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434</m:t>
                          </m:r>
                          <m:r>
                            <a:rPr lang="en-US" sz="280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  <m:r>
                            <a:rPr lang="en-US" sz="28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den>
                      </m:f>
                      <m:r>
                        <a:rPr lang="en-US" sz="28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B29041-B305-4900-A07D-D99A986F1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949" y="3923882"/>
                <a:ext cx="3504614" cy="8645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FEDA64-EC60-4E63-8C2F-D6A6004894C4}"/>
              </a:ext>
            </a:extLst>
          </p:cNvPr>
          <p:cNvCxnSpPr>
            <a:cxnSpLocks/>
          </p:cNvCxnSpPr>
          <p:nvPr/>
        </p:nvCxnSpPr>
        <p:spPr>
          <a:xfrm flipV="1">
            <a:off x="4001336" y="4599058"/>
            <a:ext cx="315772" cy="19659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1A9C9B-E04C-43D8-822A-FDCDBFDB3E98}"/>
              </a:ext>
            </a:extLst>
          </p:cNvPr>
          <p:cNvCxnSpPr>
            <a:cxnSpLocks/>
          </p:cNvCxnSpPr>
          <p:nvPr/>
        </p:nvCxnSpPr>
        <p:spPr>
          <a:xfrm flipV="1">
            <a:off x="4288533" y="4095632"/>
            <a:ext cx="315772" cy="19659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5864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5" grpId="0" animBg="1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Backwards…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785091" y="3159089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24704" y="4414802"/>
            <a:ext cx="537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 dirty="0">
                <a:latin typeface="+mj-lt"/>
              </a:rPr>
              <a:t>n </a:t>
            </a:r>
            <a:r>
              <a:rPr lang="en-US" sz="1400" dirty="0">
                <a:latin typeface="+mj-lt"/>
              </a:rPr>
              <a:t>= 1</a:t>
            </a:r>
            <a:endParaRPr lang="en-US" sz="1400" i="1" dirty="0">
              <a:latin typeface="+mj-lt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972224" y="4443377"/>
            <a:ext cx="7841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+mj-lt"/>
              </a:rPr>
              <a:t>-13.6 eV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26291" y="2987639"/>
            <a:ext cx="537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+mj-lt"/>
              </a:rPr>
              <a:t>n </a:t>
            </a:r>
            <a:r>
              <a:rPr lang="en-US" sz="1400">
                <a:latin typeface="+mj-lt"/>
              </a:rPr>
              <a:t>= 2</a:t>
            </a:r>
            <a:endParaRPr lang="en-US" sz="1400" i="1">
              <a:latin typeface="+mj-lt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029375" y="3014627"/>
            <a:ext cx="7841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+mj-lt"/>
              </a:rPr>
              <a:t>-3.40 eV</a:t>
            </a: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786679" y="2484621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227879" y="2327239"/>
            <a:ext cx="537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+mj-lt"/>
              </a:rPr>
              <a:t>n </a:t>
            </a:r>
            <a:r>
              <a:rPr lang="en-US" sz="1400">
                <a:latin typeface="+mj-lt"/>
              </a:rPr>
              <a:t>= 3</a:t>
            </a:r>
            <a:endParaRPr lang="en-US" sz="1400" i="1">
              <a:latin typeface="+mj-lt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2040487" y="2354227"/>
            <a:ext cx="7841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+mj-lt"/>
              </a:rPr>
              <a:t>-1.51 eV</a:t>
            </a:r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786679" y="2168489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227879" y="1997039"/>
            <a:ext cx="537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+mj-lt"/>
              </a:rPr>
              <a:t>n </a:t>
            </a:r>
            <a:r>
              <a:rPr lang="en-US" sz="1400">
                <a:latin typeface="+mj-lt"/>
              </a:rPr>
              <a:t>= 4</a:t>
            </a:r>
            <a:endParaRPr lang="en-US" sz="1400" i="1">
              <a:latin typeface="+mj-lt"/>
            </a:endParaRP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2030962" y="2024027"/>
            <a:ext cx="7906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-0.85 eV</a:t>
            </a: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>
            <a:off x="786679" y="1981164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227879" y="1809714"/>
            <a:ext cx="537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+mj-lt"/>
              </a:rPr>
              <a:t>n </a:t>
            </a:r>
            <a:r>
              <a:rPr lang="en-US" sz="1400">
                <a:latin typeface="+mj-lt"/>
              </a:rPr>
              <a:t>= 5</a:t>
            </a:r>
            <a:endParaRPr lang="en-US" sz="1400" i="1">
              <a:latin typeface="+mj-lt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2030962" y="1836702"/>
            <a:ext cx="7906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-0.54 eV</a:t>
            </a:r>
          </a:p>
        </p:txBody>
      </p:sp>
      <p:sp>
        <p:nvSpPr>
          <p:cNvPr id="38" name="Line 27"/>
          <p:cNvSpPr>
            <a:spLocks noChangeShapeType="1"/>
          </p:cNvSpPr>
          <p:nvPr/>
        </p:nvSpPr>
        <p:spPr bwMode="auto">
          <a:xfrm>
            <a:off x="786679" y="1736689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229466" y="1522377"/>
            <a:ext cx="611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+mj-lt"/>
              </a:rPr>
              <a:t>n </a:t>
            </a:r>
            <a:r>
              <a:rPr lang="en-US" sz="1400">
                <a:latin typeface="+mj-lt"/>
              </a:rPr>
              <a:t>= </a:t>
            </a:r>
            <a:r>
              <a:rPr lang="en-US" sz="1800">
                <a:latin typeface="+mj-lt"/>
                <a:sym typeface="Symbol" pitchFamily="18" charset="2"/>
              </a:rPr>
              <a:t></a:t>
            </a: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2089700" y="1584289"/>
            <a:ext cx="7296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+mj-lt"/>
              </a:rPr>
              <a:t>0.00 eV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1265" y="1519166"/>
            <a:ext cx="5270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Draw in the Energy Transition for a 434 nm blue emission line?</a:t>
            </a:r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>
            <a:off x="783504" y="4586252"/>
            <a:ext cx="118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pic>
        <p:nvPicPr>
          <p:cNvPr id="42" name="Picture 4" descr="Hemissi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7892" y="4021067"/>
            <a:ext cx="3397658" cy="2011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2D84A1-5A17-40E4-AA8B-8FE5252C0BBF}"/>
              </a:ext>
            </a:extLst>
          </p:cNvPr>
          <p:cNvSpPr txBox="1"/>
          <p:nvPr/>
        </p:nvSpPr>
        <p:spPr>
          <a:xfrm>
            <a:off x="3632816" y="2801835"/>
            <a:ext cx="4634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What transition has an energy difference of 2.86 eV?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14FB244-0E20-496E-A228-2DF056D47129}"/>
                  </a:ext>
                </a:extLst>
              </p:cNvPr>
              <p:cNvSpPr txBox="1"/>
              <p:nvPr/>
            </p:nvSpPr>
            <p:spPr>
              <a:xfrm>
                <a:off x="675523" y="5411078"/>
                <a:ext cx="41617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=3.40−0.54=2.86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eV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14FB244-0E20-496E-A228-2DF056D47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23" y="5411078"/>
                <a:ext cx="416178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E9EC118-0EFF-4103-B1E6-7371D6191B51}"/>
              </a:ext>
            </a:extLst>
          </p:cNvPr>
          <p:cNvCxnSpPr>
            <a:cxnSpLocks/>
          </p:cNvCxnSpPr>
          <p:nvPr/>
        </p:nvCxnSpPr>
        <p:spPr>
          <a:xfrm>
            <a:off x="1081809" y="1981164"/>
            <a:ext cx="0" cy="117792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0628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is Quantized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893" y="2501939"/>
            <a:ext cx="4560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Photons of light can only have certain ______________ values of energy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283" y="1728821"/>
            <a:ext cx="3229104" cy="38545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EE1111-D682-42F4-985E-85F893203B11}"/>
              </a:ext>
            </a:extLst>
          </p:cNvPr>
          <p:cNvSpPr txBox="1"/>
          <p:nvPr/>
        </p:nvSpPr>
        <p:spPr>
          <a:xfrm>
            <a:off x="1706286" y="3459445"/>
            <a:ext cx="20019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discrete</a:t>
            </a:r>
          </a:p>
        </p:txBody>
      </p:sp>
    </p:spTree>
    <p:extLst>
      <p:ext uri="{BB962C8B-B14F-4D97-AF65-F5344CB8AC3E}">
        <p14:creationId xmlns:p14="http://schemas.microsoft.com/office/powerpoint/2010/main" val="33827428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of a Photon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36002" y="1531726"/>
                <a:ext cx="3071995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72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7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002" y="1531726"/>
                <a:ext cx="3071995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608504"/>
              </p:ext>
            </p:extLst>
          </p:nvPr>
        </p:nvGraphicFramePr>
        <p:xfrm>
          <a:off x="205511" y="5361708"/>
          <a:ext cx="8702962" cy="77585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50853">
                  <a:extLst>
                    <a:ext uri="{9D8B030D-6E8A-4147-A177-3AD203B41FA5}">
                      <a16:colId xmlns:a16="http://schemas.microsoft.com/office/drawing/2014/main" val="509050711"/>
                    </a:ext>
                  </a:extLst>
                </a:gridCol>
                <a:gridCol w="1177637">
                  <a:extLst>
                    <a:ext uri="{9D8B030D-6E8A-4147-A177-3AD203B41FA5}">
                      <a16:colId xmlns:a16="http://schemas.microsoft.com/office/drawing/2014/main" val="2872995087"/>
                    </a:ext>
                  </a:extLst>
                </a:gridCol>
                <a:gridCol w="3574472">
                  <a:extLst>
                    <a:ext uri="{9D8B030D-6E8A-4147-A177-3AD203B41FA5}">
                      <a16:colId xmlns:a16="http://schemas.microsoft.com/office/drawing/2014/main" val="977320163"/>
                    </a:ext>
                  </a:extLst>
                </a:gridCol>
              </a:tblGrid>
              <a:tr h="775856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FF"/>
                          </a:solidFill>
                          <a:latin typeface="Cambria" panose="02040503050406030204" pitchFamily="18" charset="0"/>
                        </a:rPr>
                        <a:t>Planck’s</a:t>
                      </a:r>
                      <a:r>
                        <a:rPr lang="en-US" sz="3200" b="0" baseline="0" dirty="0">
                          <a:solidFill>
                            <a:srgbClr val="FF00FF"/>
                          </a:solidFill>
                          <a:latin typeface="Cambria" panose="02040503050406030204" pitchFamily="18" charset="0"/>
                        </a:rPr>
                        <a:t> Constant</a:t>
                      </a:r>
                      <a:endParaRPr lang="en-US" sz="3200" b="0" dirty="0">
                        <a:solidFill>
                          <a:srgbClr val="FF00FF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dirty="0">
                          <a:solidFill>
                            <a:srgbClr val="FF00FF"/>
                          </a:solidFill>
                          <a:latin typeface="Cambria" panose="02040503050406030204" pitchFamily="18" charset="0"/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FF"/>
                          </a:solidFill>
                          <a:latin typeface="Cambria" panose="02040503050406030204" pitchFamily="18" charset="0"/>
                        </a:rPr>
                        <a:t>6.63 × 10</a:t>
                      </a:r>
                      <a:r>
                        <a:rPr lang="en-US" sz="3200" b="0" baseline="30000" dirty="0">
                          <a:solidFill>
                            <a:srgbClr val="FF00FF"/>
                          </a:solidFill>
                          <a:latin typeface="Cambria" panose="02040503050406030204" pitchFamily="18" charset="0"/>
                        </a:rPr>
                        <a:t>-34</a:t>
                      </a:r>
                      <a:r>
                        <a:rPr lang="en-US" sz="3200" b="0" baseline="0" dirty="0">
                          <a:solidFill>
                            <a:srgbClr val="FF00FF"/>
                          </a:solidFill>
                          <a:latin typeface="Cambria" panose="02040503050406030204" pitchFamily="18" charset="0"/>
                        </a:rPr>
                        <a:t> J s</a:t>
                      </a:r>
                      <a:endParaRPr lang="en-US" sz="3200" b="0" dirty="0">
                        <a:solidFill>
                          <a:srgbClr val="FF00FF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138742"/>
                  </a:ext>
                </a:extLst>
              </a:tr>
            </a:tbl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F806064-9775-4515-833C-8CBEC9B6AA62}"/>
              </a:ext>
            </a:extLst>
          </p:cNvPr>
          <p:cNvCxnSpPr/>
          <p:nvPr/>
        </p:nvCxnSpPr>
        <p:spPr>
          <a:xfrm flipV="1">
            <a:off x="4779818" y="2549236"/>
            <a:ext cx="374073" cy="2812472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60C513E-5813-46E5-8830-8EB3DD8A692E}"/>
              </a:ext>
            </a:extLst>
          </p:cNvPr>
          <p:cNvGrpSpPr/>
          <p:nvPr/>
        </p:nvGrpSpPr>
        <p:grpSpPr>
          <a:xfrm>
            <a:off x="1028721" y="2549236"/>
            <a:ext cx="2130115" cy="1826205"/>
            <a:chOff x="1028721" y="2549236"/>
            <a:chExt cx="2130115" cy="18262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29A14E-7CFF-4744-AFC2-91E9E95A6E4B}"/>
                </a:ext>
              </a:extLst>
            </p:cNvPr>
            <p:cNvSpPr txBox="1"/>
            <p:nvPr/>
          </p:nvSpPr>
          <p:spPr>
            <a:xfrm>
              <a:off x="1028721" y="2928891"/>
              <a:ext cx="200728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Energy</a:t>
              </a:r>
            </a:p>
            <a:p>
              <a:pPr algn="ctr"/>
              <a:r>
                <a:rPr lang="en-US" sz="4400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[J]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7BF0671-EA4D-490D-896F-A6A0A8047E90}"/>
                </a:ext>
              </a:extLst>
            </p:cNvPr>
            <p:cNvCxnSpPr/>
            <p:nvPr/>
          </p:nvCxnSpPr>
          <p:spPr>
            <a:xfrm flipV="1">
              <a:off x="2826327" y="2549236"/>
              <a:ext cx="332509" cy="540328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55BAF2D-BB1C-46B3-8666-5A68C09957BC}"/>
              </a:ext>
            </a:extLst>
          </p:cNvPr>
          <p:cNvGrpSpPr/>
          <p:nvPr/>
        </p:nvGrpSpPr>
        <p:grpSpPr>
          <a:xfrm>
            <a:off x="5572289" y="2514143"/>
            <a:ext cx="2917786" cy="1972698"/>
            <a:chOff x="5572289" y="2514143"/>
            <a:chExt cx="2917786" cy="19726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E46846-F28D-49D6-815A-64F6349E27F2}"/>
                </a:ext>
              </a:extLst>
            </p:cNvPr>
            <p:cNvSpPr txBox="1"/>
            <p:nvPr/>
          </p:nvSpPr>
          <p:spPr>
            <a:xfrm>
              <a:off x="5572289" y="3040291"/>
              <a:ext cx="291778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Frequency</a:t>
              </a:r>
            </a:p>
            <a:p>
              <a:pPr algn="ctr"/>
              <a:r>
                <a:rPr lang="en-US" sz="4400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[Hz]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A9FE6C4-95C0-42D2-85B5-028EABE9AE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32093" y="2514143"/>
              <a:ext cx="253073" cy="575421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89585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of a Photon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3747" y="1531726"/>
                <a:ext cx="3071995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h𝑓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47" y="1531726"/>
                <a:ext cx="3071995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15965" y="1531726"/>
                <a:ext cx="2866362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965" y="1531726"/>
                <a:ext cx="2866362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ABDDCC-F5C4-4331-B53D-7F3CB22A04BC}"/>
                  </a:ext>
                </a:extLst>
              </p:cNvPr>
              <p:cNvSpPr txBox="1"/>
              <p:nvPr/>
            </p:nvSpPr>
            <p:spPr>
              <a:xfrm>
                <a:off x="5653594" y="2795325"/>
                <a:ext cx="1832296" cy="14229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5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5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ABDDCC-F5C4-4331-B53D-7F3CB22A0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594" y="2795325"/>
                <a:ext cx="1832296" cy="14229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39BAF8E-5E1C-4F27-A9A6-C23342DED0DE}"/>
                  </a:ext>
                </a:extLst>
              </p:cNvPr>
              <p:cNvSpPr/>
              <p:nvPr/>
            </p:nvSpPr>
            <p:spPr>
              <a:xfrm>
                <a:off x="4923687" y="5622061"/>
                <a:ext cx="40509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=3.00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39BAF8E-5E1C-4F27-A9A6-C23342DED0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687" y="5622061"/>
                <a:ext cx="405091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A9B48-15A4-4CE0-A896-ADB63E50DDDE}"/>
              </a:ext>
            </a:extLst>
          </p:cNvPr>
          <p:cNvGrpSpPr/>
          <p:nvPr/>
        </p:nvGrpSpPr>
        <p:grpSpPr>
          <a:xfrm>
            <a:off x="794178" y="4415176"/>
            <a:ext cx="2364658" cy="1791660"/>
            <a:chOff x="794178" y="4415176"/>
            <a:chExt cx="2364658" cy="17916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4A63A8B-222F-4C9D-8669-B5E3C055E379}"/>
                </a:ext>
              </a:extLst>
            </p:cNvPr>
            <p:cNvSpPr/>
            <p:nvPr/>
          </p:nvSpPr>
          <p:spPr>
            <a:xfrm>
              <a:off x="794178" y="4415176"/>
              <a:ext cx="2364658" cy="1791660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2C8AE30-5F88-4CE1-9E83-2618DE5B1C9E}"/>
                    </a:ext>
                  </a:extLst>
                </p:cNvPr>
                <p:cNvSpPr txBox="1"/>
                <p:nvPr/>
              </p:nvSpPr>
              <p:spPr>
                <a:xfrm>
                  <a:off x="871581" y="4540097"/>
                  <a:ext cx="2156231" cy="15723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h𝑐</m:t>
                            </m:r>
                          </m:num>
                          <m:den>
                            <m:r>
                              <a:rPr lang="en-US" sz="5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2C8AE30-5F88-4CE1-9E83-2618DE5B1C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581" y="4540097"/>
                  <a:ext cx="2156231" cy="15723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1661FD9-8A21-4782-903D-6DCECC965576}"/>
              </a:ext>
            </a:extLst>
          </p:cNvPr>
          <p:cNvGrpSpPr/>
          <p:nvPr/>
        </p:nvGrpSpPr>
        <p:grpSpPr>
          <a:xfrm>
            <a:off x="408987" y="2815972"/>
            <a:ext cx="5106978" cy="1422954"/>
            <a:chOff x="408987" y="2815972"/>
            <a:chExt cx="5106978" cy="142295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F704426-675A-4FAC-B754-CB0517688392}"/>
                    </a:ext>
                  </a:extLst>
                </p:cNvPr>
                <p:cNvSpPr txBox="1"/>
                <p:nvPr/>
              </p:nvSpPr>
              <p:spPr>
                <a:xfrm>
                  <a:off x="408987" y="2815972"/>
                  <a:ext cx="3081421" cy="14229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5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sz="5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5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F704426-675A-4FAC-B754-CB0517688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87" y="2815972"/>
                  <a:ext cx="3081421" cy="14229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6ABEEA5-0625-4D65-AA1F-9654D63E16E9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>
              <a:off x="3490408" y="3527449"/>
              <a:ext cx="2025557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21512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Recap of eV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56038" y="1680906"/>
                <a:ext cx="2110258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𝑒𝑉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38" y="1680906"/>
                <a:ext cx="2110258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689BF1F-B0CE-40FD-A341-B1CF1C63BF2D}"/>
              </a:ext>
            </a:extLst>
          </p:cNvPr>
          <p:cNvSpPr txBox="1"/>
          <p:nvPr/>
        </p:nvSpPr>
        <p:spPr>
          <a:xfrm>
            <a:off x="417493" y="3044279"/>
            <a:ext cx="37321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Unit of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A1F093-5B0F-430E-A01F-6F240A7A5C8B}"/>
                  </a:ext>
                </a:extLst>
              </p:cNvPr>
              <p:cNvSpPr txBox="1"/>
              <p:nvPr/>
            </p:nvSpPr>
            <p:spPr>
              <a:xfrm>
                <a:off x="417493" y="4440082"/>
                <a:ext cx="7929543" cy="13154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4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𝐸𝑛𝑒𝑟𝑔𝑦</m:t>
                          </m:r>
                          <m:r>
                            <a:rPr lang="en-US" sz="44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44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𝑒𝑉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{"/>
                              <m:endChr m:val="}"/>
                              <m:ctrlPr>
                                <a:rPr lang="en-US" sz="4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𝐸𝑛𝑒𝑟𝑔𝑦</m:t>
                              </m:r>
                              <m:r>
                                <a:rPr lang="en-US" sz="4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4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d>
                        </m:num>
                        <m:den>
                          <m:r>
                            <a:rPr lang="en-US" sz="4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1.60</m:t>
                          </m:r>
                          <m:r>
                            <a:rPr lang="en-US" sz="4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−19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A1F093-5B0F-430E-A01F-6F240A7A5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93" y="4440082"/>
                <a:ext cx="7929543" cy="13154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1A7ECA-345B-4A2E-9C39-9A8E252FA8E1}"/>
                  </a:ext>
                </a:extLst>
              </p:cNvPr>
              <p:cNvSpPr txBox="1"/>
              <p:nvPr/>
            </p:nvSpPr>
            <p:spPr>
              <a:xfrm>
                <a:off x="2283549" y="1648476"/>
                <a:ext cx="7039154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𝑒𝑙𝑒𝑐𝑡𝑟𝑜𝑛</m:t>
                      </m:r>
                      <m:r>
                        <a:rPr lang="en-US" sz="6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𝑣𝑜𝑙𝑡𝑠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1A7ECA-345B-4A2E-9C39-9A8E252FA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549" y="1648476"/>
                <a:ext cx="7039154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1946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Data Booklet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79420"/>
          <a:stretch/>
        </p:blipFill>
        <p:spPr>
          <a:xfrm>
            <a:off x="229026" y="1680906"/>
            <a:ext cx="8636883" cy="11144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26" y="3237888"/>
            <a:ext cx="8707380" cy="27611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B49B98-7681-41B2-AE3D-27EB6E711997}"/>
              </a:ext>
            </a:extLst>
          </p:cNvPr>
          <p:cNvSpPr/>
          <p:nvPr/>
        </p:nvSpPr>
        <p:spPr>
          <a:xfrm>
            <a:off x="278091" y="1992700"/>
            <a:ext cx="747145" cy="802697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31F45D-79A7-42A8-878E-C0E3AAC01CDE}"/>
              </a:ext>
            </a:extLst>
          </p:cNvPr>
          <p:cNvSpPr/>
          <p:nvPr/>
        </p:nvSpPr>
        <p:spPr>
          <a:xfrm>
            <a:off x="319656" y="4801793"/>
            <a:ext cx="5776344" cy="1308061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723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578" y="1531726"/>
            <a:ext cx="8726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Calculate the energy carried by one photon of microwaves of wavelength 9 cm (as might be used in </a:t>
            </a:r>
            <a:r>
              <a:rPr lang="en-US" sz="2400" dirty="0" err="1">
                <a:latin typeface="+mj-lt"/>
              </a:rPr>
              <a:t>wifi</a:t>
            </a:r>
            <a:r>
              <a:rPr lang="en-US" sz="2400" dirty="0">
                <a:latin typeface="+mj-lt"/>
              </a:rPr>
              <a:t> signals) in J and eV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6F2868-2704-42E9-B711-4B861B7BA23E}"/>
                  </a:ext>
                </a:extLst>
              </p:cNvPr>
              <p:cNvSpPr txBox="1"/>
              <p:nvPr/>
            </p:nvSpPr>
            <p:spPr>
              <a:xfrm>
                <a:off x="408987" y="3386571"/>
                <a:ext cx="1162754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h𝑐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6F2868-2704-42E9-B711-4B861B7BA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87" y="3386571"/>
                <a:ext cx="1162754" cy="8180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38E03BF-D90D-443D-A58E-1EA545D39EF6}"/>
                  </a:ext>
                </a:extLst>
              </p:cNvPr>
              <p:cNvSpPr/>
              <p:nvPr/>
            </p:nvSpPr>
            <p:spPr>
              <a:xfrm>
                <a:off x="6285625" y="3548750"/>
                <a:ext cx="2449388" cy="52322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.21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38E03BF-D90D-443D-A58E-1EA545D39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625" y="3548750"/>
                <a:ext cx="244938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20AF164-28A9-488E-AEF4-F12E42546530}"/>
                  </a:ext>
                </a:extLst>
              </p:cNvPr>
              <p:cNvSpPr txBox="1"/>
              <p:nvPr/>
            </p:nvSpPr>
            <p:spPr>
              <a:xfrm>
                <a:off x="3551218" y="4985553"/>
                <a:ext cx="2524794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1.99</m:t>
                          </m:r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−24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rgbClr val="00206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1.60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−19</m:t>
                              </m:r>
                            </m:sup>
                          </m:sSup>
                        </m:den>
                      </m:f>
                      <m:r>
                        <a:rPr lang="en-US" sz="28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20AF164-28A9-488E-AEF4-F12E42546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218" y="4985553"/>
                <a:ext cx="2524794" cy="8645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47A9C0F-1613-4BB5-8744-101A0FE383EE}"/>
                  </a:ext>
                </a:extLst>
              </p:cNvPr>
              <p:cNvSpPr/>
              <p:nvPr/>
            </p:nvSpPr>
            <p:spPr>
              <a:xfrm>
                <a:off x="6157384" y="5228463"/>
                <a:ext cx="2577629" cy="528093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1.38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eV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47A9C0F-1613-4BB5-8744-101A0FE383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384" y="5228463"/>
                <a:ext cx="2577629" cy="5280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FF73BA44-47AD-43B7-85A2-60F69D8BDE6B}"/>
              </a:ext>
            </a:extLst>
          </p:cNvPr>
          <p:cNvGrpSpPr/>
          <p:nvPr/>
        </p:nvGrpSpPr>
        <p:grpSpPr>
          <a:xfrm>
            <a:off x="2091373" y="2342517"/>
            <a:ext cx="1101584" cy="782238"/>
            <a:chOff x="1875713" y="2307026"/>
            <a:chExt cx="1101584" cy="78223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C13F2B-8896-40E5-AAAA-003594756FB0}"/>
                </a:ext>
              </a:extLst>
            </p:cNvPr>
            <p:cNvSpPr/>
            <p:nvPr/>
          </p:nvSpPr>
          <p:spPr>
            <a:xfrm>
              <a:off x="1875713" y="2627599"/>
              <a:ext cx="11015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0.09 m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EF0B285-AFF9-4AB3-8A6B-83D38977557D}"/>
                </a:ext>
              </a:extLst>
            </p:cNvPr>
            <p:cNvCxnSpPr>
              <a:cxnSpLocks/>
            </p:cNvCxnSpPr>
            <p:nvPr/>
          </p:nvCxnSpPr>
          <p:spPr>
            <a:xfrm>
              <a:off x="2343149" y="2307026"/>
              <a:ext cx="0" cy="32814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E4DDFB-5EB1-4B35-BE66-3EFFC719574A}"/>
                  </a:ext>
                </a:extLst>
              </p:cNvPr>
              <p:cNvSpPr txBox="1"/>
              <p:nvPr/>
            </p:nvSpPr>
            <p:spPr>
              <a:xfrm>
                <a:off x="1589759" y="3339847"/>
                <a:ext cx="4586320" cy="9410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(6.63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−34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(0.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09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E4DDFB-5EB1-4B35-BE66-3EFFC7195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759" y="3339847"/>
                <a:ext cx="4586320" cy="9410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3383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4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Shortcut time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BF1647-B902-47F6-9011-54B9FFA5B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101"/>
          <a:stretch/>
        </p:blipFill>
        <p:spPr>
          <a:xfrm>
            <a:off x="228928" y="1531726"/>
            <a:ext cx="3181929" cy="37742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C52E14-95CA-4D8C-9290-A9D99F5D1C7B}"/>
              </a:ext>
            </a:extLst>
          </p:cNvPr>
          <p:cNvSpPr txBox="1"/>
          <p:nvPr/>
        </p:nvSpPr>
        <p:spPr>
          <a:xfrm>
            <a:off x="3991430" y="1531726"/>
            <a:ext cx="4923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Since </a:t>
            </a:r>
            <a:r>
              <a:rPr lang="en-US" sz="2800" i="1" dirty="0">
                <a:latin typeface="+mj-lt"/>
              </a:rPr>
              <a:t>h</a:t>
            </a:r>
            <a:r>
              <a:rPr lang="en-US" sz="2800" dirty="0">
                <a:latin typeface="+mj-lt"/>
              </a:rPr>
              <a:t> and </a:t>
            </a:r>
            <a:r>
              <a:rPr lang="en-US" sz="2800" i="1" dirty="0">
                <a:latin typeface="+mj-lt"/>
              </a:rPr>
              <a:t>c</a:t>
            </a:r>
            <a:r>
              <a:rPr lang="en-US" sz="2800" dirty="0">
                <a:latin typeface="+mj-lt"/>
              </a:rPr>
              <a:t> are both constants, </a:t>
            </a:r>
            <a:r>
              <a:rPr lang="en-US" sz="2800" i="1" dirty="0" err="1">
                <a:latin typeface="+mj-lt"/>
              </a:rPr>
              <a:t>hc</a:t>
            </a:r>
            <a:r>
              <a:rPr lang="en-US" sz="2800" dirty="0">
                <a:latin typeface="+mj-lt"/>
              </a:rPr>
              <a:t> acts as a constant as well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09BA8B-7ABE-48E8-9F6E-D1F8153EA4F1}"/>
                  </a:ext>
                </a:extLst>
              </p:cNvPr>
              <p:cNvSpPr/>
              <p:nvPr/>
            </p:nvSpPr>
            <p:spPr>
              <a:xfrm>
                <a:off x="5696185" y="2716793"/>
                <a:ext cx="1514132" cy="1027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h𝑐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09BA8B-7ABE-48E8-9F6E-D1F8153EA4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185" y="2716793"/>
                <a:ext cx="1514132" cy="10273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BE4A98-433B-4C1A-A88C-422E920045C1}"/>
                  </a:ext>
                </a:extLst>
              </p:cNvPr>
              <p:cNvSpPr txBox="1"/>
              <p:nvPr/>
            </p:nvSpPr>
            <p:spPr>
              <a:xfrm>
                <a:off x="3991430" y="4152807"/>
                <a:ext cx="2573846" cy="7463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1.99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  <m:r>
                            <a:rPr lang="en-US" sz="2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09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BE4A98-433B-4C1A-A88C-422E92004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430" y="4152807"/>
                <a:ext cx="2573846" cy="7463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ADE69CB-1264-4983-A8D2-A73E37512C13}"/>
                  </a:ext>
                </a:extLst>
              </p:cNvPr>
              <p:cNvSpPr/>
              <p:nvPr/>
            </p:nvSpPr>
            <p:spPr>
              <a:xfrm>
                <a:off x="6679720" y="4316117"/>
                <a:ext cx="2120004" cy="461665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.21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−24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ADE69CB-1264-4983-A8D2-A73E37512C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720" y="4316117"/>
                <a:ext cx="2120004" cy="461665"/>
              </a:xfrm>
              <a:prstGeom prst="rect">
                <a:avLst/>
              </a:prstGeom>
              <a:blipFill>
                <a:blip r:embed="rId5"/>
                <a:stretch>
                  <a:fillRect b="-12821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D9C1C0-8AF0-45C3-BC73-26478844DADE}"/>
                  </a:ext>
                </a:extLst>
              </p:cNvPr>
              <p:cNvSpPr txBox="1"/>
              <p:nvPr/>
            </p:nvSpPr>
            <p:spPr>
              <a:xfrm>
                <a:off x="3767195" y="5314374"/>
                <a:ext cx="2686056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1.24</m:t>
                          </m:r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eV</m:t>
                          </m:r>
                          <m:r>
                            <a:rPr lang="en-US" sz="24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0.</m:t>
                          </m:r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09</m:t>
                          </m:r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D9C1C0-8AF0-45C3-BC73-26478844D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195" y="5314374"/>
                <a:ext cx="2686056" cy="7411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D3731F3-D721-43E2-B238-D300A51C1CA0}"/>
                  </a:ext>
                </a:extLst>
              </p:cNvPr>
              <p:cNvSpPr/>
              <p:nvPr/>
            </p:nvSpPr>
            <p:spPr>
              <a:xfrm>
                <a:off x="6565276" y="5495851"/>
                <a:ext cx="2232214" cy="465833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.38</m:t>
                      </m:r>
                      <m:r>
                        <a:rPr lang="en-US" sz="24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eV</m:t>
                      </m:r>
                    </m:oMath>
                  </m:oMathPara>
                </a14:m>
                <a:endParaRPr 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D3731F3-D721-43E2-B238-D300A51C1C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276" y="5495851"/>
                <a:ext cx="2232214" cy="4658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12DD36-A6C7-47E7-B7B2-0140CDADC1E8}"/>
              </a:ext>
            </a:extLst>
          </p:cNvPr>
          <p:cNvCxnSpPr>
            <a:cxnSpLocks/>
          </p:cNvCxnSpPr>
          <p:nvPr/>
        </p:nvCxnSpPr>
        <p:spPr>
          <a:xfrm flipV="1">
            <a:off x="5962650" y="4284367"/>
            <a:ext cx="229702" cy="18603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3E821C2-EBC4-467D-B794-3FA5DE8294AD}"/>
              </a:ext>
            </a:extLst>
          </p:cNvPr>
          <p:cNvCxnSpPr>
            <a:cxnSpLocks/>
          </p:cNvCxnSpPr>
          <p:nvPr/>
        </p:nvCxnSpPr>
        <p:spPr>
          <a:xfrm flipV="1">
            <a:off x="5314108" y="4707874"/>
            <a:ext cx="229702" cy="18603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31AD6C-782C-43C6-9097-94B50C80CD8F}"/>
              </a:ext>
            </a:extLst>
          </p:cNvPr>
          <p:cNvCxnSpPr>
            <a:cxnSpLocks/>
          </p:cNvCxnSpPr>
          <p:nvPr/>
        </p:nvCxnSpPr>
        <p:spPr>
          <a:xfrm flipV="1">
            <a:off x="5847799" y="5438566"/>
            <a:ext cx="229702" cy="18603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E0877D-E48F-4B0B-8116-91D5390C97B5}"/>
              </a:ext>
            </a:extLst>
          </p:cNvPr>
          <p:cNvCxnSpPr>
            <a:cxnSpLocks/>
          </p:cNvCxnSpPr>
          <p:nvPr/>
        </p:nvCxnSpPr>
        <p:spPr>
          <a:xfrm flipV="1">
            <a:off x="5148457" y="5869441"/>
            <a:ext cx="229702" cy="18603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D06CDA0-529C-4F37-9EE2-553ECA5663E7}"/>
              </a:ext>
            </a:extLst>
          </p:cNvPr>
          <p:cNvSpPr/>
          <p:nvPr/>
        </p:nvSpPr>
        <p:spPr>
          <a:xfrm>
            <a:off x="228928" y="4865770"/>
            <a:ext cx="2819072" cy="440239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9DFD6A8-D552-4D55-B8AC-CA36DE6DE88E}"/>
              </a:ext>
            </a:extLst>
          </p:cNvPr>
          <p:cNvSpPr/>
          <p:nvPr/>
        </p:nvSpPr>
        <p:spPr>
          <a:xfrm>
            <a:off x="6565276" y="2738315"/>
            <a:ext cx="577396" cy="487109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996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/>
      <p:bldP spid="13" grpId="0" animBg="1"/>
      <p:bldP spid="19" grpId="0" animBg="1"/>
      <p:bldP spid="4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50007</TotalTime>
  <Words>726</Words>
  <Application>Microsoft Office PowerPoint</Application>
  <PresentationFormat>On-screen Show (4:3)</PresentationFormat>
  <Paragraphs>180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Cambria Math</vt:lpstr>
      <vt:lpstr>Courier New</vt:lpstr>
      <vt:lpstr>Ebrima</vt:lpstr>
      <vt:lpstr>Retrospect</vt:lpstr>
      <vt:lpstr>Atomic Spectra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 Physics - Atomic Spectra</dc:title>
  <dc:creator>Joe Cossette</dc:creator>
  <cp:lastModifiedBy>Cossette, Joseph</cp:lastModifiedBy>
  <cp:revision>501</cp:revision>
  <dcterms:created xsi:type="dcterms:W3CDTF">2014-08-31T00:23:19Z</dcterms:created>
  <dcterms:modified xsi:type="dcterms:W3CDTF">2022-03-04T19:09:28Z</dcterms:modified>
</cp:coreProperties>
</file>