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526" r:id="rId3"/>
    <p:sldId id="509" r:id="rId4"/>
    <p:sldId id="510" r:id="rId5"/>
    <p:sldId id="512" r:id="rId6"/>
    <p:sldId id="524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AACAC"/>
    <a:srgbClr val="FFFFFF"/>
    <a:srgbClr val="002060"/>
    <a:srgbClr val="EEBCBC"/>
    <a:srgbClr val="FDE5E5"/>
    <a:srgbClr val="FF7D7D"/>
    <a:srgbClr val="FECFC6"/>
    <a:srgbClr val="E29DF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280" autoAdjust="0"/>
  </p:normalViewPr>
  <p:slideViewPr>
    <p:cSldViewPr snapToGrid="0">
      <p:cViewPr>
        <p:scale>
          <a:sx n="75" d="100"/>
          <a:sy n="75" d="100"/>
        </p:scale>
        <p:origin x="2010" y="8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0KjXsGRvo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0KjXsGRvoA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5400" dirty="0"/>
              <a:t>Particles and the </a:t>
            </a:r>
            <a:br>
              <a:rPr lang="en-US" sz="5400" dirty="0"/>
            </a:br>
            <a:r>
              <a:rPr lang="en-US" sz="5400" dirty="0"/>
              <a:t>Standard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</a:t>
            </a:r>
            <a:r>
              <a:rPr lang="en-US"/>
              <a:t>| Atomic </a:t>
            </a:r>
            <a:r>
              <a:rPr lang="en-US" dirty="0"/>
              <a:t>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59" y="1518592"/>
            <a:ext cx="856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For an interaction to be possible, the following must stay conserved: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3759" y="1980257"/>
          <a:ext cx="8565676" cy="457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1419">
                  <a:extLst>
                    <a:ext uri="{9D8B030D-6E8A-4147-A177-3AD203B41FA5}">
                      <a16:colId xmlns:a16="http://schemas.microsoft.com/office/drawing/2014/main" val="3923135113"/>
                    </a:ext>
                  </a:extLst>
                </a:gridCol>
                <a:gridCol w="2141419">
                  <a:extLst>
                    <a:ext uri="{9D8B030D-6E8A-4147-A177-3AD203B41FA5}">
                      <a16:colId xmlns:a16="http://schemas.microsoft.com/office/drawing/2014/main" val="2225044578"/>
                    </a:ext>
                  </a:extLst>
                </a:gridCol>
                <a:gridCol w="2141419">
                  <a:extLst>
                    <a:ext uri="{9D8B030D-6E8A-4147-A177-3AD203B41FA5}">
                      <a16:colId xmlns:a16="http://schemas.microsoft.com/office/drawing/2014/main" val="1018157905"/>
                    </a:ext>
                  </a:extLst>
                </a:gridCol>
                <a:gridCol w="2141419">
                  <a:extLst>
                    <a:ext uri="{9D8B030D-6E8A-4147-A177-3AD203B41FA5}">
                      <a16:colId xmlns:a16="http://schemas.microsoft.com/office/drawing/2014/main" val="1820666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Baryon</a:t>
                      </a:r>
                      <a:r>
                        <a:rPr lang="en-US" sz="2400" b="0" baseline="0" dirty="0">
                          <a:latin typeface="+mj-lt"/>
                        </a:rPr>
                        <a:t> #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Lepton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Strangeness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1111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7381" y="2685960"/>
                <a:ext cx="500771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81" y="2685960"/>
                <a:ext cx="500771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6899"/>
              </p:ext>
            </p:extLst>
          </p:nvPr>
        </p:nvGraphicFramePr>
        <p:xfrm>
          <a:off x="1124452" y="3765460"/>
          <a:ext cx="3049209" cy="15544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912559">
                  <a:extLst>
                    <a:ext uri="{9D8B030D-6E8A-4147-A177-3AD203B41FA5}">
                      <a16:colId xmlns:a16="http://schemas.microsoft.com/office/drawing/2014/main" val="80898809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565562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Baryon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01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Lepton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78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58888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62680"/>
              </p:ext>
            </p:extLst>
          </p:nvPr>
        </p:nvGraphicFramePr>
        <p:xfrm>
          <a:off x="4330700" y="3765460"/>
          <a:ext cx="4025899" cy="15544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46325561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78606810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3285558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43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8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795463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E3DF6A-F6B5-428A-AC1E-BBC0BDB49947}"/>
              </a:ext>
            </a:extLst>
          </p:cNvPr>
          <p:cNvSpPr txBox="1"/>
          <p:nvPr/>
        </p:nvSpPr>
        <p:spPr>
          <a:xfrm>
            <a:off x="303759" y="5640961"/>
            <a:ext cx="831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interaction is valid because all properties are conserved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30372-89B5-46B5-AA5A-2073AE6963EA}"/>
              </a:ext>
            </a:extLst>
          </p:cNvPr>
          <p:cNvSpPr txBox="1"/>
          <p:nvPr/>
        </p:nvSpPr>
        <p:spPr>
          <a:xfrm>
            <a:off x="3429000" y="376546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3534C-5647-428D-B3E7-7741E0E15050}"/>
              </a:ext>
            </a:extLst>
          </p:cNvPr>
          <p:cNvSpPr txBox="1"/>
          <p:nvPr/>
        </p:nvSpPr>
        <p:spPr>
          <a:xfrm>
            <a:off x="4729487" y="3763455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CA56D-8958-40CE-A2DC-B1EF4914D10E}"/>
              </a:ext>
            </a:extLst>
          </p:cNvPr>
          <p:cNvSpPr txBox="1"/>
          <p:nvPr/>
        </p:nvSpPr>
        <p:spPr>
          <a:xfrm>
            <a:off x="6112178" y="3763455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FBE51-9C6A-4806-A761-12C26D8EA454}"/>
              </a:ext>
            </a:extLst>
          </p:cNvPr>
          <p:cNvSpPr txBox="1"/>
          <p:nvPr/>
        </p:nvSpPr>
        <p:spPr>
          <a:xfrm>
            <a:off x="7541891" y="3763455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2703F-676B-42E6-9643-B2AE0CF5B56B}"/>
              </a:ext>
            </a:extLst>
          </p:cNvPr>
          <p:cNvSpPr txBox="1"/>
          <p:nvPr/>
        </p:nvSpPr>
        <p:spPr>
          <a:xfrm>
            <a:off x="3429000" y="428868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5E6D6-85C9-495D-AB6F-C3652F2EC7FF}"/>
              </a:ext>
            </a:extLst>
          </p:cNvPr>
          <p:cNvSpPr txBox="1"/>
          <p:nvPr/>
        </p:nvSpPr>
        <p:spPr>
          <a:xfrm>
            <a:off x="4729487" y="4286675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89A2E4-0AD0-433E-BA6E-B032FF4104E7}"/>
              </a:ext>
            </a:extLst>
          </p:cNvPr>
          <p:cNvSpPr txBox="1"/>
          <p:nvPr/>
        </p:nvSpPr>
        <p:spPr>
          <a:xfrm>
            <a:off x="6112178" y="4286675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B27495-ECFE-42D7-883D-375D80F84BDF}"/>
              </a:ext>
            </a:extLst>
          </p:cNvPr>
          <p:cNvSpPr txBox="1"/>
          <p:nvPr/>
        </p:nvSpPr>
        <p:spPr>
          <a:xfrm>
            <a:off x="7469756" y="4286675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8FBD12-5982-4D3F-8E66-5EBEEB807CA1}"/>
              </a:ext>
            </a:extLst>
          </p:cNvPr>
          <p:cNvSpPr txBox="1"/>
          <p:nvPr/>
        </p:nvSpPr>
        <p:spPr>
          <a:xfrm>
            <a:off x="3429000" y="4816188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C78D6-9D14-48B8-812B-DB276D5A377C}"/>
              </a:ext>
            </a:extLst>
          </p:cNvPr>
          <p:cNvSpPr txBox="1"/>
          <p:nvPr/>
        </p:nvSpPr>
        <p:spPr>
          <a:xfrm>
            <a:off x="4729487" y="4814183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D9C61D-FDDB-4058-94F9-D51255E2B78C}"/>
              </a:ext>
            </a:extLst>
          </p:cNvPr>
          <p:cNvSpPr txBox="1"/>
          <p:nvPr/>
        </p:nvSpPr>
        <p:spPr>
          <a:xfrm>
            <a:off x="6040043" y="4814183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5406C-7A02-4FB8-872B-FB46125B066E}"/>
              </a:ext>
            </a:extLst>
          </p:cNvPr>
          <p:cNvSpPr txBox="1"/>
          <p:nvPr/>
        </p:nvSpPr>
        <p:spPr>
          <a:xfrm>
            <a:off x="7541891" y="4814183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F9785-A23D-479E-BD56-FD73F5E1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58" y="282169"/>
            <a:ext cx="5553058" cy="24728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EAAC08-9D9B-4BBA-AF4C-2BB6224B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239" y="300643"/>
            <a:ext cx="4462495" cy="24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6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8141" y="3740817"/>
                <a:ext cx="500771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141" y="3740817"/>
                <a:ext cx="500771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2738" y="1531726"/>
                <a:ext cx="500771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38" y="1531726"/>
                <a:ext cx="500771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D19CCF-A7C5-4A9D-A048-6DDDF7992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46281"/>
              </p:ext>
            </p:extLst>
          </p:nvPr>
        </p:nvGraphicFramePr>
        <p:xfrm>
          <a:off x="1875147" y="2435415"/>
          <a:ext cx="2306328" cy="12111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53164">
                  <a:extLst>
                    <a:ext uri="{9D8B030D-6E8A-4147-A177-3AD203B41FA5}">
                      <a16:colId xmlns:a16="http://schemas.microsoft.com/office/drawing/2014/main" val="4041520895"/>
                    </a:ext>
                  </a:extLst>
                </a:gridCol>
                <a:gridCol w="1153164">
                  <a:extLst>
                    <a:ext uri="{9D8B030D-6E8A-4147-A177-3AD203B41FA5}">
                      <a16:colId xmlns:a16="http://schemas.microsoft.com/office/drawing/2014/main" val="2656157279"/>
                    </a:ext>
                  </a:extLst>
                </a:gridCol>
              </a:tblGrid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766783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483164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78824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4A5689-4E81-4AA4-9E07-02865347B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19992"/>
              </p:ext>
            </p:extLst>
          </p:nvPr>
        </p:nvGraphicFramePr>
        <p:xfrm>
          <a:off x="4784128" y="2435415"/>
          <a:ext cx="2306328" cy="12111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53164">
                  <a:extLst>
                    <a:ext uri="{9D8B030D-6E8A-4147-A177-3AD203B41FA5}">
                      <a16:colId xmlns:a16="http://schemas.microsoft.com/office/drawing/2014/main" val="4041520895"/>
                    </a:ext>
                  </a:extLst>
                </a:gridCol>
                <a:gridCol w="1153164">
                  <a:extLst>
                    <a:ext uri="{9D8B030D-6E8A-4147-A177-3AD203B41FA5}">
                      <a16:colId xmlns:a16="http://schemas.microsoft.com/office/drawing/2014/main" val="2656157279"/>
                    </a:ext>
                  </a:extLst>
                </a:gridCol>
              </a:tblGrid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766783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483164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78824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9F94EB-C0BF-4403-8974-F26CFFB2E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44536"/>
              </p:ext>
            </p:extLst>
          </p:nvPr>
        </p:nvGraphicFramePr>
        <p:xfrm>
          <a:off x="260927" y="2432430"/>
          <a:ext cx="1312893" cy="12111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12893">
                  <a:extLst>
                    <a:ext uri="{9D8B030D-6E8A-4147-A177-3AD203B41FA5}">
                      <a16:colId xmlns:a16="http://schemas.microsoft.com/office/drawing/2014/main" val="786318329"/>
                    </a:ext>
                  </a:extLst>
                </a:gridCol>
              </a:tblGrid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Baryon #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536886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Lepton 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109106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44869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FD74B65-BDC5-42EF-9013-6132A8C2B152}"/>
              </a:ext>
            </a:extLst>
          </p:cNvPr>
          <p:cNvSpPr txBox="1"/>
          <p:nvPr/>
        </p:nvSpPr>
        <p:spPr>
          <a:xfrm>
            <a:off x="7580898" y="2499389"/>
            <a:ext cx="1088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Yes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Valid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20E2A7D-1504-4DF1-B2E3-CD0613F4E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25948"/>
              </p:ext>
            </p:extLst>
          </p:nvPr>
        </p:nvGraphicFramePr>
        <p:xfrm>
          <a:off x="1875147" y="4713080"/>
          <a:ext cx="2306328" cy="12111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53164">
                  <a:extLst>
                    <a:ext uri="{9D8B030D-6E8A-4147-A177-3AD203B41FA5}">
                      <a16:colId xmlns:a16="http://schemas.microsoft.com/office/drawing/2014/main" val="4041520895"/>
                    </a:ext>
                  </a:extLst>
                </a:gridCol>
                <a:gridCol w="1153164">
                  <a:extLst>
                    <a:ext uri="{9D8B030D-6E8A-4147-A177-3AD203B41FA5}">
                      <a16:colId xmlns:a16="http://schemas.microsoft.com/office/drawing/2014/main" val="2656157279"/>
                    </a:ext>
                  </a:extLst>
                </a:gridCol>
              </a:tblGrid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766783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483164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78824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5882D49-DECD-4908-877C-33E99B259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21784"/>
              </p:ext>
            </p:extLst>
          </p:nvPr>
        </p:nvGraphicFramePr>
        <p:xfrm>
          <a:off x="4784128" y="4713080"/>
          <a:ext cx="2306328" cy="12111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53164">
                  <a:extLst>
                    <a:ext uri="{9D8B030D-6E8A-4147-A177-3AD203B41FA5}">
                      <a16:colId xmlns:a16="http://schemas.microsoft.com/office/drawing/2014/main" val="4041520895"/>
                    </a:ext>
                  </a:extLst>
                </a:gridCol>
                <a:gridCol w="1153164">
                  <a:extLst>
                    <a:ext uri="{9D8B030D-6E8A-4147-A177-3AD203B41FA5}">
                      <a16:colId xmlns:a16="http://schemas.microsoft.com/office/drawing/2014/main" val="2656157279"/>
                    </a:ext>
                  </a:extLst>
                </a:gridCol>
              </a:tblGrid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766783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483164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78824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2935034-0C2A-442D-B8C1-7A2B151C3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4596"/>
              </p:ext>
            </p:extLst>
          </p:nvPr>
        </p:nvGraphicFramePr>
        <p:xfrm>
          <a:off x="260927" y="4710095"/>
          <a:ext cx="1312893" cy="12111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12893">
                  <a:extLst>
                    <a:ext uri="{9D8B030D-6E8A-4147-A177-3AD203B41FA5}">
                      <a16:colId xmlns:a16="http://schemas.microsoft.com/office/drawing/2014/main" val="786318329"/>
                    </a:ext>
                  </a:extLst>
                </a:gridCol>
              </a:tblGrid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Baryon #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536886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Lepton 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109106"/>
                  </a:ext>
                </a:extLst>
              </a:tr>
              <a:tr h="403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44869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B37503F-B536-42D8-BA63-EC8A71AFC066}"/>
              </a:ext>
            </a:extLst>
          </p:cNvPr>
          <p:cNvSpPr txBox="1"/>
          <p:nvPr/>
        </p:nvSpPr>
        <p:spPr>
          <a:xfrm>
            <a:off x="7439034" y="4777054"/>
            <a:ext cx="1372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Invalid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6F9EF-CEF7-47C3-9F99-305C6311D67E}"/>
              </a:ext>
            </a:extLst>
          </p:cNvPr>
          <p:cNvSpPr/>
          <p:nvPr/>
        </p:nvSpPr>
        <p:spPr>
          <a:xfrm>
            <a:off x="1875147" y="4710095"/>
            <a:ext cx="5200712" cy="416676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45537-BA61-492D-9946-07669C795874}"/>
              </a:ext>
            </a:extLst>
          </p:cNvPr>
          <p:cNvSpPr/>
          <p:nvPr/>
        </p:nvSpPr>
        <p:spPr>
          <a:xfrm>
            <a:off x="1875147" y="5126770"/>
            <a:ext cx="5200712" cy="407841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74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881D74D-4AED-4A54-8AD2-CBD48C19C407}"/>
              </a:ext>
            </a:extLst>
          </p:cNvPr>
          <p:cNvSpPr/>
          <p:nvPr/>
        </p:nvSpPr>
        <p:spPr>
          <a:xfrm>
            <a:off x="1733550" y="3969609"/>
            <a:ext cx="1295400" cy="135665"/>
          </a:xfrm>
          <a:custGeom>
            <a:avLst/>
            <a:gdLst>
              <a:gd name="connsiteX0" fmla="*/ 0 w 1295400"/>
              <a:gd name="connsiteY0" fmla="*/ 133364 h 133364"/>
              <a:gd name="connsiteX1" fmla="*/ 704850 w 1295400"/>
              <a:gd name="connsiteY1" fmla="*/ 14 h 133364"/>
              <a:gd name="connsiteX2" fmla="*/ 1295400 w 1295400"/>
              <a:gd name="connsiteY2" fmla="*/ 123839 h 133364"/>
              <a:gd name="connsiteX0" fmla="*/ 0 w 1295400"/>
              <a:gd name="connsiteY0" fmla="*/ 133379 h 133379"/>
              <a:gd name="connsiteX1" fmla="*/ 704850 w 1295400"/>
              <a:gd name="connsiteY1" fmla="*/ 29 h 133379"/>
              <a:gd name="connsiteX2" fmla="*/ 1295400 w 1295400"/>
              <a:gd name="connsiteY2" fmla="*/ 123854 h 133379"/>
              <a:gd name="connsiteX0" fmla="*/ 0 w 1295400"/>
              <a:gd name="connsiteY0" fmla="*/ 133379 h 133379"/>
              <a:gd name="connsiteX1" fmla="*/ 704850 w 1295400"/>
              <a:gd name="connsiteY1" fmla="*/ 29 h 133379"/>
              <a:gd name="connsiteX2" fmla="*/ 1295400 w 1295400"/>
              <a:gd name="connsiteY2" fmla="*/ 123854 h 133379"/>
              <a:gd name="connsiteX0" fmla="*/ 0 w 1295400"/>
              <a:gd name="connsiteY0" fmla="*/ 133379 h 133379"/>
              <a:gd name="connsiteX1" fmla="*/ 704850 w 1295400"/>
              <a:gd name="connsiteY1" fmla="*/ 29 h 133379"/>
              <a:gd name="connsiteX2" fmla="*/ 1295400 w 1295400"/>
              <a:gd name="connsiteY2" fmla="*/ 123854 h 133379"/>
              <a:gd name="connsiteX0" fmla="*/ 0 w 1295400"/>
              <a:gd name="connsiteY0" fmla="*/ 135665 h 135665"/>
              <a:gd name="connsiteX1" fmla="*/ 704850 w 1295400"/>
              <a:gd name="connsiteY1" fmla="*/ 2315 h 135665"/>
              <a:gd name="connsiteX2" fmla="*/ 1295400 w 1295400"/>
              <a:gd name="connsiteY2" fmla="*/ 126140 h 1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35665">
                <a:moveTo>
                  <a:pt x="0" y="135665"/>
                </a:moveTo>
                <a:cubicBezTo>
                  <a:pt x="168275" y="69783"/>
                  <a:pt x="403225" y="-15148"/>
                  <a:pt x="704850" y="2315"/>
                </a:cubicBezTo>
                <a:cubicBezTo>
                  <a:pt x="1092200" y="728"/>
                  <a:pt x="1093788" y="64227"/>
                  <a:pt x="1295400" y="12614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65840D7-1651-4D46-9871-038A4CC9860F}"/>
              </a:ext>
            </a:extLst>
          </p:cNvPr>
          <p:cNvSpPr/>
          <p:nvPr/>
        </p:nvSpPr>
        <p:spPr>
          <a:xfrm>
            <a:off x="5214811" y="2930537"/>
            <a:ext cx="3192042" cy="1108062"/>
          </a:xfrm>
          <a:custGeom>
            <a:avLst/>
            <a:gdLst>
              <a:gd name="connsiteX0" fmla="*/ 550304 w 3242643"/>
              <a:gd name="connsiteY0" fmla="*/ 1096595 h 1106120"/>
              <a:gd name="connsiteX1" fmla="*/ 245504 w 3242643"/>
              <a:gd name="connsiteY1" fmla="*/ 763220 h 1106120"/>
              <a:gd name="connsiteX2" fmla="*/ 93104 w 3242643"/>
              <a:gd name="connsiteY2" fmla="*/ 353645 h 1106120"/>
              <a:gd name="connsiteX3" fmla="*/ 1750454 w 3242643"/>
              <a:gd name="connsiteY3" fmla="*/ 1220 h 1106120"/>
              <a:gd name="connsiteX4" fmla="*/ 3198254 w 3242643"/>
              <a:gd name="connsiteY4" fmla="*/ 477470 h 1106120"/>
              <a:gd name="connsiteX5" fmla="*/ 2807729 w 3242643"/>
              <a:gd name="connsiteY5" fmla="*/ 1106120 h 1106120"/>
              <a:gd name="connsiteX0" fmla="*/ 499925 w 3192264"/>
              <a:gd name="connsiteY0" fmla="*/ 1096914 h 1106439"/>
              <a:gd name="connsiteX1" fmla="*/ 42725 w 3192264"/>
              <a:gd name="connsiteY1" fmla="*/ 353964 h 1106439"/>
              <a:gd name="connsiteX2" fmla="*/ 1700075 w 3192264"/>
              <a:gd name="connsiteY2" fmla="*/ 1539 h 1106439"/>
              <a:gd name="connsiteX3" fmla="*/ 3147875 w 3192264"/>
              <a:gd name="connsiteY3" fmla="*/ 477789 h 1106439"/>
              <a:gd name="connsiteX4" fmla="*/ 2757350 w 3192264"/>
              <a:gd name="connsiteY4" fmla="*/ 1106439 h 1106439"/>
              <a:gd name="connsiteX0" fmla="*/ 509715 w 3202054"/>
              <a:gd name="connsiteY0" fmla="*/ 1096914 h 1106439"/>
              <a:gd name="connsiteX1" fmla="*/ 52515 w 3202054"/>
              <a:gd name="connsiteY1" fmla="*/ 353964 h 1106439"/>
              <a:gd name="connsiteX2" fmla="*/ 1709865 w 3202054"/>
              <a:gd name="connsiteY2" fmla="*/ 1539 h 1106439"/>
              <a:gd name="connsiteX3" fmla="*/ 3157665 w 3202054"/>
              <a:gd name="connsiteY3" fmla="*/ 477789 h 1106439"/>
              <a:gd name="connsiteX4" fmla="*/ 2767140 w 3202054"/>
              <a:gd name="connsiteY4" fmla="*/ 1106439 h 1106439"/>
              <a:gd name="connsiteX0" fmla="*/ 509715 w 3202054"/>
              <a:gd name="connsiteY0" fmla="*/ 1098537 h 1108062"/>
              <a:gd name="connsiteX1" fmla="*/ 52515 w 3202054"/>
              <a:gd name="connsiteY1" fmla="*/ 355587 h 1108062"/>
              <a:gd name="connsiteX2" fmla="*/ 1709865 w 3202054"/>
              <a:gd name="connsiteY2" fmla="*/ 3162 h 1108062"/>
              <a:gd name="connsiteX3" fmla="*/ 3157665 w 3202054"/>
              <a:gd name="connsiteY3" fmla="*/ 479412 h 1108062"/>
              <a:gd name="connsiteX4" fmla="*/ 2767140 w 3202054"/>
              <a:gd name="connsiteY4" fmla="*/ 1108062 h 1108062"/>
              <a:gd name="connsiteX0" fmla="*/ 509715 w 3202054"/>
              <a:gd name="connsiteY0" fmla="*/ 1098537 h 1108062"/>
              <a:gd name="connsiteX1" fmla="*/ 52515 w 3202054"/>
              <a:gd name="connsiteY1" fmla="*/ 355587 h 1108062"/>
              <a:gd name="connsiteX2" fmla="*/ 1709865 w 3202054"/>
              <a:gd name="connsiteY2" fmla="*/ 3162 h 1108062"/>
              <a:gd name="connsiteX3" fmla="*/ 3157665 w 3202054"/>
              <a:gd name="connsiteY3" fmla="*/ 479412 h 1108062"/>
              <a:gd name="connsiteX4" fmla="*/ 2767140 w 3202054"/>
              <a:gd name="connsiteY4" fmla="*/ 1108062 h 1108062"/>
              <a:gd name="connsiteX0" fmla="*/ 509715 w 3192042"/>
              <a:gd name="connsiteY0" fmla="*/ 1098537 h 1108062"/>
              <a:gd name="connsiteX1" fmla="*/ 52515 w 3192042"/>
              <a:gd name="connsiteY1" fmla="*/ 355587 h 1108062"/>
              <a:gd name="connsiteX2" fmla="*/ 1709865 w 3192042"/>
              <a:gd name="connsiteY2" fmla="*/ 3162 h 1108062"/>
              <a:gd name="connsiteX3" fmla="*/ 3157665 w 3192042"/>
              <a:gd name="connsiteY3" fmla="*/ 479412 h 1108062"/>
              <a:gd name="connsiteX4" fmla="*/ 2767140 w 3192042"/>
              <a:gd name="connsiteY4" fmla="*/ 1108062 h 1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042" h="1108062">
                <a:moveTo>
                  <a:pt x="509715" y="1098537"/>
                </a:moveTo>
                <a:cubicBezTo>
                  <a:pt x="271590" y="1019956"/>
                  <a:pt x="-147510" y="652449"/>
                  <a:pt x="52515" y="355587"/>
                </a:cubicBezTo>
                <a:cubicBezTo>
                  <a:pt x="252540" y="58725"/>
                  <a:pt x="1192340" y="-17475"/>
                  <a:pt x="1709865" y="3162"/>
                </a:cubicBezTo>
                <a:cubicBezTo>
                  <a:pt x="2227390" y="23799"/>
                  <a:pt x="3010028" y="180962"/>
                  <a:pt x="3157665" y="479412"/>
                </a:cubicBezTo>
                <a:cubicBezTo>
                  <a:pt x="3305303" y="787387"/>
                  <a:pt x="2940177" y="1092187"/>
                  <a:pt x="2767140" y="1108062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Particles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59" y="1518592"/>
            <a:ext cx="856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At the fundamental level of particle physics, forces are explained in terms of the transfer of </a:t>
            </a:r>
            <a:r>
              <a:rPr lang="en-US" sz="2400" b="1" dirty="0">
                <a:latin typeface="+mj-lt"/>
              </a:rPr>
              <a:t>exchange particles 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gauge bosons</a:t>
            </a:r>
            <a:r>
              <a:rPr lang="en-US" sz="2400" dirty="0">
                <a:latin typeface="+mj-lt"/>
              </a:rPr>
              <a:t>) between the two particles experiencing the force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162" y="5734992"/>
            <a:ext cx="85656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latin typeface="+mj-lt"/>
              </a:rPr>
              <a:t>These interactions are not observable, so we call them </a:t>
            </a:r>
            <a:r>
              <a:rPr lang="en-US" sz="2300" b="1" i="1" dirty="0">
                <a:latin typeface="+mj-lt"/>
              </a:rPr>
              <a:t>virtual particles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6541C-B892-49DF-A277-53D43EC6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29" y="3376003"/>
            <a:ext cx="967824" cy="1583307"/>
          </a:xfrm>
          <a:prstGeom prst="rect">
            <a:avLst/>
          </a:prstGeom>
        </p:spPr>
      </p:pic>
      <p:pic>
        <p:nvPicPr>
          <p:cNvPr id="33" name="Picture 2" descr="Image result for bowling ball clipart">
            <a:extLst>
              <a:ext uri="{FF2B5EF4-FFF2-40B4-BE49-F238E27FC236}">
                <a16:creationId xmlns:a16="http://schemas.microsoft.com/office/drawing/2014/main" id="{8697939A-A0B4-4BE1-8297-127AAA42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2" b="99510" l="2288" r="98366">
                        <a14:foregroundMark x1="5719" y1="40196" x2="6209" y2="54575"/>
                        <a14:foregroundMark x1="2288" y1="48693" x2="2288" y2="52614"/>
                        <a14:foregroundMark x1="20915" y1="79085" x2="49837" y2="95588"/>
                        <a14:foregroundMark x1="49837" y1="95588" x2="78595" y2="82190"/>
                        <a14:foregroundMark x1="78595" y1="82190" x2="91176" y2="53595"/>
                        <a14:foregroundMark x1="91176" y1="53595" x2="84314" y2="26471"/>
                        <a14:foregroundMark x1="25327" y1="9804" x2="57353" y2="3922"/>
                        <a14:foregroundMark x1="57353" y1="3922" x2="71569" y2="11765"/>
                        <a14:foregroundMark x1="91667" y1="34804" x2="94771" y2="66340"/>
                        <a14:foregroundMark x1="94771" y1="66340" x2="71405" y2="88072"/>
                        <a14:foregroundMark x1="71405" y1="88072" x2="39542" y2="92974"/>
                        <a14:foregroundMark x1="39542" y1="92974" x2="32190" y2="91340"/>
                        <a14:foregroundMark x1="57353" y1="95752" x2="44444" y2="95261"/>
                        <a14:foregroundMark x1="92647" y1="33333" x2="95261" y2="64216"/>
                        <a14:foregroundMark x1="95261" y1="64216" x2="94608" y2="64869"/>
                        <a14:foregroundMark x1="3268" y1="53105" x2="11601" y2="22222"/>
                        <a14:foregroundMark x1="11601" y1="22222" x2="38562" y2="5229"/>
                        <a14:foregroundMark x1="38562" y1="5229" x2="62255" y2="8333"/>
                        <a14:foregroundMark x1="98529" y1="47059" x2="97222" y2="58660"/>
                        <a14:foregroundMark x1="53431" y1="99510" x2="45261" y2="98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10" y="3936365"/>
            <a:ext cx="337817" cy="3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E0454C-CF11-42BA-9DBC-61333080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48165" y="3376003"/>
            <a:ext cx="967823" cy="1583307"/>
          </a:xfrm>
          <a:prstGeom prst="rect">
            <a:avLst/>
          </a:prstGeom>
        </p:spPr>
      </p:pic>
      <p:pic>
        <p:nvPicPr>
          <p:cNvPr id="1030" name="Picture 6" descr="Boomerang SVG Cut file by Creative Fabrica Crafts · Creative Fabrica">
            <a:extLst>
              <a:ext uri="{FF2B5EF4-FFF2-40B4-BE49-F238E27FC236}">
                <a16:creationId xmlns:a16="http://schemas.microsoft.com/office/drawing/2014/main" id="{B6317B6A-3E20-4392-9B63-55492D9D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034" y1="34715" x2="65862" y2="20984"/>
                        <a14:foregroundMark x1="45000" y1="81606" x2="45000" y2="81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19" y="3786898"/>
            <a:ext cx="732189" cy="48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CD4433-96EB-402A-B463-F05D481D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16" y="3376029"/>
            <a:ext cx="967824" cy="15833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9B858F-78EC-4175-9AD1-A6A1769F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28006" y="3376003"/>
            <a:ext cx="967823" cy="15833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3A75F5-0F5B-46A7-84B8-ADFB90743CE7}"/>
              </a:ext>
            </a:extLst>
          </p:cNvPr>
          <p:cNvSpPr txBox="1"/>
          <p:nvPr/>
        </p:nvSpPr>
        <p:spPr>
          <a:xfrm>
            <a:off x="1625399" y="5069119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Repulsion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698063-ABCF-4A0B-BAFC-7D4C0DC7B1E1}"/>
              </a:ext>
            </a:extLst>
          </p:cNvPr>
          <p:cNvSpPr txBox="1"/>
          <p:nvPr/>
        </p:nvSpPr>
        <p:spPr>
          <a:xfrm>
            <a:off x="6089100" y="506911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Attraction</a:t>
            </a:r>
          </a:p>
        </p:txBody>
      </p:sp>
    </p:spTree>
    <p:extLst>
      <p:ext uri="{BB962C8B-B14F-4D97-AF65-F5344CB8AC3E}">
        <p14:creationId xmlns:p14="http://schemas.microsoft.com/office/powerpoint/2010/main" val="1156422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3299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25 -0.01574 L 0.05087 -0.01898 L 0.06945 -0.01898 L 0.08733 -0.01574 L 0.10174 -0.01412 L 0.11372 -0.00764 " pathEditMode="relative" rAng="0" ptsTypes="AAAAA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3195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72 -0.00764 L 0.1441 -0.007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3263 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C -0.01059 -0.00417 -0.02691 -0.02222 -0.03646 -0.02824 L -0.05069 -0.05324 L -0.06475 -0.08287 C -0.06423 -0.09306 -0.06389 -0.10394 -0.06371 -0.11389 C -0.0592 -0.12014 -0.05469 -0.12639 -0.05 -0.13264 L -0.01597 -0.15463 L 0.03177 -0.16597 L 0.07188 -0.17153 L 0.12292 -0.17153 L 0.16771 -0.16505 L 0.20851 -0.15463 L 0.24792 -0.1338 L 0.27292 -0.11713 C 0.27761 -0.10695 0.28212 -0.09699 0.28785 -0.08611 C 0.28663 -0.07755 0.28438 -0.06898 0.28438 -0.06042 L 0.27518 -0.0382 L 0.26163 -0.02384 L 0.24566 -0.01111 L 0.23108 -0.0081 " pathEditMode="relative" rAng="0" ptsTypes="AAAAAAAAAAAAAAAAAA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3125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08 -0.0081 L 0.19965 -0.008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Forces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20" t="74672" r="731" b="4855"/>
          <a:stretch/>
        </p:blipFill>
        <p:spPr>
          <a:xfrm>
            <a:off x="163822" y="1409700"/>
            <a:ext cx="8845550" cy="1155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6D602D-6E4F-46E3-B4EA-DA05095DBB4D}"/>
              </a:ext>
            </a:extLst>
          </p:cNvPr>
          <p:cNvGrpSpPr/>
          <p:nvPr/>
        </p:nvGrpSpPr>
        <p:grpSpPr>
          <a:xfrm>
            <a:off x="2571750" y="2771775"/>
            <a:ext cx="6366847" cy="652135"/>
            <a:chOff x="2571750" y="2771775"/>
            <a:chExt cx="6366847" cy="6521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D3BCAA-8FD9-45FC-BDD1-B58778D4DF03}"/>
                </a:ext>
              </a:extLst>
            </p:cNvPr>
            <p:cNvSpPr txBox="1"/>
            <p:nvPr/>
          </p:nvSpPr>
          <p:spPr>
            <a:xfrm>
              <a:off x="2571750" y="2900690"/>
              <a:ext cx="15295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Weakest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9EB464-92B5-468C-AC46-69A89093D039}"/>
                </a:ext>
              </a:extLst>
            </p:cNvPr>
            <p:cNvSpPr txBox="1"/>
            <p:nvPr/>
          </p:nvSpPr>
          <p:spPr>
            <a:xfrm>
              <a:off x="7229475" y="2900690"/>
              <a:ext cx="17091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Strongest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4F0517F-3320-4038-86F8-EBCAF6521743}"/>
                </a:ext>
              </a:extLst>
            </p:cNvPr>
            <p:cNvCxnSpPr/>
            <p:nvPr/>
          </p:nvCxnSpPr>
          <p:spPr>
            <a:xfrm>
              <a:off x="2571750" y="2771775"/>
              <a:ext cx="631507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FBB8F9-C0FD-441F-9D57-78E82C99F110}"/>
              </a:ext>
            </a:extLst>
          </p:cNvPr>
          <p:cNvSpPr txBox="1"/>
          <p:nvPr/>
        </p:nvSpPr>
        <p:spPr>
          <a:xfrm>
            <a:off x="6619875" y="2132182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photon</a:t>
            </a:r>
          </a:p>
        </p:txBody>
      </p:sp>
    </p:spTree>
    <p:extLst>
      <p:ext uri="{BB962C8B-B14F-4D97-AF65-F5344CB8AC3E}">
        <p14:creationId xmlns:p14="http://schemas.microsoft.com/office/powerpoint/2010/main" val="1805232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00" y="1680906"/>
            <a:ext cx="7163800" cy="209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20" t="74672" r="731" b="4855"/>
          <a:stretch/>
        </p:blipFill>
        <p:spPr>
          <a:xfrm>
            <a:off x="127000" y="5041900"/>
            <a:ext cx="8845550" cy="115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38362F-DE26-4AD7-9BD4-C4B7535780C7}"/>
              </a:ext>
            </a:extLst>
          </p:cNvPr>
          <p:cNvSpPr/>
          <p:nvPr/>
        </p:nvSpPr>
        <p:spPr>
          <a:xfrm>
            <a:off x="1408422" y="2962995"/>
            <a:ext cx="3649353" cy="370755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3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Standard Model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1531726"/>
            <a:ext cx="7176074" cy="4460129"/>
          </a:xfrm>
          <a:prstGeom prst="rect">
            <a:avLst/>
          </a:prstGeom>
        </p:spPr>
      </p:pic>
      <p:pic>
        <p:nvPicPr>
          <p:cNvPr id="2" name="Online Media 1" title="CERN: The Standard Model Of Particle Physics">
            <a:hlinkClick r:id="" action="ppaction://media"/>
            <a:extLst>
              <a:ext uri="{FF2B5EF4-FFF2-40B4-BE49-F238E27FC236}">
                <a16:creationId xmlns:a16="http://schemas.microsoft.com/office/drawing/2014/main" id="{84AC38D3-5C9C-402D-AF09-4E491B4B64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68400" y="1531726"/>
            <a:ext cx="7134290" cy="40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2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74" y="1680906"/>
            <a:ext cx="6096851" cy="2114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19B40B-5ED6-4852-B185-FCBCF2EC5C5E}"/>
              </a:ext>
            </a:extLst>
          </p:cNvPr>
          <p:cNvSpPr/>
          <p:nvPr/>
        </p:nvSpPr>
        <p:spPr>
          <a:xfrm>
            <a:off x="841342" y="2881295"/>
            <a:ext cx="5254657" cy="416676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Standard Model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result for standard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67" y="1531726"/>
            <a:ext cx="2546008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tandard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8" y="1417426"/>
            <a:ext cx="5038155" cy="48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8A9EC5-0903-40F5-A816-8B21F52E62AC}"/>
              </a:ext>
            </a:extLst>
          </p:cNvPr>
          <p:cNvGrpSpPr/>
          <p:nvPr/>
        </p:nvGrpSpPr>
        <p:grpSpPr>
          <a:xfrm>
            <a:off x="0" y="1357049"/>
            <a:ext cx="1885950" cy="4729426"/>
            <a:chOff x="0" y="1357049"/>
            <a:chExt cx="1885950" cy="4729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2B0609-2088-478D-BB9D-0CE30B9EDF74}"/>
                </a:ext>
              </a:extLst>
            </p:cNvPr>
            <p:cNvSpPr/>
            <p:nvPr/>
          </p:nvSpPr>
          <p:spPr>
            <a:xfrm>
              <a:off x="1117567" y="2176445"/>
              <a:ext cx="768383" cy="391003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91537F-999C-45AB-92AD-DB7EE444BC58}"/>
                </a:ext>
              </a:extLst>
            </p:cNvPr>
            <p:cNvSpPr txBox="1"/>
            <p:nvPr/>
          </p:nvSpPr>
          <p:spPr>
            <a:xfrm>
              <a:off x="0" y="1357049"/>
              <a:ext cx="1218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Most Common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C72526A-DBF2-4DD8-ADDF-1A61507BCA9D}"/>
                </a:ext>
              </a:extLst>
            </p:cNvPr>
            <p:cNvCxnSpPr>
              <a:cxnSpLocks/>
            </p:cNvCxnSpPr>
            <p:nvPr/>
          </p:nvCxnSpPr>
          <p:spPr>
            <a:xfrm>
              <a:off x="1009650" y="2003380"/>
              <a:ext cx="107917" cy="17306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903253-0630-45B8-97C8-02236FD4BC2E}"/>
              </a:ext>
            </a:extLst>
          </p:cNvPr>
          <p:cNvGrpSpPr/>
          <p:nvPr/>
        </p:nvGrpSpPr>
        <p:grpSpPr>
          <a:xfrm>
            <a:off x="4476767" y="3171825"/>
            <a:ext cx="2455176" cy="1840597"/>
            <a:chOff x="4476767" y="3171825"/>
            <a:chExt cx="2455176" cy="18405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D51781-8EAA-40D9-8EFC-E64E7ADCBFA4}"/>
                </a:ext>
              </a:extLst>
            </p:cNvPr>
            <p:cNvSpPr txBox="1"/>
            <p:nvPr/>
          </p:nvSpPr>
          <p:spPr>
            <a:xfrm>
              <a:off x="5322351" y="4366091"/>
              <a:ext cx="1609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Currently Undiscovered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E012804-5E43-42E4-A49A-2BE3E56682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18067" y="4131460"/>
              <a:ext cx="254166" cy="30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21181F-DBF3-4551-AE2F-172E38BF6277}"/>
                </a:ext>
              </a:extLst>
            </p:cNvPr>
            <p:cNvSpPr/>
            <p:nvPr/>
          </p:nvSpPr>
          <p:spPr>
            <a:xfrm>
              <a:off x="4476767" y="3171825"/>
              <a:ext cx="768383" cy="909426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353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“Fundamental Particle”?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579BD7-11BA-4F95-B3D4-0A4A574A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7" y="1842276"/>
            <a:ext cx="3020324" cy="34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on - Wikipedia">
            <a:extLst>
              <a:ext uri="{FF2B5EF4-FFF2-40B4-BE49-F238E27FC236}">
                <a16:creationId xmlns:a16="http://schemas.microsoft.com/office/drawing/2014/main" id="{7F8108F4-7777-4DE1-8861-B6F5ED66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60" y="2889513"/>
            <a:ext cx="3144328" cy="31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5E65FE-5495-46A0-A811-62AA9E44CCFA}"/>
              </a:ext>
            </a:extLst>
          </p:cNvPr>
          <p:cNvCxnSpPr/>
          <p:nvPr/>
        </p:nvCxnSpPr>
        <p:spPr>
          <a:xfrm>
            <a:off x="2855343" y="3705046"/>
            <a:ext cx="2631057" cy="6081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0FE1625-BD1B-4B31-B819-3B673BA820B9}"/>
              </a:ext>
            </a:extLst>
          </p:cNvPr>
          <p:cNvSpPr/>
          <p:nvPr/>
        </p:nvSpPr>
        <p:spPr>
          <a:xfrm>
            <a:off x="5495026" y="3137522"/>
            <a:ext cx="2631057" cy="2648309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extrusionH="63500">
            <a:bevelT w="1333500" h="698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effectLst>
                  <a:innerShdw blurRad="63500" dist="12700" dir="189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endParaRPr lang="en-US" b="1" dirty="0">
              <a:effectLst>
                <a:innerShdw blurRad="63500" dist="12700" dir="18900000">
                  <a:prstClr val="black">
                    <a:alpha val="50000"/>
                  </a:prstClr>
                </a:inn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07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136709"/>
                  </p:ext>
                </p:extLst>
              </p:nvPr>
            </p:nvGraphicFramePr>
            <p:xfrm>
              <a:off x="4668357" y="4924908"/>
              <a:ext cx="4168803" cy="129420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89601">
                      <a:extLst>
                        <a:ext uri="{9D8B030D-6E8A-4147-A177-3AD203B41FA5}">
                          <a16:colId xmlns:a16="http://schemas.microsoft.com/office/drawing/2014/main" val="1588625291"/>
                        </a:ext>
                      </a:extLst>
                    </a:gridCol>
                    <a:gridCol w="1389601">
                      <a:extLst>
                        <a:ext uri="{9D8B030D-6E8A-4147-A177-3AD203B41FA5}">
                          <a16:colId xmlns:a16="http://schemas.microsoft.com/office/drawing/2014/main" val="4015812478"/>
                        </a:ext>
                      </a:extLst>
                    </a:gridCol>
                    <a:gridCol w="1389601">
                      <a:extLst>
                        <a:ext uri="{9D8B030D-6E8A-4147-A177-3AD203B41FA5}">
                          <a16:colId xmlns:a16="http://schemas.microsoft.com/office/drawing/2014/main" val="3121949236"/>
                        </a:ext>
                      </a:extLst>
                    </a:gridCol>
                  </a:tblGrid>
                  <a:tr h="469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Charge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1188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Strange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1302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Anti</a:t>
                          </a:r>
                          <a:r>
                            <a:rPr lang="en-US" baseline="0" dirty="0" err="1"/>
                            <a:t>strange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9528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136709"/>
                  </p:ext>
                </p:extLst>
              </p:nvPr>
            </p:nvGraphicFramePr>
            <p:xfrm>
              <a:off x="4668357" y="4924908"/>
              <a:ext cx="4168803" cy="129420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89601">
                      <a:extLst>
                        <a:ext uri="{9D8B030D-6E8A-4147-A177-3AD203B41FA5}">
                          <a16:colId xmlns:a16="http://schemas.microsoft.com/office/drawing/2014/main" val="1588625291"/>
                        </a:ext>
                      </a:extLst>
                    </a:gridCol>
                    <a:gridCol w="1389601">
                      <a:extLst>
                        <a:ext uri="{9D8B030D-6E8A-4147-A177-3AD203B41FA5}">
                          <a16:colId xmlns:a16="http://schemas.microsoft.com/office/drawing/2014/main" val="4015812478"/>
                        </a:ext>
                      </a:extLst>
                    </a:gridCol>
                    <a:gridCol w="1389601">
                      <a:extLst>
                        <a:ext uri="{9D8B030D-6E8A-4147-A177-3AD203B41FA5}">
                          <a16:colId xmlns:a16="http://schemas.microsoft.com/office/drawing/2014/main" val="3121949236"/>
                        </a:ext>
                      </a:extLst>
                    </a:gridCol>
                  </a:tblGrid>
                  <a:tr h="469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Charge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1188291"/>
                      </a:ext>
                    </a:extLst>
                  </a:tr>
                  <a:tr h="4124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9" t="-116176" r="-202193" b="-1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Strange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77" t="-116176" r="-1754" b="-116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302925"/>
                      </a:ext>
                    </a:extLst>
                  </a:tr>
                  <a:tr h="4124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9" t="-216176" r="-20219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Anti</a:t>
                          </a:r>
                          <a:r>
                            <a:rPr lang="en-US" baseline="0" dirty="0" err="1"/>
                            <a:t>strange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77" t="-216176" r="-1754" b="-16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5281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56042" y="3594665"/>
              <a:ext cx="1915658" cy="2595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829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957829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Bottom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182854"/>
                  </p:ext>
                </p:extLst>
              </p:nvPr>
            </p:nvGraphicFramePr>
            <p:xfrm>
              <a:off x="256042" y="3594665"/>
              <a:ext cx="1915658" cy="2595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829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957829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6" t="-108197" r="-10189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6" t="-208197" r="-10189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6" t="-308197" r="-10189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6" t="-408197" r="-10189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6" t="-508197" r="-1018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6" t="-608197" r="-1018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Bottom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Particles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5092702" y="1457631"/>
              <a:ext cx="37444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6115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36115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36115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36115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Leptons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leptons have a lepton number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of 1 and antileptons have a lepton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170304"/>
                  </p:ext>
                </p:extLst>
              </p:nvPr>
            </p:nvGraphicFramePr>
            <p:xfrm>
              <a:off x="5092702" y="1457631"/>
              <a:ext cx="37444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6115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36115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36115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36115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Leptons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9" t="-168254" r="-301948" b="-2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49" t="-168254" r="-201948" b="-2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61" t="-168254" r="-103268" b="-2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68254" r="-2597" b="-273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9" t="-268254" r="-301948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49" t="-268254" r="-201948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61" t="-268254" r="-103268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68254" r="-2597" b="-173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leptons have a lepton number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of 1 and antileptons have a lepton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/>
            </p:nvGraphicFramePr>
            <p:xfrm>
              <a:off x="2275341" y="3594665"/>
              <a:ext cx="2249033" cy="262445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96487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352546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</a:tblGrid>
                  <a:tr h="3371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37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371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371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4157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Neutrino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4157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 Neutrino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4157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 Neutrino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924879"/>
                  </p:ext>
                </p:extLst>
              </p:nvPr>
            </p:nvGraphicFramePr>
            <p:xfrm>
              <a:off x="2275341" y="3594665"/>
              <a:ext cx="2249033" cy="262445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96487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352546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37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0" t="-116071" r="-154422" b="-5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37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0" t="-220000" r="-154422" b="-47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37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0" t="-314286" r="-154422" b="-36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415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0" t="-341176" r="-154422" b="-204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Neutrino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415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0" t="-434783" r="-154422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 Neutrino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415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0" t="-542647" r="-154422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 Neutrino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39054"/>
              </p:ext>
            </p:extLst>
          </p:nvPr>
        </p:nvGraphicFramePr>
        <p:xfrm>
          <a:off x="4668357" y="3594665"/>
          <a:ext cx="4168803" cy="118106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68803">
                  <a:extLst>
                    <a:ext uri="{9D8B030D-6E8A-4147-A177-3AD203B41FA5}">
                      <a16:colId xmlns:a16="http://schemas.microsoft.com/office/drawing/2014/main" val="1538145808"/>
                    </a:ext>
                  </a:extLst>
                </a:gridCol>
              </a:tblGrid>
              <a:tr h="1181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Antiparticles have the opposite charge as their corresponding particle and have a bar over their symbol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855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56042" y="1457631"/>
              <a:ext cx="46461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232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24358485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quarks have a strangeness number of 0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except the strange quark that has a strangeness 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000892"/>
                  </p:ext>
                </p:extLst>
              </p:nvPr>
            </p:nvGraphicFramePr>
            <p:xfrm>
              <a:off x="256042" y="1457631"/>
              <a:ext cx="46461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232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24358485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07" t="-168254" r="-401307" b="-2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974" t="-168254" r="-303947" b="-2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54" t="-168254" r="-201961" b="-2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2632" t="-168254" r="-103289" b="-2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00000" t="-168254" r="-2614" b="-273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07" t="-268254" r="-401307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974" t="-268254" r="-303947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54" t="-268254" r="-201961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2632" t="-268254" r="-103289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00000" t="-268254" r="-2614" b="-173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quarks have a strangeness number of 0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except the strange quark that has a strangeness 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1314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9" y="1428750"/>
            <a:ext cx="7717027" cy="4838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F4F9E8-CB89-45DD-8C61-377B4BC2721C}"/>
              </a:ext>
            </a:extLst>
          </p:cNvPr>
          <p:cNvSpPr/>
          <p:nvPr/>
        </p:nvSpPr>
        <p:spPr>
          <a:xfrm>
            <a:off x="657859" y="2826326"/>
            <a:ext cx="6366396" cy="2008909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525EAE-5CE0-459E-B96B-C28B71D150EC}"/>
              </a:ext>
            </a:extLst>
          </p:cNvPr>
          <p:cNvSpPr/>
          <p:nvPr/>
        </p:nvSpPr>
        <p:spPr>
          <a:xfrm>
            <a:off x="769114" y="3726612"/>
            <a:ext cx="982048" cy="3278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92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714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10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Particles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28331" y="936546"/>
              <a:ext cx="3993148" cy="259804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909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066665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845955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115061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29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666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661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Down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66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Charm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661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Strange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66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Top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661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Bottom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521836"/>
                  </p:ext>
                </p:extLst>
              </p:nvPr>
            </p:nvGraphicFramePr>
            <p:xfrm>
              <a:off x="228331" y="936546"/>
              <a:ext cx="3993148" cy="259804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909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066665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845955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115061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7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91935" r="-331373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691" t="-91935" r="-138849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619" t="-91935" r="-2116" b="-5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191935" r="-331373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Down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691" t="-191935" r="-138849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619" t="-191935" r="-2116" b="-4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7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291935" r="-331373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Charm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691" t="-291935" r="-13884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619" t="-291935" r="-2116" b="-3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391935" r="-331373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Strange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691" t="-391935" r="-13884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619" t="-391935" r="-2116" b="-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7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491935" r="-331373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Top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691" t="-491935" r="-13884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619" t="-491935" r="-2116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591935" r="-33137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Bottom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691" t="-591935" r="-13884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619" t="-591935" r="-2116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228331" y="3679746"/>
              <a:ext cx="3993148" cy="259804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909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066665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845955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115061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29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666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Antiup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661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Antidown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66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Anticharm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661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Antistrange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66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Antitop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661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Antibottom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6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781804"/>
                  </p:ext>
                </p:extLst>
              </p:nvPr>
            </p:nvGraphicFramePr>
            <p:xfrm>
              <a:off x="228331" y="3679746"/>
              <a:ext cx="3993148" cy="259804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909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066665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845955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115061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7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4" t="-91935" r="-331373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Antiup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6691" t="-91935" r="-138849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7619" t="-91935" r="-2116" b="-5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4" t="-191935" r="-331373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Antidown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6691" t="-191935" r="-138849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7619" t="-191935" r="-2116" b="-4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7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4" t="-291935" r="-331373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Anticharm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6691" t="-291935" r="-13884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7619" t="-291935" r="-2116" b="-3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4" t="-391935" r="-331373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Antistrange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6691" t="-391935" r="-13884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7619" t="-391935" r="-2116" b="-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7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4" t="-491935" r="-331373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Antitop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6691" t="-491935" r="-13884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7619" t="-491935" r="-2116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4" t="-591935" r="-33137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Antibottom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6691" t="-591935" r="-13884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7619" t="-591935" r="-2116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4343130" y="936546"/>
              <a:ext cx="4470669" cy="259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38470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877608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776692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97789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43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Lepton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 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 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925126"/>
                  </p:ext>
                </p:extLst>
              </p:nvPr>
            </p:nvGraphicFramePr>
            <p:xfrm>
              <a:off x="4343130" y="936546"/>
              <a:ext cx="4470669" cy="259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38470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877608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776692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97789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43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Lepton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96721" r="-434783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1969" t="-96721" r="-129921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6522" t="-96721" r="-2484" b="-5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193548" r="-434783" b="-4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1969" t="-193548" r="-129921" b="-4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6522" t="-193548" r="-2484" b="-4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293548" r="-434783" b="-3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1969" t="-293548" r="-129921" b="-3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6522" t="-293548" r="-2484" b="-3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393548" r="-434783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1969" t="-393548" r="-129921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6522" t="-393548" r="-248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501639" r="-43478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 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1969" t="-501639" r="-129921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6522" t="-501639" r="-248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591935" r="-43478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 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1969" t="-591935" r="-12992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6522" t="-591935" r="-2484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4343130" y="3679748"/>
              <a:ext cx="4470669" cy="259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38470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877608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776692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97789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43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Lepton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Antielectron (positron)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/>
                            <a:t>Antimuon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/>
                            <a:t>Antitau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Antineutrino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 Antineutrino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 Antineutrino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6808947"/>
                  </p:ext>
                </p:extLst>
              </p:nvPr>
            </p:nvGraphicFramePr>
            <p:xfrm>
              <a:off x="4343130" y="3679748"/>
              <a:ext cx="4470669" cy="259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38470">
                      <a:extLst>
                        <a:ext uri="{9D8B030D-6E8A-4147-A177-3AD203B41FA5}">
                          <a16:colId xmlns:a16="http://schemas.microsoft.com/office/drawing/2014/main" val="2939644031"/>
                        </a:ext>
                      </a:extLst>
                    </a:gridCol>
                    <a:gridCol w="1877608">
                      <a:extLst>
                        <a:ext uri="{9D8B030D-6E8A-4147-A177-3AD203B41FA5}">
                          <a16:colId xmlns:a16="http://schemas.microsoft.com/office/drawing/2014/main" val="4225929202"/>
                        </a:ext>
                      </a:extLst>
                    </a:gridCol>
                    <a:gridCol w="776692">
                      <a:extLst>
                        <a:ext uri="{9D8B030D-6E8A-4147-A177-3AD203B41FA5}">
                          <a16:colId xmlns:a16="http://schemas.microsoft.com/office/drawing/2014/main" val="2096150688"/>
                        </a:ext>
                      </a:extLst>
                    </a:gridCol>
                    <a:gridCol w="977899">
                      <a:extLst>
                        <a:ext uri="{9D8B030D-6E8A-4147-A177-3AD203B41FA5}">
                          <a16:colId xmlns:a16="http://schemas.microsoft.com/office/drawing/2014/main" val="2253269360"/>
                        </a:ext>
                      </a:extLst>
                    </a:gridCol>
                  </a:tblGrid>
                  <a:tr h="343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Lepton #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233313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5" t="-96721" r="-434783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Antielectron (positron)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1969" t="-96721" r="-129921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6522" t="-96721" r="-2484" b="-5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43749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5" t="-193548" r="-434783" b="-4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/>
                            <a:t>Antimuon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1969" t="-193548" r="-129921" b="-4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6522" t="-193548" r="-2484" b="-4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32589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5" t="-293548" r="-434783" b="-3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/>
                            <a:t>Antitau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1969" t="-293548" r="-129921" b="-3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6522" t="-293548" r="-2484" b="-3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1855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5" t="-393548" r="-434783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Antineutrino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1969" t="-393548" r="-129921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6522" t="-393548" r="-248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733381"/>
                      </a:ext>
                    </a:extLst>
                  </a:tr>
                  <a:tr h="375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5" t="-501639" r="-43478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Muon Antineutrino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1969" t="-501639" r="-129921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6522" t="-501639" r="-248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980020"/>
                      </a:ext>
                    </a:extLst>
                  </a:tr>
                  <a:tr h="375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5" t="-591935" r="-43478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Tau Antineutrino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1969" t="-591935" r="-12992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6522" t="-591935" r="-2484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0203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1503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3" idx="2"/>
            <a:endCxn id="12" idx="0"/>
          </p:cNvCxnSpPr>
          <p:nvPr/>
        </p:nvCxnSpPr>
        <p:spPr>
          <a:xfrm flipH="1">
            <a:off x="1627906" y="2764775"/>
            <a:ext cx="1" cy="4249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2"/>
            <a:endCxn id="15" idx="0"/>
          </p:cNvCxnSpPr>
          <p:nvPr/>
        </p:nvCxnSpPr>
        <p:spPr>
          <a:xfrm flipH="1">
            <a:off x="4689759" y="2764775"/>
            <a:ext cx="1392383" cy="4249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6" idx="0"/>
          </p:cNvCxnSpPr>
          <p:nvPr/>
        </p:nvCxnSpPr>
        <p:spPr>
          <a:xfrm>
            <a:off x="6082142" y="2764775"/>
            <a:ext cx="1475507" cy="4249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2"/>
            <a:endCxn id="13" idx="0"/>
          </p:cNvCxnSpPr>
          <p:nvPr/>
        </p:nvCxnSpPr>
        <p:spPr>
          <a:xfrm>
            <a:off x="4689759" y="4023287"/>
            <a:ext cx="0" cy="25867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2"/>
            <a:endCxn id="14" idx="0"/>
          </p:cNvCxnSpPr>
          <p:nvPr/>
        </p:nvCxnSpPr>
        <p:spPr>
          <a:xfrm>
            <a:off x="7557649" y="4023287"/>
            <a:ext cx="1" cy="25867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3" idx="0"/>
          </p:cNvCxnSpPr>
          <p:nvPr/>
        </p:nvCxnSpPr>
        <p:spPr>
          <a:xfrm flipH="1">
            <a:off x="1627907" y="1300766"/>
            <a:ext cx="2944093" cy="63042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2"/>
            <a:endCxn id="10" idx="0"/>
          </p:cNvCxnSpPr>
          <p:nvPr/>
        </p:nvCxnSpPr>
        <p:spPr>
          <a:xfrm>
            <a:off x="4572000" y="1300766"/>
            <a:ext cx="1510142" cy="63042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Classifying Particles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502"/>
              </p:ext>
            </p:extLst>
          </p:nvPr>
        </p:nvGraphicFramePr>
        <p:xfrm>
          <a:off x="249380" y="1931193"/>
          <a:ext cx="2757055" cy="8335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3597021964"/>
                    </a:ext>
                  </a:extLst>
                </a:gridCol>
              </a:tblGrid>
              <a:tr h="833582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Leptons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4305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47045"/>
              </p:ext>
            </p:extLst>
          </p:nvPr>
        </p:nvGraphicFramePr>
        <p:xfrm>
          <a:off x="4703615" y="1931193"/>
          <a:ext cx="2757055" cy="8335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3597021964"/>
                    </a:ext>
                  </a:extLst>
                </a:gridCol>
              </a:tblGrid>
              <a:tr h="833582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Hadrons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4305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71428"/>
              </p:ext>
            </p:extLst>
          </p:nvPr>
        </p:nvGraphicFramePr>
        <p:xfrm>
          <a:off x="249379" y="3189705"/>
          <a:ext cx="2757055" cy="2316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3597021964"/>
                    </a:ext>
                  </a:extLst>
                </a:gridCol>
              </a:tblGrid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Electrons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43053"/>
                  </a:ext>
                </a:extLst>
              </a:tr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Muons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132231"/>
                  </a:ext>
                </a:extLst>
              </a:tr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Tau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691925"/>
                  </a:ext>
                </a:extLst>
              </a:tr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Neutrinos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01151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99343"/>
              </p:ext>
            </p:extLst>
          </p:nvPr>
        </p:nvGraphicFramePr>
        <p:xfrm>
          <a:off x="3311232" y="4281962"/>
          <a:ext cx="2757055" cy="1737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3597021964"/>
                    </a:ext>
                  </a:extLst>
                </a:gridCol>
              </a:tblGrid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Pion (</a:t>
                      </a:r>
                      <a:r>
                        <a:rPr lang="el-GR" sz="3200" b="0" dirty="0">
                          <a:solidFill>
                            <a:srgbClr val="C00000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π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132231"/>
                  </a:ext>
                </a:extLst>
              </a:tr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Kaon (</a:t>
                      </a:r>
                      <a:r>
                        <a:rPr lang="el-GR" sz="3200" b="0" dirty="0">
                          <a:solidFill>
                            <a:srgbClr val="C00000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Κ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691925"/>
                  </a:ext>
                </a:extLst>
              </a:tr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Others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01151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04607"/>
              </p:ext>
            </p:extLst>
          </p:nvPr>
        </p:nvGraphicFramePr>
        <p:xfrm>
          <a:off x="6179123" y="4281962"/>
          <a:ext cx="2757055" cy="1737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3597021964"/>
                    </a:ext>
                  </a:extLst>
                </a:gridCol>
              </a:tblGrid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43053"/>
                  </a:ext>
                </a:extLst>
              </a:tr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Neutron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132231"/>
                  </a:ext>
                </a:extLst>
              </a:tr>
              <a:tr h="5077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Others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69192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01365"/>
              </p:ext>
            </p:extLst>
          </p:nvPr>
        </p:nvGraphicFramePr>
        <p:xfrm>
          <a:off x="3311232" y="3189705"/>
          <a:ext cx="2757055" cy="8335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3597021964"/>
                    </a:ext>
                  </a:extLst>
                </a:gridCol>
              </a:tblGrid>
              <a:tr h="833582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Mesons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4305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98727"/>
              </p:ext>
            </p:extLst>
          </p:nvPr>
        </p:nvGraphicFramePr>
        <p:xfrm>
          <a:off x="6179122" y="3189705"/>
          <a:ext cx="2757055" cy="8335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3597021964"/>
                    </a:ext>
                  </a:extLst>
                </a:gridCol>
              </a:tblGrid>
              <a:tr h="833582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Baryons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43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988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7D1EBFEA-2E71-4DD3-B49B-193482A3A868}"/>
              </a:ext>
            </a:extLst>
          </p:cNvPr>
          <p:cNvSpPr/>
          <p:nvPr/>
        </p:nvSpPr>
        <p:spPr>
          <a:xfrm>
            <a:off x="983893" y="2164401"/>
            <a:ext cx="914400" cy="914400"/>
          </a:xfrm>
          <a:prstGeom prst="ellipse">
            <a:avLst/>
          </a:prstGeom>
          <a:solidFill>
            <a:srgbClr val="EAAC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B1BBAF-5A5E-4498-961F-8547E06EB0CB}"/>
              </a:ext>
            </a:extLst>
          </p:cNvPr>
          <p:cNvSpPr/>
          <p:nvPr/>
        </p:nvSpPr>
        <p:spPr>
          <a:xfrm>
            <a:off x="1452622" y="2853041"/>
            <a:ext cx="914400" cy="914400"/>
          </a:xfrm>
          <a:prstGeom prst="ellipse">
            <a:avLst/>
          </a:prstGeom>
          <a:solidFill>
            <a:srgbClr val="37FF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49D28-A516-4CB9-8B24-05121E775BF5}"/>
              </a:ext>
            </a:extLst>
          </p:cNvPr>
          <p:cNvSpPr/>
          <p:nvPr/>
        </p:nvSpPr>
        <p:spPr>
          <a:xfrm>
            <a:off x="526819" y="2853041"/>
            <a:ext cx="914400" cy="914400"/>
          </a:xfrm>
          <a:prstGeom prst="ellipse">
            <a:avLst/>
          </a:prstGeom>
          <a:solidFill>
            <a:srgbClr val="37FF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11F46C-1FEF-4C8F-88CE-B0E0C9FC7D33}"/>
              </a:ext>
            </a:extLst>
          </p:cNvPr>
          <p:cNvSpPr/>
          <p:nvPr/>
        </p:nvSpPr>
        <p:spPr>
          <a:xfrm>
            <a:off x="985720" y="4283566"/>
            <a:ext cx="914400" cy="914400"/>
          </a:xfrm>
          <a:prstGeom prst="ellipse">
            <a:avLst/>
          </a:prstGeom>
          <a:solidFill>
            <a:srgbClr val="37FF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DFEFDEF-8A2A-4E12-8814-190CE80038DB}"/>
              </a:ext>
            </a:extLst>
          </p:cNvPr>
          <p:cNvSpPr/>
          <p:nvPr/>
        </p:nvSpPr>
        <p:spPr>
          <a:xfrm>
            <a:off x="1450211" y="4963057"/>
            <a:ext cx="914400" cy="914400"/>
          </a:xfrm>
          <a:prstGeom prst="ellipse">
            <a:avLst/>
          </a:prstGeom>
          <a:solidFill>
            <a:srgbClr val="EAAC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762DD7C-E352-472C-9C06-65AAC383BD32}"/>
              </a:ext>
            </a:extLst>
          </p:cNvPr>
          <p:cNvSpPr/>
          <p:nvPr/>
        </p:nvSpPr>
        <p:spPr>
          <a:xfrm>
            <a:off x="535811" y="4964718"/>
            <a:ext cx="914400" cy="914400"/>
          </a:xfrm>
          <a:prstGeom prst="ellipse">
            <a:avLst/>
          </a:prstGeom>
          <a:solidFill>
            <a:srgbClr val="EAAC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Baryons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59" y="1518592"/>
            <a:ext cx="856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All Baryons are formed from a combination of 3 quarks or antiquarks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43500" y="2187193"/>
          <a:ext cx="3648075" cy="9972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18842">
                  <a:extLst>
                    <a:ext uri="{9D8B030D-6E8A-4147-A177-3AD203B41FA5}">
                      <a16:colId xmlns:a16="http://schemas.microsoft.com/office/drawing/2014/main" val="1563334896"/>
                    </a:ext>
                  </a:extLst>
                </a:gridCol>
                <a:gridCol w="2729233">
                  <a:extLst>
                    <a:ext uri="{9D8B030D-6E8A-4147-A177-3AD203B41FA5}">
                      <a16:colId xmlns:a16="http://schemas.microsoft.com/office/drawing/2014/main" val="2902744775"/>
                    </a:ext>
                  </a:extLst>
                </a:gridCol>
              </a:tblGrid>
              <a:tr h="99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+mj-lt"/>
                        </a:rPr>
                        <a:t>Rule: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Charge</a:t>
                      </a:r>
                      <a:r>
                        <a:rPr lang="en-US" b="0" baseline="0" dirty="0">
                          <a:latin typeface="+mj-lt"/>
                        </a:rPr>
                        <a:t> must be an integer value (-1, 0, or +1)</a:t>
                      </a:r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7164838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386149" y="3576578"/>
            <a:ext cx="914400" cy="914400"/>
          </a:xfrm>
          <a:prstGeom prst="ellipse">
            <a:avLst/>
          </a:prstGeom>
          <a:solidFill>
            <a:srgbClr val="37FF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59457" y="3530694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5374511" y="4936502"/>
            <a:ext cx="914400" cy="914400"/>
          </a:xfrm>
          <a:prstGeom prst="ellipse">
            <a:avLst/>
          </a:prstGeom>
          <a:solidFill>
            <a:srgbClr val="EAAC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47819" y="4904850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8911" y="3567674"/>
            <a:ext cx="117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Up Quark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549" y="3905812"/>
            <a:ext cx="117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Charge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0549" y="4904850"/>
            <a:ext cx="159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Down Quark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2187" y="5242988"/>
            <a:ext cx="117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Charge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9972" y="2153975"/>
            <a:ext cx="1295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Proton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9972" y="4351727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Neutron</a:t>
            </a:r>
            <a:endParaRPr lang="en-US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A53F36-3B3D-4394-874C-5516E702F2DD}"/>
              </a:ext>
            </a:extLst>
          </p:cNvPr>
          <p:cNvSpPr/>
          <p:nvPr/>
        </p:nvSpPr>
        <p:spPr>
          <a:xfrm>
            <a:off x="709119" y="2820154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7A1C9-E2DE-438D-9602-8C767C123862}"/>
              </a:ext>
            </a:extLst>
          </p:cNvPr>
          <p:cNvSpPr/>
          <p:nvPr/>
        </p:nvSpPr>
        <p:spPr>
          <a:xfrm>
            <a:off x="1623519" y="2815182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E25113-CF41-4E33-9D1F-4927CA1B17FA}"/>
              </a:ext>
            </a:extLst>
          </p:cNvPr>
          <p:cNvSpPr/>
          <p:nvPr/>
        </p:nvSpPr>
        <p:spPr>
          <a:xfrm>
            <a:off x="1166319" y="4202804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EEDC0C-34A0-4AAB-86ED-B8876EB5CE10}"/>
              </a:ext>
            </a:extLst>
          </p:cNvPr>
          <p:cNvSpPr/>
          <p:nvPr/>
        </p:nvSpPr>
        <p:spPr>
          <a:xfrm>
            <a:off x="1153490" y="2169373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B24DC7-36F0-4C6D-828D-3C6C2C014DD3}"/>
              </a:ext>
            </a:extLst>
          </p:cNvPr>
          <p:cNvSpPr/>
          <p:nvPr/>
        </p:nvSpPr>
        <p:spPr>
          <a:xfrm>
            <a:off x="696679" y="4955191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CA6207-BEAA-49C0-B795-3BCBA12E4068}"/>
              </a:ext>
            </a:extLst>
          </p:cNvPr>
          <p:cNvSpPr/>
          <p:nvPr/>
        </p:nvSpPr>
        <p:spPr>
          <a:xfrm>
            <a:off x="1611079" y="4955191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4CA4C-13C8-43CB-9064-24DB684445BE}"/>
              </a:ext>
            </a:extLst>
          </p:cNvPr>
          <p:cNvSpPr/>
          <p:nvPr/>
        </p:nvSpPr>
        <p:spPr>
          <a:xfrm>
            <a:off x="7363594" y="3809447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2/3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3C750B-86AD-4C84-85BF-4A4A72FA2FDA}"/>
              </a:ext>
            </a:extLst>
          </p:cNvPr>
          <p:cNvSpPr/>
          <p:nvPr/>
        </p:nvSpPr>
        <p:spPr>
          <a:xfrm>
            <a:off x="7361183" y="5190100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-1/3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41DA2E-7E16-479F-AF6F-735F899029E5}"/>
              </a:ext>
            </a:extLst>
          </p:cNvPr>
          <p:cNvSpPr/>
          <p:nvPr/>
        </p:nvSpPr>
        <p:spPr>
          <a:xfrm>
            <a:off x="2772062" y="3377625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32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uud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F2C9E2-BE00-4253-AA11-9F371809893A}"/>
              </a:ext>
            </a:extLst>
          </p:cNvPr>
          <p:cNvSpPr/>
          <p:nvPr/>
        </p:nvSpPr>
        <p:spPr>
          <a:xfrm>
            <a:off x="2772062" y="5576015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32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udd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FDA0675-B193-4B09-85E6-D0EC673142B9}"/>
              </a:ext>
            </a:extLst>
          </p:cNvPr>
          <p:cNvSpPr/>
          <p:nvPr/>
        </p:nvSpPr>
        <p:spPr>
          <a:xfrm>
            <a:off x="2934767" y="2729263"/>
            <a:ext cx="813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2C74F2-CD88-4F3D-A283-F13FFDA0CFB9}"/>
              </a:ext>
            </a:extLst>
          </p:cNvPr>
          <p:cNvSpPr/>
          <p:nvPr/>
        </p:nvSpPr>
        <p:spPr>
          <a:xfrm>
            <a:off x="3115105" y="4927653"/>
            <a:ext cx="461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112E88-CF2A-43A0-8E9D-1C5A67777564}"/>
              </a:ext>
            </a:extLst>
          </p:cNvPr>
          <p:cNvSpPr/>
          <p:nvPr/>
        </p:nvSpPr>
        <p:spPr>
          <a:xfrm>
            <a:off x="526819" y="285244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2F6132-5439-4CE3-A862-B843CFADB6F8}"/>
              </a:ext>
            </a:extLst>
          </p:cNvPr>
          <p:cNvSpPr/>
          <p:nvPr/>
        </p:nvSpPr>
        <p:spPr>
          <a:xfrm>
            <a:off x="1452940" y="285244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7C8EA5C-23D9-483E-9A26-743309A9028B}"/>
              </a:ext>
            </a:extLst>
          </p:cNvPr>
          <p:cNvSpPr/>
          <p:nvPr/>
        </p:nvSpPr>
        <p:spPr>
          <a:xfrm>
            <a:off x="983364" y="2164401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FE148D-9FF6-4C5E-BCB8-3E4E83283967}"/>
              </a:ext>
            </a:extLst>
          </p:cNvPr>
          <p:cNvSpPr/>
          <p:nvPr/>
        </p:nvSpPr>
        <p:spPr>
          <a:xfrm>
            <a:off x="535770" y="496166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9206787-6D5B-4192-BF7C-9D96AD6BBD2F}"/>
              </a:ext>
            </a:extLst>
          </p:cNvPr>
          <p:cNvSpPr/>
          <p:nvPr/>
        </p:nvSpPr>
        <p:spPr>
          <a:xfrm>
            <a:off x="1450170" y="4959532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9DF60E3-B4EC-4728-9052-36A4B01F9EEA}"/>
              </a:ext>
            </a:extLst>
          </p:cNvPr>
          <p:cNvSpPr/>
          <p:nvPr/>
        </p:nvSpPr>
        <p:spPr>
          <a:xfrm>
            <a:off x="987151" y="4282178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BF8501A1-E34C-462D-8DCD-8BD7035DFA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4303740"/>
                  </p:ext>
                </p:extLst>
              </p:nvPr>
            </p:nvGraphicFramePr>
            <p:xfrm>
              <a:off x="203853" y="4168810"/>
              <a:ext cx="46461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232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24358485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quarks have a strangeness number of 0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except the strange quark that has a strangeness 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BF8501A1-E34C-462D-8DCD-8BD7035DFA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4303740"/>
                  </p:ext>
                </p:extLst>
              </p:nvPr>
            </p:nvGraphicFramePr>
            <p:xfrm>
              <a:off x="203853" y="4168810"/>
              <a:ext cx="46461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232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24358485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165625" r="-401307" b="-2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316" t="-165625" r="-303947" b="-2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65625" r="-201961" b="-2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974" t="-165625" r="-103289" b="-2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9346" t="-165625" r="-2614" b="-2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4" t="-269841" r="-401307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316" t="-269841" r="-303947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69841" r="-201961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974" t="-269841" r="-103289" b="-1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9346" t="-269841" r="-2614" b="-173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quarks have a strangeness number of 0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except the strange quark that has a strangeness 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75DED2C-5766-4F04-B742-5A6A8748699A}"/>
              </a:ext>
            </a:extLst>
          </p:cNvPr>
          <p:cNvSpPr/>
          <p:nvPr/>
        </p:nvSpPr>
        <p:spPr>
          <a:xfrm>
            <a:off x="203853" y="4779859"/>
            <a:ext cx="1852811" cy="423197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1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00087 0.0611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8" grpId="0"/>
      <p:bldP spid="39" grpId="0"/>
      <p:bldP spid="40" grpId="0"/>
      <p:bldP spid="41" grpId="0"/>
      <p:bldP spid="3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8" grpId="1" animBg="1"/>
      <p:bldP spid="4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59" y="1518592"/>
            <a:ext cx="856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All Mesons are formed from a combination of a quark and antiquark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43500" y="2187193"/>
          <a:ext cx="3648075" cy="9972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18842">
                  <a:extLst>
                    <a:ext uri="{9D8B030D-6E8A-4147-A177-3AD203B41FA5}">
                      <a16:colId xmlns:a16="http://schemas.microsoft.com/office/drawing/2014/main" val="1563334896"/>
                    </a:ext>
                  </a:extLst>
                </a:gridCol>
                <a:gridCol w="2729233">
                  <a:extLst>
                    <a:ext uri="{9D8B030D-6E8A-4147-A177-3AD203B41FA5}">
                      <a16:colId xmlns:a16="http://schemas.microsoft.com/office/drawing/2014/main" val="2902744775"/>
                    </a:ext>
                  </a:extLst>
                </a:gridCol>
              </a:tblGrid>
              <a:tr h="99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+mj-lt"/>
                        </a:rPr>
                        <a:t>Rule: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Charge</a:t>
                      </a:r>
                      <a:r>
                        <a:rPr lang="en-US" b="0" baseline="0" dirty="0">
                          <a:latin typeface="+mj-lt"/>
                        </a:rPr>
                        <a:t> must be an integer value (-1, 0, or +1)</a:t>
                      </a:r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7164838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993011" y="2173838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5811" y="2853329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93011" y="4275700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35811" y="4955191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9972" y="215397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Kaon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9972" y="4351727"/>
            <a:ext cx="1694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D-Meson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42381" y="2164908"/>
                <a:ext cx="721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81" y="2164908"/>
                <a:ext cx="72167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34521" y="2832396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5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21" y="2832396"/>
                <a:ext cx="63511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61786" y="4201141"/>
                <a:ext cx="721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86" y="4201141"/>
                <a:ext cx="72167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92042" y="4943188"/>
                <a:ext cx="72006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5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2" y="4943188"/>
                <a:ext cx="72006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6BED61-27D0-496A-9B2B-AFFBC862DF05}"/>
                  </a:ext>
                </a:extLst>
              </p:cNvPr>
              <p:cNvSpPr txBox="1"/>
              <p:nvPr/>
            </p:nvSpPr>
            <p:spPr>
              <a:xfrm>
                <a:off x="67523" y="2828038"/>
                <a:ext cx="39273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6BED61-27D0-496A-9B2B-AFFBC862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" y="2828038"/>
                <a:ext cx="392736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CB7228-D212-4F8A-8D28-61839661BF56}"/>
                  </a:ext>
                </a:extLst>
              </p:cNvPr>
              <p:cNvSpPr txBox="1"/>
              <p:nvPr/>
            </p:nvSpPr>
            <p:spPr>
              <a:xfrm>
                <a:off x="525590" y="2106174"/>
                <a:ext cx="39273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CB7228-D212-4F8A-8D28-61839661B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90" y="2106174"/>
                <a:ext cx="392736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BC8FF3-99C3-426E-A255-20CB8E268CC5}"/>
                  </a:ext>
                </a:extLst>
              </p:cNvPr>
              <p:cNvSpPr txBox="1"/>
              <p:nvPr/>
            </p:nvSpPr>
            <p:spPr>
              <a:xfrm>
                <a:off x="101587" y="4908884"/>
                <a:ext cx="39273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BC8FF3-99C3-426E-A255-20CB8E268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7" y="4908884"/>
                <a:ext cx="392736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428FFD-4261-4E60-8D27-8BECAC9BDCA9}"/>
                  </a:ext>
                </a:extLst>
              </p:cNvPr>
              <p:cNvSpPr txBox="1"/>
              <p:nvPr/>
            </p:nvSpPr>
            <p:spPr>
              <a:xfrm>
                <a:off x="559654" y="4187020"/>
                <a:ext cx="39273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428FFD-4261-4E60-8D27-8BECAC9B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54" y="4187020"/>
                <a:ext cx="392736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8EBFC86-1198-47D9-AF57-FD2DC04E43C8}"/>
              </a:ext>
            </a:extLst>
          </p:cNvPr>
          <p:cNvSpPr/>
          <p:nvPr/>
        </p:nvSpPr>
        <p:spPr>
          <a:xfrm>
            <a:off x="2799162" y="2781925"/>
            <a:ext cx="461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6E669D-2660-4600-BA79-1949377CDACD}"/>
              </a:ext>
            </a:extLst>
          </p:cNvPr>
          <p:cNvSpPr/>
          <p:nvPr/>
        </p:nvSpPr>
        <p:spPr>
          <a:xfrm>
            <a:off x="2701378" y="4980315"/>
            <a:ext cx="667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0EDB44B9-6168-4522-888F-F9779520E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518253"/>
                  </p:ext>
                </p:extLst>
              </p:nvPr>
            </p:nvGraphicFramePr>
            <p:xfrm>
              <a:off x="4434353" y="4276316"/>
              <a:ext cx="46461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232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24358485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quarks have a strangeness number of 0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except the strange quark that has a strangeness 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0EDB44B9-6168-4522-888F-F9779520E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518253"/>
                  </p:ext>
                </p:extLst>
              </p:nvPr>
            </p:nvGraphicFramePr>
            <p:xfrm>
              <a:off x="4434353" y="4276316"/>
              <a:ext cx="4646160" cy="20025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29232">
                      <a:extLst>
                        <a:ext uri="{9D8B030D-6E8A-4147-A177-3AD203B41FA5}">
                          <a16:colId xmlns:a16="http://schemas.microsoft.com/office/drawing/2014/main" val="180828152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3821038276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869509001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963942882"/>
                        </a:ext>
                      </a:extLst>
                    </a:gridCol>
                    <a:gridCol w="929232">
                      <a:extLst>
                        <a:ext uri="{9D8B030D-6E8A-4147-A177-3AD203B41FA5}">
                          <a16:colId xmlns:a16="http://schemas.microsoft.com/office/drawing/2014/main" val="24358485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Charge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Baryon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4139634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54" t="-168254" r="-401307" b="-2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1316" t="-168254" r="-303947" b="-2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168254" r="-201961" b="-2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1974" t="-168254" r="-103289" b="-2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346" t="-168254" r="-2614" b="-2746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5100757"/>
                      </a:ext>
                    </a:extLst>
                  </a:tr>
                  <a:tr h="384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54" t="-268254" r="-401307" b="-1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1316" t="-268254" r="-303947" b="-1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268254" r="-201961" b="-1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1974" t="-268254" r="-103289" b="-1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346" t="-268254" r="-2614" b="-1746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002338"/>
                      </a:ext>
                    </a:extLst>
                  </a:tr>
                  <a:tr h="59436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All quarks have a strangeness number of 0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except the strange quark that has a strangeness number of –1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6488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2029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 Confinement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59" y="1518592"/>
            <a:ext cx="856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Quarks have never been observed on their own</a:t>
            </a:r>
          </a:p>
        </p:txBody>
      </p:sp>
      <p:sp>
        <p:nvSpPr>
          <p:cNvPr id="17" name="Oval 16"/>
          <p:cNvSpPr/>
          <p:nvPr/>
        </p:nvSpPr>
        <p:spPr>
          <a:xfrm>
            <a:off x="1244386" y="2555588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22062" y="3222379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93756" y="2546658"/>
                <a:ext cx="721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56" y="2546658"/>
                <a:ext cx="72167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20772" y="3201446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5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72" y="3201446"/>
                <a:ext cx="63511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192276" y="2329155"/>
            <a:ext cx="3773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amount of energy required to overcome the strong nuclear force holding the quarks together gets converted into mass and forms a new quark pair</a:t>
            </a:r>
          </a:p>
        </p:txBody>
      </p:sp>
      <p:sp>
        <p:nvSpPr>
          <p:cNvPr id="34" name="Oval 33"/>
          <p:cNvSpPr/>
          <p:nvPr/>
        </p:nvSpPr>
        <p:spPr>
          <a:xfrm>
            <a:off x="3240010" y="3017253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393756" y="5110000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389380" y="3008323"/>
                <a:ext cx="721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380" y="3008323"/>
                <a:ext cx="72167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92466" y="5089067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5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m:oMathPara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66" y="5089067"/>
                <a:ext cx="63511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4028F31-10D0-41EA-B66C-2A4A27709D98}"/>
              </a:ext>
            </a:extLst>
          </p:cNvPr>
          <p:cNvGrpSpPr/>
          <p:nvPr/>
        </p:nvGrpSpPr>
        <p:grpSpPr>
          <a:xfrm>
            <a:off x="2739452" y="3658646"/>
            <a:ext cx="914400" cy="935333"/>
            <a:chOff x="2739452" y="3658646"/>
            <a:chExt cx="914400" cy="93533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845FC5-5DC7-4CD5-9361-0603EDB43A47}"/>
                </a:ext>
              </a:extLst>
            </p:cNvPr>
            <p:cNvSpPr/>
            <p:nvPr/>
          </p:nvSpPr>
          <p:spPr>
            <a:xfrm>
              <a:off x="2739452" y="3679579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5E895B4-EC9A-4A97-84F4-78E4E3D4E93D}"/>
                    </a:ext>
                  </a:extLst>
                </p:cNvPr>
                <p:cNvSpPr/>
                <p:nvPr/>
              </p:nvSpPr>
              <p:spPr>
                <a:xfrm>
                  <a:off x="2938162" y="3658646"/>
                  <a:ext cx="63511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5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oMath>
                    </m:oMathPara>
                  </a14:m>
                  <a:endPara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5E895B4-EC9A-4A97-84F4-78E4E3D4E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162" y="3658646"/>
                  <a:ext cx="635110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FA520E-05F7-41CD-8A44-549290B8372A}"/>
              </a:ext>
            </a:extLst>
          </p:cNvPr>
          <p:cNvGrpSpPr/>
          <p:nvPr/>
        </p:nvGrpSpPr>
        <p:grpSpPr>
          <a:xfrm>
            <a:off x="2009416" y="4593979"/>
            <a:ext cx="914400" cy="923330"/>
            <a:chOff x="2009416" y="4593979"/>
            <a:chExt cx="914400" cy="9233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34E853-C3D6-4AF1-8C10-78EB8675FF18}"/>
                </a:ext>
              </a:extLst>
            </p:cNvPr>
            <p:cNvSpPr/>
            <p:nvPr/>
          </p:nvSpPr>
          <p:spPr>
            <a:xfrm>
              <a:off x="2009416" y="4602909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0585668-E109-4594-8045-D98D5A60EE0D}"/>
                    </a:ext>
                  </a:extLst>
                </p:cNvPr>
                <p:cNvSpPr/>
                <p:nvPr/>
              </p:nvSpPr>
              <p:spPr>
                <a:xfrm>
                  <a:off x="2158786" y="4593979"/>
                  <a:ext cx="72167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0585668-E109-4594-8045-D98D5A60E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786" y="4593979"/>
                  <a:ext cx="721672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111717E-D787-4750-8C36-C845024266E3}"/>
              </a:ext>
            </a:extLst>
          </p:cNvPr>
          <p:cNvSpPr/>
          <p:nvPr/>
        </p:nvSpPr>
        <p:spPr>
          <a:xfrm>
            <a:off x="1536397" y="3324512"/>
            <a:ext cx="450781" cy="526763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0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42943</TotalTime>
  <Words>725</Words>
  <Application>Microsoft Office PowerPoint</Application>
  <PresentationFormat>On-screen Show (4:3)</PresentationFormat>
  <Paragraphs>349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Ebrima</vt:lpstr>
      <vt:lpstr>Retrospect</vt:lpstr>
      <vt:lpstr>Particles and the  Standard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- 11.6 - Hadrons, Baryons, Mesons, &amp; the Standard Model</dc:title>
  <dc:creator>Joe Cossette</dc:creator>
  <cp:lastModifiedBy>Joe Cossette</cp:lastModifiedBy>
  <cp:revision>431</cp:revision>
  <dcterms:created xsi:type="dcterms:W3CDTF">2014-08-31T00:23:19Z</dcterms:created>
  <dcterms:modified xsi:type="dcterms:W3CDTF">2022-03-14T03:17:35Z</dcterms:modified>
</cp:coreProperties>
</file>