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303" r:id="rId2"/>
    <p:sldId id="312" r:id="rId3"/>
    <p:sldId id="315" r:id="rId4"/>
    <p:sldId id="316" r:id="rId5"/>
    <p:sldId id="333" r:id="rId6"/>
    <p:sldId id="317" r:id="rId7"/>
    <p:sldId id="332" r:id="rId8"/>
    <p:sldId id="329" r:id="rId9"/>
    <p:sldId id="326" r:id="rId10"/>
    <p:sldId id="327" r:id="rId11"/>
    <p:sldId id="330" r:id="rId12"/>
    <p:sldId id="331" r:id="rId13"/>
    <p:sldId id="31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600"/>
    <a:srgbClr val="FF8C00"/>
    <a:srgbClr val="00B45C"/>
    <a:srgbClr val="6094E8"/>
    <a:srgbClr val="FFFFFF"/>
    <a:srgbClr val="5C4286"/>
    <a:srgbClr val="FF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5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2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0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4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0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3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1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93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vimeo.com/106505300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5038" y="749808"/>
            <a:ext cx="7680960" cy="3566160"/>
          </a:xfrm>
        </p:spPr>
        <p:txBody>
          <a:bodyPr>
            <a:normAutofit/>
          </a:bodyPr>
          <a:lstStyle/>
          <a:p>
            <a:r>
              <a:rPr lang="en-US" sz="6000" dirty="0"/>
              <a:t>Intro to </a:t>
            </a:r>
            <a:r>
              <a:rPr lang="en-US" sz="6000" b="1" dirty="0"/>
              <a:t>Building by Design</a:t>
            </a:r>
            <a:r>
              <a:rPr lang="en-US" sz="6000" dirty="0"/>
              <a:t> Project</a:t>
            </a:r>
          </a:p>
        </p:txBody>
      </p:sp>
    </p:spTree>
    <p:extLst>
      <p:ext uri="{BB962C8B-B14F-4D97-AF65-F5344CB8AC3E}">
        <p14:creationId xmlns:p14="http://schemas.microsoft.com/office/powerpoint/2010/main" val="3756547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Constraints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69" y="1531726"/>
            <a:ext cx="84720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+mj-lt"/>
              </a:rPr>
              <a:t>“Must haves” – All of these are required</a:t>
            </a:r>
          </a:p>
        </p:txBody>
      </p:sp>
      <p:pic>
        <p:nvPicPr>
          <p:cNvPr id="10" name="Picture 2" descr="https://lh3.googleusercontent.com/dPnmMP8gqkWZYobBpRz-kTNUQ1EzfAmYSNU-nkeFc8QTQFtiJ9SkXSei7IdAypHJC1RYyemdJVeEG739Yu2H-1Px5UTGt1M0vdlYyIpRjIlB2cICyQfsUAr_ZTNwbxNdWn58Ttnn0o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67500" l="0" r="3366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50" t="3798" r="75298" b="49090"/>
          <a:stretch/>
        </p:blipFill>
        <p:spPr bwMode="auto">
          <a:xfrm>
            <a:off x="7506154" y="184823"/>
            <a:ext cx="1466354" cy="1277628"/>
          </a:xfrm>
          <a:prstGeom prst="hexagon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347446" y="4830411"/>
            <a:ext cx="64751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+mj-lt"/>
              </a:rPr>
              <a:t>There can be more constraints than just the manufacturing limits</a:t>
            </a:r>
            <a:endParaRPr lang="en-US" sz="3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C04921-8296-41E3-8112-E21B4A4AEE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69" y="2409017"/>
            <a:ext cx="8603673" cy="1579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707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Statement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69" y="1680906"/>
            <a:ext cx="84720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We as (our role) seek to (our task) in order to (reasons for design) for (our stakeholders)</a:t>
            </a:r>
          </a:p>
        </p:txBody>
      </p:sp>
      <p:pic>
        <p:nvPicPr>
          <p:cNvPr id="7" name="Picture 2" descr="https://lh3.googleusercontent.com/dPnmMP8gqkWZYobBpRz-kTNUQ1EzfAmYSNU-nkeFc8QTQFtiJ9SkXSei7IdAypHJC1RYyemdJVeEG739Yu2H-1Px5UTGt1M0vdlYyIpRjIlB2cICyQfsUAr_ZTNwbxNdWn58Ttnn0o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500" b="100000" l="12514" r="5559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410" t="26429" r="56638" b="26459"/>
          <a:stretch/>
        </p:blipFill>
        <p:spPr bwMode="auto">
          <a:xfrm>
            <a:off x="7506154" y="184823"/>
            <a:ext cx="1466354" cy="1277628"/>
          </a:xfrm>
          <a:prstGeom prst="hexagon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55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Brainstorming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69" y="1531726"/>
            <a:ext cx="84720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Before you dive into the materials and start building, it’s important to take a step back and develop a game plan</a:t>
            </a:r>
            <a:endParaRPr lang="en-US" sz="4800" dirty="0">
              <a:latin typeface="+mj-lt"/>
            </a:endParaRPr>
          </a:p>
        </p:txBody>
      </p:sp>
      <p:pic>
        <p:nvPicPr>
          <p:cNvPr id="7" name="Picture 2" descr="https://lh3.googleusercontent.com/dPnmMP8gqkWZYobBpRz-kTNUQ1EzfAmYSNU-nkeFc8QTQFtiJ9SkXSei7IdAypHJC1RYyemdJVeEG739Yu2H-1Px5UTGt1M0vdlYyIpRjIlB2cICyQfsUAr_ZTNwbxNdWn58Ttnn0o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64750" l="31894" r="6555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902" t="4592" r="38146" b="48296"/>
          <a:stretch/>
        </p:blipFill>
        <p:spPr bwMode="auto">
          <a:xfrm>
            <a:off x="7506154" y="184823"/>
            <a:ext cx="1466354" cy="1277628"/>
          </a:xfrm>
          <a:prstGeom prst="hexagon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669096"/>
              </p:ext>
            </p:extLst>
          </p:nvPr>
        </p:nvGraphicFramePr>
        <p:xfrm>
          <a:off x="350570" y="2716793"/>
          <a:ext cx="8472054" cy="3295095"/>
        </p:xfrm>
        <a:graphic>
          <a:graphicData uri="http://schemas.openxmlformats.org/drawingml/2006/table">
            <a:tbl>
              <a:tblPr/>
              <a:tblGrid>
                <a:gridCol w="4236027">
                  <a:extLst>
                    <a:ext uri="{9D8B030D-6E8A-4147-A177-3AD203B41FA5}">
                      <a16:colId xmlns:a16="http://schemas.microsoft.com/office/drawing/2014/main" val="1164000881"/>
                    </a:ext>
                  </a:extLst>
                </a:gridCol>
                <a:gridCol w="4236027">
                  <a:extLst>
                    <a:ext uri="{9D8B030D-6E8A-4147-A177-3AD203B41FA5}">
                      <a16:colId xmlns:a16="http://schemas.microsoft.com/office/drawing/2014/main" val="1135952690"/>
                    </a:ext>
                  </a:extLst>
                </a:gridCol>
              </a:tblGrid>
              <a:tr h="592198">
                <a:tc grid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Rules for Brainstorming</a:t>
                      </a:r>
                      <a:endParaRPr lang="en-US" sz="3200">
                        <a:effectLst/>
                        <a:latin typeface="+mj-lt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101712"/>
                  </a:ext>
                </a:extLst>
              </a:tr>
              <a:tr h="512649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Go for numbers, as many ideas as possible</a:t>
                      </a:r>
                      <a:endParaRPr lang="en-US" sz="3200">
                        <a:effectLst/>
                        <a:latin typeface="+mj-lt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Don’t judge, be positive and encouraging</a:t>
                      </a:r>
                      <a:endParaRPr lang="en-US" sz="3200">
                        <a:effectLst/>
                        <a:latin typeface="+mj-lt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9462304"/>
                  </a:ext>
                </a:extLst>
              </a:tr>
              <a:tr h="512649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Be visual, sketches help</a:t>
                      </a:r>
                      <a:endParaRPr lang="en-US" sz="3200">
                        <a:effectLst/>
                        <a:latin typeface="+mj-lt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Build on the ideas of others</a:t>
                      </a:r>
                      <a:endParaRPr lang="en-US" sz="3200">
                        <a:effectLst/>
                        <a:latin typeface="+mj-lt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9447716"/>
                  </a:ext>
                </a:extLst>
              </a:tr>
              <a:tr h="512649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Headline your idea, then quickly move on</a:t>
                      </a:r>
                      <a:endParaRPr lang="en-US" sz="3200">
                        <a:effectLst/>
                        <a:latin typeface="+mj-lt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Stay on Topic</a:t>
                      </a:r>
                      <a:endParaRPr lang="en-US" sz="3200">
                        <a:effectLst/>
                        <a:latin typeface="+mj-lt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247099"/>
                  </a:ext>
                </a:extLst>
              </a:tr>
              <a:tr h="512649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One voice at a time. Everyone Shares</a:t>
                      </a:r>
                      <a:endParaRPr lang="en-US" sz="3200">
                        <a:effectLst/>
                        <a:latin typeface="+mj-lt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Encourage wild ideas</a:t>
                      </a:r>
                      <a:endParaRPr lang="en-US" sz="3200">
                        <a:effectLst/>
                        <a:latin typeface="+mj-lt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7689276"/>
                  </a:ext>
                </a:extLst>
              </a:tr>
              <a:tr h="652301">
                <a:tc gridSpan="2">
                  <a:txBody>
                    <a:bodyPr/>
                    <a:lstStyle/>
                    <a:p>
                      <a:pPr algn="ctr"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Think independently  for the first 5 minutes… then compare ideas to create your group list</a:t>
                      </a:r>
                      <a:endParaRPr lang="en-US" sz="3200" dirty="0">
                        <a:effectLst/>
                        <a:latin typeface="+mj-lt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688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982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Schedule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164827"/>
              </p:ext>
            </p:extLst>
          </p:nvPr>
        </p:nvGraphicFramePr>
        <p:xfrm>
          <a:off x="207816" y="1488183"/>
          <a:ext cx="8728365" cy="22228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45673">
                  <a:extLst>
                    <a:ext uri="{9D8B030D-6E8A-4147-A177-3AD203B41FA5}">
                      <a16:colId xmlns:a16="http://schemas.microsoft.com/office/drawing/2014/main" val="3542595777"/>
                    </a:ext>
                  </a:extLst>
                </a:gridCol>
                <a:gridCol w="1745673">
                  <a:extLst>
                    <a:ext uri="{9D8B030D-6E8A-4147-A177-3AD203B41FA5}">
                      <a16:colId xmlns:a16="http://schemas.microsoft.com/office/drawing/2014/main" val="4079716637"/>
                    </a:ext>
                  </a:extLst>
                </a:gridCol>
                <a:gridCol w="1745673">
                  <a:extLst>
                    <a:ext uri="{9D8B030D-6E8A-4147-A177-3AD203B41FA5}">
                      <a16:colId xmlns:a16="http://schemas.microsoft.com/office/drawing/2014/main" val="707458147"/>
                    </a:ext>
                  </a:extLst>
                </a:gridCol>
                <a:gridCol w="1745673">
                  <a:extLst>
                    <a:ext uri="{9D8B030D-6E8A-4147-A177-3AD203B41FA5}">
                      <a16:colId xmlns:a16="http://schemas.microsoft.com/office/drawing/2014/main" val="4121840748"/>
                    </a:ext>
                  </a:extLst>
                </a:gridCol>
                <a:gridCol w="1745673">
                  <a:extLst>
                    <a:ext uri="{9D8B030D-6E8A-4147-A177-3AD203B41FA5}">
                      <a16:colId xmlns:a16="http://schemas.microsoft.com/office/drawing/2014/main" val="88137601"/>
                    </a:ext>
                  </a:extLst>
                </a:gridCol>
              </a:tblGrid>
              <a:tr h="55122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Wednesday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Thursday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Friday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3680918"/>
                  </a:ext>
                </a:extLst>
              </a:tr>
              <a:tr h="16716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9092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455272"/>
              </p:ext>
            </p:extLst>
          </p:nvPr>
        </p:nvGraphicFramePr>
        <p:xfrm>
          <a:off x="222414" y="3890540"/>
          <a:ext cx="8728365" cy="22228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45673">
                  <a:extLst>
                    <a:ext uri="{9D8B030D-6E8A-4147-A177-3AD203B41FA5}">
                      <a16:colId xmlns:a16="http://schemas.microsoft.com/office/drawing/2014/main" val="3542595777"/>
                    </a:ext>
                  </a:extLst>
                </a:gridCol>
                <a:gridCol w="1745673">
                  <a:extLst>
                    <a:ext uri="{9D8B030D-6E8A-4147-A177-3AD203B41FA5}">
                      <a16:colId xmlns:a16="http://schemas.microsoft.com/office/drawing/2014/main" val="4079716637"/>
                    </a:ext>
                  </a:extLst>
                </a:gridCol>
                <a:gridCol w="1745673">
                  <a:extLst>
                    <a:ext uri="{9D8B030D-6E8A-4147-A177-3AD203B41FA5}">
                      <a16:colId xmlns:a16="http://schemas.microsoft.com/office/drawing/2014/main" val="707458147"/>
                    </a:ext>
                  </a:extLst>
                </a:gridCol>
                <a:gridCol w="1745673">
                  <a:extLst>
                    <a:ext uri="{9D8B030D-6E8A-4147-A177-3AD203B41FA5}">
                      <a16:colId xmlns:a16="http://schemas.microsoft.com/office/drawing/2014/main" val="4121840748"/>
                    </a:ext>
                  </a:extLst>
                </a:gridCol>
                <a:gridCol w="1745673">
                  <a:extLst>
                    <a:ext uri="{9D8B030D-6E8A-4147-A177-3AD203B41FA5}">
                      <a16:colId xmlns:a16="http://schemas.microsoft.com/office/drawing/2014/main" val="88137601"/>
                    </a:ext>
                  </a:extLst>
                </a:gridCol>
              </a:tblGrid>
              <a:tr h="55122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Wednesday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Thursday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Friday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3680918"/>
                  </a:ext>
                </a:extLst>
              </a:tr>
              <a:tr h="16716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90928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22413" y="2138727"/>
            <a:ext cx="1722500" cy="312079"/>
          </a:xfrm>
          <a:prstGeom prst="rect">
            <a:avLst/>
          </a:prstGeom>
          <a:solidFill>
            <a:srgbClr val="6094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Empathize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37622" y="2496823"/>
            <a:ext cx="2583214" cy="310896"/>
          </a:xfrm>
          <a:prstGeom prst="rect">
            <a:avLst/>
          </a:prstGeom>
          <a:solidFill>
            <a:srgbClr val="00B4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Define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62081" y="2852038"/>
            <a:ext cx="5507976" cy="312079"/>
          </a:xfrm>
          <a:prstGeom prst="rect">
            <a:avLst/>
          </a:prstGeom>
          <a:solidFill>
            <a:srgbClr val="FF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Ideate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920597" y="3208877"/>
            <a:ext cx="6015583" cy="312079"/>
          </a:xfrm>
          <a:prstGeom prst="rect">
            <a:avLst/>
          </a:prstGeom>
          <a:solidFill>
            <a:srgbClr val="FF4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Prototype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39237" y="4778197"/>
            <a:ext cx="1722499" cy="31089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Test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39237" y="5133270"/>
            <a:ext cx="3493244" cy="31089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Communicate</a:t>
            </a:r>
          </a:p>
        </p:txBody>
      </p:sp>
    </p:spTree>
    <p:extLst>
      <p:ext uri="{BB962C8B-B14F-4D97-AF65-F5344CB8AC3E}">
        <p14:creationId xmlns:p14="http://schemas.microsoft.com/office/powerpoint/2010/main" val="3902102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Process</a:t>
            </a:r>
          </a:p>
        </p:txBody>
      </p:sp>
      <p:pic>
        <p:nvPicPr>
          <p:cNvPr id="1026" name="Picture 2" descr="https://lh3.googleusercontent.com/dPnmMP8gqkWZYobBpRz-kTNUQ1EzfAmYSNU-nkeFc8QTQFtiJ9SkXSei7IdAypHJC1RYyemdJVeEG739Yu2H-1Px5UTGt1M0vdlYyIpRjIlB2cICyQfsUAr_ZTNwbxNdWn58Ttnn0o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59" y="1967346"/>
            <a:ext cx="86010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455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Human-Centered Design</a:t>
            </a:r>
          </a:p>
        </p:txBody>
      </p:sp>
      <p:pic>
        <p:nvPicPr>
          <p:cNvPr id="3" name="Picture 2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571" y="1838582"/>
            <a:ext cx="6963182" cy="390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633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 by Design Challenge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80999" y="1531726"/>
            <a:ext cx="82226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+mj-lt"/>
              </a:rPr>
              <a:t>Design, build, and market a modular building toy prototype according to the client’s requirements</a:t>
            </a:r>
          </a:p>
        </p:txBody>
      </p:sp>
      <p:pic>
        <p:nvPicPr>
          <p:cNvPr id="7" name="Picture 2" descr="Image result for leg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36" y="2742922"/>
            <a:ext cx="3473366" cy="1953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Image result for k ne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196" y="2839904"/>
            <a:ext cx="2683637" cy="185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Image result for tinker toy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402" y="3938777"/>
            <a:ext cx="2200070" cy="2200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014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Time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87037" y="1531726"/>
            <a:ext cx="88263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+mj-lt"/>
              </a:rPr>
              <a:t>Take 5 minutes to develop a list of questions that you are still unsure of after reading through the task</a:t>
            </a:r>
          </a:p>
        </p:txBody>
      </p:sp>
      <p:pic>
        <p:nvPicPr>
          <p:cNvPr id="7170" name="Picture 2" descr="Image result for ques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313" y="2710544"/>
            <a:ext cx="5421781" cy="355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445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Qualitative vs Quantitative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80999" y="1531726"/>
            <a:ext cx="84720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+mj-lt"/>
              </a:rPr>
              <a:t>Qualitative</a:t>
            </a:r>
          </a:p>
        </p:txBody>
      </p:sp>
      <p:sp>
        <p:nvSpPr>
          <p:cNvPr id="6" name="Rectangle 5"/>
          <p:cNvSpPr/>
          <p:nvPr/>
        </p:nvSpPr>
        <p:spPr>
          <a:xfrm>
            <a:off x="380999" y="3693035"/>
            <a:ext cx="84720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+mj-lt"/>
              </a:rPr>
              <a:t>Quantitative</a:t>
            </a:r>
          </a:p>
        </p:txBody>
      </p:sp>
    </p:spTree>
    <p:extLst>
      <p:ext uri="{BB962C8B-B14F-4D97-AF65-F5344CB8AC3E}">
        <p14:creationId xmlns:p14="http://schemas.microsoft.com/office/powerpoint/2010/main" val="3175926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this Quantitative…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80999" y="1531726"/>
            <a:ext cx="84720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+mj-lt"/>
              </a:rPr>
              <a:t>Lebron James is tall.</a:t>
            </a:r>
          </a:p>
        </p:txBody>
      </p:sp>
    </p:spTree>
    <p:extLst>
      <p:ext uri="{BB962C8B-B14F-4D97-AF65-F5344CB8AC3E}">
        <p14:creationId xmlns:p14="http://schemas.microsoft.com/office/powerpoint/2010/main" val="1166560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Process</a:t>
            </a:r>
          </a:p>
        </p:txBody>
      </p:sp>
      <p:pic>
        <p:nvPicPr>
          <p:cNvPr id="1026" name="Picture 2" descr="https://lh3.googleusercontent.com/dPnmMP8gqkWZYobBpRz-kTNUQ1EzfAmYSNU-nkeFc8QTQFtiJ9SkXSei7IdAypHJC1RYyemdJVeEG739Yu2H-1Px5UTGt1M0vdlYyIpRjIlB2cICyQfsUAr_ZTNwbxNdWn58Ttnn0o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59" y="1967346"/>
            <a:ext cx="86010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rot="1816305">
            <a:off x="5144451" y="3266344"/>
            <a:ext cx="3713140" cy="2091787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21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Consumer Criteria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69" y="1531726"/>
            <a:ext cx="84720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+mj-lt"/>
              </a:rPr>
              <a:t>“Nice to haves” – As many as possible</a:t>
            </a:r>
          </a:p>
        </p:txBody>
      </p:sp>
      <p:pic>
        <p:nvPicPr>
          <p:cNvPr id="9" name="Picture 2" descr="https://lh3.googleusercontent.com/dPnmMP8gqkWZYobBpRz-kTNUQ1EzfAmYSNU-nkeFc8QTQFtiJ9SkXSei7IdAypHJC1RYyemdJVeEG739Yu2H-1Px5UTGt1M0vdlYyIpRjIlB2cICyQfsUAr_ZTNwbxNdWn58Ttnn0o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67500" l="0" r="3366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50" t="3798" r="75298" b="49090"/>
          <a:stretch/>
        </p:blipFill>
        <p:spPr bwMode="auto">
          <a:xfrm>
            <a:off x="7506154" y="184823"/>
            <a:ext cx="1466354" cy="1277628"/>
          </a:xfrm>
          <a:prstGeom prst="hexagon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32622" y="5292444"/>
            <a:ext cx="46900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+mj-lt"/>
              </a:rPr>
              <a:t>Make these </a:t>
            </a:r>
            <a:r>
              <a:rPr lang="en-US" sz="3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Quantitative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2E1B24-0E28-4FE1-8F29-0B20EF8309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417" y="2247332"/>
            <a:ext cx="8659091" cy="254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0076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4349</TotalTime>
  <Words>227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Calibri Light</vt:lpstr>
      <vt:lpstr>Retrospect</vt:lpstr>
      <vt:lpstr>Intro to Building by Design Project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Joe Cossette</cp:lastModifiedBy>
  <cp:revision>68</cp:revision>
  <dcterms:created xsi:type="dcterms:W3CDTF">2014-08-31T00:23:19Z</dcterms:created>
  <dcterms:modified xsi:type="dcterms:W3CDTF">2017-10-07T20:46:32Z</dcterms:modified>
</cp:coreProperties>
</file>