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9" r:id="rId3"/>
    <p:sldId id="273" r:id="rId4"/>
    <p:sldId id="271" r:id="rId5"/>
    <p:sldId id="272" r:id="rId6"/>
    <p:sldId id="270" r:id="rId7"/>
    <p:sldId id="274" r:id="rId8"/>
    <p:sldId id="266" r:id="rId9"/>
    <p:sldId id="268" r:id="rId10"/>
    <p:sldId id="275" r:id="rId1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280" autoAdjust="0"/>
  </p:normalViewPr>
  <p:slideViewPr>
    <p:cSldViewPr snapToGrid="0">
      <p:cViewPr varScale="1">
        <p:scale>
          <a:sx n="103" d="100"/>
          <a:sy n="103" d="100"/>
        </p:scale>
        <p:origin x="21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6616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93566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3002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1827F-4294-4A76-9295-F508ADDE970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256951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D1827F-4294-4A76-9295-F508ADDE970B}"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83933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D1827F-4294-4A76-9295-F508ADDE970B}"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97449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D1827F-4294-4A76-9295-F508ADDE970B}"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384552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D1827F-4294-4A76-9295-F508ADDE970B}"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5530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1827F-4294-4A76-9295-F508ADDE970B}"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171903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1827F-4294-4A76-9295-F508ADDE970B}"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393234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D1827F-4294-4A76-9295-F508ADDE970B}"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42639-756D-4F5D-B1F3-9DDC13E01065}" type="slidenum">
              <a:rPr lang="en-US" smtClean="0"/>
              <a:t>‹#›</a:t>
            </a:fld>
            <a:endParaRPr lang="en-US"/>
          </a:p>
        </p:txBody>
      </p:sp>
    </p:spTree>
    <p:extLst>
      <p:ext uri="{BB962C8B-B14F-4D97-AF65-F5344CB8AC3E}">
        <p14:creationId xmlns:p14="http://schemas.microsoft.com/office/powerpoint/2010/main" val="253304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827F-4294-4A76-9295-F508ADDE970B}" type="datetimeFigureOut">
              <a:rPr lang="en-US" smtClean="0"/>
              <a:t>12/7/2019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42639-756D-4F5D-B1F3-9DDC13E01065}" type="slidenum">
              <a:rPr lang="en-US" smtClean="0"/>
              <a:t>‹#›</a:t>
            </a:fld>
            <a:endParaRPr lang="en-US"/>
          </a:p>
        </p:txBody>
      </p:sp>
    </p:spTree>
    <p:extLst>
      <p:ext uri="{BB962C8B-B14F-4D97-AF65-F5344CB8AC3E}">
        <p14:creationId xmlns:p14="http://schemas.microsoft.com/office/powerpoint/2010/main" val="422187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0"/>
            <a:ext cx="8750254" cy="1325563"/>
          </a:xfrm>
        </p:spPr>
        <p:txBody>
          <a:bodyPr>
            <a:normAutofit/>
          </a:bodyPr>
          <a:lstStyle/>
          <a:p>
            <a:r>
              <a:rPr lang="en-US" sz="6600" cap="small" dirty="0">
                <a:latin typeface="Ebrima" panose="02000000000000000000" pitchFamily="2" charset="0"/>
                <a:ea typeface="Ebrima" panose="02000000000000000000" pitchFamily="2" charset="0"/>
                <a:cs typeface="Ebrima" panose="02000000000000000000" pitchFamily="2" charset="0"/>
              </a:rPr>
              <a:t>There’s Been a Crime!</a:t>
            </a:r>
          </a:p>
        </p:txBody>
      </p:sp>
      <p:sp>
        <p:nvSpPr>
          <p:cNvPr id="5" name="Rectangle 4"/>
          <p:cNvSpPr/>
          <p:nvPr/>
        </p:nvSpPr>
        <p:spPr>
          <a:xfrm>
            <a:off x="161926" y="1148747"/>
            <a:ext cx="8745254" cy="3200876"/>
          </a:xfrm>
          <a:prstGeom prst="rect">
            <a:avLst/>
          </a:prstGeom>
        </p:spPr>
        <p:txBody>
          <a:bodyPr wrap="square">
            <a:spAutoFit/>
          </a:bodyPr>
          <a:lstStyle/>
          <a:p>
            <a:pPr>
              <a:spcAft>
                <a:spcPts val="600"/>
              </a:spcAft>
            </a:pPr>
            <a:r>
              <a:rPr lang="en-US" sz="1600" dirty="0">
                <a:latin typeface="+mj-lt"/>
              </a:rPr>
              <a:t>As experts in chemistry, you have been recruited by the local Police Department to help solve a recent crime that took place in your community.</a:t>
            </a:r>
          </a:p>
          <a:p>
            <a:pPr>
              <a:spcAft>
                <a:spcPts val="600"/>
              </a:spcAft>
            </a:pPr>
            <a:r>
              <a:rPr lang="en-US" sz="1600" dirty="0">
                <a:latin typeface="+mj-lt"/>
              </a:rPr>
              <a:t>Late last night, an important collection of lab equipment was stolen from the chemical supply room in the chemistry wing of the building. There have been a string of similar robberies at schools around the area and there is some evidence to support that these crimes may be related. In addition to the valuable lab equipment, it appears that there have been some other suspicious signs and missing materials in each of the locations. From conversations about the other crimes, it is believed that whoever this is, they had key card access to some locked rooms and they have left some clues as a sort of “calling card” to claim credit for the event.</a:t>
            </a:r>
            <a:endParaRPr lang="en-US" sz="1600" b="1" dirty="0">
              <a:latin typeface="+mj-lt"/>
            </a:endParaRPr>
          </a:p>
          <a:p>
            <a:pPr>
              <a:spcAft>
                <a:spcPts val="600"/>
              </a:spcAft>
            </a:pPr>
            <a:r>
              <a:rPr lang="en-US" sz="1600" dirty="0">
                <a:latin typeface="+mj-lt"/>
              </a:rPr>
              <a:t>Since there is so much evidence to collect and ground to cover, you and your group decide to divide and conquer with each person going to a different clue to report back later. Your community is counting on you. Help us to track down this criminal!</a:t>
            </a:r>
          </a:p>
        </p:txBody>
      </p:sp>
      <p:pic>
        <p:nvPicPr>
          <p:cNvPr id="2050" name="Picture 2" descr="Image result for lab equipment clip art">
            <a:extLst>
              <a:ext uri="{FF2B5EF4-FFF2-40B4-BE49-F238E27FC236}">
                <a16:creationId xmlns:a16="http://schemas.microsoft.com/office/drawing/2014/main" id="{F9AD11FA-0D09-4A80-B38D-105652486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743" y="4460800"/>
            <a:ext cx="4667594" cy="207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2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230800"/>
            <a:ext cx="8099712"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Solution</a:t>
            </a:r>
          </a:p>
        </p:txBody>
      </p:sp>
      <p:sp>
        <p:nvSpPr>
          <p:cNvPr id="17" name="TextBox 16">
            <a:extLst>
              <a:ext uri="{FF2B5EF4-FFF2-40B4-BE49-F238E27FC236}">
                <a16:creationId xmlns:a16="http://schemas.microsoft.com/office/drawing/2014/main" id="{19CE6AF7-03D6-4DAA-9E08-580B206213EB}"/>
              </a:ext>
            </a:extLst>
          </p:cNvPr>
          <p:cNvSpPr txBox="1"/>
          <p:nvPr/>
        </p:nvSpPr>
        <p:spPr>
          <a:xfrm>
            <a:off x="1165457" y="5618269"/>
            <a:ext cx="6415539" cy="707886"/>
          </a:xfrm>
          <a:prstGeom prst="rect">
            <a:avLst/>
          </a:prstGeom>
          <a:noFill/>
        </p:spPr>
        <p:txBody>
          <a:bodyPr wrap="none" rtlCol="0">
            <a:spAutoFit/>
          </a:bodyPr>
          <a:lstStyle/>
          <a:p>
            <a:r>
              <a:rPr lang="en-US" sz="4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K</a:t>
            </a:r>
            <a:r>
              <a:rPr lang="en-US" sz="4000" baseline="-25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2</a:t>
            </a:r>
            <a:r>
              <a:rPr lang="en-US" sz="4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S + FeCO</a:t>
            </a:r>
            <a:r>
              <a:rPr lang="en-US" sz="4000" baseline="-25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3</a:t>
            </a:r>
            <a:r>
              <a:rPr lang="en-US" sz="4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K</a:t>
            </a:r>
            <a:r>
              <a:rPr lang="en-US" sz="4000" baseline="-25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2</a:t>
            </a:r>
            <a:r>
              <a:rPr lang="en-US" sz="4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CO</a:t>
            </a:r>
            <a:r>
              <a:rPr lang="en-US" sz="4000" baseline="-25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3</a:t>
            </a:r>
            <a:r>
              <a:rPr lang="en-US" sz="40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 </a:t>
            </a:r>
            <a:r>
              <a:rPr lang="en-US" sz="4000" dirty="0" err="1">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FeS</a:t>
            </a:r>
            <a:endParaRPr lang="en-US" sz="4000" dirty="0">
              <a:latin typeface="Ebrima" panose="02000000000000000000" pitchFamily="2" charset="0"/>
              <a:ea typeface="Ebrima" panose="02000000000000000000" pitchFamily="2" charset="0"/>
              <a:cs typeface="Ebrima" panose="02000000000000000000" pitchFamily="2" charset="0"/>
            </a:endParaRPr>
          </a:p>
        </p:txBody>
      </p:sp>
      <p:sp>
        <p:nvSpPr>
          <p:cNvPr id="7" name="Rectangle 6">
            <a:extLst>
              <a:ext uri="{FF2B5EF4-FFF2-40B4-BE49-F238E27FC236}">
                <a16:creationId xmlns:a16="http://schemas.microsoft.com/office/drawing/2014/main" id="{05DA5FF1-EE69-4ACB-AFBD-5ECE7397FD2A}"/>
              </a:ext>
            </a:extLst>
          </p:cNvPr>
          <p:cNvSpPr/>
          <p:nvPr/>
        </p:nvSpPr>
        <p:spPr>
          <a:xfrm>
            <a:off x="6496107" y="5619573"/>
            <a:ext cx="1084889" cy="7065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160FC6-0594-440F-A42F-F3F25D62800C}"/>
              </a:ext>
            </a:extLst>
          </p:cNvPr>
          <p:cNvSpPr txBox="1"/>
          <p:nvPr/>
        </p:nvSpPr>
        <p:spPr>
          <a:xfrm>
            <a:off x="415637" y="1556363"/>
            <a:ext cx="7337393" cy="400110"/>
          </a:xfrm>
          <a:prstGeom prst="rect">
            <a:avLst/>
          </a:prstGeom>
          <a:noFill/>
        </p:spPr>
        <p:txBody>
          <a:bodyPr wrap="square" rtlCol="0">
            <a:spAutoFit/>
          </a:bodyPr>
          <a:lstStyle/>
          <a:p>
            <a:r>
              <a:rPr lang="en-US" sz="2000" dirty="0"/>
              <a:t>The perpetrator is Franklin Edward Sparrow (aka “Iron (</a:t>
            </a:r>
            <a:r>
              <a:rPr lang="en-US" dirty="0">
                <a:latin typeface="Ebrima" panose="02000000000000000000" pitchFamily="2" charset="0"/>
                <a:ea typeface="Ebrima" panose="02000000000000000000" pitchFamily="2" charset="0"/>
                <a:cs typeface="Ebrima" panose="02000000000000000000" pitchFamily="2" charset="0"/>
              </a:rPr>
              <a:t>II</a:t>
            </a:r>
            <a:r>
              <a:rPr lang="en-US" sz="2000" dirty="0"/>
              <a:t>) Sulfide”)</a:t>
            </a:r>
          </a:p>
        </p:txBody>
      </p:sp>
      <p:sp>
        <p:nvSpPr>
          <p:cNvPr id="20" name="TextBox 19">
            <a:extLst>
              <a:ext uri="{FF2B5EF4-FFF2-40B4-BE49-F238E27FC236}">
                <a16:creationId xmlns:a16="http://schemas.microsoft.com/office/drawing/2014/main" id="{7D0B06B4-0BC2-45DE-B62B-03A1D4CD01CA}"/>
              </a:ext>
            </a:extLst>
          </p:cNvPr>
          <p:cNvSpPr txBox="1"/>
          <p:nvPr/>
        </p:nvSpPr>
        <p:spPr>
          <a:xfrm>
            <a:off x="415637" y="2004714"/>
            <a:ext cx="8285018" cy="3416320"/>
          </a:xfrm>
          <a:prstGeom prst="rect">
            <a:avLst/>
          </a:prstGeom>
          <a:noFill/>
        </p:spPr>
        <p:txBody>
          <a:bodyPr wrap="square" rtlCol="0">
            <a:spAutoFit/>
          </a:bodyPr>
          <a:lstStyle/>
          <a:p>
            <a:r>
              <a:rPr lang="en-US" b="1" dirty="0"/>
              <a:t>Clue 1: </a:t>
            </a:r>
            <a:r>
              <a:rPr lang="en-US" dirty="0"/>
              <a:t>The flask contains two substances, liquid Potassium Carbonate (K</a:t>
            </a:r>
            <a:r>
              <a:rPr lang="en-US" baseline="-25000" dirty="0"/>
              <a:t>2</a:t>
            </a:r>
            <a:r>
              <a:rPr lang="en-US" dirty="0"/>
              <a:t>CO</a:t>
            </a:r>
            <a:r>
              <a:rPr lang="en-US" baseline="-25000" dirty="0"/>
              <a:t>3</a:t>
            </a:r>
            <a:r>
              <a:rPr lang="en-US" dirty="0"/>
              <a:t>) and an unknown solid that are the products of a chemical reaction. The note suggests that the precipitate is important, so this mystery substance is the perpetrator’s “calling card”</a:t>
            </a:r>
          </a:p>
          <a:p>
            <a:r>
              <a:rPr lang="en-US" b="1" dirty="0"/>
              <a:t>Clue 2: </a:t>
            </a:r>
            <a:r>
              <a:rPr lang="en-US" dirty="0"/>
              <a:t>The “calling card” is a compound that shares the same initials as the suspect </a:t>
            </a:r>
          </a:p>
          <a:p>
            <a:r>
              <a:rPr lang="en-US" b="1" dirty="0"/>
              <a:t>Clue 3: </a:t>
            </a:r>
            <a:r>
              <a:rPr lang="en-US" dirty="0"/>
              <a:t>The list of suspects can be narrowed down to 4. The atomic number of the elements listed on the slip of paper suggests that the ID must begin with “827”</a:t>
            </a:r>
          </a:p>
          <a:p>
            <a:r>
              <a:rPr lang="en-US" b="1" dirty="0"/>
              <a:t>Clue 4: </a:t>
            </a:r>
            <a:r>
              <a:rPr lang="en-US" dirty="0"/>
              <a:t>The only equation that does not have an error is the second one, suggesting that the perpetrator used a double replacement reaction to make the “calling card”</a:t>
            </a:r>
          </a:p>
          <a:p>
            <a:r>
              <a:rPr lang="en-US" b="1" dirty="0"/>
              <a:t>Clue 5: </a:t>
            </a:r>
            <a:r>
              <a:rPr lang="en-US" dirty="0"/>
              <a:t>The only metals higher than Calcium on the activity series are Lithium (Li), Potassium (K), and Strontium (Sr). Of these, only Potassium (K) is missing so the single replacement reaction creates Potassium Sulfide (K</a:t>
            </a:r>
            <a:r>
              <a:rPr lang="en-US" baseline="-25000" dirty="0"/>
              <a:t>2</a:t>
            </a:r>
            <a:r>
              <a:rPr lang="en-US" dirty="0"/>
              <a:t>S)</a:t>
            </a:r>
          </a:p>
          <a:p>
            <a:r>
              <a:rPr lang="en-US" b="1" dirty="0"/>
              <a:t>Clue 6: </a:t>
            </a:r>
            <a:r>
              <a:rPr lang="en-US" dirty="0"/>
              <a:t>The secret ingredient represented by the picture is Iron (</a:t>
            </a:r>
            <a:r>
              <a:rPr lang="en-US" sz="1600" dirty="0">
                <a:latin typeface="Ebrima" panose="02000000000000000000" pitchFamily="2" charset="0"/>
                <a:ea typeface="Ebrima" panose="02000000000000000000" pitchFamily="2" charset="0"/>
                <a:cs typeface="Ebrima" panose="02000000000000000000" pitchFamily="2" charset="0"/>
              </a:rPr>
              <a:t>II</a:t>
            </a:r>
            <a:r>
              <a:rPr lang="en-US" dirty="0"/>
              <a:t>) Carbonate (FeCO</a:t>
            </a:r>
            <a:r>
              <a:rPr lang="en-US" baseline="-25000" dirty="0"/>
              <a:t>3</a:t>
            </a:r>
            <a:r>
              <a:rPr lang="en-US" dirty="0"/>
              <a:t>)</a:t>
            </a:r>
          </a:p>
        </p:txBody>
      </p:sp>
    </p:spTree>
    <p:extLst>
      <p:ext uri="{BB962C8B-B14F-4D97-AF65-F5344CB8AC3E}">
        <p14:creationId xmlns:p14="http://schemas.microsoft.com/office/powerpoint/2010/main" val="135092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#1</a:t>
            </a:r>
          </a:p>
        </p:txBody>
      </p:sp>
      <p:sp>
        <p:nvSpPr>
          <p:cNvPr id="3" name="Content Placeholder 2"/>
          <p:cNvSpPr>
            <a:spLocks noGrp="1"/>
          </p:cNvSpPr>
          <p:nvPr>
            <p:ph idx="1"/>
          </p:nvPr>
        </p:nvSpPr>
        <p:spPr>
          <a:xfrm>
            <a:off x="4686299" y="311808"/>
            <a:ext cx="3350796" cy="1132679"/>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The Scene of the Crime</a:t>
            </a:r>
          </a:p>
        </p:txBody>
      </p:sp>
      <p:pic>
        <p:nvPicPr>
          <p:cNvPr id="5" name="Picture 4">
            <a:extLst>
              <a:ext uri="{FF2B5EF4-FFF2-40B4-BE49-F238E27FC236}">
                <a16:creationId xmlns:a16="http://schemas.microsoft.com/office/drawing/2014/main" id="{A7A2996A-5976-4B1D-9284-A3ACEA4976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792" y="2144579"/>
            <a:ext cx="1436232" cy="1877181"/>
          </a:xfrm>
          <a:prstGeom prst="rect">
            <a:avLst/>
          </a:prstGeom>
        </p:spPr>
      </p:pic>
      <p:grpSp>
        <p:nvGrpSpPr>
          <p:cNvPr id="6" name="Group 5">
            <a:extLst>
              <a:ext uri="{FF2B5EF4-FFF2-40B4-BE49-F238E27FC236}">
                <a16:creationId xmlns:a16="http://schemas.microsoft.com/office/drawing/2014/main" id="{BDE7FB6B-C6DC-45D5-B71C-2E2B2B68FA28}"/>
              </a:ext>
            </a:extLst>
          </p:cNvPr>
          <p:cNvGrpSpPr/>
          <p:nvPr/>
        </p:nvGrpSpPr>
        <p:grpSpPr>
          <a:xfrm>
            <a:off x="267725" y="1861693"/>
            <a:ext cx="5577080" cy="2551514"/>
            <a:chOff x="2833255" y="1283231"/>
            <a:chExt cx="5577080" cy="2551514"/>
          </a:xfrm>
        </p:grpSpPr>
        <p:pic>
          <p:nvPicPr>
            <p:cNvPr id="3076" name="Picture 4" descr="Image result for scrap of paper">
              <a:extLst>
                <a:ext uri="{FF2B5EF4-FFF2-40B4-BE49-F238E27FC236}">
                  <a16:creationId xmlns:a16="http://schemas.microsoft.com/office/drawing/2014/main" id="{54EB49F8-78AC-4AC5-AD13-5C2212CFC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255" y="1283231"/>
              <a:ext cx="5577080" cy="255151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441F4EE2-E713-4987-9301-2AADF9954A90}"/>
                </a:ext>
              </a:extLst>
            </p:cNvPr>
            <p:cNvSpPr txBox="1"/>
            <p:nvPr/>
          </p:nvSpPr>
          <p:spPr>
            <a:xfrm rot="21386899">
              <a:off x="3444074" y="2097323"/>
              <a:ext cx="4195379" cy="923330"/>
            </a:xfrm>
            <a:prstGeom prst="rect">
              <a:avLst/>
            </a:prstGeom>
            <a:noFill/>
          </p:spPr>
          <p:txBody>
            <a:bodyPr wrap="none" rtlCol="0">
              <a:spAutoFit/>
            </a:bodyPr>
            <a:lstStyle/>
            <a:p>
              <a:pPr>
                <a:lnSpc>
                  <a:spcPct val="150000"/>
                </a:lnSpc>
              </a:pPr>
              <a:r>
                <a:rPr lang="en-US" dirty="0">
                  <a:solidFill>
                    <a:schemeClr val="tx1">
                      <a:lumMod val="75000"/>
                      <a:lumOff val="25000"/>
                    </a:schemeClr>
                  </a:solidFill>
                  <a:latin typeface="Viner Hand ITC" panose="03070502030502020203" pitchFamily="66" charset="0"/>
                </a:rPr>
                <a:t>Thanks for all the free stuff!</a:t>
              </a:r>
            </a:p>
            <a:p>
              <a:pPr>
                <a:lnSpc>
                  <a:spcPct val="150000"/>
                </a:lnSpc>
              </a:pPr>
              <a:r>
                <a:rPr lang="en-US" dirty="0">
                  <a:solidFill>
                    <a:schemeClr val="tx1">
                      <a:lumMod val="75000"/>
                      <a:lumOff val="25000"/>
                    </a:schemeClr>
                  </a:solidFill>
                  <a:latin typeface="Viner Hand ITC" panose="03070502030502020203" pitchFamily="66" charset="0"/>
                </a:rPr>
                <a:t>As payment, I leave this precipitate…</a:t>
              </a:r>
            </a:p>
          </p:txBody>
        </p:sp>
      </p:grpSp>
      <p:sp>
        <p:nvSpPr>
          <p:cNvPr id="56" name="Rectangle 55">
            <a:extLst>
              <a:ext uri="{FF2B5EF4-FFF2-40B4-BE49-F238E27FC236}">
                <a16:creationId xmlns:a16="http://schemas.microsoft.com/office/drawing/2014/main" id="{1EE9431A-16E7-443E-B936-21E6B8AAE4AD}"/>
              </a:ext>
            </a:extLst>
          </p:cNvPr>
          <p:cNvSpPr/>
          <p:nvPr/>
        </p:nvSpPr>
        <p:spPr>
          <a:xfrm>
            <a:off x="267725" y="1502608"/>
            <a:ext cx="8604341" cy="641971"/>
          </a:xfrm>
          <a:prstGeom prst="rect">
            <a:avLst/>
          </a:prstGeom>
        </p:spPr>
        <p:txBody>
          <a:bodyPr wrap="square">
            <a:spAutoFit/>
          </a:bodyPr>
          <a:lstStyle/>
          <a:p>
            <a:pPr>
              <a:lnSpc>
                <a:spcPct val="115000"/>
              </a:lnSpc>
              <a:spcAft>
                <a:spcPts val="800"/>
              </a:spcAft>
            </a:pPr>
            <a:r>
              <a:rPr lang="en-US" sz="1600" dirty="0">
                <a:latin typeface="+mj-lt"/>
                <a:ea typeface="Ebrima" panose="02000000000000000000" pitchFamily="2" charset="0"/>
                <a:cs typeface="Ebrima" panose="02000000000000000000" pitchFamily="2" charset="0"/>
              </a:rPr>
              <a:t>In the location where the lab equipment used to be, you find a flask filled with some unknown substance and a handwritten note:</a:t>
            </a:r>
          </a:p>
        </p:txBody>
      </p:sp>
      <p:sp>
        <p:nvSpPr>
          <p:cNvPr id="9" name="Rectangle 8">
            <a:extLst>
              <a:ext uri="{FF2B5EF4-FFF2-40B4-BE49-F238E27FC236}">
                <a16:creationId xmlns:a16="http://schemas.microsoft.com/office/drawing/2014/main" id="{7B37EACA-B68B-46EC-9A8E-B26825C2555B}"/>
              </a:ext>
            </a:extLst>
          </p:cNvPr>
          <p:cNvSpPr/>
          <p:nvPr/>
        </p:nvSpPr>
        <p:spPr>
          <a:xfrm>
            <a:off x="267723" y="4321351"/>
            <a:ext cx="8604341" cy="1310872"/>
          </a:xfrm>
          <a:prstGeom prst="rect">
            <a:avLst/>
          </a:prstGeom>
        </p:spPr>
        <p:txBody>
          <a:bodyPr wrap="square">
            <a:spAutoFit/>
          </a:bodyPr>
          <a:lstStyle/>
          <a:p>
            <a:pPr>
              <a:lnSpc>
                <a:spcPct val="115000"/>
              </a:lnSpc>
              <a:spcAft>
                <a:spcPts val="800"/>
              </a:spcAft>
            </a:pPr>
            <a:r>
              <a:rPr lang="en-US" sz="1600" dirty="0">
                <a:latin typeface="+mj-lt"/>
                <a:ea typeface="Ebrima" panose="02000000000000000000" pitchFamily="2" charset="0"/>
                <a:cs typeface="Ebrima" panose="02000000000000000000" pitchFamily="2" charset="0"/>
              </a:rPr>
              <a:t>Upon examining the substance in the flask, you notice that there is an unknown solid that has settled to the bottom of a liquid solution of Potassium Carbonate</a:t>
            </a:r>
          </a:p>
          <a:p>
            <a:pPr>
              <a:lnSpc>
                <a:spcPct val="115000"/>
              </a:lnSpc>
              <a:spcAft>
                <a:spcPts val="800"/>
              </a:spcAft>
            </a:pPr>
            <a:r>
              <a:rPr lang="en-US" sz="1600" dirty="0">
                <a:latin typeface="+mj-lt"/>
                <a:ea typeface="Ebrima" panose="02000000000000000000" pitchFamily="2" charset="0"/>
                <a:cs typeface="Ebrima" panose="02000000000000000000" pitchFamily="2" charset="0"/>
              </a:rPr>
              <a:t>You realize that these particular compounds don’t match any of the chemicals that the school has in storage so they must have been created by the suspect with a chemical reaction!</a:t>
            </a:r>
          </a:p>
        </p:txBody>
      </p:sp>
      <p:sp>
        <p:nvSpPr>
          <p:cNvPr id="4" name="Isosceles Triangle 3">
            <a:extLst>
              <a:ext uri="{FF2B5EF4-FFF2-40B4-BE49-F238E27FC236}">
                <a16:creationId xmlns:a16="http://schemas.microsoft.com/office/drawing/2014/main" id="{B92F173D-7C30-4CD9-B80D-AA84774687B8}"/>
              </a:ext>
            </a:extLst>
          </p:cNvPr>
          <p:cNvSpPr/>
          <p:nvPr/>
        </p:nvSpPr>
        <p:spPr>
          <a:xfrm>
            <a:off x="6945209" y="3596060"/>
            <a:ext cx="849397" cy="38255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6E20E5-594D-4F5D-BE02-340B14687560}"/>
              </a:ext>
            </a:extLst>
          </p:cNvPr>
          <p:cNvSpPr txBox="1"/>
          <p:nvPr/>
        </p:nvSpPr>
        <p:spPr>
          <a:xfrm>
            <a:off x="4287982" y="5936922"/>
            <a:ext cx="3906839" cy="523220"/>
          </a:xfrm>
          <a:prstGeom prst="rect">
            <a:avLst/>
          </a:prstGeom>
          <a:noFill/>
        </p:spPr>
        <p:txBody>
          <a:bodyPr wrap="none" rtlCol="0">
            <a:spAutoFit/>
          </a:bodyPr>
          <a:lstStyle/>
          <a:p>
            <a:r>
              <a:rPr lang="en-US" sz="2800" dirty="0">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_________ + _________</a:t>
            </a:r>
            <a:endParaRPr lang="en-US" sz="28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33751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#2</a:t>
            </a:r>
          </a:p>
        </p:txBody>
      </p:sp>
      <p:sp>
        <p:nvSpPr>
          <p:cNvPr id="3" name="Content Placeholder 2"/>
          <p:cNvSpPr>
            <a:spLocks noGrp="1"/>
          </p:cNvSpPr>
          <p:nvPr>
            <p:ph idx="1"/>
          </p:nvPr>
        </p:nvSpPr>
        <p:spPr>
          <a:xfrm>
            <a:off x="4686299" y="598488"/>
            <a:ext cx="4013564" cy="797176"/>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The “Calling Card”</a:t>
            </a:r>
          </a:p>
        </p:txBody>
      </p:sp>
      <p:sp>
        <p:nvSpPr>
          <p:cNvPr id="7" name="Rectangle 6"/>
          <p:cNvSpPr/>
          <p:nvPr/>
        </p:nvSpPr>
        <p:spPr>
          <a:xfrm>
            <a:off x="457202" y="1478496"/>
            <a:ext cx="8270371" cy="2322046"/>
          </a:xfrm>
          <a:prstGeom prst="rect">
            <a:avLst/>
          </a:prstGeom>
        </p:spPr>
        <p:txBody>
          <a:bodyPr wrap="square">
            <a:spAutoFit/>
          </a:bodyPr>
          <a:lstStyle/>
          <a:p>
            <a:pPr>
              <a:lnSpc>
                <a:spcPct val="114000"/>
              </a:lnSpc>
            </a:pPr>
            <a:r>
              <a:rPr lang="en-US" sz="1600" dirty="0">
                <a:latin typeface="+mj-lt"/>
              </a:rPr>
              <a:t>You dig a little bit deeper into this theory that the suspect left behind some clues as a sort of “calling card”. After a little research, you learn about a series of robberies that took place several years ago. In these cases, the suspects always created and left behind a chemical compound in a flask. These so called “gifts” became so common that law enforcement referred to each of these criminals by their compound name before they were able to determine their true identity. Now that all of these cases have been solved, you suspect that your perpetrator could be affiliated with this group so you look up the information on the three that were caught and in prison. </a:t>
            </a:r>
            <a:r>
              <a:rPr lang="en-US" sz="1600" b="1" dirty="0">
                <a:latin typeface="+mj-lt"/>
              </a:rPr>
              <a:t>You decide to find a connection between the suspects and their “calling cards”.</a:t>
            </a:r>
          </a:p>
        </p:txBody>
      </p:sp>
      <p:pic>
        <p:nvPicPr>
          <p:cNvPr id="10" name="Picture 9">
            <a:extLst>
              <a:ext uri="{FF2B5EF4-FFF2-40B4-BE49-F238E27FC236}">
                <a16:creationId xmlns:a16="http://schemas.microsoft.com/office/drawing/2014/main" id="{7CA54D6D-D3FC-4210-956E-064D6F7EE1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97" t="50083"/>
          <a:stretch/>
        </p:blipFill>
        <p:spPr>
          <a:xfrm>
            <a:off x="3665442" y="4215499"/>
            <a:ext cx="1813114" cy="2032270"/>
          </a:xfrm>
          <a:prstGeom prst="rect">
            <a:avLst/>
          </a:prstGeom>
        </p:spPr>
      </p:pic>
      <p:pic>
        <p:nvPicPr>
          <p:cNvPr id="29" name="Picture 28">
            <a:extLst>
              <a:ext uri="{FF2B5EF4-FFF2-40B4-BE49-F238E27FC236}">
                <a16:creationId xmlns:a16="http://schemas.microsoft.com/office/drawing/2014/main" id="{1B920EB8-B5F6-44A2-91A3-4A5FDB5281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867" t="-401" r="-470" b="50484"/>
          <a:stretch/>
        </p:blipFill>
        <p:spPr>
          <a:xfrm>
            <a:off x="6366867" y="4215499"/>
            <a:ext cx="1813114" cy="2032270"/>
          </a:xfrm>
          <a:prstGeom prst="rect">
            <a:avLst/>
          </a:prstGeom>
        </p:spPr>
      </p:pic>
      <p:pic>
        <p:nvPicPr>
          <p:cNvPr id="30" name="Picture 29">
            <a:extLst>
              <a:ext uri="{FF2B5EF4-FFF2-40B4-BE49-F238E27FC236}">
                <a16:creationId xmlns:a16="http://schemas.microsoft.com/office/drawing/2014/main" id="{9A96E54F-B061-4EC1-B975-CB523D58FE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34" t="49635" r="50163" b="448"/>
          <a:stretch/>
        </p:blipFill>
        <p:spPr>
          <a:xfrm>
            <a:off x="964017" y="4215499"/>
            <a:ext cx="1813114" cy="2032270"/>
          </a:xfrm>
          <a:prstGeom prst="rect">
            <a:avLst/>
          </a:prstGeom>
        </p:spPr>
      </p:pic>
      <p:sp>
        <p:nvSpPr>
          <p:cNvPr id="14" name="Rectangle 13">
            <a:extLst>
              <a:ext uri="{FF2B5EF4-FFF2-40B4-BE49-F238E27FC236}">
                <a16:creationId xmlns:a16="http://schemas.microsoft.com/office/drawing/2014/main" id="{25E44F45-296A-4BC8-A73E-47659F405FE1}"/>
              </a:ext>
            </a:extLst>
          </p:cNvPr>
          <p:cNvSpPr/>
          <p:nvPr/>
        </p:nvSpPr>
        <p:spPr>
          <a:xfrm>
            <a:off x="6237990" y="3918216"/>
            <a:ext cx="2081019" cy="307777"/>
          </a:xfrm>
          <a:prstGeom prst="rect">
            <a:avLst/>
          </a:prstGeom>
        </p:spPr>
        <p:txBody>
          <a:bodyPr wrap="none">
            <a:spAutoFit/>
          </a:bodyPr>
          <a:lstStyle/>
          <a:p>
            <a:r>
              <a:rPr lang="en-US" sz="1400" b="1" dirty="0">
                <a:latin typeface="Ebrima" panose="02000000000000000000" pitchFamily="2" charset="0"/>
                <a:ea typeface="Ebrima" panose="02000000000000000000" pitchFamily="2" charset="0"/>
                <a:cs typeface="Ebrima" panose="02000000000000000000" pitchFamily="2" charset="0"/>
              </a:rPr>
              <a:t>Natasha Holly Osborn </a:t>
            </a:r>
          </a:p>
        </p:txBody>
      </p:sp>
      <p:sp>
        <p:nvSpPr>
          <p:cNvPr id="32" name="Rectangle 31">
            <a:extLst>
              <a:ext uri="{FF2B5EF4-FFF2-40B4-BE49-F238E27FC236}">
                <a16:creationId xmlns:a16="http://schemas.microsoft.com/office/drawing/2014/main" id="{398ED974-CF0A-4EB6-9BBF-95D1E9510A21}"/>
              </a:ext>
            </a:extLst>
          </p:cNvPr>
          <p:cNvSpPr/>
          <p:nvPr/>
        </p:nvSpPr>
        <p:spPr>
          <a:xfrm>
            <a:off x="6207266" y="6276465"/>
            <a:ext cx="2132315" cy="307777"/>
          </a:xfrm>
          <a:prstGeom prst="rect">
            <a:avLst/>
          </a:prstGeom>
        </p:spPr>
        <p:txBody>
          <a:bodyPr wrap="none">
            <a:spAutoFit/>
          </a:bodyPr>
          <a:lstStyle/>
          <a:p>
            <a:pPr algn="ctr"/>
            <a:r>
              <a:rPr lang="en-US" sz="1400" dirty="0">
                <a:latin typeface="Ebrima" panose="02000000000000000000" pitchFamily="2" charset="0"/>
                <a:ea typeface="Ebrima" panose="02000000000000000000" pitchFamily="2" charset="0"/>
                <a:cs typeface="Ebrima" panose="02000000000000000000" pitchFamily="2" charset="0"/>
              </a:rPr>
              <a:t>aka “Ammonium Oxide” </a:t>
            </a:r>
          </a:p>
        </p:txBody>
      </p:sp>
      <p:sp>
        <p:nvSpPr>
          <p:cNvPr id="33" name="Rectangle 32">
            <a:extLst>
              <a:ext uri="{FF2B5EF4-FFF2-40B4-BE49-F238E27FC236}">
                <a16:creationId xmlns:a16="http://schemas.microsoft.com/office/drawing/2014/main" id="{C1823FAB-4DF0-4DD8-9D1C-75E7C78E173F}"/>
              </a:ext>
            </a:extLst>
          </p:cNvPr>
          <p:cNvSpPr/>
          <p:nvPr/>
        </p:nvSpPr>
        <p:spPr>
          <a:xfrm>
            <a:off x="894884" y="3918216"/>
            <a:ext cx="1882247" cy="307777"/>
          </a:xfrm>
          <a:prstGeom prst="rect">
            <a:avLst/>
          </a:prstGeom>
        </p:spPr>
        <p:txBody>
          <a:bodyPr wrap="none">
            <a:spAutoFit/>
          </a:bodyPr>
          <a:lstStyle/>
          <a:p>
            <a:pPr algn="ctr"/>
            <a:r>
              <a:rPr lang="en-US" sz="1400" b="1" dirty="0">
                <a:latin typeface="Ebrima" panose="02000000000000000000" pitchFamily="2" charset="0"/>
                <a:ea typeface="Ebrima" panose="02000000000000000000" pitchFamily="2" charset="0"/>
                <a:cs typeface="Ebrima" panose="02000000000000000000" pitchFamily="2" charset="0"/>
              </a:rPr>
              <a:t>Alex Gerald Sullivan</a:t>
            </a:r>
          </a:p>
        </p:txBody>
      </p:sp>
      <p:sp>
        <p:nvSpPr>
          <p:cNvPr id="34" name="Rectangle 33">
            <a:extLst>
              <a:ext uri="{FF2B5EF4-FFF2-40B4-BE49-F238E27FC236}">
                <a16:creationId xmlns:a16="http://schemas.microsoft.com/office/drawing/2014/main" id="{680C0632-1345-4A2A-AFFE-7DF3BF7A24CC}"/>
              </a:ext>
            </a:extLst>
          </p:cNvPr>
          <p:cNvSpPr/>
          <p:nvPr/>
        </p:nvSpPr>
        <p:spPr>
          <a:xfrm>
            <a:off x="1040057" y="6276465"/>
            <a:ext cx="1661032" cy="307777"/>
          </a:xfrm>
          <a:prstGeom prst="rect">
            <a:avLst/>
          </a:prstGeom>
        </p:spPr>
        <p:txBody>
          <a:bodyPr wrap="none">
            <a:spAutoFit/>
          </a:bodyPr>
          <a:lstStyle/>
          <a:p>
            <a:r>
              <a:rPr lang="en-US" sz="1400" dirty="0">
                <a:latin typeface="Ebrima" panose="02000000000000000000" pitchFamily="2" charset="0"/>
                <a:ea typeface="Ebrima" panose="02000000000000000000" pitchFamily="2" charset="0"/>
                <a:cs typeface="Ebrima" panose="02000000000000000000" pitchFamily="2" charset="0"/>
              </a:rPr>
              <a:t>aka “Silver Sulfide”</a:t>
            </a:r>
          </a:p>
        </p:txBody>
      </p:sp>
      <p:sp>
        <p:nvSpPr>
          <p:cNvPr id="35" name="Rectangle 34">
            <a:extLst>
              <a:ext uri="{FF2B5EF4-FFF2-40B4-BE49-F238E27FC236}">
                <a16:creationId xmlns:a16="http://schemas.microsoft.com/office/drawing/2014/main" id="{5A1151C8-510B-41AB-BFE1-713DC4A98577}"/>
              </a:ext>
            </a:extLst>
          </p:cNvPr>
          <p:cNvSpPr/>
          <p:nvPr/>
        </p:nvSpPr>
        <p:spPr>
          <a:xfrm>
            <a:off x="3568602" y="3918216"/>
            <a:ext cx="1997663" cy="307777"/>
          </a:xfrm>
          <a:prstGeom prst="rect">
            <a:avLst/>
          </a:prstGeom>
        </p:spPr>
        <p:txBody>
          <a:bodyPr wrap="none">
            <a:spAutoFit/>
          </a:bodyPr>
          <a:lstStyle/>
          <a:p>
            <a:pPr algn="ctr"/>
            <a:r>
              <a:rPr lang="en-US" sz="1400" b="1" dirty="0">
                <a:latin typeface="Ebrima" panose="02000000000000000000" pitchFamily="2" charset="0"/>
                <a:ea typeface="Ebrima" panose="02000000000000000000" pitchFamily="2" charset="0"/>
                <a:cs typeface="Ebrima" panose="02000000000000000000" pitchFamily="2" charset="0"/>
              </a:rPr>
              <a:t>Nathanial Allen Parks</a:t>
            </a:r>
          </a:p>
        </p:txBody>
      </p:sp>
      <p:sp>
        <p:nvSpPr>
          <p:cNvPr id="36" name="Rectangle 35">
            <a:extLst>
              <a:ext uri="{FF2B5EF4-FFF2-40B4-BE49-F238E27FC236}">
                <a16:creationId xmlns:a16="http://schemas.microsoft.com/office/drawing/2014/main" id="{55F677AB-C59A-4265-BE0A-F483E0D02E9E}"/>
              </a:ext>
            </a:extLst>
          </p:cNvPr>
          <p:cNvSpPr/>
          <p:nvPr/>
        </p:nvSpPr>
        <p:spPr>
          <a:xfrm>
            <a:off x="3565957" y="6276465"/>
            <a:ext cx="2119491" cy="307777"/>
          </a:xfrm>
          <a:prstGeom prst="rect">
            <a:avLst/>
          </a:prstGeom>
        </p:spPr>
        <p:txBody>
          <a:bodyPr wrap="none">
            <a:spAutoFit/>
          </a:bodyPr>
          <a:lstStyle/>
          <a:p>
            <a:pPr algn="ctr"/>
            <a:r>
              <a:rPr lang="en-US" sz="1400" dirty="0">
                <a:latin typeface="Ebrima" panose="02000000000000000000" pitchFamily="2" charset="0"/>
                <a:ea typeface="Ebrima" panose="02000000000000000000" pitchFamily="2" charset="0"/>
                <a:cs typeface="Ebrima" panose="02000000000000000000" pitchFamily="2" charset="0"/>
              </a:rPr>
              <a:t>aka “Sodium Phosphide”</a:t>
            </a:r>
          </a:p>
        </p:txBody>
      </p:sp>
      <p:sp>
        <p:nvSpPr>
          <p:cNvPr id="4" name="Rectangle 3">
            <a:extLst>
              <a:ext uri="{FF2B5EF4-FFF2-40B4-BE49-F238E27FC236}">
                <a16:creationId xmlns:a16="http://schemas.microsoft.com/office/drawing/2014/main" id="{BE773FB1-EABF-491E-A3F6-7BA443096A3F}"/>
              </a:ext>
            </a:extLst>
          </p:cNvPr>
          <p:cNvSpPr/>
          <p:nvPr/>
        </p:nvSpPr>
        <p:spPr>
          <a:xfrm>
            <a:off x="6879431" y="5991224"/>
            <a:ext cx="626269" cy="115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56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A6D590-8892-4464-B117-5029F11E4F5D}"/>
              </a:ext>
            </a:extLst>
          </p:cNvPr>
          <p:cNvSpPr/>
          <p:nvPr/>
        </p:nvSpPr>
        <p:spPr>
          <a:xfrm>
            <a:off x="391886" y="2515056"/>
            <a:ext cx="3862873" cy="3997711"/>
          </a:xfrm>
          <a:prstGeom prst="rect">
            <a:avLst/>
          </a:prstGeom>
          <a:solidFill>
            <a:srgbClr val="FFFFC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#3</a:t>
            </a:r>
          </a:p>
        </p:txBody>
      </p:sp>
      <p:sp>
        <p:nvSpPr>
          <p:cNvPr id="3" name="Content Placeholder 2"/>
          <p:cNvSpPr>
            <a:spLocks noGrp="1"/>
          </p:cNvSpPr>
          <p:nvPr>
            <p:ph idx="1"/>
          </p:nvPr>
        </p:nvSpPr>
        <p:spPr>
          <a:xfrm>
            <a:off x="4686299" y="485153"/>
            <a:ext cx="3829050" cy="741802"/>
          </a:xfrm>
        </p:spPr>
        <p:txBody>
          <a:bodyPr>
            <a:noAutofit/>
          </a:bodyPr>
          <a:lstStyle/>
          <a:p>
            <a:pPr marL="0" indent="0">
              <a:buNone/>
            </a:pPr>
            <a:r>
              <a:rPr lang="en-US" sz="4400" dirty="0">
                <a:latin typeface="Ebrima" panose="02000000000000000000" pitchFamily="2" charset="0"/>
                <a:ea typeface="Ebrima" panose="02000000000000000000" pitchFamily="2" charset="0"/>
                <a:cs typeface="Ebrima" panose="02000000000000000000" pitchFamily="2" charset="0"/>
              </a:rPr>
              <a:t>The Suspects</a:t>
            </a:r>
          </a:p>
        </p:txBody>
      </p:sp>
      <p:sp>
        <p:nvSpPr>
          <p:cNvPr id="7" name="Rectangle 6"/>
          <p:cNvSpPr/>
          <p:nvPr/>
        </p:nvSpPr>
        <p:spPr>
          <a:xfrm>
            <a:off x="253692" y="1481307"/>
            <a:ext cx="8624237" cy="918457"/>
          </a:xfrm>
          <a:prstGeom prst="rect">
            <a:avLst/>
          </a:prstGeom>
        </p:spPr>
        <p:txBody>
          <a:bodyPr wrap="square">
            <a:spAutoFit/>
          </a:bodyPr>
          <a:lstStyle/>
          <a:p>
            <a:pPr>
              <a:lnSpc>
                <a:spcPct val="114000"/>
              </a:lnSpc>
            </a:pPr>
            <a:r>
              <a:rPr lang="en-US" sz="1600" dirty="0">
                <a:latin typeface="+mj-lt"/>
              </a:rPr>
              <a:t>Building security provides you with is a registry of names of the people who scanned key cards to access locked doors in the building within the past 24 hours. This also contains their district provided ID number. You ask for more details but this is all that security is willing to provide to you.</a:t>
            </a:r>
          </a:p>
        </p:txBody>
      </p:sp>
      <p:graphicFrame>
        <p:nvGraphicFramePr>
          <p:cNvPr id="4" name="Table 3">
            <a:extLst>
              <a:ext uri="{FF2B5EF4-FFF2-40B4-BE49-F238E27FC236}">
                <a16:creationId xmlns:a16="http://schemas.microsoft.com/office/drawing/2014/main" id="{EBFB9007-C2AB-42B8-8789-93F2B8A61359}"/>
              </a:ext>
            </a:extLst>
          </p:cNvPr>
          <p:cNvGraphicFramePr>
            <a:graphicFrameLocks noGrp="1"/>
          </p:cNvGraphicFramePr>
          <p:nvPr>
            <p:extLst>
              <p:ext uri="{D42A27DB-BD31-4B8C-83A1-F6EECF244321}">
                <p14:modId xmlns:p14="http://schemas.microsoft.com/office/powerpoint/2010/main" val="3523686514"/>
              </p:ext>
            </p:extLst>
          </p:nvPr>
        </p:nvGraphicFramePr>
        <p:xfrm>
          <a:off x="508667" y="2612695"/>
          <a:ext cx="3609865" cy="3764280"/>
        </p:xfrm>
        <a:graphic>
          <a:graphicData uri="http://schemas.openxmlformats.org/drawingml/2006/table">
            <a:tbl>
              <a:tblPr>
                <a:tableStyleId>{2D5ABB26-0587-4C30-8999-92F81FD0307C}</a:tableStyleId>
              </a:tblPr>
              <a:tblGrid>
                <a:gridCol w="2878345">
                  <a:extLst>
                    <a:ext uri="{9D8B030D-6E8A-4147-A177-3AD203B41FA5}">
                      <a16:colId xmlns:a16="http://schemas.microsoft.com/office/drawing/2014/main" val="355589854"/>
                    </a:ext>
                  </a:extLst>
                </a:gridCol>
                <a:gridCol w="731520">
                  <a:extLst>
                    <a:ext uri="{9D8B030D-6E8A-4147-A177-3AD203B41FA5}">
                      <a16:colId xmlns:a16="http://schemas.microsoft.com/office/drawing/2014/main" val="3240840909"/>
                    </a:ext>
                  </a:extLst>
                </a:gridCol>
              </a:tblGrid>
              <a:tr h="272170">
                <a:tc>
                  <a:txBody>
                    <a:bodyPr/>
                    <a:lstStyle/>
                    <a:p>
                      <a:r>
                        <a:rPr lang="en-US" sz="1300" dirty="0">
                          <a:latin typeface="OCR A Extended" panose="02010509020102010303" pitchFamily="50" charset="0"/>
                        </a:rPr>
                        <a:t>Sheldon Nicholas O’Connell</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827413</a:t>
                      </a:r>
                    </a:p>
                  </a:txBody>
                  <a:tcPr marL="9525" marR="9525" marT="9525" marB="0" anchor="ctr"/>
                </a:tc>
                <a:extLst>
                  <a:ext uri="{0D108BD9-81ED-4DB2-BD59-A6C34878D82A}">
                    <a16:rowId xmlns:a16="http://schemas.microsoft.com/office/drawing/2014/main" val="1707244686"/>
                  </a:ext>
                </a:extLst>
              </a:tr>
              <a:tr h="272170">
                <a:tc>
                  <a:txBody>
                    <a:bodyPr/>
                    <a:lstStyle/>
                    <a:p>
                      <a:r>
                        <a:rPr lang="en-US" sz="1300" dirty="0">
                          <a:latin typeface="OCR A Extended" panose="02010509020102010303" pitchFamily="50" charset="0"/>
                        </a:rPr>
                        <a:t>Donny Homer Parrish</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830706</a:t>
                      </a:r>
                    </a:p>
                  </a:txBody>
                  <a:tcPr marL="9525" marR="9525" marT="9525" marB="0" anchor="ctr"/>
                </a:tc>
                <a:extLst>
                  <a:ext uri="{0D108BD9-81ED-4DB2-BD59-A6C34878D82A}">
                    <a16:rowId xmlns:a16="http://schemas.microsoft.com/office/drawing/2014/main" val="3574288415"/>
                  </a:ext>
                </a:extLst>
              </a:tr>
              <a:tr h="272170">
                <a:tc>
                  <a:txBody>
                    <a:bodyPr/>
                    <a:lstStyle/>
                    <a:p>
                      <a:r>
                        <a:rPr lang="en-US" sz="1300" dirty="0">
                          <a:latin typeface="OCR A Extended" panose="02010509020102010303" pitchFamily="50" charset="0"/>
                        </a:rPr>
                        <a:t>Cayden Marie Hawking</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817134</a:t>
                      </a:r>
                    </a:p>
                  </a:txBody>
                  <a:tcPr marL="9525" marR="9525" marT="9525" marB="0" anchor="ctr"/>
                </a:tc>
                <a:extLst>
                  <a:ext uri="{0D108BD9-81ED-4DB2-BD59-A6C34878D82A}">
                    <a16:rowId xmlns:a16="http://schemas.microsoft.com/office/drawing/2014/main" val="150988499"/>
                  </a:ext>
                </a:extLst>
              </a:tr>
              <a:tr h="272170">
                <a:tc>
                  <a:txBody>
                    <a:bodyPr/>
                    <a:lstStyle/>
                    <a:p>
                      <a:r>
                        <a:rPr lang="en-US" sz="1300" dirty="0">
                          <a:latin typeface="OCR A Extended" panose="02010509020102010303" pitchFamily="50" charset="0"/>
                        </a:rPr>
                        <a:t>Kelly Cynthia Larson</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827058</a:t>
                      </a:r>
                    </a:p>
                  </a:txBody>
                  <a:tcPr marL="9525" marR="9525" marT="9525" marB="0" anchor="ctr"/>
                </a:tc>
                <a:extLst>
                  <a:ext uri="{0D108BD9-81ED-4DB2-BD59-A6C34878D82A}">
                    <a16:rowId xmlns:a16="http://schemas.microsoft.com/office/drawing/2014/main" val="718860345"/>
                  </a:ext>
                </a:extLst>
              </a:tr>
              <a:tr h="272170">
                <a:tc>
                  <a:txBody>
                    <a:bodyPr/>
                    <a:lstStyle/>
                    <a:p>
                      <a:r>
                        <a:rPr lang="en-US" sz="1300" dirty="0">
                          <a:latin typeface="OCR A Extended" panose="02010509020102010303" pitchFamily="50" charset="0"/>
                        </a:rPr>
                        <a:t>Greta Renee Giles</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829754</a:t>
                      </a:r>
                    </a:p>
                  </a:txBody>
                  <a:tcPr marL="9525" marR="9525" marT="9525" marB="0" anchor="ctr"/>
                </a:tc>
                <a:extLst>
                  <a:ext uri="{0D108BD9-81ED-4DB2-BD59-A6C34878D82A}">
                    <a16:rowId xmlns:a16="http://schemas.microsoft.com/office/drawing/2014/main" val="299623323"/>
                  </a:ext>
                </a:extLst>
              </a:tr>
              <a:tr h="242188">
                <a:tc>
                  <a:txBody>
                    <a:bodyPr/>
                    <a:lstStyle/>
                    <a:p>
                      <a:r>
                        <a:rPr lang="en-US" sz="1300" dirty="0">
                          <a:latin typeface="OCR A Extended" panose="02010509020102010303" pitchFamily="50" charset="0"/>
                        </a:rPr>
                        <a:t>Tamara Lee Osborne</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819189</a:t>
                      </a:r>
                    </a:p>
                  </a:txBody>
                  <a:tcPr marL="9525" marR="9525" marT="9525" marB="0" anchor="ctr"/>
                </a:tc>
                <a:extLst>
                  <a:ext uri="{0D108BD9-81ED-4DB2-BD59-A6C34878D82A}">
                    <a16:rowId xmlns:a16="http://schemas.microsoft.com/office/drawing/2014/main" val="1278067631"/>
                  </a:ext>
                </a:extLst>
              </a:tr>
              <a:tr h="272170">
                <a:tc>
                  <a:txBody>
                    <a:bodyPr/>
                    <a:lstStyle/>
                    <a:p>
                      <a:r>
                        <a:rPr lang="en-US" sz="1300" dirty="0">
                          <a:latin typeface="OCR A Extended" panose="02010509020102010303" pitchFamily="50" charset="0"/>
                        </a:rPr>
                        <a:t>Franklin Edward Sparrow</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827384</a:t>
                      </a:r>
                    </a:p>
                  </a:txBody>
                  <a:tcPr marL="9525" marR="9525" marT="9525" marB="0" anchor="ctr"/>
                </a:tc>
                <a:extLst>
                  <a:ext uri="{0D108BD9-81ED-4DB2-BD59-A6C34878D82A}">
                    <a16:rowId xmlns:a16="http://schemas.microsoft.com/office/drawing/2014/main" val="769614059"/>
                  </a:ext>
                </a:extLst>
              </a:tr>
              <a:tr h="272170">
                <a:tc>
                  <a:txBody>
                    <a:bodyPr/>
                    <a:lstStyle/>
                    <a:p>
                      <a:r>
                        <a:rPr lang="en-US" sz="1300" dirty="0">
                          <a:latin typeface="OCR A Extended" panose="02010509020102010303" pitchFamily="50" charset="0"/>
                        </a:rPr>
                        <a:t>William Samuel Star</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818056</a:t>
                      </a:r>
                    </a:p>
                  </a:txBody>
                  <a:tcPr marL="9525" marR="9525" marT="9525" marB="0" anchor="ctr"/>
                </a:tc>
                <a:extLst>
                  <a:ext uri="{0D108BD9-81ED-4DB2-BD59-A6C34878D82A}">
                    <a16:rowId xmlns:a16="http://schemas.microsoft.com/office/drawing/2014/main" val="2715584224"/>
                  </a:ext>
                </a:extLst>
              </a:tr>
              <a:tr h="272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OCR A Extended" panose="02010509020102010303" pitchFamily="50" charset="0"/>
                        </a:rPr>
                        <a:t>Harriette Madge Frost</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828422</a:t>
                      </a:r>
                    </a:p>
                  </a:txBody>
                  <a:tcPr marL="9525" marR="9525" marT="9525" marB="0" anchor="ctr"/>
                </a:tc>
                <a:extLst>
                  <a:ext uri="{0D108BD9-81ED-4DB2-BD59-A6C34878D82A}">
                    <a16:rowId xmlns:a16="http://schemas.microsoft.com/office/drawing/2014/main" val="2880150217"/>
                  </a:ext>
                </a:extLst>
              </a:tr>
              <a:tr h="272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OCR A Extended" panose="02010509020102010303" pitchFamily="50" charset="0"/>
                        </a:rPr>
                        <a:t>Addison Ursula Smith</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827670</a:t>
                      </a:r>
                    </a:p>
                  </a:txBody>
                  <a:tcPr marL="9525" marR="9525" marT="9525" marB="0" anchor="ctr"/>
                </a:tc>
                <a:extLst>
                  <a:ext uri="{0D108BD9-81ED-4DB2-BD59-A6C34878D82A}">
                    <a16:rowId xmlns:a16="http://schemas.microsoft.com/office/drawing/2014/main" val="4172478792"/>
                  </a:ext>
                </a:extLst>
              </a:tr>
              <a:tr h="272170">
                <a:tc>
                  <a:txBody>
                    <a:bodyPr/>
                    <a:lstStyle/>
                    <a:p>
                      <a:r>
                        <a:rPr lang="en-US" sz="1300" dirty="0">
                          <a:latin typeface="OCR A Extended" panose="02010509020102010303" pitchFamily="50" charset="0"/>
                        </a:rPr>
                        <a:t>Bryce Lincoln Clayton</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831489</a:t>
                      </a:r>
                    </a:p>
                  </a:txBody>
                  <a:tcPr marL="9525" marR="9525" marT="9525" marB="0" anchor="ctr"/>
                </a:tc>
                <a:extLst>
                  <a:ext uri="{0D108BD9-81ED-4DB2-BD59-A6C34878D82A}">
                    <a16:rowId xmlns:a16="http://schemas.microsoft.com/office/drawing/2014/main" val="2281911598"/>
                  </a:ext>
                </a:extLst>
              </a:tr>
              <a:tr h="272170">
                <a:tc>
                  <a:txBody>
                    <a:bodyPr/>
                    <a:lstStyle/>
                    <a:p>
                      <a:r>
                        <a:rPr lang="en-US" sz="1300" dirty="0">
                          <a:latin typeface="OCR A Extended" panose="02010509020102010303" pitchFamily="50" charset="0"/>
                        </a:rPr>
                        <a:t>Karena Linette Stephens</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828513</a:t>
                      </a:r>
                    </a:p>
                  </a:txBody>
                  <a:tcPr marL="9525" marR="9525" marT="9525" marB="0" anchor="ctr"/>
                </a:tc>
                <a:extLst>
                  <a:ext uri="{0D108BD9-81ED-4DB2-BD59-A6C34878D82A}">
                    <a16:rowId xmlns:a16="http://schemas.microsoft.com/office/drawing/2014/main" val="3948056006"/>
                  </a:ext>
                </a:extLst>
              </a:tr>
              <a:tr h="272170">
                <a:tc>
                  <a:txBody>
                    <a:bodyPr/>
                    <a:lstStyle/>
                    <a:p>
                      <a:r>
                        <a:rPr lang="en-US" sz="1300" dirty="0">
                          <a:latin typeface="OCR A Extended" panose="02010509020102010303" pitchFamily="50" charset="0"/>
                        </a:rPr>
                        <a:t>Freddy Edwin Olson</a:t>
                      </a:r>
                    </a:p>
                  </a:txBody>
                  <a:tcPr anchor="ctr"/>
                </a:tc>
                <a:tc>
                  <a:txBody>
                    <a:bodyPr/>
                    <a:lstStyle/>
                    <a:p>
                      <a:pPr algn="ctr" fontAlgn="b"/>
                      <a:r>
                        <a:rPr lang="en-US" sz="1200" b="0" i="0" u="none" strike="noStrike" dirty="0">
                          <a:solidFill>
                            <a:srgbClr val="000000"/>
                          </a:solidFill>
                          <a:effectLst/>
                          <a:latin typeface="OCR A Extended" panose="02010509020102010303" pitchFamily="50" charset="0"/>
                        </a:rPr>
                        <a:t>825739</a:t>
                      </a:r>
                    </a:p>
                  </a:txBody>
                  <a:tcPr marL="9525" marR="9525" marT="9525" marB="0" anchor="ctr"/>
                </a:tc>
                <a:extLst>
                  <a:ext uri="{0D108BD9-81ED-4DB2-BD59-A6C34878D82A}">
                    <a16:rowId xmlns:a16="http://schemas.microsoft.com/office/drawing/2014/main" val="3400949361"/>
                  </a:ext>
                </a:extLst>
              </a:tr>
            </a:tbl>
          </a:graphicData>
        </a:graphic>
      </p:graphicFrame>
      <p:grpSp>
        <p:nvGrpSpPr>
          <p:cNvPr id="11" name="Group 10">
            <a:extLst>
              <a:ext uri="{FF2B5EF4-FFF2-40B4-BE49-F238E27FC236}">
                <a16:creationId xmlns:a16="http://schemas.microsoft.com/office/drawing/2014/main" id="{89C626BB-3065-4769-ADB3-8AF444237611}"/>
              </a:ext>
            </a:extLst>
          </p:cNvPr>
          <p:cNvGrpSpPr/>
          <p:nvPr/>
        </p:nvGrpSpPr>
        <p:grpSpPr>
          <a:xfrm>
            <a:off x="4865330" y="5020585"/>
            <a:ext cx="3470988" cy="1587977"/>
            <a:chOff x="4889243" y="4924790"/>
            <a:chExt cx="3470988" cy="1587977"/>
          </a:xfrm>
        </p:grpSpPr>
        <p:pic>
          <p:nvPicPr>
            <p:cNvPr id="9" name="Picture 4" descr="Image result for scrap of paper">
              <a:extLst>
                <a:ext uri="{FF2B5EF4-FFF2-40B4-BE49-F238E27FC236}">
                  <a16:creationId xmlns:a16="http://schemas.microsoft.com/office/drawing/2014/main" id="{2EBEF212-45BA-423C-97F2-0FEE7BC4E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89243" y="4924790"/>
              <a:ext cx="3470988" cy="15879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2D46D3-EEB4-4392-BB7F-4DA1F8D501A0}"/>
                </a:ext>
              </a:extLst>
            </p:cNvPr>
            <p:cNvSpPr txBox="1"/>
            <p:nvPr/>
          </p:nvSpPr>
          <p:spPr>
            <a:xfrm rot="189960">
              <a:off x="5619985" y="5448558"/>
              <a:ext cx="2727029" cy="553998"/>
            </a:xfrm>
            <a:prstGeom prst="rect">
              <a:avLst/>
            </a:prstGeom>
            <a:noFill/>
          </p:spPr>
          <p:txBody>
            <a:bodyPr wrap="none" rtlCol="0">
              <a:spAutoFit/>
            </a:bodyPr>
            <a:lstStyle/>
            <a:p>
              <a:pPr>
                <a:lnSpc>
                  <a:spcPct val="150000"/>
                </a:lnSpc>
              </a:pPr>
              <a:r>
                <a:rPr lang="en-US" sz="2000" dirty="0">
                  <a:solidFill>
                    <a:schemeClr val="tx1">
                      <a:lumMod val="75000"/>
                      <a:lumOff val="25000"/>
                    </a:schemeClr>
                  </a:solidFill>
                  <a:latin typeface="Viner Hand ITC" panose="03070502030502020203" pitchFamily="66" charset="0"/>
                </a:rPr>
                <a:t>ID Number: Pb - N -  </a:t>
              </a:r>
            </a:p>
          </p:txBody>
        </p:sp>
      </p:grpSp>
      <p:sp>
        <p:nvSpPr>
          <p:cNvPr id="8" name="Rectangle 7">
            <a:extLst>
              <a:ext uri="{FF2B5EF4-FFF2-40B4-BE49-F238E27FC236}">
                <a16:creationId xmlns:a16="http://schemas.microsoft.com/office/drawing/2014/main" id="{464755FD-CFFF-4240-B9BD-6F0980F94C98}"/>
              </a:ext>
            </a:extLst>
          </p:cNvPr>
          <p:cNvSpPr/>
          <p:nvPr/>
        </p:nvSpPr>
        <p:spPr>
          <a:xfrm>
            <a:off x="4468779" y="2477462"/>
            <a:ext cx="4264090" cy="2602764"/>
          </a:xfrm>
          <a:prstGeom prst="rect">
            <a:avLst/>
          </a:prstGeom>
        </p:spPr>
        <p:txBody>
          <a:bodyPr wrap="square">
            <a:spAutoFit/>
          </a:bodyPr>
          <a:lstStyle/>
          <a:p>
            <a:pPr>
              <a:lnSpc>
                <a:spcPct val="114000"/>
              </a:lnSpc>
            </a:pPr>
            <a:r>
              <a:rPr lang="en-US" sz="1600" dirty="0">
                <a:latin typeface="+mj-lt"/>
              </a:rPr>
              <a:t>You also receive word from one of your partners that they found a note from the suspect in the location of the missing lab equipment. On the back of this slip of paper, it seems that there was a list of element symbols that had been cut off. While this doesn’t point you directly to just one suspect, you realize that it does narrow down your list substantially. </a:t>
            </a:r>
            <a:r>
              <a:rPr lang="en-US" sz="1600" b="1" dirty="0">
                <a:latin typeface="+mj-lt"/>
              </a:rPr>
              <a:t>You decide to make note of the possible suspects from this list.</a:t>
            </a:r>
          </a:p>
        </p:txBody>
      </p:sp>
    </p:spTree>
    <p:extLst>
      <p:ext uri="{BB962C8B-B14F-4D97-AF65-F5344CB8AC3E}">
        <p14:creationId xmlns:p14="http://schemas.microsoft.com/office/powerpoint/2010/main" val="171226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#4</a:t>
            </a:r>
          </a:p>
        </p:txBody>
      </p:sp>
      <p:sp>
        <p:nvSpPr>
          <p:cNvPr id="3" name="Content Placeholder 2"/>
          <p:cNvSpPr>
            <a:spLocks noGrp="1"/>
          </p:cNvSpPr>
          <p:nvPr>
            <p:ph idx="1"/>
          </p:nvPr>
        </p:nvSpPr>
        <p:spPr>
          <a:xfrm>
            <a:off x="4686299" y="287383"/>
            <a:ext cx="3829050" cy="1058092"/>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Types of Reactions</a:t>
            </a:r>
          </a:p>
        </p:txBody>
      </p:sp>
      <p:sp>
        <p:nvSpPr>
          <p:cNvPr id="5" name="TextBox 4"/>
          <p:cNvSpPr txBox="1"/>
          <p:nvPr/>
        </p:nvSpPr>
        <p:spPr>
          <a:xfrm>
            <a:off x="357186" y="1558945"/>
            <a:ext cx="8429625" cy="1479892"/>
          </a:xfrm>
          <a:prstGeom prst="rect">
            <a:avLst/>
          </a:prstGeom>
          <a:noFill/>
        </p:spPr>
        <p:txBody>
          <a:bodyPr wrap="square" rtlCol="0">
            <a:spAutoFit/>
          </a:bodyPr>
          <a:lstStyle/>
          <a:p>
            <a:pPr>
              <a:lnSpc>
                <a:spcPct val="114000"/>
              </a:lnSpc>
            </a:pPr>
            <a:r>
              <a:rPr lang="en-US" sz="1600" dirty="0">
                <a:latin typeface="+mj-lt"/>
              </a:rPr>
              <a:t>On the whiteboard in one of the chemistry classrooms, the teacher left up some example chemical reactions that the class had been working on the previous day. You notice that all of the reactions except for one has been modified overnight to have an error in it. You expect that there must be some reason why there was only one type of reaction that the criminal decided not to tamper with so </a:t>
            </a:r>
            <a:r>
              <a:rPr lang="en-US" sz="1600" b="1" dirty="0">
                <a:latin typeface="+mj-lt"/>
              </a:rPr>
              <a:t>you make note your perpetrator’s favorite reaction type in your notebook.</a:t>
            </a:r>
          </a:p>
        </p:txBody>
      </p:sp>
      <p:pic>
        <p:nvPicPr>
          <p:cNvPr id="2050" name="Picture 2" descr="Image result for whiteboard">
            <a:extLst>
              <a:ext uri="{FF2B5EF4-FFF2-40B4-BE49-F238E27FC236}">
                <a16:creationId xmlns:a16="http://schemas.microsoft.com/office/drawing/2014/main" id="{47C58E83-C2D8-46B5-AA2A-D1556BC8B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133" y="3128892"/>
            <a:ext cx="5582762" cy="337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F8C143-B261-4461-BE5B-B695AD233F14}"/>
              </a:ext>
            </a:extLst>
          </p:cNvPr>
          <p:cNvSpPr txBox="1"/>
          <p:nvPr/>
        </p:nvSpPr>
        <p:spPr>
          <a:xfrm>
            <a:off x="2132823" y="3447552"/>
            <a:ext cx="2656496" cy="461665"/>
          </a:xfrm>
          <a:prstGeom prst="rect">
            <a:avLst/>
          </a:prstGeom>
          <a:noFill/>
        </p:spPr>
        <p:txBody>
          <a:bodyPr wrap="none" rtlCol="0">
            <a:spAutoFit/>
          </a:bodyPr>
          <a:lstStyle/>
          <a:p>
            <a:r>
              <a:rPr lang="en-US" sz="2400" b="1" dirty="0">
                <a:solidFill>
                  <a:srgbClr val="0070C0"/>
                </a:solidFill>
                <a:latin typeface="Ink Free" panose="03080402000500000000" pitchFamily="66" charset="0"/>
              </a:rPr>
              <a:t>Types of Reactions</a:t>
            </a:r>
          </a:p>
        </p:txBody>
      </p:sp>
      <p:sp>
        <p:nvSpPr>
          <p:cNvPr id="12" name="TextBox 11">
            <a:extLst>
              <a:ext uri="{FF2B5EF4-FFF2-40B4-BE49-F238E27FC236}">
                <a16:creationId xmlns:a16="http://schemas.microsoft.com/office/drawing/2014/main" id="{B760CF7B-84F7-4DD4-9BE7-23589CAD5397}"/>
              </a:ext>
            </a:extLst>
          </p:cNvPr>
          <p:cNvSpPr txBox="1"/>
          <p:nvPr/>
        </p:nvSpPr>
        <p:spPr>
          <a:xfrm>
            <a:off x="2314846" y="4017623"/>
            <a:ext cx="2763898" cy="338554"/>
          </a:xfrm>
          <a:prstGeom prst="rect">
            <a:avLst/>
          </a:prstGeom>
          <a:noFill/>
        </p:spPr>
        <p:txBody>
          <a:bodyPr wrap="none" rtlCol="0">
            <a:spAutoFit/>
          </a:bodyPr>
          <a:lstStyle/>
          <a:p>
            <a:r>
              <a:rPr lang="en-US" sz="1600" b="1" dirty="0">
                <a:solidFill>
                  <a:srgbClr val="0070C0"/>
                </a:solidFill>
                <a:latin typeface="Ink Free" panose="03080402000500000000" pitchFamily="66" charset="0"/>
              </a:rPr>
              <a:t>C</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H</a:t>
            </a:r>
            <a:r>
              <a:rPr lang="en-US" sz="1600" b="1" baseline="-25000" dirty="0">
                <a:solidFill>
                  <a:srgbClr val="0070C0"/>
                </a:solidFill>
                <a:latin typeface="Ink Free" panose="03080402000500000000" pitchFamily="66" charset="0"/>
              </a:rPr>
              <a:t>4 </a:t>
            </a:r>
            <a:r>
              <a:rPr lang="en-US" sz="1600" b="1" dirty="0">
                <a:solidFill>
                  <a:srgbClr val="0070C0"/>
                </a:solidFill>
                <a:latin typeface="Ink Free" panose="03080402000500000000" pitchFamily="66" charset="0"/>
              </a:rPr>
              <a:t>+ 2O</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 </a:t>
            </a:r>
            <a:r>
              <a:rPr lang="en-US" sz="1600" b="1" dirty="0">
                <a:solidFill>
                  <a:srgbClr val="0070C0"/>
                </a:solidFill>
                <a:latin typeface="Ink Free" panose="03080402000500000000" pitchFamily="66" charset="0"/>
                <a:sym typeface="Wingdings" panose="05000000000000000000" pitchFamily="2" charset="2"/>
              </a:rPr>
              <a:t> 2CO</a:t>
            </a:r>
            <a:r>
              <a:rPr lang="en-US" sz="1600" b="1" baseline="-25000" dirty="0">
                <a:solidFill>
                  <a:srgbClr val="0070C0"/>
                </a:solidFill>
                <a:latin typeface="Ink Free" panose="03080402000500000000" pitchFamily="66" charset="0"/>
                <a:sym typeface="Wingdings" panose="05000000000000000000" pitchFamily="2" charset="2"/>
              </a:rPr>
              <a:t>2</a:t>
            </a:r>
            <a:r>
              <a:rPr lang="en-US" sz="1600" b="1" dirty="0">
                <a:solidFill>
                  <a:srgbClr val="0070C0"/>
                </a:solidFill>
                <a:latin typeface="Ink Free" panose="03080402000500000000" pitchFamily="66" charset="0"/>
                <a:sym typeface="Wingdings" panose="05000000000000000000" pitchFamily="2" charset="2"/>
              </a:rPr>
              <a:t> + 2H</a:t>
            </a:r>
            <a:r>
              <a:rPr lang="en-US" sz="1600" b="1" baseline="-25000" dirty="0">
                <a:solidFill>
                  <a:srgbClr val="0070C0"/>
                </a:solidFill>
                <a:latin typeface="Ink Free" panose="03080402000500000000" pitchFamily="66" charset="0"/>
                <a:sym typeface="Wingdings" panose="05000000000000000000" pitchFamily="2" charset="2"/>
              </a:rPr>
              <a:t>2</a:t>
            </a:r>
            <a:r>
              <a:rPr lang="en-US" sz="1600" b="1" dirty="0">
                <a:solidFill>
                  <a:srgbClr val="0070C0"/>
                </a:solidFill>
                <a:latin typeface="Ink Free" panose="03080402000500000000" pitchFamily="66" charset="0"/>
                <a:sym typeface="Wingdings" panose="05000000000000000000" pitchFamily="2" charset="2"/>
              </a:rPr>
              <a:t>O</a:t>
            </a:r>
            <a:endParaRPr lang="en-US" sz="1600" b="1" dirty="0">
              <a:solidFill>
                <a:srgbClr val="0070C0"/>
              </a:solidFill>
              <a:latin typeface="Ink Free" panose="03080402000500000000" pitchFamily="66" charset="0"/>
            </a:endParaRPr>
          </a:p>
        </p:txBody>
      </p:sp>
      <p:sp>
        <p:nvSpPr>
          <p:cNvPr id="13" name="TextBox 12">
            <a:extLst>
              <a:ext uri="{FF2B5EF4-FFF2-40B4-BE49-F238E27FC236}">
                <a16:creationId xmlns:a16="http://schemas.microsoft.com/office/drawing/2014/main" id="{52358C22-3448-400A-BBD2-38141DFDF7A9}"/>
              </a:ext>
            </a:extLst>
          </p:cNvPr>
          <p:cNvSpPr txBox="1"/>
          <p:nvPr/>
        </p:nvSpPr>
        <p:spPr>
          <a:xfrm>
            <a:off x="2314846" y="5293886"/>
            <a:ext cx="2840842" cy="338554"/>
          </a:xfrm>
          <a:prstGeom prst="rect">
            <a:avLst/>
          </a:prstGeom>
          <a:noFill/>
        </p:spPr>
        <p:txBody>
          <a:bodyPr wrap="none" rtlCol="0">
            <a:spAutoFit/>
          </a:bodyPr>
          <a:lstStyle/>
          <a:p>
            <a:r>
              <a:rPr lang="en-US" sz="1600" b="1" dirty="0">
                <a:solidFill>
                  <a:srgbClr val="0070C0"/>
                </a:solidFill>
                <a:latin typeface="Ink Free" panose="03080402000500000000" pitchFamily="66" charset="0"/>
              </a:rPr>
              <a:t>2Mg + Fe</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O</a:t>
            </a:r>
            <a:r>
              <a:rPr lang="en-US" sz="1600" b="1" baseline="-25000" dirty="0">
                <a:solidFill>
                  <a:srgbClr val="0070C0"/>
                </a:solidFill>
                <a:latin typeface="Ink Free" panose="03080402000500000000" pitchFamily="66" charset="0"/>
              </a:rPr>
              <a:t>3</a:t>
            </a:r>
            <a:r>
              <a:rPr lang="en-US" sz="1600" b="1" dirty="0">
                <a:solidFill>
                  <a:srgbClr val="0070C0"/>
                </a:solidFill>
                <a:latin typeface="Ink Free" panose="03080402000500000000" pitchFamily="66" charset="0"/>
              </a:rPr>
              <a:t> </a:t>
            </a:r>
            <a:r>
              <a:rPr lang="en-US" sz="1600" b="1" dirty="0">
                <a:solidFill>
                  <a:srgbClr val="0070C0"/>
                </a:solidFill>
                <a:latin typeface="Ink Free" panose="03080402000500000000" pitchFamily="66" charset="0"/>
                <a:sym typeface="Wingdings" panose="05000000000000000000" pitchFamily="2" charset="2"/>
              </a:rPr>
              <a:t> 2Fe + 2MgO</a:t>
            </a:r>
            <a:endParaRPr lang="en-US" sz="1600" b="1" dirty="0">
              <a:solidFill>
                <a:srgbClr val="0070C0"/>
              </a:solidFill>
              <a:latin typeface="Ink Free" panose="03080402000500000000" pitchFamily="66" charset="0"/>
            </a:endParaRPr>
          </a:p>
        </p:txBody>
      </p:sp>
      <p:sp>
        <p:nvSpPr>
          <p:cNvPr id="15" name="TextBox 14">
            <a:extLst>
              <a:ext uri="{FF2B5EF4-FFF2-40B4-BE49-F238E27FC236}">
                <a16:creationId xmlns:a16="http://schemas.microsoft.com/office/drawing/2014/main" id="{83C80F96-9356-44C3-883C-CABA5D70A33D}"/>
              </a:ext>
            </a:extLst>
          </p:cNvPr>
          <p:cNvSpPr txBox="1"/>
          <p:nvPr/>
        </p:nvSpPr>
        <p:spPr>
          <a:xfrm>
            <a:off x="2314846" y="4868465"/>
            <a:ext cx="1827744" cy="338554"/>
          </a:xfrm>
          <a:prstGeom prst="rect">
            <a:avLst/>
          </a:prstGeom>
          <a:noFill/>
        </p:spPr>
        <p:txBody>
          <a:bodyPr wrap="none" rtlCol="0">
            <a:spAutoFit/>
          </a:bodyPr>
          <a:lstStyle/>
          <a:p>
            <a:r>
              <a:rPr lang="en-US" sz="1600" b="1" dirty="0">
                <a:solidFill>
                  <a:srgbClr val="0070C0"/>
                </a:solidFill>
                <a:latin typeface="Ink Free" panose="03080402000500000000" pitchFamily="66" charset="0"/>
              </a:rPr>
              <a:t>Al</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O</a:t>
            </a:r>
            <a:r>
              <a:rPr lang="en-US" sz="1600" b="1" baseline="-25000" dirty="0">
                <a:solidFill>
                  <a:srgbClr val="0070C0"/>
                </a:solidFill>
                <a:latin typeface="Ink Free" panose="03080402000500000000" pitchFamily="66" charset="0"/>
              </a:rPr>
              <a:t>3</a:t>
            </a:r>
            <a:r>
              <a:rPr lang="en-US" sz="1600" b="1" dirty="0">
                <a:solidFill>
                  <a:srgbClr val="0070C0"/>
                </a:solidFill>
                <a:latin typeface="Ink Free" panose="03080402000500000000" pitchFamily="66" charset="0"/>
              </a:rPr>
              <a:t> </a:t>
            </a:r>
            <a:r>
              <a:rPr lang="en-US" sz="1600" b="1" dirty="0">
                <a:solidFill>
                  <a:srgbClr val="0070C0"/>
                </a:solidFill>
                <a:latin typeface="Ink Free" panose="03080402000500000000" pitchFamily="66" charset="0"/>
                <a:sym typeface="Wingdings" panose="05000000000000000000" pitchFamily="2" charset="2"/>
              </a:rPr>
              <a:t> 2Al + 3O</a:t>
            </a:r>
            <a:endParaRPr lang="en-US" sz="1600" b="1" dirty="0">
              <a:solidFill>
                <a:srgbClr val="0070C0"/>
              </a:solidFill>
              <a:latin typeface="Ink Free" panose="03080402000500000000" pitchFamily="66" charset="0"/>
            </a:endParaRPr>
          </a:p>
        </p:txBody>
      </p:sp>
      <p:sp>
        <p:nvSpPr>
          <p:cNvPr id="16" name="TextBox 15">
            <a:extLst>
              <a:ext uri="{FF2B5EF4-FFF2-40B4-BE49-F238E27FC236}">
                <a16:creationId xmlns:a16="http://schemas.microsoft.com/office/drawing/2014/main" id="{37797903-1BD7-4239-B96E-F58ADA532636}"/>
              </a:ext>
            </a:extLst>
          </p:cNvPr>
          <p:cNvSpPr txBox="1"/>
          <p:nvPr/>
        </p:nvSpPr>
        <p:spPr>
          <a:xfrm>
            <a:off x="2314846" y="4443044"/>
            <a:ext cx="4315605" cy="338554"/>
          </a:xfrm>
          <a:prstGeom prst="rect">
            <a:avLst/>
          </a:prstGeom>
          <a:noFill/>
        </p:spPr>
        <p:txBody>
          <a:bodyPr wrap="none" rtlCol="0">
            <a:spAutoFit/>
          </a:bodyPr>
          <a:lstStyle/>
          <a:p>
            <a:r>
              <a:rPr lang="en-US" sz="1600" b="1" dirty="0">
                <a:solidFill>
                  <a:srgbClr val="0070C0"/>
                </a:solidFill>
                <a:latin typeface="Ink Free" panose="03080402000500000000" pitchFamily="66" charset="0"/>
              </a:rPr>
              <a:t>3Ca(OH)</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 + Al</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(SO</a:t>
            </a:r>
            <a:r>
              <a:rPr lang="en-US" sz="1600" b="1" baseline="-25000" dirty="0">
                <a:solidFill>
                  <a:srgbClr val="0070C0"/>
                </a:solidFill>
                <a:latin typeface="Ink Free" panose="03080402000500000000" pitchFamily="66" charset="0"/>
              </a:rPr>
              <a:t>4</a:t>
            </a:r>
            <a:r>
              <a:rPr lang="en-US" sz="1600" b="1" dirty="0">
                <a:solidFill>
                  <a:srgbClr val="0070C0"/>
                </a:solidFill>
                <a:latin typeface="Ink Free" panose="03080402000500000000" pitchFamily="66" charset="0"/>
              </a:rPr>
              <a:t>)</a:t>
            </a:r>
            <a:r>
              <a:rPr lang="en-US" sz="1600" b="1" baseline="-25000" dirty="0">
                <a:solidFill>
                  <a:srgbClr val="0070C0"/>
                </a:solidFill>
                <a:latin typeface="Ink Free" panose="03080402000500000000" pitchFamily="66" charset="0"/>
              </a:rPr>
              <a:t>3</a:t>
            </a:r>
            <a:r>
              <a:rPr lang="en-US" sz="1600" b="1" dirty="0">
                <a:solidFill>
                  <a:srgbClr val="0070C0"/>
                </a:solidFill>
                <a:latin typeface="Ink Free" panose="03080402000500000000" pitchFamily="66" charset="0"/>
              </a:rPr>
              <a:t> </a:t>
            </a:r>
            <a:r>
              <a:rPr lang="en-US" sz="1600" b="1" dirty="0">
                <a:solidFill>
                  <a:srgbClr val="0070C0"/>
                </a:solidFill>
                <a:latin typeface="Ink Free" panose="03080402000500000000" pitchFamily="66" charset="0"/>
                <a:sym typeface="Wingdings" panose="05000000000000000000" pitchFamily="2" charset="2"/>
              </a:rPr>
              <a:t> 3CaSO</a:t>
            </a:r>
            <a:r>
              <a:rPr lang="en-US" sz="1600" b="1" baseline="-25000" dirty="0">
                <a:solidFill>
                  <a:srgbClr val="0070C0"/>
                </a:solidFill>
                <a:latin typeface="Ink Free" panose="03080402000500000000" pitchFamily="66" charset="0"/>
                <a:sym typeface="Wingdings" panose="05000000000000000000" pitchFamily="2" charset="2"/>
              </a:rPr>
              <a:t>4</a:t>
            </a:r>
            <a:r>
              <a:rPr lang="en-US" sz="1600" b="1" dirty="0">
                <a:solidFill>
                  <a:srgbClr val="0070C0"/>
                </a:solidFill>
                <a:latin typeface="Ink Free" panose="03080402000500000000" pitchFamily="66" charset="0"/>
                <a:sym typeface="Wingdings" panose="05000000000000000000" pitchFamily="2" charset="2"/>
              </a:rPr>
              <a:t> + 2Al(OH)</a:t>
            </a:r>
            <a:r>
              <a:rPr lang="en-US" sz="1600" b="1" baseline="-25000" dirty="0">
                <a:solidFill>
                  <a:srgbClr val="0070C0"/>
                </a:solidFill>
                <a:latin typeface="Ink Free" panose="03080402000500000000" pitchFamily="66" charset="0"/>
                <a:sym typeface="Wingdings" panose="05000000000000000000" pitchFamily="2" charset="2"/>
              </a:rPr>
              <a:t>3</a:t>
            </a:r>
            <a:endParaRPr lang="en-US" sz="1600" b="1" dirty="0">
              <a:solidFill>
                <a:srgbClr val="0070C0"/>
              </a:solidFill>
              <a:latin typeface="Ink Free" panose="03080402000500000000" pitchFamily="66" charset="0"/>
            </a:endParaRPr>
          </a:p>
        </p:txBody>
      </p:sp>
      <p:sp>
        <p:nvSpPr>
          <p:cNvPr id="17" name="TextBox 16">
            <a:extLst>
              <a:ext uri="{FF2B5EF4-FFF2-40B4-BE49-F238E27FC236}">
                <a16:creationId xmlns:a16="http://schemas.microsoft.com/office/drawing/2014/main" id="{37A3AB4B-73E2-4473-B5A4-97974059D73E}"/>
              </a:ext>
            </a:extLst>
          </p:cNvPr>
          <p:cNvSpPr txBox="1"/>
          <p:nvPr/>
        </p:nvSpPr>
        <p:spPr>
          <a:xfrm>
            <a:off x="2314846" y="5719306"/>
            <a:ext cx="1505540" cy="338554"/>
          </a:xfrm>
          <a:prstGeom prst="rect">
            <a:avLst/>
          </a:prstGeom>
          <a:noFill/>
        </p:spPr>
        <p:txBody>
          <a:bodyPr wrap="none" rtlCol="0">
            <a:spAutoFit/>
          </a:bodyPr>
          <a:lstStyle/>
          <a:p>
            <a:r>
              <a:rPr lang="en-US" sz="1600" b="1" dirty="0">
                <a:solidFill>
                  <a:srgbClr val="0070C0"/>
                </a:solidFill>
                <a:latin typeface="Ink Free" panose="03080402000500000000" pitchFamily="66" charset="0"/>
              </a:rPr>
              <a:t>K + Cl</a:t>
            </a:r>
            <a:r>
              <a:rPr lang="en-US" sz="1600" b="1" baseline="-25000" dirty="0">
                <a:solidFill>
                  <a:srgbClr val="0070C0"/>
                </a:solidFill>
                <a:latin typeface="Ink Free" panose="03080402000500000000" pitchFamily="66" charset="0"/>
              </a:rPr>
              <a:t>2</a:t>
            </a:r>
            <a:r>
              <a:rPr lang="en-US" sz="1600" b="1" dirty="0">
                <a:solidFill>
                  <a:srgbClr val="0070C0"/>
                </a:solidFill>
                <a:latin typeface="Ink Free" panose="03080402000500000000" pitchFamily="66" charset="0"/>
              </a:rPr>
              <a:t> </a:t>
            </a:r>
            <a:r>
              <a:rPr lang="en-US" sz="1600" b="1" dirty="0">
                <a:solidFill>
                  <a:srgbClr val="0070C0"/>
                </a:solidFill>
                <a:latin typeface="Ink Free" panose="03080402000500000000" pitchFamily="66" charset="0"/>
                <a:sym typeface="Wingdings" panose="05000000000000000000" pitchFamily="2" charset="2"/>
              </a:rPr>
              <a:t> KCl</a:t>
            </a:r>
            <a:r>
              <a:rPr lang="en-US" sz="1600" b="1" baseline="-25000" dirty="0">
                <a:solidFill>
                  <a:srgbClr val="0070C0"/>
                </a:solidFill>
                <a:latin typeface="Ink Free" panose="03080402000500000000" pitchFamily="66" charset="0"/>
                <a:sym typeface="Wingdings" panose="05000000000000000000" pitchFamily="2" charset="2"/>
              </a:rPr>
              <a:t>2</a:t>
            </a:r>
            <a:endParaRPr lang="en-US" sz="1600" b="1" dirty="0">
              <a:solidFill>
                <a:srgbClr val="0070C0"/>
              </a:solidFill>
              <a:latin typeface="Ink Free" panose="03080402000500000000" pitchFamily="66" charset="0"/>
            </a:endParaRPr>
          </a:p>
        </p:txBody>
      </p:sp>
    </p:spTree>
    <p:extLst>
      <p:ext uri="{BB962C8B-B14F-4D97-AF65-F5344CB8AC3E}">
        <p14:creationId xmlns:p14="http://schemas.microsoft.com/office/powerpoint/2010/main" val="171341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#5</a:t>
            </a:r>
          </a:p>
        </p:txBody>
      </p:sp>
      <p:sp>
        <p:nvSpPr>
          <p:cNvPr id="3" name="Content Placeholder 2"/>
          <p:cNvSpPr>
            <a:spLocks noGrp="1"/>
          </p:cNvSpPr>
          <p:nvPr>
            <p:ph idx="1"/>
          </p:nvPr>
        </p:nvSpPr>
        <p:spPr>
          <a:xfrm>
            <a:off x="4686299" y="318064"/>
            <a:ext cx="3829050" cy="1097280"/>
          </a:xfrm>
        </p:spPr>
        <p:txBody>
          <a:bodyPr>
            <a:noAutofit/>
          </a:bodyPr>
          <a:lstStyle/>
          <a:p>
            <a:pPr marL="0" indent="0">
              <a:buNone/>
            </a:pPr>
            <a:r>
              <a:rPr lang="en-US" sz="3600" dirty="0">
                <a:latin typeface="Ebrima" panose="02000000000000000000" pitchFamily="2" charset="0"/>
                <a:ea typeface="Ebrima" panose="02000000000000000000" pitchFamily="2" charset="0"/>
                <a:cs typeface="Ebrima" panose="02000000000000000000" pitchFamily="2" charset="0"/>
              </a:rPr>
              <a:t>Single Replacement</a:t>
            </a:r>
          </a:p>
        </p:txBody>
      </p:sp>
      <p:sp>
        <p:nvSpPr>
          <p:cNvPr id="7" name="Rectangle 6"/>
          <p:cNvSpPr/>
          <p:nvPr/>
        </p:nvSpPr>
        <p:spPr>
          <a:xfrm>
            <a:off x="374072" y="1533043"/>
            <a:ext cx="8395854" cy="2057743"/>
          </a:xfrm>
          <a:prstGeom prst="rect">
            <a:avLst/>
          </a:prstGeom>
        </p:spPr>
        <p:txBody>
          <a:bodyPr wrap="square">
            <a:spAutoFit/>
          </a:bodyPr>
          <a:lstStyle/>
          <a:p>
            <a:pPr>
              <a:lnSpc>
                <a:spcPct val="115000"/>
              </a:lnSpc>
              <a:spcAft>
                <a:spcPts val="800"/>
              </a:spcAft>
            </a:pPr>
            <a:r>
              <a:rPr lang="en-US" sz="1600" dirty="0">
                <a:latin typeface="Calibri Light" panose="020F0302020204030204" pitchFamily="34" charset="0"/>
                <a:ea typeface="PMingLiU"/>
                <a:cs typeface="Times New Roman" panose="02020603050405020304" pitchFamily="18" charset="0"/>
              </a:rPr>
              <a:t>In your sweep of the area, you come across a cabinet of metal samples. It quickly becomes clear that there is one container missing. When trying to figure out what the missing bottle contained, you remember that one of the chemicals that was reported missing in a neighboring school was a solution of </a:t>
            </a:r>
            <a:r>
              <a:rPr lang="en-US" sz="1600" u="sng" dirty="0">
                <a:latin typeface="Calibri Light" panose="020F0302020204030204" pitchFamily="34" charset="0"/>
                <a:ea typeface="PMingLiU"/>
                <a:cs typeface="Times New Roman" panose="02020603050405020304" pitchFamily="18" charset="0"/>
              </a:rPr>
              <a:t>Calcium Sulfide</a:t>
            </a:r>
            <a:r>
              <a:rPr lang="en-US" sz="1600" dirty="0">
                <a:latin typeface="Calibri Light" panose="020F0302020204030204" pitchFamily="34" charset="0"/>
                <a:ea typeface="PMingLiU"/>
                <a:cs typeface="Times New Roman" panose="02020603050405020304" pitchFamily="18" charset="0"/>
              </a:rPr>
              <a:t>. You believe that the perpetrator used this solution and the missing metal sample to produce a new ingredient with a single replacement reaction. </a:t>
            </a:r>
            <a:r>
              <a:rPr lang="en-US" sz="1600" b="1" dirty="0">
                <a:latin typeface="Calibri Light" panose="020F0302020204030204" pitchFamily="34" charset="0"/>
                <a:ea typeface="PMingLiU"/>
                <a:cs typeface="Times New Roman" panose="02020603050405020304" pitchFamily="18" charset="0"/>
              </a:rPr>
              <a:t>Can you use this theory to determine a) what the missing ingredient must have been and b) the identity of the new compound that must have been created when mixed with Calcium Sulfide?</a:t>
            </a:r>
          </a:p>
        </p:txBody>
      </p:sp>
      <p:sp>
        <p:nvSpPr>
          <p:cNvPr id="4" name="Rectangle 3">
            <a:extLst>
              <a:ext uri="{FF2B5EF4-FFF2-40B4-BE49-F238E27FC236}">
                <a16:creationId xmlns:a16="http://schemas.microsoft.com/office/drawing/2014/main" id="{887261B9-DBC8-4110-8310-683CDFC58D17}"/>
              </a:ext>
            </a:extLst>
          </p:cNvPr>
          <p:cNvSpPr/>
          <p:nvPr/>
        </p:nvSpPr>
        <p:spPr>
          <a:xfrm>
            <a:off x="945572" y="4872109"/>
            <a:ext cx="7315200" cy="157113"/>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510F94-D41E-41A7-960D-5C277DAEBE7D}"/>
              </a:ext>
            </a:extLst>
          </p:cNvPr>
          <p:cNvSpPr/>
          <p:nvPr/>
        </p:nvSpPr>
        <p:spPr>
          <a:xfrm>
            <a:off x="945572" y="6315433"/>
            <a:ext cx="7315200" cy="157113"/>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Related image">
            <a:extLst>
              <a:ext uri="{FF2B5EF4-FFF2-40B4-BE49-F238E27FC236}">
                <a16:creationId xmlns:a16="http://schemas.microsoft.com/office/drawing/2014/main" id="{FFDD9097-8B1B-4573-9ECF-A182ECEE19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285" y="3837710"/>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Related image">
            <a:extLst>
              <a:ext uri="{FF2B5EF4-FFF2-40B4-BE49-F238E27FC236}">
                <a16:creationId xmlns:a16="http://schemas.microsoft.com/office/drawing/2014/main" id="{6F8585BC-0F15-4E5A-9A13-A13F01F14A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285" y="5273994"/>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elated image">
            <a:extLst>
              <a:ext uri="{FF2B5EF4-FFF2-40B4-BE49-F238E27FC236}">
                <a16:creationId xmlns:a16="http://schemas.microsoft.com/office/drawing/2014/main" id="{F8708D2A-49DD-46FC-BA00-C0DE11B56C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8533" y="3837710"/>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elated image">
            <a:extLst>
              <a:ext uri="{FF2B5EF4-FFF2-40B4-BE49-F238E27FC236}">
                <a16:creationId xmlns:a16="http://schemas.microsoft.com/office/drawing/2014/main" id="{5B424539-B791-4D0B-800A-7730544E3C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8533" y="5273994"/>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Related image">
            <a:extLst>
              <a:ext uri="{FF2B5EF4-FFF2-40B4-BE49-F238E27FC236}">
                <a16:creationId xmlns:a16="http://schemas.microsoft.com/office/drawing/2014/main" id="{93071383-44C7-48CC-A016-5F2CA098DE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2781" y="3837710"/>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lated image">
            <a:extLst>
              <a:ext uri="{FF2B5EF4-FFF2-40B4-BE49-F238E27FC236}">
                <a16:creationId xmlns:a16="http://schemas.microsoft.com/office/drawing/2014/main" id="{A6B2F3ED-2ABE-47FF-BF13-4EC5271DFB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2781" y="5273994"/>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elated image">
            <a:extLst>
              <a:ext uri="{FF2B5EF4-FFF2-40B4-BE49-F238E27FC236}">
                <a16:creationId xmlns:a16="http://schemas.microsoft.com/office/drawing/2014/main" id="{51C86FE8-7CAD-4347-8442-8ADC931CFC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7029" y="5273994"/>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Related image">
            <a:extLst>
              <a:ext uri="{FF2B5EF4-FFF2-40B4-BE49-F238E27FC236}">
                <a16:creationId xmlns:a16="http://schemas.microsoft.com/office/drawing/2014/main" id="{B10FDD56-2043-4BFB-A3A7-E521504516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1277" y="3837710"/>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Related image">
            <a:extLst>
              <a:ext uri="{FF2B5EF4-FFF2-40B4-BE49-F238E27FC236}">
                <a16:creationId xmlns:a16="http://schemas.microsoft.com/office/drawing/2014/main" id="{BDB42AB8-F9D4-4BA4-B4D9-9017467BB4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1277" y="5273994"/>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Related image">
            <a:extLst>
              <a:ext uri="{FF2B5EF4-FFF2-40B4-BE49-F238E27FC236}">
                <a16:creationId xmlns:a16="http://schemas.microsoft.com/office/drawing/2014/main" id="{3183D6EB-9421-48D3-ADC0-930E1B5D6D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525" y="3837710"/>
            <a:ext cx="1216858" cy="102982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Related image">
            <a:extLst>
              <a:ext uri="{FF2B5EF4-FFF2-40B4-BE49-F238E27FC236}">
                <a16:creationId xmlns:a16="http://schemas.microsoft.com/office/drawing/2014/main" id="{69F2213D-DD3C-4FCE-B7D4-312A65FC91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528" y="5273994"/>
            <a:ext cx="1216858" cy="10298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B2D643F-7268-4E86-9066-F98502EE1592}"/>
              </a:ext>
            </a:extLst>
          </p:cNvPr>
          <p:cNvSpPr txBox="1"/>
          <p:nvPr/>
        </p:nvSpPr>
        <p:spPr>
          <a:xfrm>
            <a:off x="1238929" y="4082371"/>
            <a:ext cx="691215" cy="707886"/>
          </a:xfrm>
          <a:prstGeom prst="rect">
            <a:avLst/>
          </a:prstGeom>
          <a:noFill/>
        </p:spPr>
        <p:txBody>
          <a:bodyPr wrap="none" rtlCol="0">
            <a:spAutoFit/>
          </a:bodyPr>
          <a:lstStyle/>
          <a:p>
            <a:r>
              <a:rPr lang="en-US" sz="4000" b="1" dirty="0">
                <a:latin typeface="Ebrima" panose="02000000000000000000" pitchFamily="2" charset="0"/>
                <a:ea typeface="Ebrima" panose="02000000000000000000" pitchFamily="2" charset="0"/>
                <a:cs typeface="Ebrima" panose="02000000000000000000" pitchFamily="2" charset="0"/>
              </a:rPr>
              <a:t>Al</a:t>
            </a:r>
          </a:p>
        </p:txBody>
      </p:sp>
      <p:sp>
        <p:nvSpPr>
          <p:cNvPr id="44" name="TextBox 43">
            <a:extLst>
              <a:ext uri="{FF2B5EF4-FFF2-40B4-BE49-F238E27FC236}">
                <a16:creationId xmlns:a16="http://schemas.microsoft.com/office/drawing/2014/main" id="{095F09B7-2283-4528-BDB6-301FA6D28994}"/>
              </a:ext>
            </a:extLst>
          </p:cNvPr>
          <p:cNvSpPr txBox="1"/>
          <p:nvPr/>
        </p:nvSpPr>
        <p:spPr>
          <a:xfrm>
            <a:off x="2338837" y="4082371"/>
            <a:ext cx="816249" cy="707886"/>
          </a:xfrm>
          <a:prstGeom prst="rect">
            <a:avLst/>
          </a:prstGeom>
          <a:noFill/>
        </p:spPr>
        <p:txBody>
          <a:bodyPr wrap="none" rtlCol="0">
            <a:spAutoFit/>
          </a:bodyPr>
          <a:lstStyle/>
          <a:p>
            <a:r>
              <a:rPr lang="en-US" sz="4000" b="1" dirty="0">
                <a:latin typeface="Ebrima" panose="02000000000000000000" pitchFamily="2" charset="0"/>
                <a:ea typeface="Ebrima" panose="02000000000000000000" pitchFamily="2" charset="0"/>
                <a:cs typeface="Ebrima" panose="02000000000000000000" pitchFamily="2" charset="0"/>
              </a:rPr>
              <a:t>Cu</a:t>
            </a:r>
          </a:p>
        </p:txBody>
      </p:sp>
      <p:sp>
        <p:nvSpPr>
          <p:cNvPr id="45" name="TextBox 44">
            <a:extLst>
              <a:ext uri="{FF2B5EF4-FFF2-40B4-BE49-F238E27FC236}">
                <a16:creationId xmlns:a16="http://schemas.microsoft.com/office/drawing/2014/main" id="{AF9CE16A-2A40-498D-A0CB-C5867CEC1C1D}"/>
              </a:ext>
            </a:extLst>
          </p:cNvPr>
          <p:cNvSpPr txBox="1"/>
          <p:nvPr/>
        </p:nvSpPr>
        <p:spPr>
          <a:xfrm>
            <a:off x="3557168" y="4082371"/>
            <a:ext cx="728084" cy="707886"/>
          </a:xfrm>
          <a:prstGeom prst="rect">
            <a:avLst/>
          </a:prstGeom>
          <a:noFill/>
        </p:spPr>
        <p:txBody>
          <a:bodyPr wrap="none" rtlCol="0">
            <a:spAutoFit/>
          </a:bodyPr>
          <a:lstStyle/>
          <a:p>
            <a:r>
              <a:rPr lang="en-US" sz="4000" b="1" dirty="0">
                <a:latin typeface="Ebrima" panose="02000000000000000000" pitchFamily="2" charset="0"/>
                <a:ea typeface="Ebrima" panose="02000000000000000000" pitchFamily="2" charset="0"/>
                <a:cs typeface="Ebrima" panose="02000000000000000000" pitchFamily="2" charset="0"/>
              </a:rPr>
              <a:t>Fe</a:t>
            </a:r>
          </a:p>
        </p:txBody>
      </p:sp>
      <p:sp>
        <p:nvSpPr>
          <p:cNvPr id="46" name="TextBox 45">
            <a:extLst>
              <a:ext uri="{FF2B5EF4-FFF2-40B4-BE49-F238E27FC236}">
                <a16:creationId xmlns:a16="http://schemas.microsoft.com/office/drawing/2014/main" id="{7FA83224-C2AA-4912-92C2-F0FBEDD88785}"/>
              </a:ext>
            </a:extLst>
          </p:cNvPr>
          <p:cNvSpPr txBox="1"/>
          <p:nvPr/>
        </p:nvSpPr>
        <p:spPr>
          <a:xfrm>
            <a:off x="5972990" y="4082371"/>
            <a:ext cx="593432" cy="707886"/>
          </a:xfrm>
          <a:prstGeom prst="rect">
            <a:avLst/>
          </a:prstGeom>
          <a:noFill/>
        </p:spPr>
        <p:txBody>
          <a:bodyPr wrap="none" rtlCol="0">
            <a:spAutoFit/>
          </a:bodyPr>
          <a:lstStyle/>
          <a:p>
            <a:r>
              <a:rPr lang="en-US" sz="4000" b="1" dirty="0">
                <a:latin typeface="Ebrima" panose="02000000000000000000" pitchFamily="2" charset="0"/>
                <a:ea typeface="Ebrima" panose="02000000000000000000" pitchFamily="2" charset="0"/>
                <a:cs typeface="Ebrima" panose="02000000000000000000" pitchFamily="2" charset="0"/>
              </a:rPr>
              <a:t>Li</a:t>
            </a:r>
          </a:p>
        </p:txBody>
      </p:sp>
      <p:sp>
        <p:nvSpPr>
          <p:cNvPr id="47" name="TextBox 46">
            <a:extLst>
              <a:ext uri="{FF2B5EF4-FFF2-40B4-BE49-F238E27FC236}">
                <a16:creationId xmlns:a16="http://schemas.microsoft.com/office/drawing/2014/main" id="{4FDFC7C5-F85D-4B1F-8C3B-9F56085C95A3}"/>
              </a:ext>
            </a:extLst>
          </p:cNvPr>
          <p:cNvSpPr txBox="1"/>
          <p:nvPr/>
        </p:nvSpPr>
        <p:spPr>
          <a:xfrm>
            <a:off x="6987739" y="4113149"/>
            <a:ext cx="912429"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Mg</a:t>
            </a:r>
            <a:endParaRPr lang="en-US" sz="4000" b="1" dirty="0">
              <a:latin typeface="Ebrima" panose="02000000000000000000" pitchFamily="2" charset="0"/>
              <a:ea typeface="Ebrima" panose="02000000000000000000" pitchFamily="2" charset="0"/>
              <a:cs typeface="Ebrima" panose="02000000000000000000" pitchFamily="2" charset="0"/>
            </a:endParaRPr>
          </a:p>
        </p:txBody>
      </p:sp>
      <p:sp>
        <p:nvSpPr>
          <p:cNvPr id="48" name="TextBox 47">
            <a:extLst>
              <a:ext uri="{FF2B5EF4-FFF2-40B4-BE49-F238E27FC236}">
                <a16:creationId xmlns:a16="http://schemas.microsoft.com/office/drawing/2014/main" id="{BFCD44C4-E7C0-45CA-AD88-19C04BC75CC8}"/>
              </a:ext>
            </a:extLst>
          </p:cNvPr>
          <p:cNvSpPr txBox="1"/>
          <p:nvPr/>
        </p:nvSpPr>
        <p:spPr>
          <a:xfrm>
            <a:off x="1179612" y="5536654"/>
            <a:ext cx="798617"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Na</a:t>
            </a:r>
          </a:p>
        </p:txBody>
      </p:sp>
      <p:sp>
        <p:nvSpPr>
          <p:cNvPr id="49" name="TextBox 48">
            <a:extLst>
              <a:ext uri="{FF2B5EF4-FFF2-40B4-BE49-F238E27FC236}">
                <a16:creationId xmlns:a16="http://schemas.microsoft.com/office/drawing/2014/main" id="{F6F4438B-1515-4A24-A9FE-40F19A05AFE4}"/>
              </a:ext>
            </a:extLst>
          </p:cNvPr>
          <p:cNvSpPr txBox="1"/>
          <p:nvPr/>
        </p:nvSpPr>
        <p:spPr>
          <a:xfrm>
            <a:off x="2400221" y="5536654"/>
            <a:ext cx="681597"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Ni</a:t>
            </a:r>
          </a:p>
        </p:txBody>
      </p:sp>
      <p:sp>
        <p:nvSpPr>
          <p:cNvPr id="50" name="TextBox 49">
            <a:extLst>
              <a:ext uri="{FF2B5EF4-FFF2-40B4-BE49-F238E27FC236}">
                <a16:creationId xmlns:a16="http://schemas.microsoft.com/office/drawing/2014/main" id="{2E500DC8-9B4B-40C9-AF4F-400EBFE47AE0}"/>
              </a:ext>
            </a:extLst>
          </p:cNvPr>
          <p:cNvSpPr txBox="1"/>
          <p:nvPr/>
        </p:nvSpPr>
        <p:spPr>
          <a:xfrm>
            <a:off x="3557168" y="5536654"/>
            <a:ext cx="721672"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Sn</a:t>
            </a:r>
          </a:p>
        </p:txBody>
      </p:sp>
      <p:sp>
        <p:nvSpPr>
          <p:cNvPr id="51" name="TextBox 50">
            <a:extLst>
              <a:ext uri="{FF2B5EF4-FFF2-40B4-BE49-F238E27FC236}">
                <a16:creationId xmlns:a16="http://schemas.microsoft.com/office/drawing/2014/main" id="{98FD2970-C580-4685-862C-1B86055967EF}"/>
              </a:ext>
            </a:extLst>
          </p:cNvPr>
          <p:cNvSpPr txBox="1"/>
          <p:nvPr/>
        </p:nvSpPr>
        <p:spPr>
          <a:xfrm>
            <a:off x="5892040" y="5536654"/>
            <a:ext cx="755335"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Pb</a:t>
            </a:r>
          </a:p>
        </p:txBody>
      </p:sp>
      <p:sp>
        <p:nvSpPr>
          <p:cNvPr id="52" name="TextBox 51">
            <a:extLst>
              <a:ext uri="{FF2B5EF4-FFF2-40B4-BE49-F238E27FC236}">
                <a16:creationId xmlns:a16="http://schemas.microsoft.com/office/drawing/2014/main" id="{D0D48DAE-9429-4AA6-988C-146A9A6C2090}"/>
              </a:ext>
            </a:extLst>
          </p:cNvPr>
          <p:cNvSpPr txBox="1"/>
          <p:nvPr/>
        </p:nvSpPr>
        <p:spPr>
          <a:xfrm>
            <a:off x="7071897" y="5536654"/>
            <a:ext cx="744114"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Zn</a:t>
            </a:r>
          </a:p>
        </p:txBody>
      </p:sp>
      <p:sp>
        <p:nvSpPr>
          <p:cNvPr id="53" name="TextBox 52">
            <a:extLst>
              <a:ext uri="{FF2B5EF4-FFF2-40B4-BE49-F238E27FC236}">
                <a16:creationId xmlns:a16="http://schemas.microsoft.com/office/drawing/2014/main" id="{C5AFBBE5-C781-4847-96A1-564596B4543E}"/>
              </a:ext>
            </a:extLst>
          </p:cNvPr>
          <p:cNvSpPr txBox="1"/>
          <p:nvPr/>
        </p:nvSpPr>
        <p:spPr>
          <a:xfrm>
            <a:off x="4783383" y="5536654"/>
            <a:ext cx="627095" cy="646331"/>
          </a:xfrm>
          <a:prstGeom prst="rect">
            <a:avLst/>
          </a:prstGeom>
          <a:noFill/>
        </p:spPr>
        <p:txBody>
          <a:bodyPr wrap="none" rtlCol="0">
            <a:spAutoFit/>
          </a:bodyPr>
          <a:lstStyle/>
          <a:p>
            <a:r>
              <a:rPr lang="en-US" sz="3600" b="1" dirty="0">
                <a:latin typeface="Ebrima" panose="02000000000000000000" pitchFamily="2" charset="0"/>
                <a:ea typeface="Ebrima" panose="02000000000000000000" pitchFamily="2" charset="0"/>
                <a:cs typeface="Ebrima" panose="02000000000000000000" pitchFamily="2" charset="0"/>
              </a:rPr>
              <a:t>Sr</a:t>
            </a:r>
          </a:p>
        </p:txBody>
      </p:sp>
    </p:spTree>
    <p:extLst>
      <p:ext uri="{BB962C8B-B14F-4D97-AF65-F5344CB8AC3E}">
        <p14:creationId xmlns:p14="http://schemas.microsoft.com/office/powerpoint/2010/main" val="114259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0800"/>
            <a:ext cx="7886700" cy="1325563"/>
          </a:xfrm>
        </p:spPr>
        <p:txBody>
          <a:bodyPr>
            <a:normAutofit/>
          </a:bodyPr>
          <a:lstStyle/>
          <a:p>
            <a:r>
              <a:rPr lang="en-US" sz="8000" cap="small" dirty="0">
                <a:latin typeface="Ebrima" panose="02000000000000000000" pitchFamily="2" charset="0"/>
                <a:ea typeface="Ebrima" panose="02000000000000000000" pitchFamily="2" charset="0"/>
                <a:cs typeface="Ebrima" panose="02000000000000000000" pitchFamily="2" charset="0"/>
              </a:rPr>
              <a:t>Clue #6</a:t>
            </a:r>
          </a:p>
        </p:txBody>
      </p:sp>
      <p:sp>
        <p:nvSpPr>
          <p:cNvPr id="3" name="Content Placeholder 2"/>
          <p:cNvSpPr>
            <a:spLocks noGrp="1"/>
          </p:cNvSpPr>
          <p:nvPr>
            <p:ph idx="1"/>
          </p:nvPr>
        </p:nvSpPr>
        <p:spPr>
          <a:xfrm>
            <a:off x="4686299" y="587828"/>
            <a:ext cx="3829050" cy="770709"/>
          </a:xfrm>
        </p:spPr>
        <p:txBody>
          <a:bodyPr>
            <a:noAutofit/>
          </a:bodyPr>
          <a:lstStyle/>
          <a:p>
            <a:pPr marL="0" indent="0">
              <a:buNone/>
            </a:pPr>
            <a:r>
              <a:rPr lang="en-US" sz="3200" dirty="0">
                <a:latin typeface="Ebrima" panose="02000000000000000000" pitchFamily="2" charset="0"/>
                <a:ea typeface="Ebrima" panose="02000000000000000000" pitchFamily="2" charset="0"/>
                <a:cs typeface="Ebrima" panose="02000000000000000000" pitchFamily="2" charset="0"/>
              </a:rPr>
              <a:t>Missing Ingredient</a:t>
            </a:r>
          </a:p>
        </p:txBody>
      </p:sp>
      <p:pic>
        <p:nvPicPr>
          <p:cNvPr id="4098" name="Picture 2" descr="Image result for chemical bottle">
            <a:extLst>
              <a:ext uri="{FF2B5EF4-FFF2-40B4-BE49-F238E27FC236}">
                <a16:creationId xmlns:a16="http://schemas.microsoft.com/office/drawing/2014/main" id="{83C83998-C164-49B1-9476-4E9C60D4E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677" y="3960277"/>
            <a:ext cx="1843088" cy="25156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9854E32-9A02-41A4-8066-1877DD2DCB3E}"/>
              </a:ext>
            </a:extLst>
          </p:cNvPr>
          <p:cNvPicPr>
            <a:picLocks noChangeAspect="1"/>
          </p:cNvPicPr>
          <p:nvPr/>
        </p:nvPicPr>
        <p:blipFill rotWithShape="1">
          <a:blip r:embed="rId3">
            <a:extLst>
              <a:ext uri="{28A0092B-C50C-407E-A947-70E740481C1C}">
                <a14:useLocalDpi xmlns:a14="http://schemas.microsoft.com/office/drawing/2010/main" val="0"/>
              </a:ext>
            </a:extLst>
          </a:blip>
          <a:srcRect l="4686" t="36020" r="6445" b="18095"/>
          <a:stretch/>
        </p:blipFill>
        <p:spPr>
          <a:xfrm>
            <a:off x="3189371" y="4078188"/>
            <a:ext cx="5234204" cy="2342312"/>
          </a:xfrm>
          <a:prstGeom prst="rect">
            <a:avLst/>
          </a:prstGeom>
        </p:spPr>
      </p:pic>
      <p:sp>
        <p:nvSpPr>
          <p:cNvPr id="11" name="TextBox 10">
            <a:extLst>
              <a:ext uri="{FF2B5EF4-FFF2-40B4-BE49-F238E27FC236}">
                <a16:creationId xmlns:a16="http://schemas.microsoft.com/office/drawing/2014/main" id="{75DD1645-3C6F-47EE-BA89-442644DDE25B}"/>
              </a:ext>
            </a:extLst>
          </p:cNvPr>
          <p:cNvSpPr txBox="1"/>
          <p:nvPr/>
        </p:nvSpPr>
        <p:spPr>
          <a:xfrm>
            <a:off x="3866480" y="4043408"/>
            <a:ext cx="2635658" cy="738664"/>
          </a:xfrm>
          <a:prstGeom prst="rect">
            <a:avLst/>
          </a:prstGeom>
          <a:noFill/>
        </p:spPr>
        <p:txBody>
          <a:bodyPr wrap="none" rtlCol="0">
            <a:spAutoFit/>
          </a:bodyPr>
          <a:lstStyle/>
          <a:p>
            <a:pPr>
              <a:lnSpc>
                <a:spcPct val="150000"/>
              </a:lnSpc>
            </a:pPr>
            <a:r>
              <a:rPr lang="en-US" sz="2800" u="sng" dirty="0">
                <a:solidFill>
                  <a:schemeClr val="tx1">
                    <a:lumMod val="75000"/>
                    <a:lumOff val="25000"/>
                  </a:schemeClr>
                </a:solidFill>
                <a:latin typeface="Viner Hand ITC" panose="03070502030502020203" pitchFamily="66" charset="0"/>
              </a:rPr>
              <a:t>Ingredient List</a:t>
            </a:r>
          </a:p>
        </p:txBody>
      </p:sp>
      <p:sp>
        <p:nvSpPr>
          <p:cNvPr id="12" name="TextBox 11">
            <a:extLst>
              <a:ext uri="{FF2B5EF4-FFF2-40B4-BE49-F238E27FC236}">
                <a16:creationId xmlns:a16="http://schemas.microsoft.com/office/drawing/2014/main" id="{D1AFC554-A7A6-4752-9231-39FBBF53BC68}"/>
              </a:ext>
            </a:extLst>
          </p:cNvPr>
          <p:cNvSpPr txBox="1"/>
          <p:nvPr/>
        </p:nvSpPr>
        <p:spPr>
          <a:xfrm>
            <a:off x="438540" y="1543843"/>
            <a:ext cx="8377348" cy="2041328"/>
          </a:xfrm>
          <a:prstGeom prst="rect">
            <a:avLst/>
          </a:prstGeom>
          <a:noFill/>
        </p:spPr>
        <p:txBody>
          <a:bodyPr wrap="square" rtlCol="0">
            <a:spAutoFit/>
          </a:bodyPr>
          <a:lstStyle/>
          <a:p>
            <a:pPr>
              <a:lnSpc>
                <a:spcPct val="114000"/>
              </a:lnSpc>
            </a:pPr>
            <a:r>
              <a:rPr lang="en-US" sz="1600" dirty="0">
                <a:latin typeface="+mj-lt"/>
              </a:rPr>
              <a:t>In one of the storage cabinets, you notice that there is a jar that has been completely emptied out. As you began to search around to see if there was any indication about the identity of this substance, you notice a ripped out sheet of notebook paper crumpled up and thrown in the trash. When you smooth it back out, you find a that it has been labeled “Ingredient List” but it only seems to have some cryptic drawings rather than the names or symbols that you would expect. </a:t>
            </a:r>
            <a:r>
              <a:rPr lang="en-US" sz="1600" b="1" dirty="0">
                <a:latin typeface="+mj-lt"/>
              </a:rPr>
              <a:t>Luckily, you realize that it’s just a clever code to hide the true list and you make note of what you now know to be the missing compound.</a:t>
            </a:r>
          </a:p>
        </p:txBody>
      </p:sp>
      <p:grpSp>
        <p:nvGrpSpPr>
          <p:cNvPr id="4" name="Group 3">
            <a:extLst>
              <a:ext uri="{FF2B5EF4-FFF2-40B4-BE49-F238E27FC236}">
                <a16:creationId xmlns:a16="http://schemas.microsoft.com/office/drawing/2014/main" id="{DD063CC8-7DC0-4B78-BB48-E80BAE911921}"/>
              </a:ext>
            </a:extLst>
          </p:cNvPr>
          <p:cNvGrpSpPr/>
          <p:nvPr/>
        </p:nvGrpSpPr>
        <p:grpSpPr>
          <a:xfrm>
            <a:off x="4050850" y="5051630"/>
            <a:ext cx="567784" cy="738664"/>
            <a:chOff x="-195264" y="-179746"/>
            <a:chExt cx="3272720" cy="4257675"/>
          </a:xfrm>
        </p:grpSpPr>
        <p:pic>
          <p:nvPicPr>
            <p:cNvPr id="1026" name="Picture 2" descr="Image result for iron clip art">
              <a:extLst>
                <a:ext uri="{FF2B5EF4-FFF2-40B4-BE49-F238E27FC236}">
                  <a16:creationId xmlns:a16="http://schemas.microsoft.com/office/drawing/2014/main" id="{74BD00F9-E9CF-404D-98C4-85114C406DE4}"/>
                </a:ext>
              </a:extLst>
            </p:cNvPr>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r="28418" b="4981"/>
            <a:stretch/>
          </p:blipFill>
          <p:spPr bwMode="auto">
            <a:xfrm>
              <a:off x="-195264" y="-179746"/>
              <a:ext cx="3272720" cy="40455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iron clip art">
              <a:extLst>
                <a:ext uri="{FF2B5EF4-FFF2-40B4-BE49-F238E27FC236}">
                  <a16:creationId xmlns:a16="http://schemas.microsoft.com/office/drawing/2014/main" id="{D5B87C87-B979-4572-BDFC-E0D87428E4D0}"/>
                </a:ext>
              </a:extLst>
            </p:cNvPr>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r="60938"/>
            <a:stretch/>
          </p:blipFill>
          <p:spPr bwMode="auto">
            <a:xfrm>
              <a:off x="-195264" y="-179746"/>
              <a:ext cx="1785939" cy="42576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Car Clipart">
            <a:extLst>
              <a:ext uri="{FF2B5EF4-FFF2-40B4-BE49-F238E27FC236}">
                <a16:creationId xmlns:a16="http://schemas.microsoft.com/office/drawing/2014/main" id="{BA9094D1-0BF7-48E5-9C91-58C268806696}"/>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9312" y="5144032"/>
            <a:ext cx="1122986" cy="701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one clip art">
            <a:extLst>
              <a:ext uri="{FF2B5EF4-FFF2-40B4-BE49-F238E27FC236}">
                <a16:creationId xmlns:a16="http://schemas.microsoft.com/office/drawing/2014/main" id="{C62BA092-DD6F-46E3-98BE-1B4EC0CE3937}"/>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0148" y="5249278"/>
            <a:ext cx="490351" cy="4913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ABB9871-06BD-4DDB-8648-6A9285301AB1}"/>
              </a:ext>
            </a:extLst>
          </p:cNvPr>
          <p:cNvSpPr txBox="1"/>
          <p:nvPr/>
        </p:nvSpPr>
        <p:spPr>
          <a:xfrm>
            <a:off x="7027743" y="4848565"/>
            <a:ext cx="471604" cy="1107996"/>
          </a:xfrm>
          <a:prstGeom prst="rect">
            <a:avLst/>
          </a:prstGeom>
          <a:noFill/>
        </p:spPr>
        <p:txBody>
          <a:bodyPr wrap="none" rtlCol="0">
            <a:spAutoFit/>
          </a:bodyPr>
          <a:lstStyle/>
          <a:p>
            <a:pPr>
              <a:lnSpc>
                <a:spcPct val="150000"/>
              </a:lnSpc>
            </a:pPr>
            <a:r>
              <a:rPr lang="en-US" sz="4400" dirty="0">
                <a:solidFill>
                  <a:schemeClr val="tx1">
                    <a:lumMod val="50000"/>
                    <a:lumOff val="50000"/>
                  </a:schemeClr>
                </a:solidFill>
                <a:latin typeface="Viner Hand ITC" panose="03070502030502020203" pitchFamily="66" charset="0"/>
              </a:rPr>
              <a:t>8</a:t>
            </a:r>
          </a:p>
        </p:txBody>
      </p:sp>
      <p:sp>
        <p:nvSpPr>
          <p:cNvPr id="22" name="TextBox 21">
            <a:extLst>
              <a:ext uri="{FF2B5EF4-FFF2-40B4-BE49-F238E27FC236}">
                <a16:creationId xmlns:a16="http://schemas.microsoft.com/office/drawing/2014/main" id="{8B488ACB-89F2-40AE-B7D3-CA7DF30B0485}"/>
              </a:ext>
            </a:extLst>
          </p:cNvPr>
          <p:cNvSpPr txBox="1"/>
          <p:nvPr/>
        </p:nvSpPr>
        <p:spPr>
          <a:xfrm>
            <a:off x="4704506" y="4866964"/>
            <a:ext cx="567784" cy="1107996"/>
          </a:xfrm>
          <a:prstGeom prst="rect">
            <a:avLst/>
          </a:prstGeom>
          <a:noFill/>
        </p:spPr>
        <p:txBody>
          <a:bodyPr wrap="none" rtlCol="0">
            <a:spAutoFit/>
          </a:bodyPr>
          <a:lstStyle/>
          <a:p>
            <a:pPr>
              <a:lnSpc>
                <a:spcPct val="150000"/>
              </a:lnSpc>
            </a:pPr>
            <a:r>
              <a:rPr lang="en-US" sz="4400" dirty="0">
                <a:solidFill>
                  <a:schemeClr val="tx1">
                    <a:lumMod val="50000"/>
                    <a:lumOff val="50000"/>
                  </a:schemeClr>
                </a:solidFill>
                <a:latin typeface="Viner Hand ITC" panose="03070502030502020203" pitchFamily="66" charset="0"/>
              </a:rPr>
              <a:t>2</a:t>
            </a:r>
          </a:p>
        </p:txBody>
      </p:sp>
    </p:spTree>
    <p:extLst>
      <p:ext uri="{BB962C8B-B14F-4D97-AF65-F5344CB8AC3E}">
        <p14:creationId xmlns:p14="http://schemas.microsoft.com/office/powerpoint/2010/main" val="128360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02226"/>
            <a:ext cx="4200526" cy="950300"/>
          </a:xfrm>
        </p:spPr>
        <p:txBody>
          <a:bodyPr>
            <a:normAutofit/>
          </a:bodyPr>
          <a:lstStyle/>
          <a:p>
            <a:pPr algn="ctr"/>
            <a:r>
              <a:rPr lang="en-US" sz="4800" cap="small" dirty="0">
                <a:latin typeface="Ebrima" panose="02000000000000000000" pitchFamily="2" charset="0"/>
                <a:ea typeface="Ebrima" panose="02000000000000000000" pitchFamily="2" charset="0"/>
                <a:cs typeface="Ebrima" panose="02000000000000000000" pitchFamily="2" charset="0"/>
              </a:rPr>
              <a:t>Evidence Sheet</a:t>
            </a:r>
          </a:p>
        </p:txBody>
      </p:sp>
      <p:graphicFrame>
        <p:nvGraphicFramePr>
          <p:cNvPr id="7" name="Table 6"/>
          <p:cNvGraphicFramePr>
            <a:graphicFrameLocks noGrp="1"/>
          </p:cNvGraphicFramePr>
          <p:nvPr>
            <p:extLst>
              <p:ext uri="{D42A27DB-BD31-4B8C-83A1-F6EECF244321}">
                <p14:modId xmlns:p14="http://schemas.microsoft.com/office/powerpoint/2010/main" val="1951931254"/>
              </p:ext>
            </p:extLst>
          </p:nvPr>
        </p:nvGraphicFramePr>
        <p:xfrm>
          <a:off x="295276" y="1152525"/>
          <a:ext cx="3933824" cy="5419724"/>
        </p:xfrm>
        <a:graphic>
          <a:graphicData uri="http://schemas.openxmlformats.org/drawingml/2006/table">
            <a:tbl>
              <a:tblPr bandRow="1">
                <a:tableStyleId>{5A111915-BE36-4E01-A7E5-04B1672EAD32}</a:tableStyleId>
              </a:tblPr>
              <a:tblGrid>
                <a:gridCol w="3933824">
                  <a:extLst>
                    <a:ext uri="{9D8B030D-6E8A-4147-A177-3AD203B41FA5}">
                      <a16:colId xmlns:a16="http://schemas.microsoft.com/office/drawing/2014/main" val="3385642723"/>
                    </a:ext>
                  </a:extLst>
                </a:gridCol>
              </a:tblGrid>
              <a:tr h="2709862">
                <a:tc>
                  <a:txBody>
                    <a:bodyPr/>
                    <a:lstStyle/>
                    <a:p>
                      <a:r>
                        <a:rPr lang="en-US" sz="1200" dirty="0">
                          <a:effectLst/>
                          <a:latin typeface="Calibri Light" panose="020F0302020204030204" pitchFamily="34" charset="0"/>
                          <a:ea typeface="PMingLiU"/>
                          <a:cs typeface="Times New Roman" panose="02020603050405020304" pitchFamily="18" charset="0"/>
                        </a:rPr>
                        <a:t>What does the evidence tell you? What do you</a:t>
                      </a:r>
                      <a:r>
                        <a:rPr lang="en-US" sz="1200" baseline="0" dirty="0">
                          <a:effectLst/>
                          <a:latin typeface="Calibri Light" panose="020F0302020204030204" pitchFamily="34" charset="0"/>
                          <a:ea typeface="PMingLiU"/>
                          <a:cs typeface="Times New Roman" panose="02020603050405020304" pitchFamily="18" charset="0"/>
                        </a:rPr>
                        <a:t> know?</a:t>
                      </a:r>
                      <a:endParaRPr lang="en-US" sz="1200" dirty="0"/>
                    </a:p>
                  </a:txBody>
                  <a:tcPr/>
                </a:tc>
                <a:extLst>
                  <a:ext uri="{0D108BD9-81ED-4DB2-BD59-A6C34878D82A}">
                    <a16:rowId xmlns:a16="http://schemas.microsoft.com/office/drawing/2014/main" val="2286221847"/>
                  </a:ext>
                </a:extLst>
              </a:tr>
              <a:tr h="2709862">
                <a:tc>
                  <a:txBody>
                    <a:bodyPr/>
                    <a:lstStyle/>
                    <a:p>
                      <a:r>
                        <a:rPr lang="en-US" sz="1200" b="0" kern="1200" dirty="0">
                          <a:solidFill>
                            <a:schemeClr val="tx1"/>
                          </a:solidFill>
                          <a:effectLst/>
                          <a:latin typeface="+mj-lt"/>
                          <a:ea typeface="+mn-ea"/>
                          <a:cs typeface="+mn-cs"/>
                        </a:rPr>
                        <a:t>How might this evidence help solve the mystery?</a:t>
                      </a:r>
                      <a:endParaRPr lang="en-US" sz="1200" b="0" dirty="0">
                        <a:latin typeface="+mj-lt"/>
                      </a:endParaRPr>
                    </a:p>
                  </a:txBody>
                  <a:tcPr/>
                </a:tc>
                <a:extLst>
                  <a:ext uri="{0D108BD9-81ED-4DB2-BD59-A6C34878D82A}">
                    <a16:rowId xmlns:a16="http://schemas.microsoft.com/office/drawing/2014/main" val="270672037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6890912"/>
              </p:ext>
            </p:extLst>
          </p:nvPr>
        </p:nvGraphicFramePr>
        <p:xfrm>
          <a:off x="4895851" y="1152525"/>
          <a:ext cx="3933824" cy="5419724"/>
        </p:xfrm>
        <a:graphic>
          <a:graphicData uri="http://schemas.openxmlformats.org/drawingml/2006/table">
            <a:tbl>
              <a:tblPr bandRow="1">
                <a:tableStyleId>{5A111915-BE36-4E01-A7E5-04B1672EAD32}</a:tableStyleId>
              </a:tblPr>
              <a:tblGrid>
                <a:gridCol w="3933824">
                  <a:extLst>
                    <a:ext uri="{9D8B030D-6E8A-4147-A177-3AD203B41FA5}">
                      <a16:colId xmlns:a16="http://schemas.microsoft.com/office/drawing/2014/main" val="3385642723"/>
                    </a:ext>
                  </a:extLst>
                </a:gridCol>
              </a:tblGrid>
              <a:tr h="2709862">
                <a:tc>
                  <a:txBody>
                    <a:bodyPr/>
                    <a:lstStyle/>
                    <a:p>
                      <a:r>
                        <a:rPr lang="en-US" sz="1200" dirty="0">
                          <a:effectLst/>
                          <a:latin typeface="Calibri Light" panose="020F0302020204030204" pitchFamily="34" charset="0"/>
                          <a:ea typeface="PMingLiU"/>
                          <a:cs typeface="Times New Roman" panose="02020603050405020304" pitchFamily="18" charset="0"/>
                        </a:rPr>
                        <a:t>What does the evidence tell you? What do you</a:t>
                      </a:r>
                      <a:r>
                        <a:rPr lang="en-US" sz="1200" baseline="0" dirty="0">
                          <a:effectLst/>
                          <a:latin typeface="Calibri Light" panose="020F0302020204030204" pitchFamily="34" charset="0"/>
                          <a:ea typeface="PMingLiU"/>
                          <a:cs typeface="Times New Roman" panose="02020603050405020304" pitchFamily="18" charset="0"/>
                        </a:rPr>
                        <a:t> know?</a:t>
                      </a:r>
                      <a:endParaRPr lang="en-US" sz="1200" dirty="0"/>
                    </a:p>
                  </a:txBody>
                  <a:tcPr/>
                </a:tc>
                <a:extLst>
                  <a:ext uri="{0D108BD9-81ED-4DB2-BD59-A6C34878D82A}">
                    <a16:rowId xmlns:a16="http://schemas.microsoft.com/office/drawing/2014/main" val="2286221847"/>
                  </a:ext>
                </a:extLst>
              </a:tr>
              <a:tr h="2709862">
                <a:tc>
                  <a:txBody>
                    <a:bodyPr/>
                    <a:lstStyle/>
                    <a:p>
                      <a:r>
                        <a:rPr lang="en-US" sz="1200" b="0" kern="1200" dirty="0">
                          <a:solidFill>
                            <a:schemeClr val="tx1"/>
                          </a:solidFill>
                          <a:effectLst/>
                          <a:latin typeface="+mj-lt"/>
                          <a:ea typeface="+mn-ea"/>
                          <a:cs typeface="+mn-cs"/>
                        </a:rPr>
                        <a:t>How might this evidence help solve the mystery?</a:t>
                      </a:r>
                      <a:endParaRPr lang="en-US" sz="1200" b="0" dirty="0">
                        <a:latin typeface="+mj-lt"/>
                      </a:endParaRPr>
                    </a:p>
                  </a:txBody>
                  <a:tcPr/>
                </a:tc>
                <a:extLst>
                  <a:ext uri="{0D108BD9-81ED-4DB2-BD59-A6C34878D82A}">
                    <a16:rowId xmlns:a16="http://schemas.microsoft.com/office/drawing/2014/main" val="2706720370"/>
                  </a:ext>
                </a:extLst>
              </a:tr>
            </a:tbl>
          </a:graphicData>
        </a:graphic>
      </p:graphicFrame>
      <p:sp>
        <p:nvSpPr>
          <p:cNvPr id="9" name="Title 1"/>
          <p:cNvSpPr txBox="1">
            <a:spLocks/>
          </p:cNvSpPr>
          <p:nvPr/>
        </p:nvSpPr>
        <p:spPr>
          <a:xfrm>
            <a:off x="4762500" y="202225"/>
            <a:ext cx="4200526" cy="95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cap="small">
                <a:latin typeface="Ebrima" panose="02000000000000000000" pitchFamily="2" charset="0"/>
                <a:ea typeface="Ebrima" panose="02000000000000000000" pitchFamily="2" charset="0"/>
                <a:cs typeface="Ebrima" panose="02000000000000000000" pitchFamily="2" charset="0"/>
              </a:rPr>
              <a:t>Evidence Sheet</a:t>
            </a:r>
            <a:endParaRPr lang="en-US" sz="4800" cap="small"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4017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230800"/>
            <a:ext cx="8353423" cy="896938"/>
          </a:xfrm>
        </p:spPr>
        <p:txBody>
          <a:bodyPr>
            <a:normAutofit/>
          </a:bodyPr>
          <a:lstStyle/>
          <a:p>
            <a:r>
              <a:rPr lang="en-US" sz="5400" cap="small" dirty="0">
                <a:latin typeface="Ebrima" panose="02000000000000000000" pitchFamily="2" charset="0"/>
                <a:ea typeface="Ebrima" panose="02000000000000000000" pitchFamily="2" charset="0"/>
                <a:cs typeface="Ebrima" panose="02000000000000000000" pitchFamily="2" charset="0"/>
              </a:rPr>
              <a:t>Conclusion</a:t>
            </a:r>
          </a:p>
        </p:txBody>
      </p:sp>
      <p:sp>
        <p:nvSpPr>
          <p:cNvPr id="5" name="Rectangle 4"/>
          <p:cNvSpPr/>
          <p:nvPr/>
        </p:nvSpPr>
        <p:spPr>
          <a:xfrm>
            <a:off x="257176" y="1127738"/>
            <a:ext cx="8631556" cy="969496"/>
          </a:xfrm>
          <a:prstGeom prst="rect">
            <a:avLst/>
          </a:prstGeom>
        </p:spPr>
        <p:txBody>
          <a:bodyPr wrap="square">
            <a:spAutoFit/>
          </a:bodyPr>
          <a:lstStyle/>
          <a:p>
            <a:pPr>
              <a:spcAft>
                <a:spcPts val="600"/>
              </a:spcAft>
            </a:pPr>
            <a:r>
              <a:rPr lang="en-US" dirty="0">
                <a:latin typeface="+mj-lt"/>
              </a:rPr>
              <a:t>It is our professional opinion that the police should arrest __________________________</a:t>
            </a:r>
          </a:p>
          <a:p>
            <a:pPr>
              <a:spcAft>
                <a:spcPts val="600"/>
              </a:spcAft>
            </a:pPr>
            <a:endParaRPr lang="en-US" sz="1050" dirty="0">
              <a:latin typeface="+mj-lt"/>
            </a:endParaRPr>
          </a:p>
          <a:p>
            <a:pPr>
              <a:spcAft>
                <a:spcPts val="600"/>
              </a:spcAft>
            </a:pPr>
            <a:r>
              <a:rPr lang="en-US" dirty="0">
                <a:latin typeface="+mj-lt"/>
              </a:rPr>
              <a:t>Here’s why…</a:t>
            </a:r>
          </a:p>
        </p:txBody>
      </p:sp>
    </p:spTree>
    <p:extLst>
      <p:ext uri="{BB962C8B-B14F-4D97-AF65-F5344CB8AC3E}">
        <p14:creationId xmlns:p14="http://schemas.microsoft.com/office/powerpoint/2010/main" val="3333317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8328</TotalTime>
  <Words>1399</Words>
  <Application>Microsoft Office PowerPoint</Application>
  <PresentationFormat>Letter Paper (8.5x11 in)</PresentationFormat>
  <Paragraphs>100</Paragraphs>
  <Slides>10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Ebrima</vt:lpstr>
      <vt:lpstr>Ink Free</vt:lpstr>
      <vt:lpstr>OCR A Extended</vt:lpstr>
      <vt:lpstr>Viner Hand ITC</vt:lpstr>
      <vt:lpstr>Office Theme</vt:lpstr>
      <vt:lpstr>There’s Been a Crime!</vt:lpstr>
      <vt:lpstr>Clue #1</vt:lpstr>
      <vt:lpstr>Clue #2</vt:lpstr>
      <vt:lpstr>Clue #3</vt:lpstr>
      <vt:lpstr>Clue #4</vt:lpstr>
      <vt:lpstr>Clue #5</vt:lpstr>
      <vt:lpstr>Clue #6</vt:lpstr>
      <vt:lpstr>Evidence Sheet</vt:lpstr>
      <vt:lpstr>Conclusion</vt:lpstr>
      <vt:lpstr>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Reactions Crime Scene</dc:title>
  <dc:creator>Joe Cossette</dc:creator>
  <cp:lastModifiedBy>Joe Cossette</cp:lastModifiedBy>
  <cp:revision>136</cp:revision>
  <cp:lastPrinted>2016-02-29T16:33:38Z</cp:lastPrinted>
  <dcterms:created xsi:type="dcterms:W3CDTF">2016-02-28T21:43:49Z</dcterms:created>
  <dcterms:modified xsi:type="dcterms:W3CDTF">2019-12-08T03:41:27Z</dcterms:modified>
</cp:coreProperties>
</file>