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7" r:id="rId1"/>
  </p:sldMasterIdLst>
  <p:notesMasterIdLst>
    <p:notesMasterId r:id="rId11"/>
  </p:notesMasterIdLst>
  <p:sldIdLst>
    <p:sldId id="547" r:id="rId2"/>
    <p:sldId id="512" r:id="rId3"/>
    <p:sldId id="302" r:id="rId4"/>
    <p:sldId id="521" r:id="rId5"/>
    <p:sldId id="522" r:id="rId6"/>
    <p:sldId id="552" r:id="rId7"/>
    <p:sldId id="553" r:id="rId8"/>
    <p:sldId id="551" r:id="rId9"/>
    <p:sldId id="395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EC9514"/>
    <a:srgbClr val="FFFF00"/>
    <a:srgbClr val="7030A0"/>
    <a:srgbClr val="002060"/>
    <a:srgbClr val="FF00FF"/>
    <a:srgbClr val="1CADE4"/>
    <a:srgbClr val="FF7D7D"/>
    <a:srgbClr val="FECFC6"/>
    <a:srgbClr val="E29DF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502" autoAdjust="0"/>
    <p:restoredTop sz="94280" autoAdjust="0"/>
  </p:normalViewPr>
  <p:slideViewPr>
    <p:cSldViewPr snapToGrid="0">
      <p:cViewPr varScale="1">
        <p:scale>
          <a:sx n="74" d="100"/>
          <a:sy n="74" d="100"/>
        </p:scale>
        <p:origin x="1062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0A229A-46A7-440A-9921-F199E5C97475}" type="datetimeFigureOut">
              <a:rPr lang="en-US" smtClean="0"/>
              <a:t>10/20/2020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7538AF-388E-4B95-9EB5-49AA765AD7B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43623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7538AF-388E-4B95-9EB5-49AA765AD7B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1151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7538AF-388E-4B95-9EB5-49AA765AD7B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143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7538AF-388E-4B95-9EB5-49AA765AD7B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3148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7538AF-388E-4B95-9EB5-49AA765AD7B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0958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7538AF-388E-4B95-9EB5-49AA765AD7B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7478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smtClean="0"/>
              <a:t>10/20/2020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265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6473-DF6D-4702-B328-E0DD40540A4E}" type="datetimeFigureOut">
              <a:rPr lang="en-US" smtClean="0"/>
              <a:t>10/20/2020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78509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7E3A-B166-407D-9866-32884E7D5B37}" type="datetimeFigureOut">
              <a:rPr lang="en-US" smtClean="0"/>
              <a:t>10/20/2020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9435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D23992A-6374-41E8-AE7E-984A7763FB59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732543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 smtClean="0"/>
              <a:t>10/20/2020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51203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0C4-6273-4C6E-B9BD-2EDC30F1CD52}" type="datetimeFigureOut">
              <a:rPr lang="en-US" smtClean="0"/>
              <a:t>10/20/2020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29041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5"/>
            <a:ext cx="3703320" cy="40233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4D41-86C1-4908-B66A-0B50CEB3BF29}" type="datetimeFigureOut">
              <a:rPr lang="en-US" smtClean="0"/>
              <a:t>10/20/2020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29484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5"/>
            <a:ext cx="370332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6E2C-56C1-4E0D-A793-0088A7FDD37E}" type="datetimeFigureOut">
              <a:rPr lang="en-US" smtClean="0"/>
              <a:t>10/20/2020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74895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9B41-D8B5-4052-B551-9B5525EAA8B6}" type="datetimeFigureOut">
              <a:rPr lang="en-US" smtClean="0"/>
              <a:t>10/20/2020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59052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36C-8742-45B2-AF27-D93DF72833A9}" type="datetimeFigureOut">
              <a:rPr lang="en-US" smtClean="0"/>
              <a:t>10/20/2020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08379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32ABBEA6-7C60-4B02-AE87-00D78D8422AF}" type="datetimeFigureOut">
              <a:rPr lang="en-US" smtClean="0"/>
              <a:t>10/20/2020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49172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D897-D46E-4AD2-BD9B-49DD3E640873}" type="datetimeFigureOut">
              <a:rPr lang="en-US" smtClean="0"/>
              <a:t>10/20/2020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97777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9144001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8624D31-43A5-475A-80CF-332C9F6DCF35}" type="datetimeFigureOut">
              <a:rPr lang="en-US" smtClean="0"/>
              <a:t>10/20/2020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209370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  <p:sldLayoutId id="2147483709" r:id="rId12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png"/><Relationship Id="rId3" Type="http://schemas.openxmlformats.org/officeDocument/2006/relationships/image" Target="../media/image8.png"/><Relationship Id="rId7" Type="http://schemas.openxmlformats.org/officeDocument/2006/relationships/image" Target="../media/image3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1.png"/><Relationship Id="rId11" Type="http://schemas.openxmlformats.org/officeDocument/2006/relationships/image" Target="../media/image14.png"/><Relationship Id="rId5" Type="http://schemas.openxmlformats.org/officeDocument/2006/relationships/image" Target="../media/image11.png"/><Relationship Id="rId10" Type="http://schemas.openxmlformats.org/officeDocument/2006/relationships/image" Target="../media/image13.png"/><Relationship Id="rId4" Type="http://schemas.openxmlformats.org/officeDocument/2006/relationships/image" Target="../media/image10.png"/><Relationship Id="rId9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png"/><Relationship Id="rId3" Type="http://schemas.openxmlformats.org/officeDocument/2006/relationships/image" Target="../media/image8.png"/><Relationship Id="rId7" Type="http://schemas.openxmlformats.org/officeDocument/2006/relationships/image" Target="../media/image3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6.png"/><Relationship Id="rId5" Type="http://schemas.openxmlformats.org/officeDocument/2006/relationships/image" Target="../media/image16.png"/><Relationship Id="rId10" Type="http://schemas.openxmlformats.org/officeDocument/2006/relationships/image" Target="../media/image18.png"/><Relationship Id="rId4" Type="http://schemas.openxmlformats.org/officeDocument/2006/relationships/image" Target="../media/image15.png"/><Relationship Id="rId9" Type="http://schemas.openxmlformats.org/officeDocument/2006/relationships/image" Target="../media/image1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7" Type="http://schemas.openxmlformats.org/officeDocument/2006/relationships/image" Target="../media/image4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2.png"/><Relationship Id="rId5" Type="http://schemas.openxmlformats.org/officeDocument/2006/relationships/image" Target="../media/image41.png"/><Relationship Id="rId4" Type="http://schemas.openxmlformats.org/officeDocument/2006/relationships/image" Target="../media/image40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737944" cy="3566160"/>
          </a:xfrm>
        </p:spPr>
        <p:txBody>
          <a:bodyPr>
            <a:normAutofit/>
          </a:bodyPr>
          <a:lstStyle/>
          <a:p>
            <a:r>
              <a:rPr lang="en-US" sz="6000" dirty="0"/>
              <a:t>Vertical Circular Motion</a:t>
            </a:r>
            <a:br>
              <a:rPr lang="en-US" sz="6000" dirty="0"/>
            </a:br>
            <a:r>
              <a:rPr lang="en-US" sz="6000" dirty="0"/>
              <a:t>with a Surface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IB Physics </a:t>
            </a:r>
            <a:r>
              <a:rPr lang="en-US"/>
              <a:t>| Circular </a:t>
            </a:r>
            <a:r>
              <a:rPr lang="en-US" dirty="0"/>
              <a:t>Motion</a:t>
            </a:r>
          </a:p>
        </p:txBody>
      </p:sp>
    </p:spTree>
    <p:extLst>
      <p:ext uri="{BB962C8B-B14F-4D97-AF65-F5344CB8AC3E}">
        <p14:creationId xmlns:p14="http://schemas.microsoft.com/office/powerpoint/2010/main" val="39571524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130076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9194" y="380140"/>
            <a:ext cx="9114806" cy="7714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IB Physics Data Booklet</a:t>
            </a:r>
            <a:endParaRPr lang="en-US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/>
          <a:srcRect r="426"/>
          <a:stretch/>
        </p:blipFill>
        <p:spPr>
          <a:xfrm>
            <a:off x="294166" y="1531726"/>
            <a:ext cx="8475764" cy="3504184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A2522A75-7B31-45E9-9756-F4A62CCB805C}"/>
                  </a:ext>
                </a:extLst>
              </p:cNvPr>
              <p:cNvSpPr txBox="1"/>
              <p:nvPr/>
            </p:nvSpPr>
            <p:spPr>
              <a:xfrm>
                <a:off x="3715777" y="2286730"/>
                <a:ext cx="349749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𝑣</m:t>
                    </m:r>
                  </m:oMath>
                </a14:m>
                <a:r>
                  <a:rPr lang="en-US" sz="2400" dirty="0">
                    <a:solidFill>
                      <a:srgbClr val="C00000"/>
                    </a:solidFill>
                    <a:latin typeface="Ebrima" panose="02000000000000000000" pitchFamily="2" charset="0"/>
                    <a:ea typeface="Ebrima" panose="02000000000000000000" pitchFamily="2" charset="0"/>
                    <a:cs typeface="Ebrima" panose="02000000000000000000" pitchFamily="2" charset="0"/>
                  </a:rPr>
                  <a:t> – linear velocity (m s</a:t>
                </a:r>
                <a:r>
                  <a:rPr lang="en-US" sz="2400" baseline="30000" dirty="0">
                    <a:solidFill>
                      <a:srgbClr val="C00000"/>
                    </a:solidFill>
                    <a:latin typeface="Ebrima" panose="02000000000000000000" pitchFamily="2" charset="0"/>
                    <a:ea typeface="Ebrima" panose="02000000000000000000" pitchFamily="2" charset="0"/>
                    <a:cs typeface="Ebrima" panose="02000000000000000000" pitchFamily="2" charset="0"/>
                  </a:rPr>
                  <a:t>-1</a:t>
                </a:r>
                <a:r>
                  <a:rPr lang="en-US" sz="2400" dirty="0">
                    <a:solidFill>
                      <a:srgbClr val="C00000"/>
                    </a:solidFill>
                    <a:latin typeface="Ebrima" panose="02000000000000000000" pitchFamily="2" charset="0"/>
                    <a:ea typeface="Ebrima" panose="02000000000000000000" pitchFamily="2" charset="0"/>
                    <a:cs typeface="Ebrima" panose="02000000000000000000" pitchFamily="2" charset="0"/>
                  </a:rPr>
                  <a:t>)</a:t>
                </a: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A2522A75-7B31-45E9-9756-F4A62CCB805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15777" y="2286730"/>
                <a:ext cx="3497496" cy="461665"/>
              </a:xfrm>
              <a:prstGeom prst="rect">
                <a:avLst/>
              </a:prstGeom>
              <a:blipFill>
                <a:blip r:embed="rId3"/>
                <a:stretch>
                  <a:fillRect t="-9211" r="-1745" b="-302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2CF2B545-A3A3-45AF-9CB3-BD1093024C43}"/>
                  </a:ext>
                </a:extLst>
              </p:cNvPr>
              <p:cNvSpPr txBox="1"/>
              <p:nvPr/>
            </p:nvSpPr>
            <p:spPr>
              <a:xfrm>
                <a:off x="3715777" y="2703180"/>
                <a:ext cx="400975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rgbClr val="EE801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𝜔</m:t>
                    </m:r>
                  </m:oMath>
                </a14:m>
                <a:r>
                  <a:rPr lang="en-US" sz="2400" dirty="0">
                    <a:solidFill>
                      <a:srgbClr val="EE8012"/>
                    </a:solidFill>
                    <a:latin typeface="Ebrima" panose="02000000000000000000" pitchFamily="2" charset="0"/>
                    <a:ea typeface="Ebrima" panose="02000000000000000000" pitchFamily="2" charset="0"/>
                    <a:cs typeface="Ebrima" panose="02000000000000000000" pitchFamily="2" charset="0"/>
                  </a:rPr>
                  <a:t> – angular velocity (rad s</a:t>
                </a:r>
                <a:r>
                  <a:rPr lang="en-US" sz="2400" baseline="30000" dirty="0">
                    <a:solidFill>
                      <a:srgbClr val="EE8012"/>
                    </a:solidFill>
                    <a:latin typeface="Ebrima" panose="02000000000000000000" pitchFamily="2" charset="0"/>
                    <a:ea typeface="Ebrima" panose="02000000000000000000" pitchFamily="2" charset="0"/>
                    <a:cs typeface="Ebrima" panose="02000000000000000000" pitchFamily="2" charset="0"/>
                  </a:rPr>
                  <a:t>-1</a:t>
                </a:r>
                <a:r>
                  <a:rPr lang="en-US" sz="2400" dirty="0">
                    <a:solidFill>
                      <a:srgbClr val="EE8012"/>
                    </a:solidFill>
                    <a:latin typeface="Ebrima" panose="02000000000000000000" pitchFamily="2" charset="0"/>
                    <a:ea typeface="Ebrima" panose="02000000000000000000" pitchFamily="2" charset="0"/>
                    <a:cs typeface="Ebrima" panose="02000000000000000000" pitchFamily="2" charset="0"/>
                  </a:rPr>
                  <a:t>)</a:t>
                </a: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2CF2B545-A3A3-45AF-9CB3-BD1093024C4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15777" y="2703180"/>
                <a:ext cx="4009752" cy="461665"/>
              </a:xfrm>
              <a:prstGeom prst="rect">
                <a:avLst/>
              </a:prstGeom>
              <a:blipFill>
                <a:blip r:embed="rId4"/>
                <a:stretch>
                  <a:fillRect t="-9211" r="-1370" b="-302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ACAD5C44-8DAB-4654-9B0E-D028E344DB42}"/>
                  </a:ext>
                </a:extLst>
              </p:cNvPr>
              <p:cNvSpPr txBox="1"/>
              <p:nvPr/>
            </p:nvSpPr>
            <p:spPr>
              <a:xfrm>
                <a:off x="3715777" y="3119630"/>
                <a:ext cx="202202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rgbClr val="FFC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𝑟</m:t>
                    </m:r>
                  </m:oMath>
                </a14:m>
                <a:r>
                  <a:rPr lang="en-US" sz="2400" dirty="0">
                    <a:solidFill>
                      <a:srgbClr val="FFC000"/>
                    </a:solidFill>
                    <a:latin typeface="Ebrima" panose="02000000000000000000" pitchFamily="2" charset="0"/>
                    <a:ea typeface="Ebrima" panose="02000000000000000000" pitchFamily="2" charset="0"/>
                    <a:cs typeface="Ebrima" panose="02000000000000000000" pitchFamily="2" charset="0"/>
                  </a:rPr>
                  <a:t> – radius (m)</a:t>
                </a: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ACAD5C44-8DAB-4654-9B0E-D028E344DB4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15777" y="3119630"/>
                <a:ext cx="2022028" cy="461665"/>
              </a:xfrm>
              <a:prstGeom prst="rect">
                <a:avLst/>
              </a:prstGeom>
              <a:blipFill>
                <a:blip r:embed="rId5"/>
                <a:stretch>
                  <a:fillRect t="-9333" r="-3927" b="-32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95549D17-DD21-4EFF-A0E6-7114380128F8}"/>
                  </a:ext>
                </a:extLst>
              </p:cNvPr>
              <p:cNvSpPr txBox="1"/>
              <p:nvPr/>
            </p:nvSpPr>
            <p:spPr>
              <a:xfrm>
                <a:off x="3715777" y="3536080"/>
                <a:ext cx="198515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𝑇</m:t>
                    </m:r>
                  </m:oMath>
                </a14:m>
                <a:r>
                  <a:rPr lang="en-US" sz="2400" dirty="0">
                    <a:solidFill>
                      <a:srgbClr val="00B050"/>
                    </a:solidFill>
                    <a:latin typeface="Ebrima" panose="02000000000000000000" pitchFamily="2" charset="0"/>
                    <a:ea typeface="Ebrima" panose="02000000000000000000" pitchFamily="2" charset="0"/>
                    <a:cs typeface="Ebrima" panose="02000000000000000000" pitchFamily="2" charset="0"/>
                  </a:rPr>
                  <a:t> – period (s)</a:t>
                </a: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95549D17-DD21-4EFF-A0E6-7114380128F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15777" y="3536080"/>
                <a:ext cx="1985159" cy="461665"/>
              </a:xfrm>
              <a:prstGeom prst="rect">
                <a:avLst/>
              </a:prstGeom>
              <a:blipFill>
                <a:blip r:embed="rId6"/>
                <a:stretch>
                  <a:fillRect l="-923" t="-9211" r="-3692" b="-302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3A543696-6EAD-4192-AB4C-FE98F0417603}"/>
                  </a:ext>
                </a:extLst>
              </p:cNvPr>
              <p:cNvSpPr txBox="1"/>
              <p:nvPr/>
            </p:nvSpPr>
            <p:spPr>
              <a:xfrm>
                <a:off x="3715777" y="3952530"/>
                <a:ext cx="479599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US" sz="2400" dirty="0">
                    <a:solidFill>
                      <a:srgbClr val="0070C0"/>
                    </a:solidFill>
                    <a:latin typeface="Ebrima" panose="02000000000000000000" pitchFamily="2" charset="0"/>
                    <a:ea typeface="Ebrima" panose="02000000000000000000" pitchFamily="2" charset="0"/>
                    <a:cs typeface="Ebrima" panose="02000000000000000000" pitchFamily="2" charset="0"/>
                  </a:rPr>
                  <a:t> – centripetal acceleration (m s</a:t>
                </a:r>
                <a:r>
                  <a:rPr lang="en-US" sz="2400" baseline="30000" dirty="0">
                    <a:solidFill>
                      <a:srgbClr val="0070C0"/>
                    </a:solidFill>
                    <a:latin typeface="Ebrima" panose="02000000000000000000" pitchFamily="2" charset="0"/>
                    <a:ea typeface="Ebrima" panose="02000000000000000000" pitchFamily="2" charset="0"/>
                    <a:cs typeface="Ebrima" panose="02000000000000000000" pitchFamily="2" charset="0"/>
                  </a:rPr>
                  <a:t>-2</a:t>
                </a:r>
                <a:r>
                  <a:rPr lang="en-US" sz="2400" dirty="0">
                    <a:solidFill>
                      <a:srgbClr val="0070C0"/>
                    </a:solidFill>
                    <a:latin typeface="Ebrima" panose="02000000000000000000" pitchFamily="2" charset="0"/>
                    <a:ea typeface="Ebrima" panose="02000000000000000000" pitchFamily="2" charset="0"/>
                    <a:cs typeface="Ebrima" panose="02000000000000000000" pitchFamily="2" charset="0"/>
                  </a:rPr>
                  <a:t>)</a:t>
                </a: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3A543696-6EAD-4192-AB4C-FE98F041760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15777" y="3952530"/>
                <a:ext cx="4795993" cy="461665"/>
              </a:xfrm>
              <a:prstGeom prst="rect">
                <a:avLst/>
              </a:prstGeom>
              <a:blipFill>
                <a:blip r:embed="rId7"/>
                <a:stretch>
                  <a:fillRect t="-9211" r="-1018" b="-302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5A12A536-1534-41E4-87BF-8D37CAAFA372}"/>
                  </a:ext>
                </a:extLst>
              </p:cNvPr>
              <p:cNvSpPr txBox="1"/>
              <p:nvPr/>
            </p:nvSpPr>
            <p:spPr>
              <a:xfrm>
                <a:off x="3715777" y="4368981"/>
                <a:ext cx="342516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𝐹</m:t>
                    </m:r>
                  </m:oMath>
                </a14:m>
                <a:r>
                  <a:rPr lang="en-US" sz="2400" dirty="0">
                    <a:solidFill>
                      <a:srgbClr val="7030A0"/>
                    </a:solidFill>
                    <a:latin typeface="Ebrima" panose="02000000000000000000" pitchFamily="2" charset="0"/>
                    <a:ea typeface="Ebrima" panose="02000000000000000000" pitchFamily="2" charset="0"/>
                    <a:cs typeface="Ebrima" panose="02000000000000000000" pitchFamily="2" charset="0"/>
                  </a:rPr>
                  <a:t> – centripetal force (N)</a:t>
                </a: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5A12A536-1534-41E4-87BF-8D37CAAFA37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15777" y="4368981"/>
                <a:ext cx="3425168" cy="461665"/>
              </a:xfrm>
              <a:prstGeom prst="rect">
                <a:avLst/>
              </a:prstGeom>
              <a:blipFill>
                <a:blip r:embed="rId8"/>
                <a:stretch>
                  <a:fillRect l="-535" t="-9333" r="-1604" b="-32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734749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130076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9194" y="380140"/>
            <a:ext cx="9114806" cy="7714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Remember Normal Reaction Force?</a:t>
            </a:r>
            <a:endParaRPr lang="en-US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45618DAC-40DB-8547-8C47-7AC15CF1FE14}"/>
              </a:ext>
            </a:extLst>
          </p:cNvPr>
          <p:cNvGrpSpPr/>
          <p:nvPr/>
        </p:nvGrpSpPr>
        <p:grpSpPr>
          <a:xfrm>
            <a:off x="643835" y="2012541"/>
            <a:ext cx="3902765" cy="3724022"/>
            <a:chOff x="643835" y="2012541"/>
            <a:chExt cx="3902765" cy="3724022"/>
          </a:xfrm>
        </p:grpSpPr>
        <p:sp>
          <p:nvSpPr>
            <p:cNvPr id="17" name="Rectangle 16"/>
            <p:cNvSpPr/>
            <p:nvPr/>
          </p:nvSpPr>
          <p:spPr>
            <a:xfrm>
              <a:off x="643835" y="4181842"/>
              <a:ext cx="3902765" cy="261479"/>
            </a:xfrm>
            <a:prstGeom prst="rect">
              <a:avLst/>
            </a:prstGeom>
            <a:solidFill>
              <a:srgbClr val="C8973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827046" y="4319243"/>
              <a:ext cx="163554" cy="1417320"/>
            </a:xfrm>
            <a:prstGeom prst="rect">
              <a:avLst/>
            </a:prstGeom>
            <a:solidFill>
              <a:srgbClr val="C8973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4217946" y="4319243"/>
              <a:ext cx="163554" cy="1417320"/>
            </a:xfrm>
            <a:prstGeom prst="rect">
              <a:avLst/>
            </a:prstGeom>
            <a:solidFill>
              <a:srgbClr val="C8973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026" name="Picture 2" descr="http://www.recyclethis.co.uk/wp-content/uploads/2009/04/bowling-ball.jpg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5077"/>
            <a:stretch/>
          </p:blipFill>
          <p:spPr bwMode="auto">
            <a:xfrm>
              <a:off x="1834632" y="3026692"/>
              <a:ext cx="1521170" cy="11551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BE98F67F-6109-0349-A3C4-E62E3ECF0C8B}"/>
                </a:ext>
              </a:extLst>
            </p:cNvPr>
            <p:cNvGrpSpPr/>
            <p:nvPr/>
          </p:nvGrpSpPr>
          <p:grpSpPr>
            <a:xfrm>
              <a:off x="2609850" y="2012541"/>
              <a:ext cx="877207" cy="1645920"/>
              <a:chOff x="2609850" y="1485006"/>
              <a:chExt cx="877207" cy="1645920"/>
            </a:xfrm>
          </p:grpSpPr>
          <p:cxnSp>
            <p:nvCxnSpPr>
              <p:cNvPr id="10" name="Straight Arrow Connector 9">
                <a:extLst>
                  <a:ext uri="{FF2B5EF4-FFF2-40B4-BE49-F238E27FC236}">
                    <a16:creationId xmlns:a16="http://schemas.microsoft.com/office/drawing/2014/main" id="{2BF3D55E-0A25-4384-8CA5-84EEF06D4C2E}"/>
                  </a:ext>
                </a:extLst>
              </p:cNvPr>
              <p:cNvCxnSpPr/>
              <p:nvPr/>
            </p:nvCxnSpPr>
            <p:spPr>
              <a:xfrm>
                <a:off x="2609850" y="1485006"/>
                <a:ext cx="0" cy="1645920"/>
              </a:xfrm>
              <a:prstGeom prst="straightConnector1">
                <a:avLst/>
              </a:prstGeom>
              <a:ln w="152400">
                <a:solidFill>
                  <a:srgbClr val="C00000"/>
                </a:solidFill>
                <a:headEnd type="triangl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29E8648D-69DD-49E1-82E6-8DDD32A86E43}"/>
                  </a:ext>
                </a:extLst>
              </p:cNvPr>
              <p:cNvSpPr txBox="1"/>
              <p:nvPr/>
            </p:nvSpPr>
            <p:spPr>
              <a:xfrm>
                <a:off x="2933700" y="1638097"/>
                <a:ext cx="553357" cy="769441"/>
              </a:xfrm>
              <a:prstGeom prst="rect">
                <a:avLst/>
              </a:prstGeom>
            </p:spPr>
            <p:txBody>
              <a:bodyPr wrap="none" rtlCol="0">
                <a:spAutoFit/>
              </a:bodyPr>
              <a:lstStyle/>
              <a:p>
                <a:r>
                  <a:rPr lang="en-US" sz="4400" b="1" dirty="0">
                    <a:solidFill>
                      <a:srgbClr val="C00000"/>
                    </a:solidFill>
                    <a:latin typeface="Ebrima" panose="02000000000000000000" pitchFamily="2" charset="0"/>
                    <a:ea typeface="Ebrima" panose="02000000000000000000" pitchFamily="2" charset="0"/>
                    <a:cs typeface="Ebrima" panose="02000000000000000000" pitchFamily="2" charset="0"/>
                  </a:rPr>
                  <a:t>R</a:t>
                </a:r>
              </a:p>
            </p:txBody>
          </p:sp>
        </p:grp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7FCAB13E-69D0-6448-9FAE-EC69FA43413B}"/>
              </a:ext>
            </a:extLst>
          </p:cNvPr>
          <p:cNvGrpSpPr/>
          <p:nvPr/>
        </p:nvGrpSpPr>
        <p:grpSpPr>
          <a:xfrm>
            <a:off x="2609850" y="3658461"/>
            <a:ext cx="1034301" cy="1816203"/>
            <a:chOff x="2609850" y="3130926"/>
            <a:chExt cx="1034301" cy="1816203"/>
          </a:xfrm>
        </p:grpSpPr>
        <p:cxnSp>
          <p:nvCxnSpPr>
            <p:cNvPr id="5" name="Straight Arrow Connector 4">
              <a:extLst>
                <a:ext uri="{FF2B5EF4-FFF2-40B4-BE49-F238E27FC236}">
                  <a16:creationId xmlns:a16="http://schemas.microsoft.com/office/drawing/2014/main" id="{ABE0457A-A13C-4D6F-9497-FAA8E1BD9BF6}"/>
                </a:ext>
              </a:extLst>
            </p:cNvPr>
            <p:cNvCxnSpPr/>
            <p:nvPr/>
          </p:nvCxnSpPr>
          <p:spPr>
            <a:xfrm>
              <a:off x="2609850" y="3130926"/>
              <a:ext cx="0" cy="1645920"/>
            </a:xfrm>
            <a:prstGeom prst="straightConnector1">
              <a:avLst/>
            </a:prstGeom>
            <a:ln w="152400">
              <a:solidFill>
                <a:srgbClr val="00B05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9E130307-C92C-468F-B7DD-EC922632E371}"/>
                </a:ext>
              </a:extLst>
            </p:cNvPr>
            <p:cNvSpPr txBox="1"/>
            <p:nvPr/>
          </p:nvSpPr>
          <p:spPr>
            <a:xfrm>
              <a:off x="2933700" y="4177688"/>
              <a:ext cx="710451" cy="769441"/>
            </a:xfrm>
            <a:prstGeom prst="rect">
              <a:avLst/>
            </a:prstGeom>
          </p:spPr>
          <p:txBody>
            <a:bodyPr wrap="none" rtlCol="0">
              <a:spAutoFit/>
            </a:bodyPr>
            <a:lstStyle/>
            <a:p>
              <a:r>
                <a:rPr lang="en-US" sz="4400" b="1" dirty="0" err="1">
                  <a:solidFill>
                    <a:srgbClr val="00B050"/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F</a:t>
              </a:r>
              <a:r>
                <a:rPr lang="en-US" sz="4400" b="1" baseline="-25000" dirty="0" err="1">
                  <a:solidFill>
                    <a:srgbClr val="00B050"/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g</a:t>
              </a:r>
              <a:endParaRPr lang="en-US" sz="4400" b="1" dirty="0">
                <a:solidFill>
                  <a:srgbClr val="00B05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endParaRPr>
            </a:p>
          </p:txBody>
        </p:sp>
      </p:grpSp>
      <p:sp>
        <p:nvSpPr>
          <p:cNvPr id="30" name="TextBox 29">
            <a:extLst>
              <a:ext uri="{FF2B5EF4-FFF2-40B4-BE49-F238E27FC236}">
                <a16:creationId xmlns:a16="http://schemas.microsoft.com/office/drawing/2014/main" id="{849E8E56-6756-F945-A7C3-BDA5F49D1C15}"/>
              </a:ext>
            </a:extLst>
          </p:cNvPr>
          <p:cNvSpPr txBox="1"/>
          <p:nvPr/>
        </p:nvSpPr>
        <p:spPr>
          <a:xfrm>
            <a:off x="4586597" y="1494808"/>
            <a:ext cx="4303403" cy="830997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*Always perpendicular to the surface applying the force</a:t>
            </a:r>
          </a:p>
        </p:txBody>
      </p:sp>
    </p:spTree>
    <p:extLst>
      <p:ext uri="{BB962C8B-B14F-4D97-AF65-F5344CB8AC3E}">
        <p14:creationId xmlns:p14="http://schemas.microsoft.com/office/powerpoint/2010/main" val="370695044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130076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9194" y="380140"/>
            <a:ext cx="9114806" cy="7714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Roller Coaster | Bottom</a:t>
            </a:r>
            <a:endParaRPr lang="en-US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 descr="http://vector-magz.com/wp-content/uploads/2013/09/rollercoaster-clipart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2496"/>
          <a:stretch/>
        </p:blipFill>
        <p:spPr bwMode="auto">
          <a:xfrm>
            <a:off x="180783" y="2399361"/>
            <a:ext cx="4429317" cy="381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29194" y="1963997"/>
            <a:ext cx="4809506" cy="4338734"/>
          </a:xfrm>
          <a:prstGeom prst="rect">
            <a:avLst/>
          </a:prstGeom>
          <a:solidFill>
            <a:srgbClr val="FFFFFF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8" name="Rectangle 47"/>
          <p:cNvSpPr/>
          <p:nvPr/>
        </p:nvSpPr>
        <p:spPr>
          <a:xfrm rot="17708730">
            <a:off x="2399406" y="3136635"/>
            <a:ext cx="1650299" cy="65803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9" name="Rectangle 48"/>
          <p:cNvSpPr/>
          <p:nvPr/>
        </p:nvSpPr>
        <p:spPr>
          <a:xfrm rot="18601009">
            <a:off x="3076168" y="2378931"/>
            <a:ext cx="1042626" cy="65803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Oval 35"/>
          <p:cNvSpPr/>
          <p:nvPr/>
        </p:nvSpPr>
        <p:spPr>
          <a:xfrm>
            <a:off x="1455810" y="3722915"/>
            <a:ext cx="1554480" cy="1554480"/>
          </a:xfrm>
          <a:prstGeom prst="ellipse">
            <a:avLst/>
          </a:prstGeom>
          <a:noFill/>
          <a:ln w="28575">
            <a:solidFill>
              <a:srgbClr val="C0000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D8323436-805B-4334-8959-0A998526B4FF}"/>
              </a:ext>
            </a:extLst>
          </p:cNvPr>
          <p:cNvGrpSpPr/>
          <p:nvPr/>
        </p:nvGrpSpPr>
        <p:grpSpPr>
          <a:xfrm>
            <a:off x="1782147" y="3890865"/>
            <a:ext cx="720368" cy="609290"/>
            <a:chOff x="1782147" y="3890865"/>
            <a:chExt cx="720368" cy="609290"/>
          </a:xfrm>
        </p:grpSpPr>
        <p:cxnSp>
          <p:nvCxnSpPr>
            <p:cNvPr id="8" name="Straight Arrow Connector 7"/>
            <p:cNvCxnSpPr/>
            <p:nvPr/>
          </p:nvCxnSpPr>
          <p:spPr>
            <a:xfrm flipH="1" flipV="1">
              <a:off x="1782147" y="3890865"/>
              <a:ext cx="450903" cy="609290"/>
            </a:xfrm>
            <a:prstGeom prst="straightConnector1">
              <a:avLst/>
            </a:prstGeom>
            <a:ln w="28575">
              <a:solidFill>
                <a:srgbClr val="C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1963585" y="3890865"/>
              <a:ext cx="53893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C00000"/>
                  </a:solidFill>
                </a:rPr>
                <a:t>8 m</a:t>
              </a:r>
            </a:p>
          </p:txBody>
        </p:sp>
      </p:grpSp>
      <p:sp>
        <p:nvSpPr>
          <p:cNvPr id="51" name="Oval 50"/>
          <p:cNvSpPr/>
          <p:nvPr/>
        </p:nvSpPr>
        <p:spPr>
          <a:xfrm>
            <a:off x="2044572" y="4673815"/>
            <a:ext cx="108932" cy="119017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2" name="Straight Connector 51"/>
          <p:cNvCxnSpPr/>
          <p:nvPr/>
        </p:nvCxnSpPr>
        <p:spPr>
          <a:xfrm>
            <a:off x="2099038" y="4777516"/>
            <a:ext cx="0" cy="209462"/>
          </a:xfrm>
          <a:prstGeom prst="line">
            <a:avLst/>
          </a:prstGeom>
          <a:ln w="1905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flipV="1">
            <a:off x="2044572" y="4828934"/>
            <a:ext cx="56543" cy="75374"/>
          </a:xfrm>
          <a:prstGeom prst="line">
            <a:avLst/>
          </a:prstGeom>
          <a:ln w="1905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flipH="1" flipV="1">
            <a:off x="2100885" y="4837280"/>
            <a:ext cx="60928" cy="59253"/>
          </a:xfrm>
          <a:prstGeom prst="line">
            <a:avLst/>
          </a:prstGeom>
          <a:ln w="1905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9" name="Oval 58"/>
          <p:cNvSpPr/>
          <p:nvPr/>
        </p:nvSpPr>
        <p:spPr>
          <a:xfrm>
            <a:off x="2277612" y="4685164"/>
            <a:ext cx="108932" cy="119017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0" name="Straight Connector 59"/>
          <p:cNvCxnSpPr/>
          <p:nvPr/>
        </p:nvCxnSpPr>
        <p:spPr>
          <a:xfrm>
            <a:off x="2332078" y="4788865"/>
            <a:ext cx="0" cy="209462"/>
          </a:xfrm>
          <a:prstGeom prst="line">
            <a:avLst/>
          </a:prstGeom>
          <a:ln w="1905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 flipV="1">
            <a:off x="2277612" y="4840283"/>
            <a:ext cx="56543" cy="75374"/>
          </a:xfrm>
          <a:prstGeom prst="line">
            <a:avLst/>
          </a:prstGeom>
          <a:ln w="1905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6" name="Rounded Rectangle 15"/>
          <p:cNvSpPr/>
          <p:nvPr/>
        </p:nvSpPr>
        <p:spPr>
          <a:xfrm>
            <a:off x="1949296" y="4935519"/>
            <a:ext cx="538930" cy="201822"/>
          </a:xfrm>
          <a:prstGeom prst="round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2" name="Straight Connector 61"/>
          <p:cNvCxnSpPr/>
          <p:nvPr/>
        </p:nvCxnSpPr>
        <p:spPr>
          <a:xfrm flipH="1" flipV="1">
            <a:off x="2333925" y="4848629"/>
            <a:ext cx="60928" cy="59253"/>
          </a:xfrm>
          <a:prstGeom prst="line">
            <a:avLst/>
          </a:prstGeom>
          <a:ln w="1905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8" name="Oval 17"/>
          <p:cNvSpPr/>
          <p:nvPr/>
        </p:nvSpPr>
        <p:spPr>
          <a:xfrm>
            <a:off x="2007598" y="5087824"/>
            <a:ext cx="91440" cy="9144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2340853" y="5087824"/>
            <a:ext cx="91440" cy="9144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24" name="Straight Arrow Connector 1023"/>
          <p:cNvCxnSpPr/>
          <p:nvPr/>
        </p:nvCxnSpPr>
        <p:spPr>
          <a:xfrm flipV="1">
            <a:off x="2502515" y="5028417"/>
            <a:ext cx="865525" cy="0"/>
          </a:xfrm>
          <a:prstGeom prst="straightConnector1">
            <a:avLst/>
          </a:prstGeom>
          <a:ln w="5715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2695874" y="5036430"/>
            <a:ext cx="9236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7030A0"/>
                </a:solidFill>
              </a:rPr>
              <a:t>10 m s</a:t>
            </a:r>
            <a:r>
              <a:rPr lang="en-US" baseline="30000" dirty="0">
                <a:solidFill>
                  <a:srgbClr val="7030A0"/>
                </a:solidFill>
              </a:rPr>
              <a:t>-1</a:t>
            </a:r>
            <a:endParaRPr lang="en-US" dirty="0">
              <a:solidFill>
                <a:srgbClr val="7030A0"/>
              </a:solidFill>
            </a:endParaRPr>
          </a:p>
        </p:txBody>
      </p:sp>
      <p:graphicFrame>
        <p:nvGraphicFramePr>
          <p:cNvPr id="68" name="Table 6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6327579"/>
              </p:ext>
            </p:extLst>
          </p:nvPr>
        </p:nvGraphicFramePr>
        <p:xfrm>
          <a:off x="5221482" y="1531726"/>
          <a:ext cx="3618461" cy="4053840"/>
        </p:xfrm>
        <a:graphic>
          <a:graphicData uri="http://schemas.openxmlformats.org/drawingml/2006/table">
            <a:tbl>
              <a:tblPr firstCol="1" bandRow="1">
                <a:tableStyleId>{21E4AEA4-8DFA-4A89-87EB-49C32662AFE0}</a:tableStyleId>
              </a:tblPr>
              <a:tblGrid>
                <a:gridCol w="11716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468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75875">
                <a:tc>
                  <a:txBody>
                    <a:bodyPr/>
                    <a:lstStyle/>
                    <a:p>
                      <a:pPr algn="ctr"/>
                      <a:r>
                        <a:rPr lang="en-US" sz="3200" b="0" i="0" dirty="0">
                          <a:latin typeface="+mj-lt"/>
                        </a:rPr>
                        <a:t>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i="0" dirty="0">
                          <a:latin typeface="+mj-lt"/>
                        </a:rPr>
                        <a:t>200</a:t>
                      </a:r>
                      <a:r>
                        <a:rPr lang="en-US" sz="3200" b="0" i="0" baseline="0" dirty="0">
                          <a:latin typeface="+mj-lt"/>
                        </a:rPr>
                        <a:t> kg</a:t>
                      </a:r>
                      <a:endParaRPr lang="en-US" sz="3200" b="0" i="0" dirty="0">
                        <a:latin typeface="+mj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5875"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>
                          <a:latin typeface="+mj-lt"/>
                        </a:rPr>
                        <a:t>v</a:t>
                      </a:r>
                      <a:endParaRPr lang="en-US" sz="3200" b="0" i="0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i="0" dirty="0">
                          <a:latin typeface="+mj-lt"/>
                        </a:rPr>
                        <a:t>10 m s</a:t>
                      </a:r>
                      <a:r>
                        <a:rPr lang="en-US" sz="3200" b="0" i="0" baseline="30000" dirty="0">
                          <a:latin typeface="+mj-lt"/>
                        </a:rPr>
                        <a:t>-1</a:t>
                      </a:r>
                      <a:endParaRPr lang="en-US" sz="3200" b="0" i="0" dirty="0">
                        <a:latin typeface="+mj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5875"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>
                          <a:latin typeface="+mj-lt"/>
                        </a:rPr>
                        <a:t>r</a:t>
                      </a:r>
                      <a:endParaRPr lang="en-US" sz="3200" b="0" i="0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i="0" dirty="0">
                          <a:latin typeface="+mj-lt"/>
                        </a:rPr>
                        <a:t>8 m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5875"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>
                          <a:latin typeface="+mj-lt"/>
                        </a:rPr>
                        <a:t>F</a:t>
                      </a:r>
                      <a:r>
                        <a:rPr lang="en-US" sz="3200" b="0" baseline="-25000" dirty="0">
                          <a:latin typeface="+mj-lt"/>
                        </a:rPr>
                        <a:t>c</a:t>
                      </a:r>
                      <a:endParaRPr lang="en-US" sz="3200" b="0" i="0" baseline="-25000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3200" b="0" i="0" dirty="0">
                        <a:solidFill>
                          <a:srgbClr val="002060"/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587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0" kern="1200" dirty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+mn-cs"/>
                        </a:rPr>
                        <a:t>F</a:t>
                      </a:r>
                      <a:r>
                        <a:rPr lang="en-US" sz="3200" b="0" kern="1200" baseline="-25000" dirty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+mn-cs"/>
                        </a:rPr>
                        <a:t>net</a:t>
                      </a:r>
                      <a:endParaRPr lang="en-US" sz="3200" b="0" i="0" kern="1200" baseline="-25000" dirty="0">
                        <a:solidFill>
                          <a:schemeClr val="lt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200" b="0" i="0" kern="1200" dirty="0">
                        <a:solidFill>
                          <a:srgbClr val="002060"/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5875">
                <a:tc>
                  <a:txBody>
                    <a:bodyPr/>
                    <a:lstStyle/>
                    <a:p>
                      <a:pPr algn="ctr"/>
                      <a:r>
                        <a:rPr lang="en-US" sz="3200" b="0" kern="1200" dirty="0" err="1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+mn-cs"/>
                        </a:rPr>
                        <a:t>F</a:t>
                      </a:r>
                      <a:r>
                        <a:rPr lang="en-US" sz="3200" b="0" kern="1200" baseline="-25000" dirty="0" err="1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+mn-cs"/>
                        </a:rPr>
                        <a:t>g</a:t>
                      </a:r>
                      <a:endParaRPr lang="en-US" sz="3200" b="0" i="0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3200" b="0" i="0" dirty="0">
                        <a:solidFill>
                          <a:srgbClr val="C00000"/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22498261"/>
                  </a:ext>
                </a:extLst>
              </a:tr>
              <a:tr h="575875">
                <a:tc>
                  <a:txBody>
                    <a:bodyPr/>
                    <a:lstStyle/>
                    <a:p>
                      <a:pPr algn="ctr"/>
                      <a:r>
                        <a:rPr lang="en-US" sz="3200" b="0" kern="1200" dirty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+mn-cs"/>
                        </a:rPr>
                        <a:t>R</a:t>
                      </a:r>
                      <a:endParaRPr lang="en-US" sz="3200" b="0" i="0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3200" b="0" i="0" dirty="0">
                        <a:solidFill>
                          <a:srgbClr val="FF6600"/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64286797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D4E391EC-A56B-4D1C-955B-6E49AE1FD9C5}"/>
                  </a:ext>
                </a:extLst>
              </p:cNvPr>
              <p:cNvSpPr txBox="1"/>
              <p:nvPr/>
            </p:nvSpPr>
            <p:spPr>
              <a:xfrm>
                <a:off x="70401" y="1453594"/>
                <a:ext cx="1178528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𝑐</m:t>
                          </m:r>
                        </m:sub>
                      </m:sSub>
                      <m:r>
                        <a:rPr lang="en-US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  <m:sSup>
                            <m:sSupPr>
                              <m:ctrlPr>
                                <a:rPr lang="en-US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p>
                              <m:r>
                                <a:rPr lang="en-US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𝑟</m:t>
                          </m:r>
                        </m:den>
                      </m:f>
                    </m:oMath>
                  </m:oMathPara>
                </a14:m>
                <a:endParaRPr lang="en-US" b="1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D4E391EC-A56B-4D1C-955B-6E49AE1FD9C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401" y="1453594"/>
                <a:ext cx="1178528" cy="64633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CD36EA11-C05C-4A5B-8061-F6DE0B4E080B}"/>
                  </a:ext>
                </a:extLst>
              </p:cNvPr>
              <p:cNvSpPr txBox="1"/>
              <p:nvPr/>
            </p:nvSpPr>
            <p:spPr>
              <a:xfrm>
                <a:off x="252292" y="2229121"/>
                <a:ext cx="996635" cy="29956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𝑔</m:t>
                          </m:r>
                        </m:sub>
                      </m:sSub>
                      <m:r>
                        <a:rPr lang="en-US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𝑚𝑔</m:t>
                      </m:r>
                    </m:oMath>
                  </m:oMathPara>
                </a14:m>
                <a:endParaRPr lang="en-US" b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CD36EA11-C05C-4A5B-8061-F6DE0B4E080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2292" y="2229121"/>
                <a:ext cx="996635" cy="299569"/>
              </a:xfrm>
              <a:prstGeom prst="rect">
                <a:avLst/>
              </a:prstGeom>
              <a:blipFill>
                <a:blip r:embed="rId5"/>
                <a:stretch>
                  <a:fillRect l="-7927" b="-2244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Rounded Rectangle 1">
            <a:extLst>
              <a:ext uri="{FF2B5EF4-FFF2-40B4-BE49-F238E27FC236}">
                <a16:creationId xmlns:a16="http://schemas.microsoft.com/office/drawing/2014/main" id="{13629CBE-CE2D-4EB9-959B-1CC3E5B82EF8}"/>
              </a:ext>
            </a:extLst>
          </p:cNvPr>
          <p:cNvSpPr>
            <a:spLocks/>
          </p:cNvSpPr>
          <p:nvPr/>
        </p:nvSpPr>
        <p:spPr>
          <a:xfrm>
            <a:off x="594752" y="3143396"/>
            <a:ext cx="409735" cy="40338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uFillTx/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7CAA7442-9933-40C2-B254-3B78E5605896}"/>
              </a:ext>
            </a:extLst>
          </p:cNvPr>
          <p:cNvGrpSpPr/>
          <p:nvPr/>
        </p:nvGrpSpPr>
        <p:grpSpPr>
          <a:xfrm>
            <a:off x="790658" y="3363827"/>
            <a:ext cx="388248" cy="527038"/>
            <a:chOff x="790658" y="3363827"/>
            <a:chExt cx="388248" cy="527038"/>
          </a:xfrm>
        </p:grpSpPr>
        <p:cxnSp>
          <p:nvCxnSpPr>
            <p:cNvPr id="29" name="Straight Arrow Connector 28">
              <a:extLst>
                <a:ext uri="{FF2B5EF4-FFF2-40B4-BE49-F238E27FC236}">
                  <a16:creationId xmlns:a16="http://schemas.microsoft.com/office/drawing/2014/main" id="{33EB9B90-CBE7-4398-B3B6-317A3B3A8972}"/>
                </a:ext>
              </a:extLst>
            </p:cNvPr>
            <p:cNvCxnSpPr>
              <a:cxnSpLocks/>
            </p:cNvCxnSpPr>
            <p:nvPr/>
          </p:nvCxnSpPr>
          <p:spPr>
            <a:xfrm>
              <a:off x="798031" y="3363827"/>
              <a:ext cx="0" cy="365902"/>
            </a:xfrm>
            <a:prstGeom prst="straightConnector1">
              <a:avLst/>
            </a:prstGeom>
            <a:ln w="28575">
              <a:solidFill>
                <a:srgbClr val="C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7CEAF8B9-D83B-4D78-A095-1BD3FE7CDB11}"/>
                </a:ext>
              </a:extLst>
            </p:cNvPr>
            <p:cNvSpPr txBox="1"/>
            <p:nvPr/>
          </p:nvSpPr>
          <p:spPr>
            <a:xfrm>
              <a:off x="790658" y="3521533"/>
              <a:ext cx="388248" cy="369332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 err="1">
                  <a:solidFill>
                    <a:srgbClr val="C00000"/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F</a:t>
              </a:r>
              <a:r>
                <a:rPr lang="en-US" baseline="-25000" dirty="0" err="1">
                  <a:solidFill>
                    <a:srgbClr val="C00000"/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g</a:t>
              </a:r>
              <a:endParaRPr lang="en-US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endParaRP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4DF13ADD-D15E-419E-A4A9-6DF1FBA3E18C}"/>
              </a:ext>
            </a:extLst>
          </p:cNvPr>
          <p:cNvGrpSpPr/>
          <p:nvPr/>
        </p:nvGrpSpPr>
        <p:grpSpPr>
          <a:xfrm>
            <a:off x="782440" y="2737746"/>
            <a:ext cx="322524" cy="625630"/>
            <a:chOff x="782440" y="2737746"/>
            <a:chExt cx="322524" cy="625630"/>
          </a:xfrm>
        </p:grpSpPr>
        <p:cxnSp>
          <p:nvCxnSpPr>
            <p:cNvPr id="30" name="Straight Arrow Connector 29">
              <a:extLst>
                <a:ext uri="{FF2B5EF4-FFF2-40B4-BE49-F238E27FC236}">
                  <a16:creationId xmlns:a16="http://schemas.microsoft.com/office/drawing/2014/main" id="{C2DEE1C0-D96A-4371-9900-FC3EF34F667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98031" y="2737746"/>
              <a:ext cx="0" cy="625630"/>
            </a:xfrm>
            <a:prstGeom prst="straightConnector1">
              <a:avLst/>
            </a:prstGeom>
            <a:ln w="28575">
              <a:solidFill>
                <a:srgbClr val="FF66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364D8B20-0846-4293-9EAA-7242FD595CD1}"/>
                </a:ext>
              </a:extLst>
            </p:cNvPr>
            <p:cNvSpPr txBox="1"/>
            <p:nvPr/>
          </p:nvSpPr>
          <p:spPr>
            <a:xfrm>
              <a:off x="782440" y="2751273"/>
              <a:ext cx="322524" cy="369332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6600"/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R</a:t>
              </a:r>
              <a:endParaRPr lang="en-US" sz="1600" dirty="0">
                <a:solidFill>
                  <a:srgbClr val="FF66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endParaRPr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B72B8C2E-A9DD-428F-9597-06A703C3CDD5}"/>
              </a:ext>
            </a:extLst>
          </p:cNvPr>
          <p:cNvGrpSpPr/>
          <p:nvPr/>
        </p:nvGrpSpPr>
        <p:grpSpPr>
          <a:xfrm>
            <a:off x="97300" y="2851296"/>
            <a:ext cx="516488" cy="830635"/>
            <a:chOff x="97300" y="2851296"/>
            <a:chExt cx="516488" cy="830635"/>
          </a:xfrm>
        </p:grpSpPr>
        <p:cxnSp>
          <p:nvCxnSpPr>
            <p:cNvPr id="34" name="Straight Arrow Connector 33">
              <a:extLst>
                <a:ext uri="{FF2B5EF4-FFF2-40B4-BE49-F238E27FC236}">
                  <a16:creationId xmlns:a16="http://schemas.microsoft.com/office/drawing/2014/main" id="{81364719-DAB1-4D8D-8676-B382FC6FB884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39392" y="2917920"/>
              <a:ext cx="0" cy="579345"/>
            </a:xfrm>
            <a:prstGeom prst="straightConnector1">
              <a:avLst/>
            </a:prstGeom>
            <a:ln w="28575">
              <a:solidFill>
                <a:srgbClr val="002060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49690CB2-3288-4440-A218-F0A770792CD6}"/>
                </a:ext>
              </a:extLst>
            </p:cNvPr>
            <p:cNvSpPr txBox="1"/>
            <p:nvPr/>
          </p:nvSpPr>
          <p:spPr>
            <a:xfrm>
              <a:off x="97300" y="2851296"/>
              <a:ext cx="367408" cy="369332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002060"/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F</a:t>
              </a:r>
              <a:r>
                <a:rPr lang="en-US" baseline="-25000" dirty="0">
                  <a:solidFill>
                    <a:srgbClr val="002060"/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c</a:t>
              </a:r>
              <a:endParaRPr lang="en-US" dirty="0">
                <a:solidFill>
                  <a:srgbClr val="00206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endParaRP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25DF5FDB-5E6D-40D2-91DB-C1C5A043B50C}"/>
                </a:ext>
              </a:extLst>
            </p:cNvPr>
            <p:cNvSpPr txBox="1"/>
            <p:nvPr/>
          </p:nvSpPr>
          <p:spPr>
            <a:xfrm>
              <a:off x="97300" y="3312599"/>
              <a:ext cx="516488" cy="369332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002060"/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F</a:t>
              </a:r>
              <a:r>
                <a:rPr lang="en-US" baseline="-25000" dirty="0">
                  <a:solidFill>
                    <a:srgbClr val="002060"/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net</a:t>
              </a:r>
              <a:endParaRPr lang="en-US" dirty="0">
                <a:solidFill>
                  <a:srgbClr val="00206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endParaRP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3C1F9261-6623-42D8-BFAD-444A43FAA9A5}"/>
                </a:ext>
              </a:extLst>
            </p:cNvPr>
            <p:cNvSpPr txBox="1"/>
            <p:nvPr/>
          </p:nvSpPr>
          <p:spPr>
            <a:xfrm>
              <a:off x="154712" y="3170439"/>
              <a:ext cx="292068" cy="230832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900" dirty="0">
                  <a:solidFill>
                    <a:srgbClr val="002060"/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or</a:t>
              </a: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FD8A7397-7658-48AA-96B3-C9D322EFCC2A}"/>
                  </a:ext>
                </a:extLst>
              </p:cNvPr>
              <p:cNvSpPr txBox="1"/>
              <p:nvPr/>
            </p:nvSpPr>
            <p:spPr>
              <a:xfrm>
                <a:off x="1327185" y="2677582"/>
                <a:ext cx="1563816" cy="29956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𝑛𝑒𝑡</m:t>
                          </m:r>
                        </m:sub>
                      </m:sSub>
                      <m:r>
                        <a:rPr lang="en-US" b="0" i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solidFill>
                            <a:srgbClr val="FF6600"/>
                          </a:solidFill>
                          <a:latin typeface="Cambria Math" panose="02040503050406030204" pitchFamily="18" charset="0"/>
                        </a:rPr>
                        <m:t>𝑅</m:t>
                      </m:r>
                      <m:r>
                        <a:rPr lang="en-US" b="0" i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𝑔</m:t>
                          </m:r>
                        </m:sub>
                      </m:sSub>
                    </m:oMath>
                  </m:oMathPara>
                </a14:m>
                <a:endParaRPr lang="en-US" b="1" dirty="0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FD8A7397-7658-48AA-96B3-C9D322EFCC2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27185" y="2677582"/>
                <a:ext cx="1563816" cy="299569"/>
              </a:xfrm>
              <a:prstGeom prst="rect">
                <a:avLst/>
              </a:prstGeom>
              <a:blipFill>
                <a:blip r:embed="rId6"/>
                <a:stretch>
                  <a:fillRect l="-5469" b="-244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07C91831-B0AE-4FD4-8753-73739BEB46EA}"/>
                  </a:ext>
                </a:extLst>
              </p:cNvPr>
              <p:cNvSpPr txBox="1"/>
              <p:nvPr/>
            </p:nvSpPr>
            <p:spPr>
              <a:xfrm>
                <a:off x="1320889" y="3046763"/>
                <a:ext cx="2121523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FF6600"/>
                          </a:solidFill>
                          <a:latin typeface="Cambria Math" panose="02040503050406030204" pitchFamily="18" charset="0"/>
                        </a:rPr>
                        <m:t>𝑅</m:t>
                      </m:r>
                      <m:r>
                        <a:rPr lang="en-US" b="0" i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2500</m:t>
                      </m:r>
                      <m:r>
                        <a:rPr lang="en-US" b="0" i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1962</m:t>
                      </m:r>
                    </m:oMath>
                  </m:oMathPara>
                </a14:m>
                <a:endParaRPr lang="en-US" b="1" dirty="0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07C91831-B0AE-4FD4-8753-73739BEB46E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20889" y="3046763"/>
                <a:ext cx="2121523" cy="276999"/>
              </a:xfrm>
              <a:prstGeom prst="rect">
                <a:avLst/>
              </a:prstGeom>
              <a:blipFill>
                <a:blip r:embed="rId7"/>
                <a:stretch>
                  <a:fillRect l="-4023" b="-88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0BF7FC21-EDF3-47E0-B13B-5D7BCFEFA7A3}"/>
                  </a:ext>
                </a:extLst>
              </p:cNvPr>
              <p:cNvSpPr txBox="1"/>
              <p:nvPr/>
            </p:nvSpPr>
            <p:spPr>
              <a:xfrm>
                <a:off x="1315504" y="3353212"/>
                <a:ext cx="1268896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FF6600"/>
                          </a:solidFill>
                          <a:latin typeface="Cambria Math" panose="02040503050406030204" pitchFamily="18" charset="0"/>
                        </a:rPr>
                        <m:t>𝑅</m:t>
                      </m:r>
                      <m:r>
                        <a:rPr lang="en-US" b="0" i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solidFill>
                            <a:srgbClr val="FF6600"/>
                          </a:solidFill>
                          <a:latin typeface="Cambria Math" panose="02040503050406030204" pitchFamily="18" charset="0"/>
                        </a:rPr>
                        <m:t>4462 </m:t>
                      </m:r>
                      <m:r>
                        <m:rPr>
                          <m:sty m:val="p"/>
                        </m:rPr>
                        <a:rPr lang="en-US" b="0" i="0" smtClean="0">
                          <a:solidFill>
                            <a:srgbClr val="FF6600"/>
                          </a:solidFill>
                          <a:latin typeface="Cambria Math" panose="02040503050406030204" pitchFamily="18" charset="0"/>
                        </a:rPr>
                        <m:t>N</m:t>
                      </m:r>
                    </m:oMath>
                  </m:oMathPara>
                </a14:m>
                <a:endParaRPr lang="en-US" b="1" dirty="0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0BF7FC21-EDF3-47E0-B13B-5D7BCFEFA7A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15504" y="3353212"/>
                <a:ext cx="1268896" cy="276999"/>
              </a:xfrm>
              <a:prstGeom prst="rect">
                <a:avLst/>
              </a:prstGeom>
              <a:blipFill>
                <a:blip r:embed="rId8"/>
                <a:stretch>
                  <a:fillRect l="-6731" b="-65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515F02AD-6C4B-48EA-8CF8-70F2C1CF9544}"/>
                  </a:ext>
                </a:extLst>
              </p:cNvPr>
              <p:cNvSpPr txBox="1"/>
              <p:nvPr/>
            </p:nvSpPr>
            <p:spPr>
              <a:xfrm>
                <a:off x="1059881" y="1447284"/>
                <a:ext cx="1608069" cy="64812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(200)</m:t>
                          </m:r>
                          <m:sSup>
                            <m:sSupPr>
                              <m:ctrlPr>
                                <a:rPr lang="en-US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(10)</m:t>
                              </m:r>
                            </m:e>
                            <m:sup>
                              <m:r>
                                <a:rPr lang="en-US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lang="en-US" b="1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515F02AD-6C4B-48EA-8CF8-70F2C1CF954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9881" y="1447284"/>
                <a:ext cx="1608069" cy="648126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0D3B4E9A-E0B3-404F-AD20-10DFE9638E48}"/>
                  </a:ext>
                </a:extLst>
              </p:cNvPr>
              <p:cNvSpPr txBox="1"/>
              <p:nvPr/>
            </p:nvSpPr>
            <p:spPr>
              <a:xfrm>
                <a:off x="2488226" y="1632813"/>
                <a:ext cx="123783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1" i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𝟐𝟓𝟎𝟎</m:t>
                      </m:r>
                      <m:r>
                        <a:rPr lang="en-US" b="1" i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1" i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𝐍</m:t>
                      </m:r>
                    </m:oMath>
                  </m:oMathPara>
                </a14:m>
                <a:endParaRPr lang="en-US" b="1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0D3B4E9A-E0B3-404F-AD20-10DFE9638E4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88226" y="1632813"/>
                <a:ext cx="1237839" cy="36933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Rectangle 9">
            <a:extLst>
              <a:ext uri="{FF2B5EF4-FFF2-40B4-BE49-F238E27FC236}">
                <a16:creationId xmlns:a16="http://schemas.microsoft.com/office/drawing/2014/main" id="{41C4D13B-4DFA-4698-B8D5-CC323941E753}"/>
              </a:ext>
            </a:extLst>
          </p:cNvPr>
          <p:cNvSpPr/>
          <p:nvPr/>
        </p:nvSpPr>
        <p:spPr>
          <a:xfrm>
            <a:off x="6871379" y="3274571"/>
            <a:ext cx="148951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200" dirty="0">
                <a:solidFill>
                  <a:srgbClr val="00206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2500 N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378A160C-3A26-4032-ADC3-B5A95E74175C}"/>
              </a:ext>
            </a:extLst>
          </p:cNvPr>
          <p:cNvSpPr/>
          <p:nvPr/>
        </p:nvSpPr>
        <p:spPr>
          <a:xfrm>
            <a:off x="6872144" y="3845293"/>
            <a:ext cx="148951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200" dirty="0">
                <a:solidFill>
                  <a:srgbClr val="00206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2500 N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407B84B-90F0-45A5-B6F9-870B115B014B}"/>
              </a:ext>
            </a:extLst>
          </p:cNvPr>
          <p:cNvSpPr/>
          <p:nvPr/>
        </p:nvSpPr>
        <p:spPr>
          <a:xfrm>
            <a:off x="6871378" y="4423041"/>
            <a:ext cx="148951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200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1962 N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86E24396-ADA6-46D3-BAF7-F44721853605}"/>
              </a:ext>
            </a:extLst>
          </p:cNvPr>
          <p:cNvSpPr/>
          <p:nvPr/>
        </p:nvSpPr>
        <p:spPr>
          <a:xfrm>
            <a:off x="6871378" y="5007816"/>
            <a:ext cx="148951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200" dirty="0">
                <a:solidFill>
                  <a:srgbClr val="FF66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4462 N</a:t>
            </a:r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C78D0B77-285D-4216-88CE-EC943106B9A4}"/>
              </a:ext>
            </a:extLst>
          </p:cNvPr>
          <p:cNvSpPr>
            <a:spLocks/>
          </p:cNvSpPr>
          <p:nvPr/>
        </p:nvSpPr>
        <p:spPr>
          <a:xfrm>
            <a:off x="756740" y="3299332"/>
            <a:ext cx="82582" cy="82582"/>
          </a:xfrm>
          <a:prstGeom prst="ellipse">
            <a:avLst/>
          </a:prstGeom>
          <a:solidFill>
            <a:srgbClr val="0070C0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uFillTx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>
                <a:extLst>
                  <a:ext uri="{FF2B5EF4-FFF2-40B4-BE49-F238E27FC236}">
                    <a16:creationId xmlns:a16="http://schemas.microsoft.com/office/drawing/2014/main" id="{5ABA0DDB-07EF-4B98-9501-585EC5551056}"/>
                  </a:ext>
                </a:extLst>
              </p:cNvPr>
              <p:cNvSpPr txBox="1"/>
              <p:nvPr/>
            </p:nvSpPr>
            <p:spPr>
              <a:xfrm>
                <a:off x="1145917" y="2225001"/>
                <a:ext cx="2497871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200</m:t>
                          </m:r>
                        </m:e>
                      </m:d>
                      <m:d>
                        <m:dPr>
                          <m:ctrlPr>
                            <a:rPr lang="en-US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9.81</m:t>
                          </m:r>
                        </m:e>
                      </m:d>
                      <m:r>
                        <a:rPr lang="en-US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1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𝟏𝟗𝟔𝟐</m:t>
                      </m:r>
                      <m:r>
                        <a:rPr lang="en-US" b="1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1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𝐍</m:t>
                      </m:r>
                    </m:oMath>
                  </m:oMathPara>
                </a14:m>
                <a:endParaRPr lang="en-US" b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56" name="TextBox 55">
                <a:extLst>
                  <a:ext uri="{FF2B5EF4-FFF2-40B4-BE49-F238E27FC236}">
                    <a16:creationId xmlns:a16="http://schemas.microsoft.com/office/drawing/2014/main" id="{5ABA0DDB-07EF-4B98-9501-585EC555105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5917" y="2225001"/>
                <a:ext cx="2497871" cy="276999"/>
              </a:xfrm>
              <a:prstGeom prst="rect">
                <a:avLst/>
              </a:prstGeom>
              <a:blipFill>
                <a:blip r:embed="rId11"/>
                <a:stretch>
                  <a:fillRect l="-1707" r="-2927" b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37673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25" grpId="0"/>
      <p:bldP spid="3" grpId="0"/>
      <p:bldP spid="28" grpId="0" animBg="1"/>
      <p:bldP spid="39" grpId="0"/>
      <p:bldP spid="41" grpId="0"/>
      <p:bldP spid="42" grpId="0"/>
      <p:bldP spid="43" grpId="0"/>
      <p:bldP spid="44" grpId="0"/>
      <p:bldP spid="10" grpId="0"/>
      <p:bldP spid="45" grpId="0"/>
      <p:bldP spid="11" grpId="0"/>
      <p:bldP spid="53" grpId="0"/>
      <p:bldP spid="32" grpId="0" animBg="1"/>
      <p:bldP spid="5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130076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9194" y="380140"/>
            <a:ext cx="9114806" cy="7714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Roller Coaster | Top</a:t>
            </a:r>
            <a:endParaRPr lang="en-US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 descr="http://vector-magz.com/wp-content/uploads/2013/09/rollercoaster-clipart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170" r="-171"/>
          <a:stretch/>
        </p:blipFill>
        <p:spPr bwMode="auto">
          <a:xfrm>
            <a:off x="334512" y="2317237"/>
            <a:ext cx="3886200" cy="381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29194" y="1963997"/>
            <a:ext cx="4326906" cy="4338734"/>
          </a:xfrm>
          <a:prstGeom prst="rect">
            <a:avLst/>
          </a:prstGeom>
          <a:solidFill>
            <a:srgbClr val="FFFFFF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8" name="Rectangle 47"/>
          <p:cNvSpPr/>
          <p:nvPr/>
        </p:nvSpPr>
        <p:spPr>
          <a:xfrm rot="17708730">
            <a:off x="714618" y="3054511"/>
            <a:ext cx="1650299" cy="65803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9" name="Rectangle 48"/>
          <p:cNvSpPr/>
          <p:nvPr/>
        </p:nvSpPr>
        <p:spPr>
          <a:xfrm rot="18601009">
            <a:off x="1391380" y="2296807"/>
            <a:ext cx="1042626" cy="65803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Oval 35"/>
          <p:cNvSpPr/>
          <p:nvPr/>
        </p:nvSpPr>
        <p:spPr>
          <a:xfrm>
            <a:off x="2203612" y="2383198"/>
            <a:ext cx="1554480" cy="1554480"/>
          </a:xfrm>
          <a:prstGeom prst="ellipse">
            <a:avLst/>
          </a:prstGeom>
          <a:noFill/>
          <a:ln w="28575">
            <a:solidFill>
              <a:srgbClr val="C0000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C00000"/>
              </a:solidFill>
            </a:endParaRP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DB3B22E2-A3C8-4678-A6F9-3103EC61B75A}"/>
              </a:ext>
            </a:extLst>
          </p:cNvPr>
          <p:cNvGrpSpPr/>
          <p:nvPr/>
        </p:nvGrpSpPr>
        <p:grpSpPr>
          <a:xfrm>
            <a:off x="2529949" y="2551148"/>
            <a:ext cx="720368" cy="609290"/>
            <a:chOff x="2529949" y="2551148"/>
            <a:chExt cx="720368" cy="609290"/>
          </a:xfrm>
        </p:grpSpPr>
        <p:cxnSp>
          <p:nvCxnSpPr>
            <p:cNvPr id="8" name="Straight Arrow Connector 7"/>
            <p:cNvCxnSpPr/>
            <p:nvPr/>
          </p:nvCxnSpPr>
          <p:spPr>
            <a:xfrm flipH="1" flipV="1">
              <a:off x="2529949" y="2551148"/>
              <a:ext cx="450903" cy="609290"/>
            </a:xfrm>
            <a:prstGeom prst="straightConnector1">
              <a:avLst/>
            </a:prstGeom>
            <a:ln w="28575">
              <a:solidFill>
                <a:srgbClr val="C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2711387" y="2551148"/>
              <a:ext cx="53893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C00000"/>
                  </a:solidFill>
                </a:rPr>
                <a:t>8 m</a:t>
              </a:r>
            </a:p>
          </p:txBody>
        </p:sp>
      </p:grpSp>
      <p:sp>
        <p:nvSpPr>
          <p:cNvPr id="51" name="Oval 50"/>
          <p:cNvSpPr/>
          <p:nvPr/>
        </p:nvSpPr>
        <p:spPr>
          <a:xfrm>
            <a:off x="2795623" y="1862096"/>
            <a:ext cx="108932" cy="119017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2" name="Straight Connector 51"/>
          <p:cNvCxnSpPr/>
          <p:nvPr/>
        </p:nvCxnSpPr>
        <p:spPr>
          <a:xfrm>
            <a:off x="2850089" y="1965797"/>
            <a:ext cx="0" cy="209462"/>
          </a:xfrm>
          <a:prstGeom prst="line">
            <a:avLst/>
          </a:prstGeom>
          <a:ln w="1905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flipV="1">
            <a:off x="2795623" y="2017215"/>
            <a:ext cx="56543" cy="75374"/>
          </a:xfrm>
          <a:prstGeom prst="line">
            <a:avLst/>
          </a:prstGeom>
          <a:ln w="1905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flipH="1" flipV="1">
            <a:off x="2851936" y="2025561"/>
            <a:ext cx="60928" cy="59253"/>
          </a:xfrm>
          <a:prstGeom prst="line">
            <a:avLst/>
          </a:prstGeom>
          <a:ln w="1905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9" name="Oval 58"/>
          <p:cNvSpPr/>
          <p:nvPr/>
        </p:nvSpPr>
        <p:spPr>
          <a:xfrm>
            <a:off x="3028663" y="1873445"/>
            <a:ext cx="108932" cy="119017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0" name="Straight Connector 59"/>
          <p:cNvCxnSpPr/>
          <p:nvPr/>
        </p:nvCxnSpPr>
        <p:spPr>
          <a:xfrm>
            <a:off x="3083129" y="1977146"/>
            <a:ext cx="0" cy="209462"/>
          </a:xfrm>
          <a:prstGeom prst="line">
            <a:avLst/>
          </a:prstGeom>
          <a:ln w="1905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 flipV="1">
            <a:off x="3028663" y="2028564"/>
            <a:ext cx="56543" cy="75374"/>
          </a:xfrm>
          <a:prstGeom prst="line">
            <a:avLst/>
          </a:prstGeom>
          <a:ln w="1905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6" name="Rounded Rectangle 15"/>
          <p:cNvSpPr/>
          <p:nvPr/>
        </p:nvSpPr>
        <p:spPr>
          <a:xfrm>
            <a:off x="2700347" y="2123800"/>
            <a:ext cx="538930" cy="201822"/>
          </a:xfrm>
          <a:prstGeom prst="round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2" name="Straight Connector 61"/>
          <p:cNvCxnSpPr/>
          <p:nvPr/>
        </p:nvCxnSpPr>
        <p:spPr>
          <a:xfrm flipH="1" flipV="1">
            <a:off x="3084976" y="2036910"/>
            <a:ext cx="60928" cy="59253"/>
          </a:xfrm>
          <a:prstGeom prst="line">
            <a:avLst/>
          </a:prstGeom>
          <a:ln w="1905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8" name="Oval 17"/>
          <p:cNvSpPr/>
          <p:nvPr/>
        </p:nvSpPr>
        <p:spPr>
          <a:xfrm>
            <a:off x="2758649" y="2276105"/>
            <a:ext cx="91440" cy="9144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3091904" y="2276105"/>
            <a:ext cx="91440" cy="9144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24" name="Straight Arrow Connector 1023"/>
          <p:cNvCxnSpPr/>
          <p:nvPr/>
        </p:nvCxnSpPr>
        <p:spPr>
          <a:xfrm flipV="1">
            <a:off x="3253566" y="2216698"/>
            <a:ext cx="865525" cy="0"/>
          </a:xfrm>
          <a:prstGeom prst="straightConnector1">
            <a:avLst/>
          </a:prstGeom>
          <a:ln w="5715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3405519" y="1792480"/>
            <a:ext cx="8066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7030A0"/>
                </a:solidFill>
              </a:rPr>
              <a:t>5 m s</a:t>
            </a:r>
            <a:r>
              <a:rPr lang="en-US" baseline="30000" dirty="0">
                <a:solidFill>
                  <a:srgbClr val="7030A0"/>
                </a:solidFill>
              </a:rPr>
              <a:t>-1</a:t>
            </a:r>
            <a:endParaRPr lang="en-US" dirty="0">
              <a:solidFill>
                <a:srgbClr val="7030A0"/>
              </a:solidFill>
            </a:endParaRPr>
          </a:p>
        </p:txBody>
      </p:sp>
      <p:graphicFrame>
        <p:nvGraphicFramePr>
          <p:cNvPr id="68" name="Table 6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1860386"/>
              </p:ext>
            </p:extLst>
          </p:nvPr>
        </p:nvGraphicFramePr>
        <p:xfrm>
          <a:off x="5221482" y="1531726"/>
          <a:ext cx="3618461" cy="4053840"/>
        </p:xfrm>
        <a:graphic>
          <a:graphicData uri="http://schemas.openxmlformats.org/drawingml/2006/table">
            <a:tbl>
              <a:tblPr firstCol="1" bandRow="1">
                <a:tableStyleId>{21E4AEA4-8DFA-4A89-87EB-49C32662AFE0}</a:tableStyleId>
              </a:tblPr>
              <a:tblGrid>
                <a:gridCol w="11716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468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75875">
                <a:tc>
                  <a:txBody>
                    <a:bodyPr/>
                    <a:lstStyle/>
                    <a:p>
                      <a:pPr algn="ctr"/>
                      <a:r>
                        <a:rPr lang="en-US" sz="3200" b="0" i="0" dirty="0">
                          <a:latin typeface="+mj-lt"/>
                        </a:rPr>
                        <a:t>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i="0" dirty="0">
                          <a:latin typeface="+mj-lt"/>
                        </a:rPr>
                        <a:t>200 kg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5875"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err="1">
                          <a:latin typeface="+mj-lt"/>
                        </a:rPr>
                        <a:t>v</a:t>
                      </a:r>
                      <a:r>
                        <a:rPr lang="en-US" sz="3200" b="0" baseline="-25000" dirty="0" err="1">
                          <a:latin typeface="+mj-lt"/>
                        </a:rPr>
                        <a:t>t</a:t>
                      </a:r>
                      <a:endParaRPr lang="en-US" sz="3200" b="0" i="0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i="0" dirty="0">
                          <a:latin typeface="+mj-lt"/>
                        </a:rPr>
                        <a:t>5 m s</a:t>
                      </a:r>
                      <a:r>
                        <a:rPr lang="en-US" sz="3200" b="0" i="0" baseline="30000" dirty="0">
                          <a:latin typeface="+mj-lt"/>
                        </a:rPr>
                        <a:t>-1</a:t>
                      </a:r>
                      <a:endParaRPr lang="en-US" sz="3200" b="0" i="0" dirty="0">
                        <a:latin typeface="+mj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5875"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>
                          <a:latin typeface="+mj-lt"/>
                        </a:rPr>
                        <a:t>r</a:t>
                      </a:r>
                      <a:endParaRPr lang="en-US" sz="3200" b="0" i="0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i="0" dirty="0">
                          <a:latin typeface="+mj-lt"/>
                        </a:rPr>
                        <a:t>8 m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5875"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>
                          <a:latin typeface="+mj-lt"/>
                        </a:rPr>
                        <a:t>F</a:t>
                      </a:r>
                      <a:r>
                        <a:rPr lang="en-US" sz="3200" b="0" baseline="-25000" dirty="0">
                          <a:latin typeface="+mj-lt"/>
                        </a:rPr>
                        <a:t>c</a:t>
                      </a:r>
                      <a:endParaRPr lang="en-US" sz="3200" b="0" i="0" baseline="-25000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3200" b="0" i="0" dirty="0">
                        <a:solidFill>
                          <a:srgbClr val="002060"/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587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0" kern="1200" dirty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+mn-cs"/>
                        </a:rPr>
                        <a:t>F</a:t>
                      </a:r>
                      <a:r>
                        <a:rPr lang="en-US" sz="3200" b="0" kern="1200" baseline="-25000" dirty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+mn-cs"/>
                        </a:rPr>
                        <a:t>net</a:t>
                      </a:r>
                      <a:endParaRPr lang="en-US" sz="3200" b="0" i="0" kern="1200" baseline="-25000" dirty="0">
                        <a:solidFill>
                          <a:schemeClr val="lt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200" b="0" i="0" kern="1200" dirty="0">
                        <a:solidFill>
                          <a:srgbClr val="002060"/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5875">
                <a:tc>
                  <a:txBody>
                    <a:bodyPr/>
                    <a:lstStyle/>
                    <a:p>
                      <a:pPr algn="ctr"/>
                      <a:r>
                        <a:rPr lang="en-US" sz="3200" b="0" kern="1200" dirty="0" err="1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+mn-cs"/>
                        </a:rPr>
                        <a:t>F</a:t>
                      </a:r>
                      <a:r>
                        <a:rPr lang="en-US" sz="3200" b="0" kern="1200" baseline="-25000" dirty="0" err="1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+mn-cs"/>
                        </a:rPr>
                        <a:t>g</a:t>
                      </a:r>
                      <a:endParaRPr lang="en-US" sz="3200" b="0" i="0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3200" b="0" i="0" dirty="0">
                        <a:solidFill>
                          <a:srgbClr val="C00000"/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22498261"/>
                  </a:ext>
                </a:extLst>
              </a:tr>
              <a:tr h="575875">
                <a:tc>
                  <a:txBody>
                    <a:bodyPr/>
                    <a:lstStyle/>
                    <a:p>
                      <a:pPr algn="ctr"/>
                      <a:r>
                        <a:rPr lang="en-US" sz="3200" b="0" kern="1200" dirty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+mn-cs"/>
                        </a:rPr>
                        <a:t>R</a:t>
                      </a:r>
                      <a:endParaRPr lang="en-US" sz="3200" b="0" i="0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3200" b="0" i="0" dirty="0">
                        <a:solidFill>
                          <a:srgbClr val="FF6600"/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64286797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2CF24AF0-D152-4256-988A-7B093F8809A6}"/>
                  </a:ext>
                </a:extLst>
              </p:cNvPr>
              <p:cNvSpPr txBox="1"/>
              <p:nvPr/>
            </p:nvSpPr>
            <p:spPr>
              <a:xfrm>
                <a:off x="97300" y="1435640"/>
                <a:ext cx="84683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20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2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en-US" sz="12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𝑐</m:t>
                          </m:r>
                        </m:sub>
                      </m:sSub>
                      <m:r>
                        <a:rPr lang="en-US" sz="12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2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  <m:sSup>
                            <m:sSupPr>
                              <m:ctrlPr>
                                <a:rPr lang="en-US" sz="12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p>
                              <m:r>
                                <a:rPr lang="en-US" sz="12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sz="12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𝑟</m:t>
                          </m:r>
                        </m:den>
                      </m:f>
                    </m:oMath>
                  </m:oMathPara>
                </a14:m>
                <a:endParaRPr lang="en-US" sz="1200" b="1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2CF24AF0-D152-4256-988A-7B093F8809A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300" y="1435640"/>
                <a:ext cx="846834" cy="46166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E2AD2D4B-F430-422B-A79C-3F004741CA12}"/>
                  </a:ext>
                </a:extLst>
              </p:cNvPr>
              <p:cNvSpPr txBox="1"/>
              <p:nvPr/>
            </p:nvSpPr>
            <p:spPr>
              <a:xfrm>
                <a:off x="206137" y="1984185"/>
                <a:ext cx="685172" cy="19973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20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2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en-US" sz="12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𝑔</m:t>
                          </m:r>
                        </m:sub>
                      </m:sSub>
                      <m:r>
                        <a:rPr lang="en-US" sz="12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2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𝑚𝑔</m:t>
                      </m:r>
                    </m:oMath>
                  </m:oMathPara>
                </a14:m>
                <a:endParaRPr lang="en-US" sz="1200" b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E2AD2D4B-F430-422B-A79C-3F004741CA1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6137" y="1984185"/>
                <a:ext cx="685172" cy="199735"/>
              </a:xfrm>
              <a:prstGeom prst="rect">
                <a:avLst/>
              </a:prstGeom>
              <a:blipFill>
                <a:blip r:embed="rId5"/>
                <a:stretch>
                  <a:fillRect l="-8036" b="-2121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Rounded Rectangle 1">
            <a:extLst>
              <a:ext uri="{FF2B5EF4-FFF2-40B4-BE49-F238E27FC236}">
                <a16:creationId xmlns:a16="http://schemas.microsoft.com/office/drawing/2014/main" id="{5DDA572E-5513-4F6F-9C05-C41E7A9ED5B0}"/>
              </a:ext>
            </a:extLst>
          </p:cNvPr>
          <p:cNvSpPr>
            <a:spLocks/>
          </p:cNvSpPr>
          <p:nvPr/>
        </p:nvSpPr>
        <p:spPr>
          <a:xfrm>
            <a:off x="639470" y="2674146"/>
            <a:ext cx="409735" cy="40338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uFillTx/>
            </a:endParaRP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18743B6-4162-4402-8233-39AD93081A1F}"/>
              </a:ext>
            </a:extLst>
          </p:cNvPr>
          <p:cNvGrpSpPr/>
          <p:nvPr/>
        </p:nvGrpSpPr>
        <p:grpSpPr>
          <a:xfrm>
            <a:off x="835376" y="2894577"/>
            <a:ext cx="388248" cy="527038"/>
            <a:chOff x="835376" y="2894577"/>
            <a:chExt cx="388248" cy="527038"/>
          </a:xfrm>
        </p:grpSpPr>
        <p:cxnSp>
          <p:nvCxnSpPr>
            <p:cNvPr id="28" name="Straight Arrow Connector 27">
              <a:extLst>
                <a:ext uri="{FF2B5EF4-FFF2-40B4-BE49-F238E27FC236}">
                  <a16:creationId xmlns:a16="http://schemas.microsoft.com/office/drawing/2014/main" id="{2CD10635-DA07-4AB4-9FB0-1E403FBD552F}"/>
                </a:ext>
              </a:extLst>
            </p:cNvPr>
            <p:cNvCxnSpPr>
              <a:cxnSpLocks/>
            </p:cNvCxnSpPr>
            <p:nvPr/>
          </p:nvCxnSpPr>
          <p:spPr>
            <a:xfrm>
              <a:off x="842749" y="2894577"/>
              <a:ext cx="0" cy="365902"/>
            </a:xfrm>
            <a:prstGeom prst="straightConnector1">
              <a:avLst/>
            </a:prstGeom>
            <a:ln w="28575">
              <a:solidFill>
                <a:srgbClr val="C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AB371594-F314-440D-A351-3A3F1F1F0080}"/>
                </a:ext>
              </a:extLst>
            </p:cNvPr>
            <p:cNvSpPr txBox="1"/>
            <p:nvPr/>
          </p:nvSpPr>
          <p:spPr>
            <a:xfrm>
              <a:off x="835376" y="3052283"/>
              <a:ext cx="388248" cy="369332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 err="1">
                  <a:solidFill>
                    <a:srgbClr val="C00000"/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F</a:t>
              </a:r>
              <a:r>
                <a:rPr lang="en-US" baseline="-25000" dirty="0" err="1">
                  <a:solidFill>
                    <a:srgbClr val="C00000"/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g</a:t>
              </a:r>
              <a:endParaRPr lang="en-US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endParaRPr>
            </a:p>
          </p:txBody>
        </p:sp>
      </p:grpSp>
      <p:sp>
        <p:nvSpPr>
          <p:cNvPr id="31" name="Oval 30">
            <a:extLst>
              <a:ext uri="{FF2B5EF4-FFF2-40B4-BE49-F238E27FC236}">
                <a16:creationId xmlns:a16="http://schemas.microsoft.com/office/drawing/2014/main" id="{564098BD-7501-4AEC-B1A8-FFAA173372BC}"/>
              </a:ext>
            </a:extLst>
          </p:cNvPr>
          <p:cNvSpPr>
            <a:spLocks/>
          </p:cNvSpPr>
          <p:nvPr/>
        </p:nvSpPr>
        <p:spPr>
          <a:xfrm>
            <a:off x="801458" y="2830082"/>
            <a:ext cx="82582" cy="82582"/>
          </a:xfrm>
          <a:prstGeom prst="ellipse">
            <a:avLst/>
          </a:prstGeom>
          <a:solidFill>
            <a:srgbClr val="0070C0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uFillTx/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560D34EB-AFF1-4F1B-879B-7AE68FCFA96B}"/>
              </a:ext>
            </a:extLst>
          </p:cNvPr>
          <p:cNvGrpSpPr/>
          <p:nvPr/>
        </p:nvGrpSpPr>
        <p:grpSpPr>
          <a:xfrm>
            <a:off x="807900" y="2348625"/>
            <a:ext cx="322524" cy="526449"/>
            <a:chOff x="807900" y="2348625"/>
            <a:chExt cx="322524" cy="526449"/>
          </a:xfrm>
        </p:grpSpPr>
        <p:cxnSp>
          <p:nvCxnSpPr>
            <p:cNvPr id="29" name="Straight Arrow Connector 28">
              <a:extLst>
                <a:ext uri="{FF2B5EF4-FFF2-40B4-BE49-F238E27FC236}">
                  <a16:creationId xmlns:a16="http://schemas.microsoft.com/office/drawing/2014/main" id="{B3E88DE7-1A96-4059-865F-CEEEC78BC8CA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840139" y="2558461"/>
              <a:ext cx="0" cy="316613"/>
            </a:xfrm>
            <a:prstGeom prst="straightConnector1">
              <a:avLst/>
            </a:prstGeom>
            <a:ln w="28575">
              <a:solidFill>
                <a:srgbClr val="FF66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FBBD96E1-4FAF-41C6-A566-5A89625536C2}"/>
                </a:ext>
              </a:extLst>
            </p:cNvPr>
            <p:cNvSpPr txBox="1"/>
            <p:nvPr/>
          </p:nvSpPr>
          <p:spPr>
            <a:xfrm>
              <a:off x="807900" y="2348625"/>
              <a:ext cx="322524" cy="369332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6600"/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R</a:t>
              </a:r>
              <a:endParaRPr lang="en-US" sz="1600" dirty="0">
                <a:solidFill>
                  <a:srgbClr val="FF66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endParaRPr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3AFEBA92-5D29-43CC-B07A-9177B44907B3}"/>
              </a:ext>
            </a:extLst>
          </p:cNvPr>
          <p:cNvGrpSpPr/>
          <p:nvPr/>
        </p:nvGrpSpPr>
        <p:grpSpPr>
          <a:xfrm>
            <a:off x="142018" y="2382046"/>
            <a:ext cx="516488" cy="830635"/>
            <a:chOff x="142018" y="2382046"/>
            <a:chExt cx="516488" cy="830635"/>
          </a:xfrm>
        </p:grpSpPr>
        <p:cxnSp>
          <p:nvCxnSpPr>
            <p:cNvPr id="33" name="Straight Arrow Connector 32">
              <a:extLst>
                <a:ext uri="{FF2B5EF4-FFF2-40B4-BE49-F238E27FC236}">
                  <a16:creationId xmlns:a16="http://schemas.microsoft.com/office/drawing/2014/main" id="{D45C244B-12E7-45B0-8A9C-2687165AE86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84110" y="2448670"/>
              <a:ext cx="0" cy="579345"/>
            </a:xfrm>
            <a:prstGeom prst="straightConnector1">
              <a:avLst/>
            </a:prstGeom>
            <a:ln w="28575">
              <a:solidFill>
                <a:srgbClr val="00206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B113AFA1-77FA-41E4-BD2F-9364A2320C18}"/>
                </a:ext>
              </a:extLst>
            </p:cNvPr>
            <p:cNvSpPr txBox="1"/>
            <p:nvPr/>
          </p:nvSpPr>
          <p:spPr>
            <a:xfrm>
              <a:off x="142018" y="2382046"/>
              <a:ext cx="367408" cy="369332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002060"/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F</a:t>
              </a:r>
              <a:r>
                <a:rPr lang="en-US" baseline="-25000" dirty="0">
                  <a:solidFill>
                    <a:srgbClr val="002060"/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c</a:t>
              </a:r>
              <a:endParaRPr lang="en-US" dirty="0">
                <a:solidFill>
                  <a:srgbClr val="00206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endParaRP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F46F9FAB-2207-472D-8EBA-1BEAD2CBFBE7}"/>
                </a:ext>
              </a:extLst>
            </p:cNvPr>
            <p:cNvSpPr txBox="1"/>
            <p:nvPr/>
          </p:nvSpPr>
          <p:spPr>
            <a:xfrm>
              <a:off x="142018" y="2843349"/>
              <a:ext cx="516488" cy="369332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002060"/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F</a:t>
              </a:r>
              <a:r>
                <a:rPr lang="en-US" baseline="-25000" dirty="0">
                  <a:solidFill>
                    <a:srgbClr val="002060"/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net</a:t>
              </a:r>
              <a:endParaRPr lang="en-US" dirty="0">
                <a:solidFill>
                  <a:srgbClr val="00206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endParaRP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F77C20DC-DE71-432D-BDB5-02BF254D0890}"/>
                </a:ext>
              </a:extLst>
            </p:cNvPr>
            <p:cNvSpPr txBox="1"/>
            <p:nvPr/>
          </p:nvSpPr>
          <p:spPr>
            <a:xfrm>
              <a:off x="199430" y="2701189"/>
              <a:ext cx="292068" cy="230832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900" dirty="0">
                  <a:solidFill>
                    <a:srgbClr val="002060"/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or</a:t>
              </a: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E246F071-1E7B-4F38-9404-6CAC1F9BAD82}"/>
                  </a:ext>
                </a:extLst>
              </p:cNvPr>
              <p:cNvSpPr txBox="1"/>
              <p:nvPr/>
            </p:nvSpPr>
            <p:spPr>
              <a:xfrm>
                <a:off x="300418" y="3649389"/>
                <a:ext cx="1046448" cy="19973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20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2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en-US" sz="12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𝑛𝑒𝑡</m:t>
                          </m:r>
                        </m:sub>
                      </m:sSub>
                      <m:r>
                        <a:rPr lang="en-US" sz="1200" b="0" i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12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2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en-US" sz="12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𝑔</m:t>
                          </m:r>
                        </m:sub>
                      </m:sSub>
                      <m:r>
                        <a:rPr lang="en-US" sz="1200" i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1200" b="0" i="1" smtClean="0">
                          <a:solidFill>
                            <a:srgbClr val="FF6600"/>
                          </a:solidFill>
                          <a:latin typeface="Cambria Math" panose="02040503050406030204" pitchFamily="18" charset="0"/>
                        </a:rPr>
                        <m:t>𝑅</m:t>
                      </m:r>
                    </m:oMath>
                  </m:oMathPara>
                </a14:m>
                <a:endParaRPr lang="en-US" sz="1200" b="1" dirty="0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E246F071-1E7B-4F38-9404-6CAC1F9BAD8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0418" y="3649389"/>
                <a:ext cx="1046448" cy="199735"/>
              </a:xfrm>
              <a:prstGeom prst="rect">
                <a:avLst/>
              </a:prstGeom>
              <a:blipFill>
                <a:blip r:embed="rId6"/>
                <a:stretch>
                  <a:fillRect l="-5233" b="-2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515004A5-1143-4C04-ADCE-B644652B84E2}"/>
                  </a:ext>
                </a:extLst>
              </p:cNvPr>
              <p:cNvSpPr txBox="1"/>
              <p:nvPr/>
            </p:nvSpPr>
            <p:spPr>
              <a:xfrm>
                <a:off x="294122" y="3895464"/>
                <a:ext cx="1210245" cy="18466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1200" b="0" i="1" smtClean="0">
                          <a:solidFill>
                            <a:srgbClr val="FF6600"/>
                          </a:solidFill>
                          <a:latin typeface="Cambria Math" panose="02040503050406030204" pitchFamily="18" charset="0"/>
                        </a:rPr>
                        <m:t>𝑅</m:t>
                      </m:r>
                      <m:r>
                        <a:rPr lang="en-US" sz="1200" b="0" i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2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1962</m:t>
                      </m:r>
                      <m:r>
                        <a:rPr lang="en-US" sz="1200" b="0" i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12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625</m:t>
                      </m:r>
                    </m:oMath>
                  </m:oMathPara>
                </a14:m>
                <a:endParaRPr lang="en-US" sz="1200" b="1" dirty="0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515004A5-1143-4C04-ADCE-B644652B84E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4122" y="3895464"/>
                <a:ext cx="1210245" cy="184666"/>
              </a:xfrm>
              <a:prstGeom prst="rect">
                <a:avLst/>
              </a:prstGeom>
              <a:blipFill>
                <a:blip r:embed="rId7"/>
                <a:stretch>
                  <a:fillRect l="-4523" b="-1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B93BB001-30DF-4F20-9F5B-CA7EA6EA6DD6}"/>
                  </a:ext>
                </a:extLst>
              </p:cNvPr>
              <p:cNvSpPr txBox="1"/>
              <p:nvPr/>
            </p:nvSpPr>
            <p:spPr>
              <a:xfrm>
                <a:off x="283856" y="4126470"/>
                <a:ext cx="888591" cy="18466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1200" b="0" i="1" smtClean="0">
                          <a:solidFill>
                            <a:srgbClr val="FF6600"/>
                          </a:solidFill>
                          <a:latin typeface="Cambria Math" panose="02040503050406030204" pitchFamily="18" charset="0"/>
                        </a:rPr>
                        <m:t>𝑅</m:t>
                      </m:r>
                      <m:r>
                        <a:rPr lang="en-US" sz="1200" b="0" i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200" b="0" i="1" smtClean="0">
                          <a:solidFill>
                            <a:srgbClr val="FF6600"/>
                          </a:solidFill>
                          <a:latin typeface="Cambria Math" panose="02040503050406030204" pitchFamily="18" charset="0"/>
                        </a:rPr>
                        <m:t>1337 </m:t>
                      </m:r>
                      <m:r>
                        <m:rPr>
                          <m:sty m:val="p"/>
                        </m:rPr>
                        <a:rPr lang="en-US" sz="1200" b="0" i="0" smtClean="0">
                          <a:solidFill>
                            <a:srgbClr val="FF6600"/>
                          </a:solidFill>
                          <a:latin typeface="Cambria Math" panose="02040503050406030204" pitchFamily="18" charset="0"/>
                        </a:rPr>
                        <m:t>N</m:t>
                      </m:r>
                    </m:oMath>
                  </m:oMathPara>
                </a14:m>
                <a:endParaRPr lang="en-US" sz="1200" b="1" dirty="0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B93BB001-30DF-4F20-9F5B-CA7EA6EA6DD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3856" y="4126470"/>
                <a:ext cx="888591" cy="184666"/>
              </a:xfrm>
              <a:prstGeom prst="rect">
                <a:avLst/>
              </a:prstGeom>
              <a:blipFill>
                <a:blip r:embed="rId8"/>
                <a:stretch>
                  <a:fillRect l="-6207" b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6A7497E2-1E81-4BAD-A5AB-47050BC17140}"/>
                  </a:ext>
                </a:extLst>
              </p:cNvPr>
              <p:cNvSpPr txBox="1"/>
              <p:nvPr/>
            </p:nvSpPr>
            <p:spPr>
              <a:xfrm>
                <a:off x="766971" y="1435760"/>
                <a:ext cx="1662699" cy="46288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2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(200)</m:t>
                          </m:r>
                          <m:sSup>
                            <m:sSupPr>
                              <m:ctrlPr>
                                <a:rPr lang="en-US" sz="12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(5)</m:t>
                              </m:r>
                            </m:e>
                            <m:sup>
                              <m:r>
                                <a:rPr lang="en-US" sz="12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sz="12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  <m:r>
                        <a:rPr lang="en-US" sz="12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200" b="1" i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𝟔𝟐𝟓</m:t>
                      </m:r>
                      <m:r>
                        <a:rPr lang="en-US" sz="1200" b="1" i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200" b="1" i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𝐍</m:t>
                      </m:r>
                    </m:oMath>
                  </m:oMathPara>
                </a14:m>
                <a:endParaRPr lang="en-US" sz="1200" b="1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6A7497E2-1E81-4BAD-A5AB-47050BC1714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6971" y="1435760"/>
                <a:ext cx="1662699" cy="462884"/>
              </a:xfrm>
              <a:prstGeom prst="rect">
                <a:avLst/>
              </a:prstGeom>
              <a:blipFill>
                <a:blip r:embed="rId9"/>
                <a:stretch>
                  <a:fillRect b="-1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293D1D53-1500-4E11-844C-7908260E8E9A}"/>
                  </a:ext>
                </a:extLst>
              </p:cNvPr>
              <p:cNvSpPr txBox="1"/>
              <p:nvPr/>
            </p:nvSpPr>
            <p:spPr>
              <a:xfrm>
                <a:off x="791418" y="1987489"/>
                <a:ext cx="1684203" cy="18466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12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200</m:t>
                          </m:r>
                        </m:e>
                      </m:d>
                      <m:d>
                        <m:dPr>
                          <m:ctrlPr>
                            <a:rPr lang="en-US" sz="12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9.81</m:t>
                          </m:r>
                        </m:e>
                      </m:d>
                      <m:r>
                        <a:rPr lang="en-US" sz="12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200" b="1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𝟏𝟗𝟔𝟐</m:t>
                      </m:r>
                      <m:r>
                        <a:rPr lang="en-US" sz="1200" b="1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200" b="1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𝐍</m:t>
                      </m:r>
                    </m:oMath>
                  </m:oMathPara>
                </a14:m>
                <a:endParaRPr lang="en-US" sz="1200" b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293D1D53-1500-4E11-844C-7908260E8E9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1418" y="1987489"/>
                <a:ext cx="1684203" cy="184666"/>
              </a:xfrm>
              <a:prstGeom prst="rect">
                <a:avLst/>
              </a:prstGeom>
              <a:blipFill>
                <a:blip r:embed="rId10"/>
                <a:stretch>
                  <a:fillRect l="-1087" r="-2536" b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4" name="Rectangle 43">
            <a:extLst>
              <a:ext uri="{FF2B5EF4-FFF2-40B4-BE49-F238E27FC236}">
                <a16:creationId xmlns:a16="http://schemas.microsoft.com/office/drawing/2014/main" id="{786A7304-5155-4694-A572-563F1FCA48B4}"/>
              </a:ext>
            </a:extLst>
          </p:cNvPr>
          <p:cNvSpPr/>
          <p:nvPr/>
        </p:nvSpPr>
        <p:spPr>
          <a:xfrm>
            <a:off x="6981987" y="3274571"/>
            <a:ext cx="126829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200" dirty="0">
                <a:solidFill>
                  <a:srgbClr val="00206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625 N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4ECEA832-9092-4EFC-8A93-DCC1A1112DD8}"/>
              </a:ext>
            </a:extLst>
          </p:cNvPr>
          <p:cNvSpPr/>
          <p:nvPr/>
        </p:nvSpPr>
        <p:spPr>
          <a:xfrm>
            <a:off x="6982752" y="3845293"/>
            <a:ext cx="126829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200" dirty="0">
                <a:solidFill>
                  <a:srgbClr val="00206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625 N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9D4A3C5E-0975-4775-95D3-2348A88F8881}"/>
              </a:ext>
            </a:extLst>
          </p:cNvPr>
          <p:cNvSpPr/>
          <p:nvPr/>
        </p:nvSpPr>
        <p:spPr>
          <a:xfrm>
            <a:off x="6871378" y="4423041"/>
            <a:ext cx="148951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200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1962 N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143427E5-5A29-4EB8-A5BD-DEFEFF2ABD7F}"/>
              </a:ext>
            </a:extLst>
          </p:cNvPr>
          <p:cNvSpPr/>
          <p:nvPr/>
        </p:nvSpPr>
        <p:spPr>
          <a:xfrm>
            <a:off x="6871379" y="5007816"/>
            <a:ext cx="148951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200" dirty="0">
                <a:solidFill>
                  <a:srgbClr val="FF66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1337 N</a:t>
            </a:r>
          </a:p>
        </p:txBody>
      </p:sp>
    </p:spTree>
    <p:extLst>
      <p:ext uri="{BB962C8B-B14F-4D97-AF65-F5344CB8AC3E}">
        <p14:creationId xmlns:p14="http://schemas.microsoft.com/office/powerpoint/2010/main" val="1428782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25" grpId="0"/>
      <p:bldP spid="26" grpId="0"/>
      <p:bldP spid="27" grpId="0" animBg="1"/>
      <p:bldP spid="31" grpId="0" animBg="1"/>
      <p:bldP spid="38" grpId="0"/>
      <p:bldP spid="39" grpId="0"/>
      <p:bldP spid="40" grpId="0"/>
      <p:bldP spid="42" grpId="0"/>
      <p:bldP spid="43" grpId="0"/>
      <p:bldP spid="44" grpId="0"/>
      <p:bldP spid="45" grpId="0"/>
      <p:bldP spid="46" grpId="0"/>
      <p:bldP spid="4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130076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9194" y="380140"/>
            <a:ext cx="9114806" cy="7714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Perceived Weight</a:t>
            </a:r>
            <a:endParaRPr lang="en-US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27" name="Picture 2" descr="http://vector-magz.com/wp-content/uploads/2013/09/rollercoaster-clipart.png">
            <a:extLst>
              <a:ext uri="{FF2B5EF4-FFF2-40B4-BE49-F238E27FC236}">
                <a16:creationId xmlns:a16="http://schemas.microsoft.com/office/drawing/2014/main" id="{DE34F493-3290-45F5-AABA-6993F6E51D5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34" b="16151"/>
          <a:stretch/>
        </p:blipFill>
        <p:spPr bwMode="auto">
          <a:xfrm>
            <a:off x="3423156" y="3121979"/>
            <a:ext cx="5707370" cy="32026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8" name="Rectangle 127">
            <a:extLst>
              <a:ext uri="{FF2B5EF4-FFF2-40B4-BE49-F238E27FC236}">
                <a16:creationId xmlns:a16="http://schemas.microsoft.com/office/drawing/2014/main" id="{33CC58B6-5109-4FB5-BC3F-779C030DF892}"/>
              </a:ext>
            </a:extLst>
          </p:cNvPr>
          <p:cNvSpPr/>
          <p:nvPr/>
        </p:nvSpPr>
        <p:spPr>
          <a:xfrm>
            <a:off x="3054798" y="2975168"/>
            <a:ext cx="6089201" cy="3349433"/>
          </a:xfrm>
          <a:prstGeom prst="rect">
            <a:avLst/>
          </a:prstGeom>
          <a:solidFill>
            <a:srgbClr val="FFFFFF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9" name="Rectangle 128">
            <a:extLst>
              <a:ext uri="{FF2B5EF4-FFF2-40B4-BE49-F238E27FC236}">
                <a16:creationId xmlns:a16="http://schemas.microsoft.com/office/drawing/2014/main" id="{E9FB426D-5DFF-4102-8C32-F67F7B17D9B4}"/>
              </a:ext>
            </a:extLst>
          </p:cNvPr>
          <p:cNvSpPr/>
          <p:nvPr/>
        </p:nvSpPr>
        <p:spPr>
          <a:xfrm rot="17708730">
            <a:off x="5641780" y="3859252"/>
            <a:ext cx="1650299" cy="65803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0" name="Rectangle 129">
            <a:extLst>
              <a:ext uri="{FF2B5EF4-FFF2-40B4-BE49-F238E27FC236}">
                <a16:creationId xmlns:a16="http://schemas.microsoft.com/office/drawing/2014/main" id="{25CB77E4-9C37-4C62-88D2-46D7A10EE20E}"/>
              </a:ext>
            </a:extLst>
          </p:cNvPr>
          <p:cNvSpPr/>
          <p:nvPr/>
        </p:nvSpPr>
        <p:spPr>
          <a:xfrm rot="18601009">
            <a:off x="6318542" y="3101548"/>
            <a:ext cx="1042626" cy="65803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1" name="Oval 130">
            <a:extLst>
              <a:ext uri="{FF2B5EF4-FFF2-40B4-BE49-F238E27FC236}">
                <a16:creationId xmlns:a16="http://schemas.microsoft.com/office/drawing/2014/main" id="{F902335C-2D26-46F9-9590-7FA763ADCA93}"/>
              </a:ext>
            </a:extLst>
          </p:cNvPr>
          <p:cNvSpPr/>
          <p:nvPr/>
        </p:nvSpPr>
        <p:spPr>
          <a:xfrm>
            <a:off x="4698184" y="4445532"/>
            <a:ext cx="1554480" cy="1554480"/>
          </a:xfrm>
          <a:prstGeom prst="ellipse">
            <a:avLst/>
          </a:prstGeom>
          <a:noFill/>
          <a:ln w="28575">
            <a:solidFill>
              <a:srgbClr val="C0000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ounded Rectangle 1">
            <a:extLst>
              <a:ext uri="{FF2B5EF4-FFF2-40B4-BE49-F238E27FC236}">
                <a16:creationId xmlns:a16="http://schemas.microsoft.com/office/drawing/2014/main" id="{5DDA572E-5513-4F6F-9C05-C41E7A9ED5B0}"/>
              </a:ext>
            </a:extLst>
          </p:cNvPr>
          <p:cNvSpPr>
            <a:spLocks/>
          </p:cNvSpPr>
          <p:nvPr/>
        </p:nvSpPr>
        <p:spPr>
          <a:xfrm>
            <a:off x="7773740" y="1806921"/>
            <a:ext cx="409735" cy="40338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uFillTx/>
            </a:endParaRP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18743B6-4162-4402-8233-39AD93081A1F}"/>
              </a:ext>
            </a:extLst>
          </p:cNvPr>
          <p:cNvGrpSpPr/>
          <p:nvPr/>
        </p:nvGrpSpPr>
        <p:grpSpPr>
          <a:xfrm>
            <a:off x="7969646" y="2027352"/>
            <a:ext cx="920445" cy="527038"/>
            <a:chOff x="835376" y="2894577"/>
            <a:chExt cx="920445" cy="527038"/>
          </a:xfrm>
        </p:grpSpPr>
        <p:cxnSp>
          <p:nvCxnSpPr>
            <p:cNvPr id="28" name="Straight Arrow Connector 27">
              <a:extLst>
                <a:ext uri="{FF2B5EF4-FFF2-40B4-BE49-F238E27FC236}">
                  <a16:creationId xmlns:a16="http://schemas.microsoft.com/office/drawing/2014/main" id="{2CD10635-DA07-4AB4-9FB0-1E403FBD552F}"/>
                </a:ext>
              </a:extLst>
            </p:cNvPr>
            <p:cNvCxnSpPr>
              <a:cxnSpLocks/>
            </p:cNvCxnSpPr>
            <p:nvPr/>
          </p:nvCxnSpPr>
          <p:spPr>
            <a:xfrm>
              <a:off x="842749" y="2894577"/>
              <a:ext cx="0" cy="365902"/>
            </a:xfrm>
            <a:prstGeom prst="straightConnector1">
              <a:avLst/>
            </a:prstGeom>
            <a:ln w="28575">
              <a:solidFill>
                <a:srgbClr val="C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AB371594-F314-440D-A351-3A3F1F1F0080}"/>
                </a:ext>
              </a:extLst>
            </p:cNvPr>
            <p:cNvSpPr txBox="1"/>
            <p:nvPr/>
          </p:nvSpPr>
          <p:spPr>
            <a:xfrm>
              <a:off x="835376" y="3052283"/>
              <a:ext cx="920445" cy="369332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C00000"/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1962 N</a:t>
              </a:r>
            </a:p>
          </p:txBody>
        </p:sp>
      </p:grpSp>
      <p:sp>
        <p:nvSpPr>
          <p:cNvPr id="31" name="Oval 30">
            <a:extLst>
              <a:ext uri="{FF2B5EF4-FFF2-40B4-BE49-F238E27FC236}">
                <a16:creationId xmlns:a16="http://schemas.microsoft.com/office/drawing/2014/main" id="{564098BD-7501-4AEC-B1A8-FFAA173372BC}"/>
              </a:ext>
            </a:extLst>
          </p:cNvPr>
          <p:cNvSpPr>
            <a:spLocks/>
          </p:cNvSpPr>
          <p:nvPr/>
        </p:nvSpPr>
        <p:spPr>
          <a:xfrm>
            <a:off x="7935728" y="1962857"/>
            <a:ext cx="82582" cy="82582"/>
          </a:xfrm>
          <a:prstGeom prst="ellipse">
            <a:avLst/>
          </a:prstGeom>
          <a:solidFill>
            <a:srgbClr val="0070C0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uFillTx/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560D34EB-AFF1-4F1B-879B-7AE68FCFA96B}"/>
              </a:ext>
            </a:extLst>
          </p:cNvPr>
          <p:cNvGrpSpPr/>
          <p:nvPr/>
        </p:nvGrpSpPr>
        <p:grpSpPr>
          <a:xfrm>
            <a:off x="7942170" y="1481400"/>
            <a:ext cx="920445" cy="526449"/>
            <a:chOff x="807900" y="2348625"/>
            <a:chExt cx="920445" cy="526449"/>
          </a:xfrm>
        </p:grpSpPr>
        <p:cxnSp>
          <p:nvCxnSpPr>
            <p:cNvPr id="29" name="Straight Arrow Connector 28">
              <a:extLst>
                <a:ext uri="{FF2B5EF4-FFF2-40B4-BE49-F238E27FC236}">
                  <a16:creationId xmlns:a16="http://schemas.microsoft.com/office/drawing/2014/main" id="{B3E88DE7-1A96-4059-865F-CEEEC78BC8CA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840139" y="2558461"/>
              <a:ext cx="0" cy="316613"/>
            </a:xfrm>
            <a:prstGeom prst="straightConnector1">
              <a:avLst/>
            </a:prstGeom>
            <a:ln w="28575">
              <a:solidFill>
                <a:srgbClr val="FF66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FBBD96E1-4FAF-41C6-A566-5A89625536C2}"/>
                </a:ext>
              </a:extLst>
            </p:cNvPr>
            <p:cNvSpPr txBox="1"/>
            <p:nvPr/>
          </p:nvSpPr>
          <p:spPr>
            <a:xfrm>
              <a:off x="807900" y="2348625"/>
              <a:ext cx="920445" cy="369332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6600"/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1337 N</a:t>
              </a:r>
              <a:endParaRPr lang="en-US" sz="1600" dirty="0">
                <a:solidFill>
                  <a:srgbClr val="FF66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endParaRPr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3AFEBA92-5D29-43CC-B07A-9177B44907B3}"/>
              </a:ext>
            </a:extLst>
          </p:cNvPr>
          <p:cNvGrpSpPr/>
          <p:nvPr/>
        </p:nvGrpSpPr>
        <p:grpSpPr>
          <a:xfrm>
            <a:off x="6865355" y="1743092"/>
            <a:ext cx="795411" cy="579345"/>
            <a:chOff x="-268915" y="2610317"/>
            <a:chExt cx="795411" cy="579345"/>
          </a:xfrm>
        </p:grpSpPr>
        <p:cxnSp>
          <p:nvCxnSpPr>
            <p:cNvPr id="33" name="Straight Arrow Connector 32">
              <a:extLst>
                <a:ext uri="{FF2B5EF4-FFF2-40B4-BE49-F238E27FC236}">
                  <a16:creationId xmlns:a16="http://schemas.microsoft.com/office/drawing/2014/main" id="{D45C244B-12E7-45B0-8A9C-2687165AE86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12685" y="2610317"/>
              <a:ext cx="0" cy="579345"/>
            </a:xfrm>
            <a:prstGeom prst="straightConnector1">
              <a:avLst/>
            </a:prstGeom>
            <a:ln w="28575">
              <a:solidFill>
                <a:srgbClr val="00206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B113AFA1-77FA-41E4-BD2F-9364A2320C18}"/>
                </a:ext>
              </a:extLst>
            </p:cNvPr>
            <p:cNvSpPr txBox="1"/>
            <p:nvPr/>
          </p:nvSpPr>
          <p:spPr>
            <a:xfrm>
              <a:off x="-268915" y="2684106"/>
              <a:ext cx="795411" cy="369332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002060"/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625 N</a:t>
              </a: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D04A2B57-91BF-4027-ADCD-E15AF4A7017C}"/>
              </a:ext>
            </a:extLst>
          </p:cNvPr>
          <p:cNvGrpSpPr/>
          <p:nvPr/>
        </p:nvGrpSpPr>
        <p:grpSpPr>
          <a:xfrm>
            <a:off x="5191670" y="5396432"/>
            <a:ext cx="538930" cy="505449"/>
            <a:chOff x="5191670" y="4786832"/>
            <a:chExt cx="538930" cy="505449"/>
          </a:xfrm>
        </p:grpSpPr>
        <p:sp>
          <p:nvSpPr>
            <p:cNvPr id="135" name="Oval 134">
              <a:extLst>
                <a:ext uri="{FF2B5EF4-FFF2-40B4-BE49-F238E27FC236}">
                  <a16:creationId xmlns:a16="http://schemas.microsoft.com/office/drawing/2014/main" id="{B5BAF280-B3E9-4BE7-8BEC-C253AB23DB15}"/>
                </a:ext>
              </a:extLst>
            </p:cNvPr>
            <p:cNvSpPr/>
            <p:nvPr/>
          </p:nvSpPr>
          <p:spPr>
            <a:xfrm>
              <a:off x="5286946" y="4786832"/>
              <a:ext cx="108932" cy="119017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6" name="Straight Connector 135">
              <a:extLst>
                <a:ext uri="{FF2B5EF4-FFF2-40B4-BE49-F238E27FC236}">
                  <a16:creationId xmlns:a16="http://schemas.microsoft.com/office/drawing/2014/main" id="{C0FA4A50-CACB-41FE-8463-1B9F16DB0582}"/>
                </a:ext>
              </a:extLst>
            </p:cNvPr>
            <p:cNvCxnSpPr/>
            <p:nvPr/>
          </p:nvCxnSpPr>
          <p:spPr>
            <a:xfrm>
              <a:off x="5341412" y="4890533"/>
              <a:ext cx="0" cy="209462"/>
            </a:xfrm>
            <a:prstGeom prst="line">
              <a:avLst/>
            </a:prstGeom>
            <a:ln w="1905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37" name="Straight Connector 136">
              <a:extLst>
                <a:ext uri="{FF2B5EF4-FFF2-40B4-BE49-F238E27FC236}">
                  <a16:creationId xmlns:a16="http://schemas.microsoft.com/office/drawing/2014/main" id="{9F77AB33-F027-46CA-B392-65F5EDEC6019}"/>
                </a:ext>
              </a:extLst>
            </p:cNvPr>
            <p:cNvCxnSpPr/>
            <p:nvPr/>
          </p:nvCxnSpPr>
          <p:spPr>
            <a:xfrm flipV="1">
              <a:off x="5286946" y="4941951"/>
              <a:ext cx="56543" cy="75374"/>
            </a:xfrm>
            <a:prstGeom prst="line">
              <a:avLst/>
            </a:prstGeom>
            <a:ln w="1905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38" name="Straight Connector 137">
              <a:extLst>
                <a:ext uri="{FF2B5EF4-FFF2-40B4-BE49-F238E27FC236}">
                  <a16:creationId xmlns:a16="http://schemas.microsoft.com/office/drawing/2014/main" id="{FC6A1568-9B08-4660-A848-E2DFA93C8918}"/>
                </a:ext>
              </a:extLst>
            </p:cNvPr>
            <p:cNvCxnSpPr/>
            <p:nvPr/>
          </p:nvCxnSpPr>
          <p:spPr>
            <a:xfrm flipH="1" flipV="1">
              <a:off x="5343259" y="4950297"/>
              <a:ext cx="60928" cy="59253"/>
            </a:xfrm>
            <a:prstGeom prst="line">
              <a:avLst/>
            </a:prstGeom>
            <a:ln w="1905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39" name="Oval 138">
              <a:extLst>
                <a:ext uri="{FF2B5EF4-FFF2-40B4-BE49-F238E27FC236}">
                  <a16:creationId xmlns:a16="http://schemas.microsoft.com/office/drawing/2014/main" id="{DF97A147-71C2-4D4A-A3F5-D99B92BBD5E9}"/>
                </a:ext>
              </a:extLst>
            </p:cNvPr>
            <p:cNvSpPr/>
            <p:nvPr/>
          </p:nvSpPr>
          <p:spPr>
            <a:xfrm>
              <a:off x="5519986" y="4798181"/>
              <a:ext cx="108932" cy="119017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40" name="Straight Connector 139">
              <a:extLst>
                <a:ext uri="{FF2B5EF4-FFF2-40B4-BE49-F238E27FC236}">
                  <a16:creationId xmlns:a16="http://schemas.microsoft.com/office/drawing/2014/main" id="{738DA77A-7987-4EB5-8169-55690F07983C}"/>
                </a:ext>
              </a:extLst>
            </p:cNvPr>
            <p:cNvCxnSpPr/>
            <p:nvPr/>
          </p:nvCxnSpPr>
          <p:spPr>
            <a:xfrm>
              <a:off x="5574452" y="4901882"/>
              <a:ext cx="0" cy="209462"/>
            </a:xfrm>
            <a:prstGeom prst="line">
              <a:avLst/>
            </a:prstGeom>
            <a:ln w="1905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41" name="Straight Connector 140">
              <a:extLst>
                <a:ext uri="{FF2B5EF4-FFF2-40B4-BE49-F238E27FC236}">
                  <a16:creationId xmlns:a16="http://schemas.microsoft.com/office/drawing/2014/main" id="{161011F8-1D1E-4D52-A948-F5E7B027D769}"/>
                </a:ext>
              </a:extLst>
            </p:cNvPr>
            <p:cNvCxnSpPr/>
            <p:nvPr/>
          </p:nvCxnSpPr>
          <p:spPr>
            <a:xfrm flipV="1">
              <a:off x="5519986" y="4953300"/>
              <a:ext cx="56543" cy="75374"/>
            </a:xfrm>
            <a:prstGeom prst="line">
              <a:avLst/>
            </a:prstGeom>
            <a:ln w="1905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42" name="Rounded Rectangle 15">
              <a:extLst>
                <a:ext uri="{FF2B5EF4-FFF2-40B4-BE49-F238E27FC236}">
                  <a16:creationId xmlns:a16="http://schemas.microsoft.com/office/drawing/2014/main" id="{6AA654E6-0943-47B0-BD21-A47C78514839}"/>
                </a:ext>
              </a:extLst>
            </p:cNvPr>
            <p:cNvSpPr/>
            <p:nvPr/>
          </p:nvSpPr>
          <p:spPr>
            <a:xfrm>
              <a:off x="5191670" y="5048536"/>
              <a:ext cx="538930" cy="201822"/>
            </a:xfrm>
            <a:prstGeom prst="roundRect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43" name="Straight Connector 142">
              <a:extLst>
                <a:ext uri="{FF2B5EF4-FFF2-40B4-BE49-F238E27FC236}">
                  <a16:creationId xmlns:a16="http://schemas.microsoft.com/office/drawing/2014/main" id="{693969B2-A141-42B4-88E1-02DBCB51FF13}"/>
                </a:ext>
              </a:extLst>
            </p:cNvPr>
            <p:cNvCxnSpPr/>
            <p:nvPr/>
          </p:nvCxnSpPr>
          <p:spPr>
            <a:xfrm flipH="1" flipV="1">
              <a:off x="5576299" y="4961646"/>
              <a:ext cx="60928" cy="59253"/>
            </a:xfrm>
            <a:prstGeom prst="line">
              <a:avLst/>
            </a:prstGeom>
            <a:ln w="1905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44" name="Oval 143">
              <a:extLst>
                <a:ext uri="{FF2B5EF4-FFF2-40B4-BE49-F238E27FC236}">
                  <a16:creationId xmlns:a16="http://schemas.microsoft.com/office/drawing/2014/main" id="{E7B68E5F-4776-48BD-940A-A4EDCE100075}"/>
                </a:ext>
              </a:extLst>
            </p:cNvPr>
            <p:cNvSpPr/>
            <p:nvPr/>
          </p:nvSpPr>
          <p:spPr>
            <a:xfrm>
              <a:off x="5249972" y="5200841"/>
              <a:ext cx="91440" cy="9144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Oval 144">
              <a:extLst>
                <a:ext uri="{FF2B5EF4-FFF2-40B4-BE49-F238E27FC236}">
                  <a16:creationId xmlns:a16="http://schemas.microsoft.com/office/drawing/2014/main" id="{83AAF613-2CB1-4227-BF84-D9D58D3B439D}"/>
                </a:ext>
              </a:extLst>
            </p:cNvPr>
            <p:cNvSpPr/>
            <p:nvPr/>
          </p:nvSpPr>
          <p:spPr>
            <a:xfrm>
              <a:off x="5583227" y="5200841"/>
              <a:ext cx="91440" cy="9144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0" name="Rounded Rectangle 1">
            <a:extLst>
              <a:ext uri="{FF2B5EF4-FFF2-40B4-BE49-F238E27FC236}">
                <a16:creationId xmlns:a16="http://schemas.microsoft.com/office/drawing/2014/main" id="{1574D00C-9136-4AA3-BB3C-FFBA8BDC7495}"/>
              </a:ext>
            </a:extLst>
          </p:cNvPr>
          <p:cNvSpPr>
            <a:spLocks/>
          </p:cNvSpPr>
          <p:nvPr/>
        </p:nvSpPr>
        <p:spPr>
          <a:xfrm>
            <a:off x="5286975" y="3688767"/>
            <a:ext cx="409735" cy="40338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uFillTx/>
            </a:endParaRPr>
          </a:p>
        </p:txBody>
      </p:sp>
      <p:grpSp>
        <p:nvGrpSpPr>
          <p:cNvPr id="151" name="Group 150">
            <a:extLst>
              <a:ext uri="{FF2B5EF4-FFF2-40B4-BE49-F238E27FC236}">
                <a16:creationId xmlns:a16="http://schemas.microsoft.com/office/drawing/2014/main" id="{04116DF1-22A0-47C2-A3C6-531537661684}"/>
              </a:ext>
            </a:extLst>
          </p:cNvPr>
          <p:cNvGrpSpPr/>
          <p:nvPr/>
        </p:nvGrpSpPr>
        <p:grpSpPr>
          <a:xfrm>
            <a:off x="5482881" y="3909198"/>
            <a:ext cx="920445" cy="527038"/>
            <a:chOff x="790658" y="3363827"/>
            <a:chExt cx="920445" cy="527038"/>
          </a:xfrm>
        </p:grpSpPr>
        <p:cxnSp>
          <p:nvCxnSpPr>
            <p:cNvPr id="152" name="Straight Arrow Connector 151">
              <a:extLst>
                <a:ext uri="{FF2B5EF4-FFF2-40B4-BE49-F238E27FC236}">
                  <a16:creationId xmlns:a16="http://schemas.microsoft.com/office/drawing/2014/main" id="{73324598-75E7-4272-93E0-43346136EFDC}"/>
                </a:ext>
              </a:extLst>
            </p:cNvPr>
            <p:cNvCxnSpPr>
              <a:cxnSpLocks/>
            </p:cNvCxnSpPr>
            <p:nvPr/>
          </p:nvCxnSpPr>
          <p:spPr>
            <a:xfrm>
              <a:off x="798031" y="3363827"/>
              <a:ext cx="0" cy="365902"/>
            </a:xfrm>
            <a:prstGeom prst="straightConnector1">
              <a:avLst/>
            </a:prstGeom>
            <a:ln w="28575">
              <a:solidFill>
                <a:srgbClr val="C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3" name="TextBox 152">
              <a:extLst>
                <a:ext uri="{FF2B5EF4-FFF2-40B4-BE49-F238E27FC236}">
                  <a16:creationId xmlns:a16="http://schemas.microsoft.com/office/drawing/2014/main" id="{D5B6B64D-B2EE-4DAF-9BBE-D8A0E1D6753B}"/>
                </a:ext>
              </a:extLst>
            </p:cNvPr>
            <p:cNvSpPr txBox="1"/>
            <p:nvPr/>
          </p:nvSpPr>
          <p:spPr>
            <a:xfrm>
              <a:off x="790658" y="3521533"/>
              <a:ext cx="920445" cy="369332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C00000"/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1962 N</a:t>
              </a:r>
            </a:p>
          </p:txBody>
        </p:sp>
      </p:grpSp>
      <p:grpSp>
        <p:nvGrpSpPr>
          <p:cNvPr id="154" name="Group 153">
            <a:extLst>
              <a:ext uri="{FF2B5EF4-FFF2-40B4-BE49-F238E27FC236}">
                <a16:creationId xmlns:a16="http://schemas.microsoft.com/office/drawing/2014/main" id="{E04ED169-0F3A-4B83-8D04-837E65381A2D}"/>
              </a:ext>
            </a:extLst>
          </p:cNvPr>
          <p:cNvGrpSpPr/>
          <p:nvPr/>
        </p:nvGrpSpPr>
        <p:grpSpPr>
          <a:xfrm>
            <a:off x="5474663" y="3283117"/>
            <a:ext cx="920445" cy="625630"/>
            <a:chOff x="782440" y="2737746"/>
            <a:chExt cx="920445" cy="625630"/>
          </a:xfrm>
        </p:grpSpPr>
        <p:cxnSp>
          <p:nvCxnSpPr>
            <p:cNvPr id="155" name="Straight Arrow Connector 154">
              <a:extLst>
                <a:ext uri="{FF2B5EF4-FFF2-40B4-BE49-F238E27FC236}">
                  <a16:creationId xmlns:a16="http://schemas.microsoft.com/office/drawing/2014/main" id="{978DAB53-FE62-4A78-9AD3-82F5405ACB4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98031" y="2737746"/>
              <a:ext cx="0" cy="625630"/>
            </a:xfrm>
            <a:prstGeom prst="straightConnector1">
              <a:avLst/>
            </a:prstGeom>
            <a:ln w="28575">
              <a:solidFill>
                <a:srgbClr val="FF66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6" name="TextBox 155">
              <a:extLst>
                <a:ext uri="{FF2B5EF4-FFF2-40B4-BE49-F238E27FC236}">
                  <a16:creationId xmlns:a16="http://schemas.microsoft.com/office/drawing/2014/main" id="{867F3B60-6571-4E5B-B4B6-86726DC095D0}"/>
                </a:ext>
              </a:extLst>
            </p:cNvPr>
            <p:cNvSpPr txBox="1"/>
            <p:nvPr/>
          </p:nvSpPr>
          <p:spPr>
            <a:xfrm>
              <a:off x="782440" y="2751273"/>
              <a:ext cx="920445" cy="369332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6600"/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4462 N</a:t>
              </a:r>
              <a:endParaRPr lang="en-US" sz="1600" dirty="0">
                <a:solidFill>
                  <a:srgbClr val="FF66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endParaRPr>
            </a:p>
          </p:txBody>
        </p:sp>
      </p:grpSp>
      <p:cxnSp>
        <p:nvCxnSpPr>
          <p:cNvPr id="158" name="Straight Arrow Connector 157">
            <a:extLst>
              <a:ext uri="{FF2B5EF4-FFF2-40B4-BE49-F238E27FC236}">
                <a16:creationId xmlns:a16="http://schemas.microsoft.com/office/drawing/2014/main" id="{6A70763C-6375-449C-9682-8E3122DA2409}"/>
              </a:ext>
            </a:extLst>
          </p:cNvPr>
          <p:cNvCxnSpPr>
            <a:cxnSpLocks/>
          </p:cNvCxnSpPr>
          <p:nvPr/>
        </p:nvCxnSpPr>
        <p:spPr>
          <a:xfrm flipH="1">
            <a:off x="5162275" y="3586476"/>
            <a:ext cx="0" cy="579345"/>
          </a:xfrm>
          <a:prstGeom prst="straightConnector1">
            <a:avLst/>
          </a:prstGeom>
          <a:ln w="28575">
            <a:solidFill>
              <a:srgbClr val="00206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7" name="Oval 166">
            <a:extLst>
              <a:ext uri="{FF2B5EF4-FFF2-40B4-BE49-F238E27FC236}">
                <a16:creationId xmlns:a16="http://schemas.microsoft.com/office/drawing/2014/main" id="{E5658AA0-1DC8-40A6-9C57-458A2CB03CE5}"/>
              </a:ext>
            </a:extLst>
          </p:cNvPr>
          <p:cNvSpPr>
            <a:spLocks/>
          </p:cNvSpPr>
          <p:nvPr/>
        </p:nvSpPr>
        <p:spPr>
          <a:xfrm>
            <a:off x="5448963" y="3844703"/>
            <a:ext cx="82582" cy="82582"/>
          </a:xfrm>
          <a:prstGeom prst="ellipse">
            <a:avLst/>
          </a:prstGeom>
          <a:solidFill>
            <a:srgbClr val="0070C0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uFillTx/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F9E4F9A3-9A91-4212-9D06-54DD4B99E8D8}"/>
              </a:ext>
            </a:extLst>
          </p:cNvPr>
          <p:cNvGrpSpPr/>
          <p:nvPr/>
        </p:nvGrpSpPr>
        <p:grpSpPr>
          <a:xfrm>
            <a:off x="7641330" y="2625903"/>
            <a:ext cx="538930" cy="505449"/>
            <a:chOff x="7641330" y="2016303"/>
            <a:chExt cx="538930" cy="505449"/>
          </a:xfrm>
        </p:grpSpPr>
        <p:sp>
          <p:nvSpPr>
            <p:cNvPr id="51" name="Oval 50"/>
            <p:cNvSpPr/>
            <p:nvPr/>
          </p:nvSpPr>
          <p:spPr>
            <a:xfrm>
              <a:off x="7736606" y="2016303"/>
              <a:ext cx="108932" cy="119017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2" name="Straight Connector 51"/>
            <p:cNvCxnSpPr/>
            <p:nvPr/>
          </p:nvCxnSpPr>
          <p:spPr>
            <a:xfrm>
              <a:off x="7791072" y="2120004"/>
              <a:ext cx="0" cy="209462"/>
            </a:xfrm>
            <a:prstGeom prst="line">
              <a:avLst/>
            </a:prstGeom>
            <a:ln w="1905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flipV="1">
              <a:off x="7736606" y="2171422"/>
              <a:ext cx="56543" cy="75374"/>
            </a:xfrm>
            <a:prstGeom prst="line">
              <a:avLst/>
            </a:prstGeom>
            <a:ln w="1905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flipH="1" flipV="1">
              <a:off x="7792919" y="2179768"/>
              <a:ext cx="60928" cy="59253"/>
            </a:xfrm>
            <a:prstGeom prst="line">
              <a:avLst/>
            </a:prstGeom>
            <a:ln w="1905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59" name="Oval 58"/>
            <p:cNvSpPr/>
            <p:nvPr/>
          </p:nvSpPr>
          <p:spPr>
            <a:xfrm>
              <a:off x="7969646" y="2027652"/>
              <a:ext cx="108932" cy="119017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0" name="Straight Connector 59"/>
            <p:cNvCxnSpPr/>
            <p:nvPr/>
          </p:nvCxnSpPr>
          <p:spPr>
            <a:xfrm>
              <a:off x="8024112" y="2131353"/>
              <a:ext cx="0" cy="209462"/>
            </a:xfrm>
            <a:prstGeom prst="line">
              <a:avLst/>
            </a:prstGeom>
            <a:ln w="1905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flipV="1">
              <a:off x="7969646" y="2182771"/>
              <a:ext cx="56543" cy="75374"/>
            </a:xfrm>
            <a:prstGeom prst="line">
              <a:avLst/>
            </a:prstGeom>
            <a:ln w="1905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6" name="Rounded Rectangle 15"/>
            <p:cNvSpPr/>
            <p:nvPr/>
          </p:nvSpPr>
          <p:spPr>
            <a:xfrm>
              <a:off x="7641330" y="2278007"/>
              <a:ext cx="538930" cy="201822"/>
            </a:xfrm>
            <a:prstGeom prst="roundRect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2" name="Straight Connector 61"/>
            <p:cNvCxnSpPr/>
            <p:nvPr/>
          </p:nvCxnSpPr>
          <p:spPr>
            <a:xfrm flipH="1" flipV="1">
              <a:off x="8025959" y="2191117"/>
              <a:ext cx="60928" cy="59253"/>
            </a:xfrm>
            <a:prstGeom prst="line">
              <a:avLst/>
            </a:prstGeom>
            <a:ln w="1905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8" name="Oval 17"/>
            <p:cNvSpPr/>
            <p:nvPr/>
          </p:nvSpPr>
          <p:spPr>
            <a:xfrm>
              <a:off x="7699632" y="2430312"/>
              <a:ext cx="91440" cy="9144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Oval 49"/>
            <p:cNvSpPr/>
            <p:nvPr/>
          </p:nvSpPr>
          <p:spPr>
            <a:xfrm>
              <a:off x="8032887" y="2430312"/>
              <a:ext cx="91440" cy="9144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9" name="Oval 168">
            <a:extLst>
              <a:ext uri="{FF2B5EF4-FFF2-40B4-BE49-F238E27FC236}">
                <a16:creationId xmlns:a16="http://schemas.microsoft.com/office/drawing/2014/main" id="{B2E8D7FC-36CD-4B76-8B58-1B4DA34F0D65}"/>
              </a:ext>
            </a:extLst>
          </p:cNvPr>
          <p:cNvSpPr/>
          <p:nvPr/>
        </p:nvSpPr>
        <p:spPr>
          <a:xfrm>
            <a:off x="7153632" y="3193431"/>
            <a:ext cx="1554480" cy="1554480"/>
          </a:xfrm>
          <a:prstGeom prst="ellipse">
            <a:avLst/>
          </a:prstGeom>
          <a:noFill/>
          <a:ln w="28575">
            <a:solidFill>
              <a:srgbClr val="C0000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C00000"/>
              </a:solidFill>
            </a:endParaRPr>
          </a:p>
        </p:txBody>
      </p:sp>
      <p:sp>
        <p:nvSpPr>
          <p:cNvPr id="173" name="TextBox 172">
            <a:extLst>
              <a:ext uri="{FF2B5EF4-FFF2-40B4-BE49-F238E27FC236}">
                <a16:creationId xmlns:a16="http://schemas.microsoft.com/office/drawing/2014/main" id="{89628FED-EF3B-44D9-AFA8-45C643D78426}"/>
              </a:ext>
            </a:extLst>
          </p:cNvPr>
          <p:cNvSpPr txBox="1"/>
          <p:nvPr/>
        </p:nvSpPr>
        <p:spPr>
          <a:xfrm>
            <a:off x="4270744" y="3722817"/>
            <a:ext cx="920445" cy="369332"/>
          </a:xfrm>
          <a:prstGeom prst="rect">
            <a:avLst/>
          </a:prstGeom>
          <a:noFill/>
          <a:ln w="28575">
            <a:noFill/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206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2500 N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C0A5448-5AB1-4D86-B3CE-6F2F08AF7CFA}"/>
              </a:ext>
            </a:extLst>
          </p:cNvPr>
          <p:cNvSpPr txBox="1"/>
          <p:nvPr/>
        </p:nvSpPr>
        <p:spPr>
          <a:xfrm>
            <a:off x="318061" y="1572364"/>
            <a:ext cx="52887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66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The normal reaction force represents a rider’s “perceived weight”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1FA9DE0-DD30-447B-9FF6-09651DDA8172}"/>
              </a:ext>
            </a:extLst>
          </p:cNvPr>
          <p:cNvSpPr txBox="1"/>
          <p:nvPr/>
        </p:nvSpPr>
        <p:spPr>
          <a:xfrm>
            <a:off x="318061" y="2654416"/>
            <a:ext cx="34980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70C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R &gt; </a:t>
            </a:r>
            <a:r>
              <a:rPr lang="en-US" sz="2000" dirty="0" err="1">
                <a:solidFill>
                  <a:srgbClr val="0070C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F</a:t>
            </a:r>
            <a:r>
              <a:rPr lang="en-US" sz="2000" baseline="-25000" dirty="0" err="1">
                <a:solidFill>
                  <a:srgbClr val="0070C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g</a:t>
            </a:r>
            <a:r>
              <a:rPr lang="en-US" sz="2000" dirty="0">
                <a:solidFill>
                  <a:srgbClr val="0070C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 |  “Squished into seat”</a:t>
            </a:r>
          </a:p>
        </p:txBody>
      </p:sp>
      <p:sp>
        <p:nvSpPr>
          <p:cNvPr id="174" name="TextBox 173">
            <a:extLst>
              <a:ext uri="{FF2B5EF4-FFF2-40B4-BE49-F238E27FC236}">
                <a16:creationId xmlns:a16="http://schemas.microsoft.com/office/drawing/2014/main" id="{8CCE5DDE-F877-49C7-84F6-EA3CE6C6A8E7}"/>
              </a:ext>
            </a:extLst>
          </p:cNvPr>
          <p:cNvSpPr txBox="1"/>
          <p:nvPr/>
        </p:nvSpPr>
        <p:spPr>
          <a:xfrm>
            <a:off x="318061" y="3131352"/>
            <a:ext cx="26500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70C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R &lt; </a:t>
            </a:r>
            <a:r>
              <a:rPr lang="en-US" sz="2000" dirty="0" err="1">
                <a:solidFill>
                  <a:srgbClr val="0070C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F</a:t>
            </a:r>
            <a:r>
              <a:rPr lang="en-US" sz="2000" baseline="-25000" dirty="0" err="1">
                <a:solidFill>
                  <a:srgbClr val="0070C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g</a:t>
            </a:r>
            <a:r>
              <a:rPr lang="en-US" sz="2000" dirty="0">
                <a:solidFill>
                  <a:srgbClr val="0070C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 |  “Weightless”</a:t>
            </a:r>
          </a:p>
        </p:txBody>
      </p:sp>
    </p:spTree>
    <p:extLst>
      <p:ext uri="{BB962C8B-B14F-4D97-AF65-F5344CB8AC3E}">
        <p14:creationId xmlns:p14="http://schemas.microsoft.com/office/powerpoint/2010/main" val="8439313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130076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9194" y="380140"/>
            <a:ext cx="9114806" cy="7714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ultimate “weightless” experience</a:t>
            </a:r>
            <a:endParaRPr lang="en-US" sz="4400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 descr="Zero-G gives rise to a 'teachable moment' - Technology &amp; science - Space |  NBC News">
            <a:extLst>
              <a:ext uri="{FF2B5EF4-FFF2-40B4-BE49-F238E27FC236}">
                <a16:creationId xmlns:a16="http://schemas.microsoft.com/office/drawing/2014/main" id="{49703F8B-F0BE-490A-8C03-87F677498FB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797"/>
          <a:stretch/>
        </p:blipFill>
        <p:spPr bwMode="auto">
          <a:xfrm>
            <a:off x="2766990" y="3429000"/>
            <a:ext cx="6263100" cy="2781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9" name="Group 8">
            <a:extLst>
              <a:ext uri="{FF2B5EF4-FFF2-40B4-BE49-F238E27FC236}">
                <a16:creationId xmlns:a16="http://schemas.microsoft.com/office/drawing/2014/main" id="{3C296002-4EA8-4675-B071-4119DEE5DE0D}"/>
              </a:ext>
            </a:extLst>
          </p:cNvPr>
          <p:cNvGrpSpPr/>
          <p:nvPr/>
        </p:nvGrpSpPr>
        <p:grpSpPr>
          <a:xfrm>
            <a:off x="5574784" y="3220244"/>
            <a:ext cx="540533" cy="944487"/>
            <a:chOff x="5435084" y="2761476"/>
            <a:chExt cx="540533" cy="944487"/>
          </a:xfrm>
        </p:grpSpPr>
        <p:cxnSp>
          <p:nvCxnSpPr>
            <p:cNvPr id="76" name="Straight Arrow Connector 75">
              <a:extLst>
                <a:ext uri="{FF2B5EF4-FFF2-40B4-BE49-F238E27FC236}">
                  <a16:creationId xmlns:a16="http://schemas.microsoft.com/office/drawing/2014/main" id="{E2E1AA1A-2F52-46C7-B6DE-69DA8EA3CF39}"/>
                </a:ext>
              </a:extLst>
            </p:cNvPr>
            <p:cNvCxnSpPr>
              <a:cxnSpLocks/>
            </p:cNvCxnSpPr>
            <p:nvPr/>
          </p:nvCxnSpPr>
          <p:spPr>
            <a:xfrm>
              <a:off x="5575829" y="3054350"/>
              <a:ext cx="0" cy="651613"/>
            </a:xfrm>
            <a:prstGeom prst="straightConnector1">
              <a:avLst/>
            </a:prstGeom>
            <a:ln w="57150">
              <a:solidFill>
                <a:srgbClr val="00206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2261BD1C-ABD5-47EA-B75B-C5628FF04962}"/>
                </a:ext>
              </a:extLst>
            </p:cNvPr>
            <p:cNvSpPr txBox="1"/>
            <p:nvPr/>
          </p:nvSpPr>
          <p:spPr>
            <a:xfrm>
              <a:off x="5435084" y="2761476"/>
              <a:ext cx="540533" cy="369332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rgbClr val="002060"/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F</a:t>
              </a:r>
              <a:r>
                <a:rPr lang="en-US" b="1" baseline="-25000" dirty="0">
                  <a:solidFill>
                    <a:srgbClr val="002060"/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net</a:t>
              </a:r>
              <a:endParaRPr lang="en-US" b="1" dirty="0">
                <a:solidFill>
                  <a:srgbClr val="00206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endParaRP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7D724A63-A94D-465C-9D6F-E3CE6DB2D1B3}"/>
              </a:ext>
            </a:extLst>
          </p:cNvPr>
          <p:cNvGrpSpPr/>
          <p:nvPr/>
        </p:nvGrpSpPr>
        <p:grpSpPr>
          <a:xfrm>
            <a:off x="7721084" y="4432566"/>
            <a:ext cx="540533" cy="943094"/>
            <a:chOff x="7581384" y="3973798"/>
            <a:chExt cx="540533" cy="943094"/>
          </a:xfrm>
        </p:grpSpPr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BFCFFEBF-9FC0-455A-A17E-966FAC846B9D}"/>
                </a:ext>
              </a:extLst>
            </p:cNvPr>
            <p:cNvSpPr txBox="1"/>
            <p:nvPr/>
          </p:nvSpPr>
          <p:spPr>
            <a:xfrm>
              <a:off x="7581384" y="3973798"/>
              <a:ext cx="540533" cy="369332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rgbClr val="002060"/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F</a:t>
              </a:r>
              <a:r>
                <a:rPr lang="en-US" b="1" baseline="-25000" dirty="0">
                  <a:solidFill>
                    <a:srgbClr val="002060"/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net</a:t>
              </a:r>
              <a:endParaRPr lang="en-US" b="1" dirty="0">
                <a:solidFill>
                  <a:srgbClr val="00206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endParaRPr>
            </a:p>
          </p:txBody>
        </p:sp>
        <p:cxnSp>
          <p:nvCxnSpPr>
            <p:cNvPr id="79" name="Straight Arrow Connector 78">
              <a:extLst>
                <a:ext uri="{FF2B5EF4-FFF2-40B4-BE49-F238E27FC236}">
                  <a16:creationId xmlns:a16="http://schemas.microsoft.com/office/drawing/2014/main" id="{A133DE1D-B04E-4F22-9112-03EAAAF0B7FC}"/>
                </a:ext>
              </a:extLst>
            </p:cNvPr>
            <p:cNvCxnSpPr>
              <a:cxnSpLocks/>
            </p:cNvCxnSpPr>
            <p:nvPr/>
          </p:nvCxnSpPr>
          <p:spPr>
            <a:xfrm>
              <a:off x="7734829" y="4265279"/>
              <a:ext cx="0" cy="651613"/>
            </a:xfrm>
            <a:prstGeom prst="straightConnector1">
              <a:avLst/>
            </a:prstGeom>
            <a:ln w="57150">
              <a:solidFill>
                <a:srgbClr val="002060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6AD505DC-C235-4B8A-B6F1-A534216A823E}"/>
              </a:ext>
            </a:extLst>
          </p:cNvPr>
          <p:cNvGrpSpPr/>
          <p:nvPr/>
        </p:nvGrpSpPr>
        <p:grpSpPr>
          <a:xfrm>
            <a:off x="5461529" y="3887768"/>
            <a:ext cx="436996" cy="834358"/>
            <a:chOff x="5321829" y="3429000"/>
            <a:chExt cx="436996" cy="834358"/>
          </a:xfrm>
        </p:grpSpPr>
        <p:cxnSp>
          <p:nvCxnSpPr>
            <p:cNvPr id="74" name="Straight Arrow Connector 73">
              <a:extLst>
                <a:ext uri="{FF2B5EF4-FFF2-40B4-BE49-F238E27FC236}">
                  <a16:creationId xmlns:a16="http://schemas.microsoft.com/office/drawing/2014/main" id="{1E9D67AF-FE2C-4951-B19F-DAD311DFFCD2}"/>
                </a:ext>
              </a:extLst>
            </p:cNvPr>
            <p:cNvCxnSpPr>
              <a:cxnSpLocks/>
            </p:cNvCxnSpPr>
            <p:nvPr/>
          </p:nvCxnSpPr>
          <p:spPr>
            <a:xfrm>
              <a:off x="5321829" y="3429000"/>
              <a:ext cx="0" cy="651613"/>
            </a:xfrm>
            <a:prstGeom prst="straightConnector1">
              <a:avLst/>
            </a:prstGeom>
            <a:ln w="57150">
              <a:solidFill>
                <a:srgbClr val="C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7764FCB2-ADDD-4D47-B00D-EDAB8BAEC0A2}"/>
                </a:ext>
              </a:extLst>
            </p:cNvPr>
            <p:cNvSpPr txBox="1"/>
            <p:nvPr/>
          </p:nvSpPr>
          <p:spPr>
            <a:xfrm>
              <a:off x="5329840" y="3894026"/>
              <a:ext cx="428985" cy="369332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b="1" dirty="0" err="1">
                  <a:solidFill>
                    <a:srgbClr val="C00000"/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F</a:t>
              </a:r>
              <a:r>
                <a:rPr lang="en-US" b="1" baseline="-25000" dirty="0" err="1">
                  <a:solidFill>
                    <a:srgbClr val="C00000"/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g</a:t>
              </a:r>
              <a:endParaRPr lang="en-US" b="1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endParaRPr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B81A2CA0-638D-4152-92B4-3A2ED5838E9C}"/>
              </a:ext>
            </a:extLst>
          </p:cNvPr>
          <p:cNvGrpSpPr/>
          <p:nvPr/>
        </p:nvGrpSpPr>
        <p:grpSpPr>
          <a:xfrm>
            <a:off x="7571938" y="5122105"/>
            <a:ext cx="446831" cy="880830"/>
            <a:chOff x="7432238" y="4663337"/>
            <a:chExt cx="446831" cy="880830"/>
          </a:xfrm>
        </p:grpSpPr>
        <p:cxnSp>
          <p:nvCxnSpPr>
            <p:cNvPr id="65" name="Straight Arrow Connector 64">
              <a:extLst>
                <a:ext uri="{FF2B5EF4-FFF2-40B4-BE49-F238E27FC236}">
                  <a16:creationId xmlns:a16="http://schemas.microsoft.com/office/drawing/2014/main" id="{B04CC030-5046-4CDE-8472-FAE1C820707E}"/>
                </a:ext>
              </a:extLst>
            </p:cNvPr>
            <p:cNvCxnSpPr>
              <a:cxnSpLocks/>
            </p:cNvCxnSpPr>
            <p:nvPr/>
          </p:nvCxnSpPr>
          <p:spPr>
            <a:xfrm>
              <a:off x="7436379" y="4663337"/>
              <a:ext cx="0" cy="651613"/>
            </a:xfrm>
            <a:prstGeom prst="straightConnector1">
              <a:avLst/>
            </a:prstGeom>
            <a:ln w="57150">
              <a:solidFill>
                <a:srgbClr val="C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3CE89203-61FF-455F-AD29-D998E4A9AC17}"/>
                </a:ext>
              </a:extLst>
            </p:cNvPr>
            <p:cNvSpPr txBox="1"/>
            <p:nvPr/>
          </p:nvSpPr>
          <p:spPr>
            <a:xfrm>
              <a:off x="7432238" y="5174835"/>
              <a:ext cx="446831" cy="369332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b="1" dirty="0" err="1">
                  <a:solidFill>
                    <a:srgbClr val="C00000"/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F</a:t>
              </a:r>
              <a:r>
                <a:rPr lang="en-US" b="1" baseline="-25000" dirty="0" err="1">
                  <a:solidFill>
                    <a:srgbClr val="C00000"/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g</a:t>
              </a:r>
              <a:endParaRPr lang="en-US" b="1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endParaRPr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2027F3B4-59D8-4BD2-9957-0D0F25EA2F05}"/>
              </a:ext>
            </a:extLst>
          </p:cNvPr>
          <p:cNvGrpSpPr/>
          <p:nvPr/>
        </p:nvGrpSpPr>
        <p:grpSpPr>
          <a:xfrm>
            <a:off x="7570587" y="3980065"/>
            <a:ext cx="388248" cy="1142041"/>
            <a:chOff x="7430887" y="3521297"/>
            <a:chExt cx="388248" cy="1142041"/>
          </a:xfrm>
        </p:grpSpPr>
        <p:cxnSp>
          <p:nvCxnSpPr>
            <p:cNvPr id="75" name="Straight Arrow Connector 74">
              <a:extLst>
                <a:ext uri="{FF2B5EF4-FFF2-40B4-BE49-F238E27FC236}">
                  <a16:creationId xmlns:a16="http://schemas.microsoft.com/office/drawing/2014/main" id="{0D3AD47B-6320-448E-ACB3-3278701CB1F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436379" y="3754806"/>
              <a:ext cx="0" cy="908532"/>
            </a:xfrm>
            <a:prstGeom prst="straightConnector1">
              <a:avLst/>
            </a:prstGeom>
            <a:ln w="57150">
              <a:solidFill>
                <a:srgbClr val="FF66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A155F1BB-7C58-45BE-933E-CBC11CC682D3}"/>
                </a:ext>
              </a:extLst>
            </p:cNvPr>
            <p:cNvSpPr txBox="1"/>
            <p:nvPr/>
          </p:nvSpPr>
          <p:spPr>
            <a:xfrm>
              <a:off x="7430887" y="3521297"/>
              <a:ext cx="388248" cy="369332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FF6600"/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R</a:t>
              </a:r>
            </a:p>
          </p:txBody>
        </p:sp>
      </p:grpSp>
      <p:pic>
        <p:nvPicPr>
          <p:cNvPr id="1028" name="Picture 4" descr="BBC NEWS | Science &amp; Environment | My flight aboard the 'vomit comet'">
            <a:extLst>
              <a:ext uri="{FF2B5EF4-FFF2-40B4-BE49-F238E27FC236}">
                <a16:creationId xmlns:a16="http://schemas.microsoft.com/office/drawing/2014/main" id="{3E21B798-853A-471C-9D65-7EF6B92C84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947" y="1411692"/>
            <a:ext cx="2874648" cy="1727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6831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130076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9194" y="380140"/>
            <a:ext cx="9114806" cy="7714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Loop the Loop!</a:t>
            </a:r>
            <a:endParaRPr lang="en-US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050" name="Picture 2" descr="http://www.worldsciencefestival.com/wp-content/uploads/2015/06/750rollercoaster-illos-031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89" t="10857" r="51790" b="16699"/>
          <a:stretch/>
        </p:blipFill>
        <p:spPr bwMode="auto">
          <a:xfrm>
            <a:off x="241927" y="1531726"/>
            <a:ext cx="3480865" cy="31128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extBox 25"/>
          <p:cNvSpPr txBox="1"/>
          <p:nvPr/>
        </p:nvSpPr>
        <p:spPr>
          <a:xfrm>
            <a:off x="3998354" y="1450073"/>
            <a:ext cx="51456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The velocity needs to be fast enough that the R is greater than 0 N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20915" y="5326743"/>
            <a:ext cx="504490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+mj-lt"/>
              </a:rPr>
              <a:t>Minimum velocity required =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5C8BBA39-06CC-42FF-8248-04D36E00FF61}"/>
                  </a:ext>
                </a:extLst>
              </p:cNvPr>
              <p:cNvSpPr txBox="1"/>
              <p:nvPr/>
            </p:nvSpPr>
            <p:spPr>
              <a:xfrm>
                <a:off x="5398487" y="5077572"/>
                <a:ext cx="1378903" cy="83394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sz="540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5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𝑔𝑟</m:t>
                          </m:r>
                        </m:e>
                      </m:rad>
                    </m:oMath>
                  </m:oMathPara>
                </a14:m>
                <a:endParaRPr lang="en-US" sz="540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5C8BBA39-06CC-42FF-8248-04D36E00FF6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8487" y="5077572"/>
                <a:ext cx="1378903" cy="83394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64156E79-1875-42C9-9998-8335311083D8}"/>
                  </a:ext>
                </a:extLst>
              </p:cNvPr>
              <p:cNvSpPr/>
              <p:nvPr/>
            </p:nvSpPr>
            <p:spPr>
              <a:xfrm>
                <a:off x="7120060" y="2511209"/>
                <a:ext cx="1530675" cy="6247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en-US" sz="32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𝑐</m:t>
                          </m:r>
                        </m:sub>
                      </m:sSub>
                      <m:r>
                        <a:rPr lang="en-US" sz="3200" b="0" i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320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en-US" sz="32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𝑔</m:t>
                          </m:r>
                        </m:sub>
                      </m:sSub>
                    </m:oMath>
                  </m:oMathPara>
                </a14:m>
                <a:endParaRPr lang="en-US" sz="3200" dirty="0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64156E79-1875-42C9-9998-8335311083D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20060" y="2511209"/>
                <a:ext cx="1530675" cy="62478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D7E07103-3309-4B7D-BEE1-978348DF44E3}"/>
                  </a:ext>
                </a:extLst>
              </p:cNvPr>
              <p:cNvSpPr/>
              <p:nvPr/>
            </p:nvSpPr>
            <p:spPr>
              <a:xfrm>
                <a:off x="6675790" y="3226260"/>
                <a:ext cx="2203873" cy="107728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20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  <m:sSup>
                            <m:sSupPr>
                              <m:ctrlPr>
                                <a:rPr lang="en-US" sz="32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32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p>
                              <m:r>
                                <a:rPr lang="en-US" sz="32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sz="32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𝑟</m:t>
                          </m:r>
                        </m:den>
                      </m:f>
                      <m:r>
                        <a:rPr lang="en-US" sz="3200" b="0" i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320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n-US" sz="32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𝑔</m:t>
                      </m:r>
                    </m:oMath>
                  </m:oMathPara>
                </a14:m>
                <a:endParaRPr lang="en-US" sz="3200" dirty="0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D7E07103-3309-4B7D-BEE1-978348DF44E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75790" y="3226260"/>
                <a:ext cx="2203873" cy="107728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653BA301-28D7-4DA7-8188-0303A6FFCE89}"/>
                  </a:ext>
                </a:extLst>
              </p:cNvPr>
              <p:cNvSpPr/>
              <p:nvPr/>
            </p:nvSpPr>
            <p:spPr>
              <a:xfrm>
                <a:off x="7244527" y="4393808"/>
                <a:ext cx="1772473" cy="58637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en-US" sz="3200" b="0" i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32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32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𝑔</m:t>
                          </m:r>
                          <m:r>
                            <a:rPr lang="en-US" sz="32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</m:rad>
                    </m:oMath>
                  </m:oMathPara>
                </a14:m>
                <a:endParaRPr lang="en-US" sz="3200" dirty="0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653BA301-28D7-4DA7-8188-0303A6FFCE8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44527" y="4393808"/>
                <a:ext cx="1772473" cy="586379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1" name="Group 10">
            <a:extLst>
              <a:ext uri="{FF2B5EF4-FFF2-40B4-BE49-F238E27FC236}">
                <a16:creationId xmlns:a16="http://schemas.microsoft.com/office/drawing/2014/main" id="{A03FFABF-B8A5-4161-A525-1543C38F3492}"/>
              </a:ext>
            </a:extLst>
          </p:cNvPr>
          <p:cNvGrpSpPr/>
          <p:nvPr/>
        </p:nvGrpSpPr>
        <p:grpSpPr>
          <a:xfrm rot="10800000">
            <a:off x="4072346" y="2780706"/>
            <a:ext cx="1530675" cy="1522837"/>
            <a:chOff x="4072346" y="2780706"/>
            <a:chExt cx="1530675" cy="1522837"/>
          </a:xfrm>
        </p:grpSpPr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2E10F778-B432-4B4B-83F7-E65193958922}"/>
                </a:ext>
              </a:extLst>
            </p:cNvPr>
            <p:cNvSpPr/>
            <p:nvPr/>
          </p:nvSpPr>
          <p:spPr>
            <a:xfrm>
              <a:off x="4072346" y="2780706"/>
              <a:ext cx="1530675" cy="1522837"/>
            </a:xfrm>
            <a:prstGeom prst="ellipse">
              <a:avLst/>
            </a:prstGeom>
            <a:noFill/>
            <a:ln w="38100">
              <a:solidFill>
                <a:schemeClr val="tx2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: Rounded Corners 7">
              <a:extLst>
                <a:ext uri="{FF2B5EF4-FFF2-40B4-BE49-F238E27FC236}">
                  <a16:creationId xmlns:a16="http://schemas.microsoft.com/office/drawing/2014/main" id="{C04F8574-B226-4264-9605-25026EB522F8}"/>
                </a:ext>
              </a:extLst>
            </p:cNvPr>
            <p:cNvSpPr/>
            <p:nvPr/>
          </p:nvSpPr>
          <p:spPr>
            <a:xfrm>
              <a:off x="4643111" y="2806255"/>
              <a:ext cx="366403" cy="221078"/>
            </a:xfrm>
            <a:prstGeom prst="round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D04AC2C8-380D-46F9-863A-07EFAD41F9F8}"/>
              </a:ext>
            </a:extLst>
          </p:cNvPr>
          <p:cNvGrpSpPr/>
          <p:nvPr/>
        </p:nvGrpSpPr>
        <p:grpSpPr>
          <a:xfrm>
            <a:off x="4624736" y="2916794"/>
            <a:ext cx="378630" cy="801921"/>
            <a:chOff x="4624736" y="2916794"/>
            <a:chExt cx="378630" cy="801921"/>
          </a:xfrm>
        </p:grpSpPr>
        <p:cxnSp>
          <p:nvCxnSpPr>
            <p:cNvPr id="12" name="Straight Arrow Connector 11">
              <a:extLst>
                <a:ext uri="{FF2B5EF4-FFF2-40B4-BE49-F238E27FC236}">
                  <a16:creationId xmlns:a16="http://schemas.microsoft.com/office/drawing/2014/main" id="{98811151-97C2-4AC8-B2BE-714252A0000F}"/>
                </a:ext>
              </a:extLst>
            </p:cNvPr>
            <p:cNvCxnSpPr>
              <a:cxnSpLocks/>
            </p:cNvCxnSpPr>
            <p:nvPr/>
          </p:nvCxnSpPr>
          <p:spPr>
            <a:xfrm>
              <a:off x="4831998" y="2916794"/>
              <a:ext cx="0" cy="472852"/>
            </a:xfrm>
            <a:prstGeom prst="straightConnector1">
              <a:avLst/>
            </a:prstGeom>
            <a:ln w="57150">
              <a:solidFill>
                <a:srgbClr val="00206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E445F0E3-9E9E-4564-9887-FF0A0E79C1BA}"/>
                </a:ext>
              </a:extLst>
            </p:cNvPr>
            <p:cNvSpPr txBox="1"/>
            <p:nvPr/>
          </p:nvSpPr>
          <p:spPr>
            <a:xfrm>
              <a:off x="4624736" y="3349383"/>
              <a:ext cx="37863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rgbClr val="002060"/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F</a:t>
              </a:r>
              <a:r>
                <a:rPr lang="en-US" b="1" baseline="-25000" dirty="0">
                  <a:solidFill>
                    <a:srgbClr val="002060"/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c</a:t>
              </a:r>
              <a:endParaRPr lang="en-US" b="1" dirty="0">
                <a:solidFill>
                  <a:srgbClr val="00206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endParaRPr>
            </a:p>
          </p:txBody>
        </p:sp>
      </p:grp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DF5BB38C-3B12-4020-8806-03ED8252ACF7}"/>
              </a:ext>
            </a:extLst>
          </p:cNvPr>
          <p:cNvSpPr/>
          <p:nvPr/>
        </p:nvSpPr>
        <p:spPr>
          <a:xfrm>
            <a:off x="5908761" y="2827074"/>
            <a:ext cx="366403" cy="221078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AC7094CE-9A9F-479E-86D0-D62363601203}"/>
              </a:ext>
            </a:extLst>
          </p:cNvPr>
          <p:cNvGrpSpPr/>
          <p:nvPr/>
        </p:nvGrpSpPr>
        <p:grpSpPr>
          <a:xfrm>
            <a:off x="5890386" y="2937613"/>
            <a:ext cx="399468" cy="801921"/>
            <a:chOff x="5890386" y="2937613"/>
            <a:chExt cx="399468" cy="801921"/>
          </a:xfrm>
        </p:grpSpPr>
        <p:cxnSp>
          <p:nvCxnSpPr>
            <p:cNvPr id="18" name="Straight Arrow Connector 17">
              <a:extLst>
                <a:ext uri="{FF2B5EF4-FFF2-40B4-BE49-F238E27FC236}">
                  <a16:creationId xmlns:a16="http://schemas.microsoft.com/office/drawing/2014/main" id="{B6C5C701-51BA-4E57-AA7F-8EFA9CC01A41}"/>
                </a:ext>
              </a:extLst>
            </p:cNvPr>
            <p:cNvCxnSpPr>
              <a:cxnSpLocks/>
            </p:cNvCxnSpPr>
            <p:nvPr/>
          </p:nvCxnSpPr>
          <p:spPr>
            <a:xfrm>
              <a:off x="6097648" y="2937613"/>
              <a:ext cx="0" cy="472852"/>
            </a:xfrm>
            <a:prstGeom prst="straightConnector1">
              <a:avLst/>
            </a:prstGeom>
            <a:ln w="57150">
              <a:solidFill>
                <a:srgbClr val="00B05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FB03D86F-D54B-4FA6-A978-4218B0F774C2}"/>
                </a:ext>
              </a:extLst>
            </p:cNvPr>
            <p:cNvSpPr txBox="1"/>
            <p:nvPr/>
          </p:nvSpPr>
          <p:spPr>
            <a:xfrm>
              <a:off x="5890386" y="3370202"/>
              <a:ext cx="39946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err="1">
                  <a:solidFill>
                    <a:srgbClr val="00B050"/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F</a:t>
              </a:r>
              <a:r>
                <a:rPr lang="en-US" b="1" baseline="-25000" dirty="0" err="1">
                  <a:solidFill>
                    <a:srgbClr val="00B050"/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g</a:t>
              </a:r>
              <a:endParaRPr lang="en-US" b="1" dirty="0">
                <a:solidFill>
                  <a:srgbClr val="00B05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endParaRPr>
            </a:p>
          </p:txBody>
        </p:sp>
      </p:grpSp>
      <p:sp>
        <p:nvSpPr>
          <p:cNvPr id="14" name="TextBox 13">
            <a:extLst>
              <a:ext uri="{FF2B5EF4-FFF2-40B4-BE49-F238E27FC236}">
                <a16:creationId xmlns:a16="http://schemas.microsoft.com/office/drawing/2014/main" id="{4555BF02-7827-4774-B73E-CDAE059F27D7}"/>
              </a:ext>
            </a:extLst>
          </p:cNvPr>
          <p:cNvSpPr txBox="1"/>
          <p:nvPr/>
        </p:nvSpPr>
        <p:spPr>
          <a:xfrm>
            <a:off x="6114001" y="3005190"/>
            <a:ext cx="45717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>
                <a:solidFill>
                  <a:srgbClr val="FF66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R=0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323D7B99-F484-4D92-A135-7B9F34A19434}"/>
              </a:ext>
            </a:extLst>
          </p:cNvPr>
          <p:cNvCxnSpPr>
            <a:cxnSpLocks/>
          </p:cNvCxnSpPr>
          <p:nvPr/>
        </p:nvCxnSpPr>
        <p:spPr>
          <a:xfrm flipV="1">
            <a:off x="6784481" y="3429000"/>
            <a:ext cx="421182" cy="289716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CD93CD31-39F0-4DF4-A1E4-0B83DC2C7E38}"/>
              </a:ext>
            </a:extLst>
          </p:cNvPr>
          <p:cNvCxnSpPr>
            <a:cxnSpLocks/>
          </p:cNvCxnSpPr>
          <p:nvPr/>
        </p:nvCxnSpPr>
        <p:spPr>
          <a:xfrm flipV="1">
            <a:off x="8079881" y="3739534"/>
            <a:ext cx="421182" cy="289716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75709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10800000">
                                      <p:cBhvr>
                                        <p:cTn id="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9" grpId="0"/>
      <p:bldP spid="10" grpId="0"/>
      <p:bldP spid="17" grpId="0" animBg="1"/>
      <p:bldP spid="1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130076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 txBox="1">
            <a:spLocks/>
          </p:cNvSpPr>
          <p:nvPr/>
        </p:nvSpPr>
        <p:spPr>
          <a:xfrm>
            <a:off x="29194" y="380140"/>
            <a:ext cx="9114806" cy="7714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Lesson Takeaways</a:t>
            </a:r>
            <a:endParaRPr lang="en-US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11AACDE-E121-4D7E-A3C7-3A2259793267}"/>
              </a:ext>
            </a:extLst>
          </p:cNvPr>
          <p:cNvSpPr txBox="1"/>
          <p:nvPr/>
        </p:nvSpPr>
        <p:spPr>
          <a:xfrm>
            <a:off x="473233" y="1587032"/>
            <a:ext cx="8226728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US" sz="2400" dirty="0">
                <a:solidFill>
                  <a:schemeClr val="bg1">
                    <a:lumMod val="6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I can compare the forces on an object at different positions in vertical circular motion</a:t>
            </a:r>
          </a:p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US" sz="2400" dirty="0">
                <a:solidFill>
                  <a:schemeClr val="bg1">
                    <a:lumMod val="6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I can determine the magnitude and direction of the forces needed for the overall centripetal force</a:t>
            </a:r>
          </a:p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US" sz="2400" dirty="0">
                <a:solidFill>
                  <a:schemeClr val="bg1">
                    <a:lumMod val="6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I can qualitatively describe how normal reaction force changes in a vertical circle</a:t>
            </a:r>
          </a:p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US" sz="2400" dirty="0">
                <a:solidFill>
                  <a:schemeClr val="bg1">
                    <a:lumMod val="6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I can describe the experience of “weightlessness” in terms of normal reaction force</a:t>
            </a:r>
          </a:p>
        </p:txBody>
      </p:sp>
    </p:spTree>
    <p:extLst>
      <p:ext uri="{BB962C8B-B14F-4D97-AF65-F5344CB8AC3E}">
        <p14:creationId xmlns:p14="http://schemas.microsoft.com/office/powerpoint/2010/main" val="95063912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4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4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4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7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3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28127</TotalTime>
  <Words>363</Words>
  <Application>Microsoft Office PowerPoint</Application>
  <PresentationFormat>On-screen Show (4:3)</PresentationFormat>
  <Paragraphs>108</Paragraphs>
  <Slides>9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Calibri</vt:lpstr>
      <vt:lpstr>Calibri Light</vt:lpstr>
      <vt:lpstr>Cambria Math</vt:lpstr>
      <vt:lpstr>Ebrima</vt:lpstr>
      <vt:lpstr>Wingdings</vt:lpstr>
      <vt:lpstr>Retrospect</vt:lpstr>
      <vt:lpstr>Vertical Circular Motion with a Surface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Physics - 2.8.2 - Vertical Circular Motion with a Surface</dc:title>
  <dc:creator>Joe Cossette</dc:creator>
  <cp:lastModifiedBy>Joe Cossette</cp:lastModifiedBy>
  <cp:revision>291</cp:revision>
  <dcterms:created xsi:type="dcterms:W3CDTF">2014-08-31T00:23:19Z</dcterms:created>
  <dcterms:modified xsi:type="dcterms:W3CDTF">2020-10-20T14:37:49Z</dcterms:modified>
</cp:coreProperties>
</file>