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notesMasterIdLst>
    <p:notesMasterId r:id="rId11"/>
  </p:notesMasterIdLst>
  <p:sldIdLst>
    <p:sldId id="553" r:id="rId2"/>
    <p:sldId id="512" r:id="rId3"/>
    <p:sldId id="520" r:id="rId4"/>
    <p:sldId id="493" r:id="rId5"/>
    <p:sldId id="555" r:id="rId6"/>
    <p:sldId id="556" r:id="rId7"/>
    <p:sldId id="557" r:id="rId8"/>
    <p:sldId id="566" r:id="rId9"/>
    <p:sldId id="39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1482AC"/>
    <a:srgbClr val="FFFF00"/>
    <a:srgbClr val="7030A0"/>
    <a:srgbClr val="002060"/>
    <a:srgbClr val="FF00FF"/>
    <a:srgbClr val="EC9514"/>
    <a:srgbClr val="1CADE4"/>
    <a:srgbClr val="FF7D7D"/>
    <a:srgbClr val="FECF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02" autoAdjust="0"/>
    <p:restoredTop sz="94280" autoAdjust="0"/>
  </p:normalViewPr>
  <p:slideViewPr>
    <p:cSldViewPr snapToGrid="0">
      <p:cViewPr varScale="1">
        <p:scale>
          <a:sx n="115" d="100"/>
          <a:sy n="115" d="100"/>
        </p:scale>
        <p:origin x="1248" y="114"/>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0A229A-46A7-440A-9921-F199E5C97475}" type="datetimeFigureOut">
              <a:rPr lang="en-US" smtClean="0"/>
              <a:t>10/25/2020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538AF-388E-4B95-9EB5-49AA765AD7BD}" type="slidenum">
              <a:rPr lang="en-US" smtClean="0"/>
              <a:t>‹#›</a:t>
            </a:fld>
            <a:endParaRPr lang="en-US" dirty="0"/>
          </a:p>
        </p:txBody>
      </p:sp>
    </p:spTree>
    <p:extLst>
      <p:ext uri="{BB962C8B-B14F-4D97-AF65-F5344CB8AC3E}">
        <p14:creationId xmlns:p14="http://schemas.microsoft.com/office/powerpoint/2010/main" val="143436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538AF-388E-4B95-9EB5-49AA765AD7BD}" type="slidenum">
              <a:rPr lang="en-US" smtClean="0"/>
              <a:t>5</a:t>
            </a:fld>
            <a:endParaRPr lang="en-US"/>
          </a:p>
        </p:txBody>
      </p:sp>
    </p:spTree>
    <p:extLst>
      <p:ext uri="{BB962C8B-B14F-4D97-AF65-F5344CB8AC3E}">
        <p14:creationId xmlns:p14="http://schemas.microsoft.com/office/powerpoint/2010/main" val="3857242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538AF-388E-4B95-9EB5-49AA765AD7BD}" type="slidenum">
              <a:rPr lang="en-US" smtClean="0"/>
              <a:t>6</a:t>
            </a:fld>
            <a:endParaRPr lang="en-US"/>
          </a:p>
        </p:txBody>
      </p:sp>
    </p:spTree>
    <p:extLst>
      <p:ext uri="{BB962C8B-B14F-4D97-AF65-F5344CB8AC3E}">
        <p14:creationId xmlns:p14="http://schemas.microsoft.com/office/powerpoint/2010/main" val="2131677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7538AF-388E-4B95-9EB5-49AA765AD7BD}" type="slidenum">
              <a:rPr lang="en-US" smtClean="0"/>
              <a:t>7</a:t>
            </a:fld>
            <a:endParaRPr lang="en-US"/>
          </a:p>
        </p:txBody>
      </p:sp>
    </p:spTree>
    <p:extLst>
      <p:ext uri="{BB962C8B-B14F-4D97-AF65-F5344CB8AC3E}">
        <p14:creationId xmlns:p14="http://schemas.microsoft.com/office/powerpoint/2010/main" val="386969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78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943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ED23992A-6374-41E8-AE7E-984A7763FB59}" type="slidenum">
              <a:rPr lang="en-US" altLang="en-US"/>
              <a:pPr/>
              <a:t>‹#›</a:t>
            </a:fld>
            <a:endParaRPr lang="en-US" altLang="en-US" dirty="0"/>
          </a:p>
        </p:txBody>
      </p:sp>
    </p:spTree>
    <p:extLst>
      <p:ext uri="{BB962C8B-B14F-4D97-AF65-F5344CB8AC3E}">
        <p14:creationId xmlns:p14="http://schemas.microsoft.com/office/powerpoint/2010/main" val="267325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23512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0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294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748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590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10/25/2020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083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10/25/2020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491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977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10/25/2020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93709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image" Target="../media/image20.png"/><Relationship Id="rId3" Type="http://schemas.openxmlformats.org/officeDocument/2006/relationships/image" Target="../media/image8.png"/><Relationship Id="rId7" Type="http://schemas.openxmlformats.org/officeDocument/2006/relationships/image" Target="../media/image16.png"/><Relationship Id="rId12"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3.png"/><Relationship Id="rId11" Type="http://schemas.openxmlformats.org/officeDocument/2006/relationships/image" Target="../media/image18.png"/><Relationship Id="rId10" Type="http://schemas.openxmlformats.org/officeDocument/2006/relationships/image" Target="../media/image17.png"/><Relationship Id="rId4" Type="http://schemas.openxmlformats.org/officeDocument/2006/relationships/image" Target="../media/image51.png"/><Relationship Id="rId9" Type="http://schemas.openxmlformats.org/officeDocument/2006/relationships/image" Target="../media/image56.png"/></Relationships>
</file>

<file path=ppt/slides/_rels/slide7.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8.png"/><Relationship Id="rId7" Type="http://schemas.openxmlformats.org/officeDocument/2006/relationships/image" Target="../media/image6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59.png"/><Relationship Id="rId10" Type="http://schemas.openxmlformats.org/officeDocument/2006/relationships/image" Target="../media/image65.png"/><Relationship Id="rId4" Type="http://schemas.openxmlformats.org/officeDocument/2006/relationships/image" Target="../media/image58.png"/><Relationship Id="rId9" Type="http://schemas.openxmlformats.org/officeDocument/2006/relationships/image" Target="../media/image64.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737944" cy="3566160"/>
          </a:xfrm>
        </p:spPr>
        <p:txBody>
          <a:bodyPr>
            <a:normAutofit/>
          </a:bodyPr>
          <a:lstStyle/>
          <a:p>
            <a:r>
              <a:rPr lang="en-US" sz="5800" b="1" dirty="0"/>
              <a:t>Circular Motion Scenarios</a:t>
            </a:r>
            <a:br>
              <a:rPr lang="en-US" sz="5800" dirty="0"/>
            </a:br>
            <a:r>
              <a:rPr lang="en-US" sz="5800" dirty="0"/>
              <a:t>The Rotor</a:t>
            </a:r>
          </a:p>
        </p:txBody>
      </p:sp>
      <p:sp>
        <p:nvSpPr>
          <p:cNvPr id="3" name="Subtitle 2"/>
          <p:cNvSpPr>
            <a:spLocks noGrp="1"/>
          </p:cNvSpPr>
          <p:nvPr>
            <p:ph type="subTitle" idx="1"/>
          </p:nvPr>
        </p:nvSpPr>
        <p:spPr/>
        <p:txBody>
          <a:bodyPr/>
          <a:lstStyle/>
          <a:p>
            <a:r>
              <a:rPr lang="en-US" dirty="0"/>
              <a:t>IB Physics </a:t>
            </a:r>
            <a:r>
              <a:rPr lang="en-US"/>
              <a:t>| Circular </a:t>
            </a:r>
            <a:r>
              <a:rPr lang="en-US" dirty="0"/>
              <a:t>Motion</a:t>
            </a:r>
          </a:p>
        </p:txBody>
      </p:sp>
    </p:spTree>
    <p:extLst>
      <p:ext uri="{BB962C8B-B14F-4D97-AF65-F5344CB8AC3E}">
        <p14:creationId xmlns:p14="http://schemas.microsoft.com/office/powerpoint/2010/main" val="795561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IB Physics Data Booklet</a:t>
            </a:r>
            <a:endParaRPr lang="en-US" u="sng"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rotWithShape="1">
          <a:blip r:embed="rId2"/>
          <a:srcRect r="426"/>
          <a:stretch/>
        </p:blipFill>
        <p:spPr>
          <a:xfrm>
            <a:off x="294166" y="1531726"/>
            <a:ext cx="8475764" cy="3504184"/>
          </a:xfrm>
          <a:prstGeom prst="rect">
            <a:avLst/>
          </a:prstGeom>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CEA3E464-8519-4AED-BD68-DCA2D979E594}"/>
                  </a:ext>
                </a:extLst>
              </p:cNvPr>
              <p:cNvSpPr txBox="1"/>
              <p:nvPr/>
            </p:nvSpPr>
            <p:spPr>
              <a:xfrm>
                <a:off x="3715777" y="2286730"/>
                <a:ext cx="3497496" cy="461665"/>
              </a:xfrm>
              <a:prstGeom prst="rect">
                <a:avLst/>
              </a:prstGeom>
              <a:noFill/>
            </p:spPr>
            <p:txBody>
              <a:bodyPr wrap="none" rtlCol="0">
                <a:spAutoFit/>
              </a:bodyPr>
              <a:lstStyle/>
              <a:p>
                <a14:m>
                  <m:oMath xmlns:m="http://schemas.openxmlformats.org/officeDocument/2006/math">
                    <m:r>
                      <a:rPr lang="en-US" sz="2400" b="0" i="1" smtClean="0">
                        <a:solidFill>
                          <a:srgbClr val="C00000"/>
                        </a:solidFill>
                        <a:latin typeface="Cambria Math" panose="02040503050406030204" pitchFamily="18" charset="0"/>
                      </a:rPr>
                      <m:t>𝑣</m:t>
                    </m:r>
                  </m:oMath>
                </a14:m>
                <a:r>
                  <a:rPr lang="en-US" sz="2400" dirty="0">
                    <a:solidFill>
                      <a:srgbClr val="C00000"/>
                    </a:solidFill>
                    <a:latin typeface="Ebrima" panose="02000000000000000000" pitchFamily="2" charset="0"/>
                    <a:ea typeface="Ebrima" panose="02000000000000000000" pitchFamily="2" charset="0"/>
                    <a:cs typeface="Ebrima" panose="02000000000000000000" pitchFamily="2" charset="0"/>
                  </a:rPr>
                  <a:t> – linear velocity (m s</a:t>
                </a:r>
                <a:r>
                  <a:rPr lang="en-US" sz="2400" baseline="30000" dirty="0">
                    <a:solidFill>
                      <a:srgbClr val="C00000"/>
                    </a:solidFill>
                    <a:latin typeface="Ebrima" panose="02000000000000000000" pitchFamily="2" charset="0"/>
                    <a:ea typeface="Ebrima" panose="02000000000000000000" pitchFamily="2" charset="0"/>
                    <a:cs typeface="Ebrima" panose="02000000000000000000" pitchFamily="2" charset="0"/>
                  </a:rPr>
                  <a:t>-1</a:t>
                </a:r>
                <a:r>
                  <a:rPr lang="en-US" sz="2400" dirty="0">
                    <a:solidFill>
                      <a:srgbClr val="C00000"/>
                    </a:solidFill>
                    <a:latin typeface="Ebrima" panose="02000000000000000000" pitchFamily="2" charset="0"/>
                    <a:ea typeface="Ebrima" panose="02000000000000000000" pitchFamily="2" charset="0"/>
                    <a:cs typeface="Ebrima" panose="02000000000000000000" pitchFamily="2" charset="0"/>
                  </a:rPr>
                  <a:t>)</a:t>
                </a:r>
              </a:p>
            </p:txBody>
          </p:sp>
        </mc:Choice>
        <mc:Fallback xmlns="">
          <p:sp>
            <p:nvSpPr>
              <p:cNvPr id="2" name="TextBox 1">
                <a:extLst>
                  <a:ext uri="{FF2B5EF4-FFF2-40B4-BE49-F238E27FC236}">
                    <a16:creationId xmlns:a16="http://schemas.microsoft.com/office/drawing/2014/main" id="{CEA3E464-8519-4AED-BD68-DCA2D979E594}"/>
                  </a:ext>
                </a:extLst>
              </p:cNvPr>
              <p:cNvSpPr txBox="1">
                <a:spLocks noRot="1" noChangeAspect="1" noMove="1" noResize="1" noEditPoints="1" noAdjustHandles="1" noChangeArrowheads="1" noChangeShapeType="1" noTextEdit="1"/>
              </p:cNvSpPr>
              <p:nvPr/>
            </p:nvSpPr>
            <p:spPr>
              <a:xfrm>
                <a:off x="3715777" y="2286730"/>
                <a:ext cx="3497496" cy="461665"/>
              </a:xfrm>
              <a:prstGeom prst="rect">
                <a:avLst/>
              </a:prstGeom>
              <a:blipFill>
                <a:blip r:embed="rId3"/>
                <a:stretch>
                  <a:fillRect t="-9211" r="-1745"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585B93E-8395-4640-B985-CCFA19453971}"/>
                  </a:ext>
                </a:extLst>
              </p:cNvPr>
              <p:cNvSpPr txBox="1"/>
              <p:nvPr/>
            </p:nvSpPr>
            <p:spPr>
              <a:xfrm>
                <a:off x="3715777" y="2703180"/>
                <a:ext cx="4009752" cy="461665"/>
              </a:xfrm>
              <a:prstGeom prst="rect">
                <a:avLst/>
              </a:prstGeom>
              <a:noFill/>
            </p:spPr>
            <p:txBody>
              <a:bodyPr wrap="none" rtlCol="0">
                <a:spAutoFit/>
              </a:bodyPr>
              <a:lstStyle/>
              <a:p>
                <a14:m>
                  <m:oMath xmlns:m="http://schemas.openxmlformats.org/officeDocument/2006/math">
                    <m:r>
                      <a:rPr lang="en-US" sz="2400" b="0" i="1" smtClean="0">
                        <a:solidFill>
                          <a:srgbClr val="EE8012"/>
                        </a:solidFill>
                        <a:latin typeface="Cambria Math" panose="02040503050406030204" pitchFamily="18" charset="0"/>
                        <a:ea typeface="Cambria Math" panose="02040503050406030204" pitchFamily="18" charset="0"/>
                      </a:rPr>
                      <m:t>𝜔</m:t>
                    </m:r>
                  </m:oMath>
                </a14:m>
                <a:r>
                  <a:rPr lang="en-US" sz="2400" dirty="0">
                    <a:solidFill>
                      <a:srgbClr val="EE8012"/>
                    </a:solidFill>
                    <a:latin typeface="Ebrima" panose="02000000000000000000" pitchFamily="2" charset="0"/>
                    <a:ea typeface="Ebrima" panose="02000000000000000000" pitchFamily="2" charset="0"/>
                    <a:cs typeface="Ebrima" panose="02000000000000000000" pitchFamily="2" charset="0"/>
                  </a:rPr>
                  <a:t> – angular velocity (rad s</a:t>
                </a:r>
                <a:r>
                  <a:rPr lang="en-US" sz="2400" baseline="30000" dirty="0">
                    <a:solidFill>
                      <a:srgbClr val="EE8012"/>
                    </a:solidFill>
                    <a:latin typeface="Ebrima" panose="02000000000000000000" pitchFamily="2" charset="0"/>
                    <a:ea typeface="Ebrima" panose="02000000000000000000" pitchFamily="2" charset="0"/>
                    <a:cs typeface="Ebrima" panose="02000000000000000000" pitchFamily="2" charset="0"/>
                  </a:rPr>
                  <a:t>-1</a:t>
                </a:r>
                <a:r>
                  <a:rPr lang="en-US" sz="2400" dirty="0">
                    <a:solidFill>
                      <a:srgbClr val="EE8012"/>
                    </a:solidFill>
                    <a:latin typeface="Ebrima" panose="02000000000000000000" pitchFamily="2" charset="0"/>
                    <a:ea typeface="Ebrima" panose="02000000000000000000" pitchFamily="2" charset="0"/>
                    <a:cs typeface="Ebrima" panose="02000000000000000000" pitchFamily="2" charset="0"/>
                  </a:rPr>
                  <a:t>)</a:t>
                </a:r>
              </a:p>
            </p:txBody>
          </p:sp>
        </mc:Choice>
        <mc:Fallback xmlns="">
          <p:sp>
            <p:nvSpPr>
              <p:cNvPr id="8" name="TextBox 7">
                <a:extLst>
                  <a:ext uri="{FF2B5EF4-FFF2-40B4-BE49-F238E27FC236}">
                    <a16:creationId xmlns:a16="http://schemas.microsoft.com/office/drawing/2014/main" id="{4585B93E-8395-4640-B985-CCFA19453971}"/>
                  </a:ext>
                </a:extLst>
              </p:cNvPr>
              <p:cNvSpPr txBox="1">
                <a:spLocks noRot="1" noChangeAspect="1" noMove="1" noResize="1" noEditPoints="1" noAdjustHandles="1" noChangeArrowheads="1" noChangeShapeType="1" noTextEdit="1"/>
              </p:cNvSpPr>
              <p:nvPr/>
            </p:nvSpPr>
            <p:spPr>
              <a:xfrm>
                <a:off x="3715777" y="2703180"/>
                <a:ext cx="4009752" cy="461665"/>
              </a:xfrm>
              <a:prstGeom prst="rect">
                <a:avLst/>
              </a:prstGeom>
              <a:blipFill>
                <a:blip r:embed="rId4"/>
                <a:stretch>
                  <a:fillRect t="-9211" r="-1370"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A1C8188-45BC-4F5F-B61F-8B8087C097FF}"/>
                  </a:ext>
                </a:extLst>
              </p:cNvPr>
              <p:cNvSpPr txBox="1"/>
              <p:nvPr/>
            </p:nvSpPr>
            <p:spPr>
              <a:xfrm>
                <a:off x="3715777" y="3119630"/>
                <a:ext cx="2022028" cy="461665"/>
              </a:xfrm>
              <a:prstGeom prst="rect">
                <a:avLst/>
              </a:prstGeom>
              <a:noFill/>
            </p:spPr>
            <p:txBody>
              <a:bodyPr wrap="none" rtlCol="0">
                <a:spAutoFit/>
              </a:bodyPr>
              <a:lstStyle/>
              <a:p>
                <a14:m>
                  <m:oMath xmlns:m="http://schemas.openxmlformats.org/officeDocument/2006/math">
                    <m:r>
                      <a:rPr lang="en-US" sz="2400" b="0" i="1" smtClean="0">
                        <a:solidFill>
                          <a:srgbClr val="FFC000"/>
                        </a:solidFill>
                        <a:latin typeface="Cambria Math" panose="02040503050406030204" pitchFamily="18" charset="0"/>
                        <a:ea typeface="Cambria Math" panose="02040503050406030204" pitchFamily="18" charset="0"/>
                      </a:rPr>
                      <m:t>𝑟</m:t>
                    </m:r>
                  </m:oMath>
                </a14:m>
                <a:r>
                  <a:rPr lang="en-US" sz="2400" dirty="0">
                    <a:solidFill>
                      <a:srgbClr val="FFC000"/>
                    </a:solidFill>
                    <a:latin typeface="Ebrima" panose="02000000000000000000" pitchFamily="2" charset="0"/>
                    <a:ea typeface="Ebrima" panose="02000000000000000000" pitchFamily="2" charset="0"/>
                    <a:cs typeface="Ebrima" panose="02000000000000000000" pitchFamily="2" charset="0"/>
                  </a:rPr>
                  <a:t> – radius (m)</a:t>
                </a:r>
              </a:p>
            </p:txBody>
          </p:sp>
        </mc:Choice>
        <mc:Fallback xmlns="">
          <p:sp>
            <p:nvSpPr>
              <p:cNvPr id="9" name="TextBox 8">
                <a:extLst>
                  <a:ext uri="{FF2B5EF4-FFF2-40B4-BE49-F238E27FC236}">
                    <a16:creationId xmlns:a16="http://schemas.microsoft.com/office/drawing/2014/main" id="{BA1C8188-45BC-4F5F-B61F-8B8087C097FF}"/>
                  </a:ext>
                </a:extLst>
              </p:cNvPr>
              <p:cNvSpPr txBox="1">
                <a:spLocks noRot="1" noChangeAspect="1" noMove="1" noResize="1" noEditPoints="1" noAdjustHandles="1" noChangeArrowheads="1" noChangeShapeType="1" noTextEdit="1"/>
              </p:cNvSpPr>
              <p:nvPr/>
            </p:nvSpPr>
            <p:spPr>
              <a:xfrm>
                <a:off x="3715777" y="3119630"/>
                <a:ext cx="2022028" cy="461665"/>
              </a:xfrm>
              <a:prstGeom prst="rect">
                <a:avLst/>
              </a:prstGeom>
              <a:blipFill>
                <a:blip r:embed="rId5"/>
                <a:stretch>
                  <a:fillRect t="-9333" r="-3927"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F245A94-C669-4DE5-A2C8-438B7DC29630}"/>
                  </a:ext>
                </a:extLst>
              </p:cNvPr>
              <p:cNvSpPr txBox="1"/>
              <p:nvPr/>
            </p:nvSpPr>
            <p:spPr>
              <a:xfrm>
                <a:off x="3715777" y="3536080"/>
                <a:ext cx="1985159" cy="461665"/>
              </a:xfrm>
              <a:prstGeom prst="rect">
                <a:avLst/>
              </a:prstGeom>
              <a:noFill/>
            </p:spPr>
            <p:txBody>
              <a:bodyPr wrap="none" rtlCol="0">
                <a:spAutoFit/>
              </a:bodyPr>
              <a:lstStyle/>
              <a:p>
                <a14:m>
                  <m:oMath xmlns:m="http://schemas.openxmlformats.org/officeDocument/2006/math">
                    <m:r>
                      <a:rPr lang="en-US" sz="2400" b="0" i="1" smtClean="0">
                        <a:solidFill>
                          <a:srgbClr val="00B050"/>
                        </a:solidFill>
                        <a:latin typeface="Cambria Math" panose="02040503050406030204" pitchFamily="18" charset="0"/>
                        <a:ea typeface="Cambria Math" panose="02040503050406030204" pitchFamily="18" charset="0"/>
                      </a:rPr>
                      <m:t>𝑇</m:t>
                    </m:r>
                  </m:oMath>
                </a14:m>
                <a:r>
                  <a:rPr lang="en-US" sz="2400" dirty="0">
                    <a:solidFill>
                      <a:srgbClr val="00B050"/>
                    </a:solidFill>
                    <a:latin typeface="Ebrima" panose="02000000000000000000" pitchFamily="2" charset="0"/>
                    <a:ea typeface="Ebrima" panose="02000000000000000000" pitchFamily="2" charset="0"/>
                    <a:cs typeface="Ebrima" panose="02000000000000000000" pitchFamily="2" charset="0"/>
                  </a:rPr>
                  <a:t> – period (s)</a:t>
                </a:r>
              </a:p>
            </p:txBody>
          </p:sp>
        </mc:Choice>
        <mc:Fallback xmlns="">
          <p:sp>
            <p:nvSpPr>
              <p:cNvPr id="10" name="TextBox 9">
                <a:extLst>
                  <a:ext uri="{FF2B5EF4-FFF2-40B4-BE49-F238E27FC236}">
                    <a16:creationId xmlns:a16="http://schemas.microsoft.com/office/drawing/2014/main" id="{BF245A94-C669-4DE5-A2C8-438B7DC29630}"/>
                  </a:ext>
                </a:extLst>
              </p:cNvPr>
              <p:cNvSpPr txBox="1">
                <a:spLocks noRot="1" noChangeAspect="1" noMove="1" noResize="1" noEditPoints="1" noAdjustHandles="1" noChangeArrowheads="1" noChangeShapeType="1" noTextEdit="1"/>
              </p:cNvSpPr>
              <p:nvPr/>
            </p:nvSpPr>
            <p:spPr>
              <a:xfrm>
                <a:off x="3715777" y="3536080"/>
                <a:ext cx="1985159" cy="461665"/>
              </a:xfrm>
              <a:prstGeom prst="rect">
                <a:avLst/>
              </a:prstGeom>
              <a:blipFill>
                <a:blip r:embed="rId6"/>
                <a:stretch>
                  <a:fillRect l="-923" t="-9211" r="-3692"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219EECE-8FE1-4280-BE6F-99DC116A0D64}"/>
                  </a:ext>
                </a:extLst>
              </p:cNvPr>
              <p:cNvSpPr txBox="1"/>
              <p:nvPr/>
            </p:nvSpPr>
            <p:spPr>
              <a:xfrm>
                <a:off x="3715777" y="3952530"/>
                <a:ext cx="4795993" cy="461665"/>
              </a:xfrm>
              <a:prstGeom prst="rect">
                <a:avLst/>
              </a:prstGeom>
              <a:noFill/>
            </p:spPr>
            <p:txBody>
              <a:bodyPr wrap="none" rtlCol="0">
                <a:spAutoFit/>
              </a:bodyPr>
              <a:lstStyle/>
              <a:p>
                <a14:m>
                  <m:oMath xmlns:m="http://schemas.openxmlformats.org/officeDocument/2006/math">
                    <m:r>
                      <a:rPr lang="en-US" sz="2400" b="0" i="1" smtClean="0">
                        <a:solidFill>
                          <a:srgbClr val="0070C0"/>
                        </a:solidFill>
                        <a:latin typeface="Cambria Math" panose="02040503050406030204" pitchFamily="18" charset="0"/>
                        <a:ea typeface="Cambria Math" panose="02040503050406030204" pitchFamily="18" charset="0"/>
                      </a:rPr>
                      <m:t>𝑎</m:t>
                    </m:r>
                  </m:oMath>
                </a14:m>
                <a:r>
                  <a:rPr lang="en-US" sz="2400" dirty="0">
                    <a:solidFill>
                      <a:srgbClr val="0070C0"/>
                    </a:solidFill>
                    <a:latin typeface="Ebrima" panose="02000000000000000000" pitchFamily="2" charset="0"/>
                    <a:ea typeface="Ebrima" panose="02000000000000000000" pitchFamily="2" charset="0"/>
                    <a:cs typeface="Ebrima" panose="02000000000000000000" pitchFamily="2" charset="0"/>
                  </a:rPr>
                  <a:t> – centripetal acceleration (m s</a:t>
                </a:r>
                <a:r>
                  <a:rPr lang="en-US" sz="2400" baseline="30000" dirty="0">
                    <a:solidFill>
                      <a:srgbClr val="0070C0"/>
                    </a:solidFill>
                    <a:latin typeface="Ebrima" panose="02000000000000000000" pitchFamily="2" charset="0"/>
                    <a:ea typeface="Ebrima" panose="02000000000000000000" pitchFamily="2" charset="0"/>
                    <a:cs typeface="Ebrima" panose="02000000000000000000" pitchFamily="2" charset="0"/>
                  </a:rPr>
                  <a:t>-2</a:t>
                </a:r>
                <a:r>
                  <a:rPr lang="en-US" sz="2400" dirty="0">
                    <a:solidFill>
                      <a:srgbClr val="0070C0"/>
                    </a:solidFill>
                    <a:latin typeface="Ebrima" panose="02000000000000000000" pitchFamily="2" charset="0"/>
                    <a:ea typeface="Ebrima" panose="02000000000000000000" pitchFamily="2" charset="0"/>
                    <a:cs typeface="Ebrima" panose="02000000000000000000" pitchFamily="2" charset="0"/>
                  </a:rPr>
                  <a:t>)</a:t>
                </a:r>
              </a:p>
            </p:txBody>
          </p:sp>
        </mc:Choice>
        <mc:Fallback xmlns="">
          <p:sp>
            <p:nvSpPr>
              <p:cNvPr id="11" name="TextBox 10">
                <a:extLst>
                  <a:ext uri="{FF2B5EF4-FFF2-40B4-BE49-F238E27FC236}">
                    <a16:creationId xmlns:a16="http://schemas.microsoft.com/office/drawing/2014/main" id="{2219EECE-8FE1-4280-BE6F-99DC116A0D64}"/>
                  </a:ext>
                </a:extLst>
              </p:cNvPr>
              <p:cNvSpPr txBox="1">
                <a:spLocks noRot="1" noChangeAspect="1" noMove="1" noResize="1" noEditPoints="1" noAdjustHandles="1" noChangeArrowheads="1" noChangeShapeType="1" noTextEdit="1"/>
              </p:cNvSpPr>
              <p:nvPr/>
            </p:nvSpPr>
            <p:spPr>
              <a:xfrm>
                <a:off x="3715777" y="3952530"/>
                <a:ext cx="4795993" cy="461665"/>
              </a:xfrm>
              <a:prstGeom prst="rect">
                <a:avLst/>
              </a:prstGeom>
              <a:blipFill>
                <a:blip r:embed="rId7"/>
                <a:stretch>
                  <a:fillRect t="-9211" r="-1018" b="-302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EFD8C93-1F46-4BCD-A8E2-42490310286E}"/>
                  </a:ext>
                </a:extLst>
              </p:cNvPr>
              <p:cNvSpPr txBox="1"/>
              <p:nvPr/>
            </p:nvSpPr>
            <p:spPr>
              <a:xfrm>
                <a:off x="3715777" y="4368981"/>
                <a:ext cx="3425168" cy="461665"/>
              </a:xfrm>
              <a:prstGeom prst="rect">
                <a:avLst/>
              </a:prstGeom>
              <a:noFill/>
            </p:spPr>
            <p:txBody>
              <a:bodyPr wrap="none" rtlCol="0">
                <a:spAutoFit/>
              </a:bodyPr>
              <a:lstStyle/>
              <a:p>
                <a14:m>
                  <m:oMath xmlns:m="http://schemas.openxmlformats.org/officeDocument/2006/math">
                    <m:r>
                      <a:rPr lang="en-US" sz="2400" b="0" i="1" smtClean="0">
                        <a:solidFill>
                          <a:srgbClr val="7030A0"/>
                        </a:solidFill>
                        <a:latin typeface="Cambria Math" panose="02040503050406030204" pitchFamily="18" charset="0"/>
                        <a:ea typeface="Cambria Math" panose="02040503050406030204" pitchFamily="18" charset="0"/>
                      </a:rPr>
                      <m:t>𝐹</m:t>
                    </m:r>
                  </m:oMath>
                </a14:m>
                <a:r>
                  <a:rPr lang="en-US" sz="2400" dirty="0">
                    <a:solidFill>
                      <a:srgbClr val="7030A0"/>
                    </a:solidFill>
                    <a:latin typeface="Ebrima" panose="02000000000000000000" pitchFamily="2" charset="0"/>
                    <a:ea typeface="Ebrima" panose="02000000000000000000" pitchFamily="2" charset="0"/>
                    <a:cs typeface="Ebrima" panose="02000000000000000000" pitchFamily="2" charset="0"/>
                  </a:rPr>
                  <a:t> – centripetal force (N)</a:t>
                </a:r>
              </a:p>
            </p:txBody>
          </p:sp>
        </mc:Choice>
        <mc:Fallback xmlns="">
          <p:sp>
            <p:nvSpPr>
              <p:cNvPr id="12" name="TextBox 11">
                <a:extLst>
                  <a:ext uri="{FF2B5EF4-FFF2-40B4-BE49-F238E27FC236}">
                    <a16:creationId xmlns:a16="http://schemas.microsoft.com/office/drawing/2014/main" id="{AEFD8C93-1F46-4BCD-A8E2-42490310286E}"/>
                  </a:ext>
                </a:extLst>
              </p:cNvPr>
              <p:cNvSpPr txBox="1">
                <a:spLocks noRot="1" noChangeAspect="1" noMove="1" noResize="1" noEditPoints="1" noAdjustHandles="1" noChangeArrowheads="1" noChangeShapeType="1" noTextEdit="1"/>
              </p:cNvSpPr>
              <p:nvPr/>
            </p:nvSpPr>
            <p:spPr>
              <a:xfrm>
                <a:off x="3715777" y="4368981"/>
                <a:ext cx="3425168" cy="461665"/>
              </a:xfrm>
              <a:prstGeom prst="rect">
                <a:avLst/>
              </a:prstGeom>
              <a:blipFill>
                <a:blip r:embed="rId8"/>
                <a:stretch>
                  <a:fillRect l="-535" t="-9333" r="-1604" b="-32000"/>
                </a:stretch>
              </a:blipFill>
            </p:spPr>
            <p:txBody>
              <a:bodyPr/>
              <a:lstStyle/>
              <a:p>
                <a:r>
                  <a:rPr lang="en-US">
                    <a:noFill/>
                  </a:rPr>
                  <a:t> </a:t>
                </a:r>
              </a:p>
            </p:txBody>
          </p:sp>
        </mc:Fallback>
      </mc:AlternateContent>
    </p:spTree>
    <p:extLst>
      <p:ext uri="{BB962C8B-B14F-4D97-AF65-F5344CB8AC3E}">
        <p14:creationId xmlns:p14="http://schemas.microsoft.com/office/powerpoint/2010/main" val="1573474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“The Rotor”</a:t>
            </a:r>
            <a:endParaRPr lang="en-US" u="sng" dirty="0">
              <a:solidFill>
                <a:schemeClr val="bg1"/>
              </a:solidFill>
              <a:effectLst>
                <a:outerShdw blurRad="38100" dist="38100" dir="2700000" algn="tl">
                  <a:srgbClr val="000000">
                    <a:alpha val="43137"/>
                  </a:srgbClr>
                </a:outerShdw>
              </a:effectLst>
            </a:endParaRPr>
          </a:p>
        </p:txBody>
      </p:sp>
      <p:pic>
        <p:nvPicPr>
          <p:cNvPr id="2050" name="Picture 2" descr="http://i.imgur.com/BAcDl7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225" y="1531726"/>
            <a:ext cx="5670550" cy="452580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43CC298D-66CE-4745-B26B-3F46FA1647D7}"/>
              </a:ext>
            </a:extLst>
          </p:cNvPr>
          <p:cNvSpPr txBox="1"/>
          <p:nvPr/>
        </p:nvSpPr>
        <p:spPr>
          <a:xfrm>
            <a:off x="7413497" y="2905597"/>
            <a:ext cx="1597279" cy="523220"/>
          </a:xfrm>
          <a:prstGeom prst="rect">
            <a:avLst/>
          </a:prstGeom>
          <a:noFill/>
        </p:spPr>
        <p:txBody>
          <a:bodyPr wrap="square" rtlCol="0">
            <a:spAutoFit/>
          </a:bodyPr>
          <a:lstStyle/>
          <a:p>
            <a:r>
              <a:rPr lang="en-US" sz="2800" b="1" dirty="0">
                <a:solidFill>
                  <a:srgbClr val="7030A0"/>
                </a:solidFill>
                <a:latin typeface="Ebrima" panose="02000000000000000000" pitchFamily="2" charset="0"/>
                <a:ea typeface="Ebrima" panose="02000000000000000000" pitchFamily="2" charset="0"/>
                <a:cs typeface="Ebrima" panose="02000000000000000000" pitchFamily="2" charset="0"/>
              </a:rPr>
              <a:t>F</a:t>
            </a:r>
            <a:r>
              <a:rPr lang="en-US" sz="2800" b="1" baseline="-25000" dirty="0">
                <a:solidFill>
                  <a:srgbClr val="7030A0"/>
                </a:solidFill>
                <a:latin typeface="Ebrima" panose="02000000000000000000" pitchFamily="2" charset="0"/>
                <a:ea typeface="Ebrima" panose="02000000000000000000" pitchFamily="2" charset="0"/>
                <a:cs typeface="Ebrima" panose="02000000000000000000" pitchFamily="2" charset="0"/>
              </a:rPr>
              <a:t>f</a:t>
            </a:r>
            <a:r>
              <a:rPr lang="en-US" sz="2800" b="1" dirty="0">
                <a:solidFill>
                  <a:srgbClr val="7030A0"/>
                </a:solidFill>
                <a:latin typeface="Ebrima" panose="02000000000000000000" pitchFamily="2" charset="0"/>
                <a:ea typeface="Ebrima" panose="02000000000000000000" pitchFamily="2" charset="0"/>
                <a:cs typeface="Ebrima" panose="02000000000000000000" pitchFamily="2" charset="0"/>
              </a:rPr>
              <a:t> = </a:t>
            </a:r>
            <a:r>
              <a:rPr lang="el-GR" sz="2800" b="1" dirty="0">
                <a:solidFill>
                  <a:srgbClr val="7030A0"/>
                </a:solidFill>
                <a:latin typeface="Ebrima" panose="02000000000000000000" pitchFamily="2" charset="0"/>
                <a:ea typeface="Ebrima" panose="02000000000000000000" pitchFamily="2" charset="0"/>
                <a:cs typeface="Ebrima" panose="02000000000000000000" pitchFamily="2" charset="0"/>
              </a:rPr>
              <a:t>μ</a:t>
            </a:r>
            <a:r>
              <a:rPr lang="en-US" sz="2800" b="1" dirty="0">
                <a:solidFill>
                  <a:srgbClr val="7030A0"/>
                </a:solidFill>
                <a:latin typeface="Ebrima" panose="02000000000000000000" pitchFamily="2" charset="0"/>
                <a:ea typeface="Ebrima" panose="02000000000000000000" pitchFamily="2" charset="0"/>
                <a:cs typeface="Ebrima" panose="02000000000000000000" pitchFamily="2" charset="0"/>
              </a:rPr>
              <a:t>R</a:t>
            </a:r>
          </a:p>
        </p:txBody>
      </p:sp>
      <p:grpSp>
        <p:nvGrpSpPr>
          <p:cNvPr id="8" name="Group 7">
            <a:extLst>
              <a:ext uri="{FF2B5EF4-FFF2-40B4-BE49-F238E27FC236}">
                <a16:creationId xmlns:a16="http://schemas.microsoft.com/office/drawing/2014/main" id="{1BD00C31-5347-427B-9BFD-7F863C5B3693}"/>
              </a:ext>
            </a:extLst>
          </p:cNvPr>
          <p:cNvGrpSpPr/>
          <p:nvPr/>
        </p:nvGrpSpPr>
        <p:grpSpPr>
          <a:xfrm>
            <a:off x="5607051" y="2114917"/>
            <a:ext cx="478677" cy="1313900"/>
            <a:chOff x="5607051" y="2114917"/>
            <a:chExt cx="478677" cy="1313900"/>
          </a:xfrm>
        </p:grpSpPr>
        <p:cxnSp>
          <p:nvCxnSpPr>
            <p:cNvPr id="11" name="Straight Arrow Connector 10">
              <a:extLst>
                <a:ext uri="{FF2B5EF4-FFF2-40B4-BE49-F238E27FC236}">
                  <a16:creationId xmlns:a16="http://schemas.microsoft.com/office/drawing/2014/main" id="{9775E4F6-85D3-4073-B218-596A96212E5D}"/>
                </a:ext>
              </a:extLst>
            </p:cNvPr>
            <p:cNvCxnSpPr>
              <a:cxnSpLocks/>
            </p:cNvCxnSpPr>
            <p:nvPr/>
          </p:nvCxnSpPr>
          <p:spPr>
            <a:xfrm flipV="1">
              <a:off x="5607051" y="2114917"/>
              <a:ext cx="324105" cy="131390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35D9FF0-69F8-4C68-982F-67DC7C81EAE2}"/>
                </a:ext>
              </a:extLst>
            </p:cNvPr>
            <p:cNvSpPr/>
            <p:nvPr/>
          </p:nvSpPr>
          <p:spPr>
            <a:xfrm>
              <a:off x="5662214" y="2967152"/>
              <a:ext cx="423514" cy="461665"/>
            </a:xfrm>
            <a:prstGeom prst="rect">
              <a:avLst/>
            </a:prstGeom>
          </p:spPr>
          <p:txBody>
            <a:bodyPr wrap="none">
              <a:spAutoFit/>
            </a:bodyPr>
            <a:lstStyle/>
            <a:p>
              <a:r>
                <a:rPr lang="en-US" sz="2400" b="1" dirty="0">
                  <a:solidFill>
                    <a:srgbClr val="7030A0"/>
                  </a:solidFill>
                  <a:latin typeface="Ebrima" panose="02000000000000000000" pitchFamily="2" charset="0"/>
                  <a:ea typeface="Ebrima" panose="02000000000000000000" pitchFamily="2" charset="0"/>
                  <a:cs typeface="Ebrima" panose="02000000000000000000" pitchFamily="2" charset="0"/>
                </a:rPr>
                <a:t>F</a:t>
              </a:r>
              <a:r>
                <a:rPr lang="en-US" sz="2400" b="1" baseline="-25000" dirty="0">
                  <a:solidFill>
                    <a:srgbClr val="7030A0"/>
                  </a:solidFill>
                  <a:latin typeface="Ebrima" panose="02000000000000000000" pitchFamily="2" charset="0"/>
                  <a:ea typeface="Ebrima" panose="02000000000000000000" pitchFamily="2" charset="0"/>
                  <a:cs typeface="Ebrima" panose="02000000000000000000" pitchFamily="2" charset="0"/>
                </a:rPr>
                <a:t>f</a:t>
              </a:r>
              <a:endParaRPr lang="en-US" sz="2400" dirty="0"/>
            </a:p>
          </p:txBody>
        </p:sp>
      </p:grpSp>
      <p:grpSp>
        <p:nvGrpSpPr>
          <p:cNvPr id="4" name="Group 3">
            <a:extLst>
              <a:ext uri="{FF2B5EF4-FFF2-40B4-BE49-F238E27FC236}">
                <a16:creationId xmlns:a16="http://schemas.microsoft.com/office/drawing/2014/main" id="{24601763-BC2C-4E9A-8C98-17C64F578DBA}"/>
              </a:ext>
            </a:extLst>
          </p:cNvPr>
          <p:cNvGrpSpPr/>
          <p:nvPr/>
        </p:nvGrpSpPr>
        <p:grpSpPr>
          <a:xfrm>
            <a:off x="5001118" y="3443952"/>
            <a:ext cx="605933" cy="1668957"/>
            <a:chOff x="5001118" y="3443952"/>
            <a:chExt cx="605933" cy="1668957"/>
          </a:xfrm>
        </p:grpSpPr>
        <p:cxnSp>
          <p:nvCxnSpPr>
            <p:cNvPr id="14" name="Straight Arrow Connector 13">
              <a:extLst>
                <a:ext uri="{FF2B5EF4-FFF2-40B4-BE49-F238E27FC236}">
                  <a16:creationId xmlns:a16="http://schemas.microsoft.com/office/drawing/2014/main" id="{310979CB-3347-4262-9307-76A057538559}"/>
                </a:ext>
              </a:extLst>
            </p:cNvPr>
            <p:cNvCxnSpPr>
              <a:cxnSpLocks/>
            </p:cNvCxnSpPr>
            <p:nvPr/>
          </p:nvCxnSpPr>
          <p:spPr>
            <a:xfrm flipV="1">
              <a:off x="5282946" y="3443952"/>
              <a:ext cx="324105" cy="1313900"/>
            </a:xfrm>
            <a:prstGeom prst="straightConnector1">
              <a:avLst/>
            </a:prstGeom>
            <a:ln w="762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0A8EDA5-64F4-4C60-B7FC-8BD99D9D10B6}"/>
                </a:ext>
              </a:extLst>
            </p:cNvPr>
            <p:cNvSpPr/>
            <p:nvPr/>
          </p:nvSpPr>
          <p:spPr>
            <a:xfrm>
              <a:off x="5001118" y="4651244"/>
              <a:ext cx="471604" cy="461665"/>
            </a:xfrm>
            <a:prstGeom prst="rect">
              <a:avLst/>
            </a:prstGeom>
          </p:spPr>
          <p:txBody>
            <a:bodyPr wrap="none">
              <a:spAutoFit/>
            </a:bodyPr>
            <a:lstStyle/>
            <a:p>
              <a:r>
                <a:rPr lang="en-US" sz="2400" b="1" dirty="0" err="1">
                  <a:solidFill>
                    <a:srgbClr val="C00000"/>
                  </a:solidFill>
                  <a:latin typeface="Ebrima" panose="02000000000000000000" pitchFamily="2" charset="0"/>
                  <a:ea typeface="Ebrima" panose="02000000000000000000" pitchFamily="2" charset="0"/>
                  <a:cs typeface="Ebrima" panose="02000000000000000000" pitchFamily="2" charset="0"/>
                </a:rPr>
                <a:t>F</a:t>
              </a:r>
              <a:r>
                <a:rPr lang="en-US" sz="2400" b="1" baseline="-25000" dirty="0" err="1">
                  <a:solidFill>
                    <a:srgbClr val="C00000"/>
                  </a:solidFill>
                  <a:latin typeface="Ebrima" panose="02000000000000000000" pitchFamily="2" charset="0"/>
                  <a:ea typeface="Ebrima" panose="02000000000000000000" pitchFamily="2" charset="0"/>
                  <a:cs typeface="Ebrima" panose="02000000000000000000" pitchFamily="2" charset="0"/>
                </a:rPr>
                <a:t>g</a:t>
              </a:r>
              <a:endParaRPr lang="en-US" sz="2400" dirty="0">
                <a:solidFill>
                  <a:srgbClr val="C00000"/>
                </a:solidFill>
              </a:endParaRPr>
            </a:p>
          </p:txBody>
        </p:sp>
      </p:grpSp>
      <p:grpSp>
        <p:nvGrpSpPr>
          <p:cNvPr id="2" name="Group 1">
            <a:extLst>
              <a:ext uri="{FF2B5EF4-FFF2-40B4-BE49-F238E27FC236}">
                <a16:creationId xmlns:a16="http://schemas.microsoft.com/office/drawing/2014/main" id="{0ABF2174-68BA-4895-A751-266C4DE62AB9}"/>
              </a:ext>
            </a:extLst>
          </p:cNvPr>
          <p:cNvGrpSpPr/>
          <p:nvPr/>
        </p:nvGrpSpPr>
        <p:grpSpPr>
          <a:xfrm>
            <a:off x="3998777" y="3428817"/>
            <a:ext cx="1608274" cy="1697310"/>
            <a:chOff x="3998777" y="3428817"/>
            <a:chExt cx="1608274" cy="1697310"/>
          </a:xfrm>
        </p:grpSpPr>
        <p:sp>
          <p:nvSpPr>
            <p:cNvPr id="7" name="TextBox 6">
              <a:extLst>
                <a:ext uri="{FF2B5EF4-FFF2-40B4-BE49-F238E27FC236}">
                  <a16:creationId xmlns:a16="http://schemas.microsoft.com/office/drawing/2014/main" id="{32B4BCF6-0ECC-4A87-874A-19432D361C4F}"/>
                </a:ext>
              </a:extLst>
            </p:cNvPr>
            <p:cNvSpPr txBox="1"/>
            <p:nvPr/>
          </p:nvSpPr>
          <p:spPr>
            <a:xfrm>
              <a:off x="3998777" y="4602907"/>
              <a:ext cx="418704" cy="523220"/>
            </a:xfrm>
            <a:prstGeom prst="rect">
              <a:avLst/>
            </a:prstGeom>
            <a:noFill/>
          </p:spPr>
          <p:txBody>
            <a:bodyPr wrap="none" rtlCol="0">
              <a:spAutoFit/>
            </a:bodyPr>
            <a:lstStyle/>
            <a:p>
              <a:r>
                <a:rPr lang="en-US" sz="2800" b="1" dirty="0">
                  <a:solidFill>
                    <a:srgbClr val="FF6600"/>
                  </a:solidFill>
                  <a:latin typeface="Ebrima" panose="02000000000000000000" pitchFamily="2" charset="0"/>
                  <a:ea typeface="Ebrima" panose="02000000000000000000" pitchFamily="2" charset="0"/>
                  <a:cs typeface="Ebrima" panose="02000000000000000000" pitchFamily="2" charset="0"/>
                </a:rPr>
                <a:t>R</a:t>
              </a:r>
            </a:p>
          </p:txBody>
        </p:sp>
        <p:cxnSp>
          <p:nvCxnSpPr>
            <p:cNvPr id="3" name="Straight Arrow Connector 2">
              <a:extLst>
                <a:ext uri="{FF2B5EF4-FFF2-40B4-BE49-F238E27FC236}">
                  <a16:creationId xmlns:a16="http://schemas.microsoft.com/office/drawing/2014/main" id="{36E11A3F-0186-42A4-BEC0-498780A99AB0}"/>
                </a:ext>
              </a:extLst>
            </p:cNvPr>
            <p:cNvCxnSpPr>
              <a:cxnSpLocks/>
            </p:cNvCxnSpPr>
            <p:nvPr/>
          </p:nvCxnSpPr>
          <p:spPr>
            <a:xfrm flipH="1">
              <a:off x="4454525" y="3428817"/>
              <a:ext cx="1152526" cy="131445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CE32FECD-F053-4D0C-8D35-A009E8FC7253}"/>
              </a:ext>
            </a:extLst>
          </p:cNvPr>
          <p:cNvSpPr txBox="1"/>
          <p:nvPr/>
        </p:nvSpPr>
        <p:spPr>
          <a:xfrm>
            <a:off x="7413497" y="4234632"/>
            <a:ext cx="1597279" cy="523220"/>
          </a:xfrm>
          <a:prstGeom prst="rect">
            <a:avLst/>
          </a:prstGeom>
          <a:noFill/>
        </p:spPr>
        <p:txBody>
          <a:bodyPr wrap="square" rtlCol="0">
            <a:spAutoFit/>
          </a:bodyPr>
          <a:lstStyle/>
          <a:p>
            <a:r>
              <a:rPr lang="en-US" sz="2800" b="1" dirty="0" err="1">
                <a:solidFill>
                  <a:srgbClr val="C00000"/>
                </a:solidFill>
                <a:latin typeface="Ebrima" panose="02000000000000000000" pitchFamily="2" charset="0"/>
                <a:ea typeface="Ebrima" panose="02000000000000000000" pitchFamily="2" charset="0"/>
                <a:cs typeface="Ebrima" panose="02000000000000000000" pitchFamily="2" charset="0"/>
              </a:rPr>
              <a:t>F</a:t>
            </a:r>
            <a:r>
              <a:rPr lang="en-US" sz="2800" b="1" baseline="-25000" dirty="0" err="1">
                <a:solidFill>
                  <a:srgbClr val="C00000"/>
                </a:solidFill>
                <a:latin typeface="Ebrima" panose="02000000000000000000" pitchFamily="2" charset="0"/>
                <a:ea typeface="Ebrima" panose="02000000000000000000" pitchFamily="2" charset="0"/>
                <a:cs typeface="Ebrima" panose="02000000000000000000" pitchFamily="2" charset="0"/>
              </a:rPr>
              <a:t>g</a:t>
            </a:r>
            <a:r>
              <a:rPr lang="en-US" sz="2800" b="1" dirty="0">
                <a:solidFill>
                  <a:srgbClr val="C00000"/>
                </a:solidFill>
                <a:latin typeface="Ebrima" panose="02000000000000000000" pitchFamily="2" charset="0"/>
                <a:ea typeface="Ebrima" panose="02000000000000000000" pitchFamily="2" charset="0"/>
                <a:cs typeface="Ebrima" panose="02000000000000000000" pitchFamily="2" charset="0"/>
              </a:rPr>
              <a:t> = mg</a:t>
            </a:r>
          </a:p>
        </p:txBody>
      </p:sp>
    </p:spTree>
    <p:extLst>
      <p:ext uri="{BB962C8B-B14F-4D97-AF65-F5344CB8AC3E}">
        <p14:creationId xmlns:p14="http://schemas.microsoft.com/office/powerpoint/2010/main" val="4106518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Remember “The Rotor”</a:t>
            </a:r>
            <a:endParaRPr lang="en-US" u="sng" dirty="0">
              <a:solidFill>
                <a:schemeClr val="bg1"/>
              </a:solidFill>
              <a:effectLst>
                <a:outerShdw blurRad="38100" dist="38100" dir="2700000" algn="tl">
                  <a:srgbClr val="000000">
                    <a:alpha val="43137"/>
                  </a:srgbClr>
                </a:outerShdw>
              </a:effectLst>
            </a:endParaRPr>
          </a:p>
        </p:txBody>
      </p:sp>
      <p:pic>
        <p:nvPicPr>
          <p:cNvPr id="2050" name="Picture 2" descr="http://i.imgur.com/BAcDl7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122" y="3265714"/>
            <a:ext cx="3310922" cy="26425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01799" y="1531726"/>
            <a:ext cx="8304245" cy="646331"/>
          </a:xfrm>
          <a:prstGeom prst="rect">
            <a:avLst/>
          </a:prstGeom>
          <a:noFill/>
        </p:spPr>
        <p:txBody>
          <a:bodyPr wrap="square" rtlCol="0">
            <a:spAutoFit/>
          </a:bodyPr>
          <a:lstStyle/>
          <a:p>
            <a:r>
              <a:rPr lang="en-US" dirty="0">
                <a:latin typeface="+mj-lt"/>
              </a:rPr>
              <a:t>We can use this example to discuss that there must be an inward force (centripetal force) acting towards the center. But why don’t they fall down?!?</a:t>
            </a:r>
          </a:p>
        </p:txBody>
      </p:sp>
      <p:sp>
        <p:nvSpPr>
          <p:cNvPr id="3" name="Oval 2"/>
          <p:cNvSpPr/>
          <p:nvPr/>
        </p:nvSpPr>
        <p:spPr>
          <a:xfrm>
            <a:off x="783770" y="3265714"/>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83770" y="5423051"/>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3" idx="2"/>
            <a:endCxn id="7" idx="2"/>
          </p:cNvCxnSpPr>
          <p:nvPr/>
        </p:nvCxnSpPr>
        <p:spPr>
          <a:xfrm>
            <a:off x="783770" y="35083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4627983" y="35083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3" idx="3"/>
            <a:endCxn id="7" idx="3"/>
          </p:cNvCxnSpPr>
          <p:nvPr/>
        </p:nvCxnSpPr>
        <p:spPr>
          <a:xfrm>
            <a:off x="1346742" y="36798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3" idx="4"/>
            <a:endCxn id="7" idx="4"/>
          </p:cNvCxnSpPr>
          <p:nvPr/>
        </p:nvCxnSpPr>
        <p:spPr>
          <a:xfrm>
            <a:off x="2705877" y="3750906"/>
            <a:ext cx="0" cy="2157337"/>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3" idx="5"/>
            <a:endCxn id="7" idx="5"/>
          </p:cNvCxnSpPr>
          <p:nvPr/>
        </p:nvCxnSpPr>
        <p:spPr>
          <a:xfrm>
            <a:off x="4065011" y="36798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p:nvCxnSpPr>
        <p:spPr>
          <a:xfrm>
            <a:off x="2020077" y="32847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3372627" y="32847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026" name="Picture 2" descr="Image result for person standing profile 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21929" flipH="1">
            <a:off x="4219298" y="3770374"/>
            <a:ext cx="481912" cy="1671631"/>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82C54F16-2513-497D-B3D1-1A94A642B202}"/>
              </a:ext>
            </a:extLst>
          </p:cNvPr>
          <p:cNvGrpSpPr/>
          <p:nvPr/>
        </p:nvGrpSpPr>
        <p:grpSpPr>
          <a:xfrm>
            <a:off x="4246431" y="2731163"/>
            <a:ext cx="423514" cy="1784571"/>
            <a:chOff x="4246431" y="2731163"/>
            <a:chExt cx="423514" cy="1784571"/>
          </a:xfrm>
        </p:grpSpPr>
        <p:cxnSp>
          <p:nvCxnSpPr>
            <p:cNvPr id="18" name="Straight Arrow Connector 17">
              <a:extLst>
                <a:ext uri="{FF2B5EF4-FFF2-40B4-BE49-F238E27FC236}">
                  <a16:creationId xmlns:a16="http://schemas.microsoft.com/office/drawing/2014/main" id="{63DEAB58-3383-4813-90A3-B069126597E0}"/>
                </a:ext>
              </a:extLst>
            </p:cNvPr>
            <p:cNvCxnSpPr>
              <a:cxnSpLocks/>
            </p:cNvCxnSpPr>
            <p:nvPr/>
          </p:nvCxnSpPr>
          <p:spPr>
            <a:xfrm flipV="1">
              <a:off x="4434143" y="3144134"/>
              <a:ext cx="0" cy="137160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DC7FA6A-344F-4E4E-947D-52505C2C28F0}"/>
                </a:ext>
              </a:extLst>
            </p:cNvPr>
            <p:cNvSpPr/>
            <p:nvPr/>
          </p:nvSpPr>
          <p:spPr>
            <a:xfrm>
              <a:off x="4246431" y="2731163"/>
              <a:ext cx="423514" cy="461665"/>
            </a:xfrm>
            <a:prstGeom prst="rect">
              <a:avLst/>
            </a:prstGeom>
          </p:spPr>
          <p:txBody>
            <a:bodyPr wrap="none">
              <a:spAutoFit/>
            </a:bodyPr>
            <a:lstStyle/>
            <a:p>
              <a:r>
                <a:rPr lang="en-US" sz="2400" b="1" dirty="0">
                  <a:solidFill>
                    <a:srgbClr val="7030A0"/>
                  </a:solidFill>
                  <a:latin typeface="Ebrima" panose="02000000000000000000" pitchFamily="2" charset="0"/>
                  <a:ea typeface="Ebrima" panose="02000000000000000000" pitchFamily="2" charset="0"/>
                  <a:cs typeface="Ebrima" panose="02000000000000000000" pitchFamily="2" charset="0"/>
                </a:rPr>
                <a:t>F</a:t>
              </a:r>
              <a:r>
                <a:rPr lang="en-US" sz="2400" b="1" baseline="-25000" dirty="0">
                  <a:solidFill>
                    <a:srgbClr val="7030A0"/>
                  </a:solidFill>
                  <a:latin typeface="Ebrima" panose="02000000000000000000" pitchFamily="2" charset="0"/>
                  <a:ea typeface="Ebrima" panose="02000000000000000000" pitchFamily="2" charset="0"/>
                  <a:cs typeface="Ebrima" panose="02000000000000000000" pitchFamily="2" charset="0"/>
                </a:rPr>
                <a:t>f</a:t>
              </a:r>
              <a:endParaRPr lang="en-US" sz="2400" dirty="0"/>
            </a:p>
          </p:txBody>
        </p:sp>
      </p:grpSp>
      <p:grpSp>
        <p:nvGrpSpPr>
          <p:cNvPr id="9" name="Group 8">
            <a:extLst>
              <a:ext uri="{FF2B5EF4-FFF2-40B4-BE49-F238E27FC236}">
                <a16:creationId xmlns:a16="http://schemas.microsoft.com/office/drawing/2014/main" id="{4A027A50-9267-48A9-9A1E-3B3DCCD7EE0D}"/>
              </a:ext>
            </a:extLst>
          </p:cNvPr>
          <p:cNvGrpSpPr/>
          <p:nvPr/>
        </p:nvGrpSpPr>
        <p:grpSpPr>
          <a:xfrm>
            <a:off x="4198341" y="4515734"/>
            <a:ext cx="471604" cy="1763568"/>
            <a:chOff x="4198341" y="4515734"/>
            <a:chExt cx="471604" cy="1763568"/>
          </a:xfrm>
        </p:grpSpPr>
        <p:cxnSp>
          <p:nvCxnSpPr>
            <p:cNvPr id="22" name="Straight Arrow Connector 21">
              <a:extLst>
                <a:ext uri="{FF2B5EF4-FFF2-40B4-BE49-F238E27FC236}">
                  <a16:creationId xmlns:a16="http://schemas.microsoft.com/office/drawing/2014/main" id="{45EBD79F-0DD8-4BEC-81F8-BC875E10DBCF}"/>
                </a:ext>
              </a:extLst>
            </p:cNvPr>
            <p:cNvCxnSpPr>
              <a:cxnSpLocks/>
            </p:cNvCxnSpPr>
            <p:nvPr/>
          </p:nvCxnSpPr>
          <p:spPr>
            <a:xfrm flipV="1">
              <a:off x="4434143" y="4515734"/>
              <a:ext cx="0" cy="1371600"/>
            </a:xfrm>
            <a:prstGeom prst="straightConnector1">
              <a:avLst/>
            </a:prstGeom>
            <a:ln w="762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AD6F0F0-47A9-4F65-8C5F-0E6C731143EA}"/>
                </a:ext>
              </a:extLst>
            </p:cNvPr>
            <p:cNvSpPr/>
            <p:nvPr/>
          </p:nvSpPr>
          <p:spPr>
            <a:xfrm>
              <a:off x="4198341" y="5817637"/>
              <a:ext cx="471604" cy="461665"/>
            </a:xfrm>
            <a:prstGeom prst="rect">
              <a:avLst/>
            </a:prstGeom>
          </p:spPr>
          <p:txBody>
            <a:bodyPr wrap="none">
              <a:spAutoFit/>
            </a:bodyPr>
            <a:lstStyle/>
            <a:p>
              <a:r>
                <a:rPr lang="en-US" sz="2400" b="1" dirty="0" err="1">
                  <a:solidFill>
                    <a:srgbClr val="C00000"/>
                  </a:solidFill>
                  <a:latin typeface="Ebrima" panose="02000000000000000000" pitchFamily="2" charset="0"/>
                  <a:ea typeface="Ebrima" panose="02000000000000000000" pitchFamily="2" charset="0"/>
                  <a:cs typeface="Ebrima" panose="02000000000000000000" pitchFamily="2" charset="0"/>
                </a:rPr>
                <a:t>F</a:t>
              </a:r>
              <a:r>
                <a:rPr lang="en-US" sz="2400" b="1" baseline="-25000" dirty="0" err="1">
                  <a:solidFill>
                    <a:srgbClr val="C00000"/>
                  </a:solidFill>
                  <a:latin typeface="Ebrima" panose="02000000000000000000" pitchFamily="2" charset="0"/>
                  <a:ea typeface="Ebrima" panose="02000000000000000000" pitchFamily="2" charset="0"/>
                  <a:cs typeface="Ebrima" panose="02000000000000000000" pitchFamily="2" charset="0"/>
                </a:rPr>
                <a:t>g</a:t>
              </a:r>
              <a:endParaRPr lang="en-US" sz="2400" dirty="0">
                <a:solidFill>
                  <a:srgbClr val="C00000"/>
                </a:solidFill>
              </a:endParaRPr>
            </a:p>
          </p:txBody>
        </p:sp>
      </p:grpSp>
      <p:grpSp>
        <p:nvGrpSpPr>
          <p:cNvPr id="4" name="Group 3">
            <a:extLst>
              <a:ext uri="{FF2B5EF4-FFF2-40B4-BE49-F238E27FC236}">
                <a16:creationId xmlns:a16="http://schemas.microsoft.com/office/drawing/2014/main" id="{DFC30284-66DD-42D9-949D-E3EB8BF0DC17}"/>
              </a:ext>
            </a:extLst>
          </p:cNvPr>
          <p:cNvGrpSpPr/>
          <p:nvPr/>
        </p:nvGrpSpPr>
        <p:grpSpPr>
          <a:xfrm>
            <a:off x="2724982" y="4276895"/>
            <a:ext cx="1708567" cy="461665"/>
            <a:chOff x="2724982" y="4276895"/>
            <a:chExt cx="1708567" cy="461665"/>
          </a:xfrm>
        </p:grpSpPr>
        <p:sp>
          <p:nvSpPr>
            <p:cNvPr id="16" name="TextBox 15">
              <a:extLst>
                <a:ext uri="{FF2B5EF4-FFF2-40B4-BE49-F238E27FC236}">
                  <a16:creationId xmlns:a16="http://schemas.microsoft.com/office/drawing/2014/main" id="{552E5B44-7745-4CED-8A19-EFC6A6361FCA}"/>
                </a:ext>
              </a:extLst>
            </p:cNvPr>
            <p:cNvSpPr txBox="1"/>
            <p:nvPr/>
          </p:nvSpPr>
          <p:spPr>
            <a:xfrm>
              <a:off x="2724982" y="4276895"/>
              <a:ext cx="385042" cy="461665"/>
            </a:xfrm>
            <a:prstGeom prst="rect">
              <a:avLst/>
            </a:prstGeom>
            <a:noFill/>
          </p:spPr>
          <p:txBody>
            <a:bodyPr wrap="none" rtlCol="0">
              <a:spAutoFit/>
            </a:bodyPr>
            <a:lstStyle/>
            <a:p>
              <a:r>
                <a:rPr lang="en-US" sz="2400" b="1" dirty="0">
                  <a:solidFill>
                    <a:srgbClr val="FF6600"/>
                  </a:solidFill>
                  <a:latin typeface="Ebrima" panose="02000000000000000000" pitchFamily="2" charset="0"/>
                  <a:ea typeface="Ebrima" panose="02000000000000000000" pitchFamily="2" charset="0"/>
                  <a:cs typeface="Ebrima" panose="02000000000000000000" pitchFamily="2" charset="0"/>
                </a:rPr>
                <a:t>R</a:t>
              </a:r>
            </a:p>
          </p:txBody>
        </p:sp>
        <p:cxnSp>
          <p:nvCxnSpPr>
            <p:cNvPr id="24" name="Straight Arrow Connector 23">
              <a:extLst>
                <a:ext uri="{FF2B5EF4-FFF2-40B4-BE49-F238E27FC236}">
                  <a16:creationId xmlns:a16="http://schemas.microsoft.com/office/drawing/2014/main" id="{57120870-570A-48C8-A925-ED679B07ECE4}"/>
                </a:ext>
              </a:extLst>
            </p:cNvPr>
            <p:cNvCxnSpPr>
              <a:cxnSpLocks/>
            </p:cNvCxnSpPr>
            <p:nvPr/>
          </p:nvCxnSpPr>
          <p:spPr>
            <a:xfrm flipH="1">
              <a:off x="3050209" y="4515733"/>
              <a:ext cx="1383340" cy="1889"/>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D19FD1DB-4539-4789-BAAE-37DA8F577FB9}"/>
              </a:ext>
            </a:extLst>
          </p:cNvPr>
          <p:cNvSpPr/>
          <p:nvPr/>
        </p:nvSpPr>
        <p:spPr>
          <a:xfrm>
            <a:off x="5824927" y="2178325"/>
            <a:ext cx="2451312" cy="923330"/>
          </a:xfrm>
          <a:prstGeom prst="rect">
            <a:avLst/>
          </a:prstGeom>
        </p:spPr>
        <p:txBody>
          <a:bodyPr wrap="none">
            <a:spAutoFit/>
          </a:bodyPr>
          <a:lstStyle/>
          <a:p>
            <a:r>
              <a:rPr lang="en-US" sz="5400" dirty="0">
                <a:solidFill>
                  <a:srgbClr val="7030A0"/>
                </a:solidFill>
                <a:latin typeface="Ebrima" panose="02000000000000000000" pitchFamily="2" charset="0"/>
                <a:ea typeface="Ebrima" panose="02000000000000000000" pitchFamily="2" charset="0"/>
                <a:cs typeface="Ebrima" panose="02000000000000000000" pitchFamily="2" charset="0"/>
              </a:rPr>
              <a:t>Friction</a:t>
            </a:r>
            <a:endParaRPr lang="en-US" sz="5400" dirty="0"/>
          </a:p>
        </p:txBody>
      </p:sp>
      <p:cxnSp>
        <p:nvCxnSpPr>
          <p:cNvPr id="15" name="Straight Connector 14">
            <a:extLst>
              <a:ext uri="{FF2B5EF4-FFF2-40B4-BE49-F238E27FC236}">
                <a16:creationId xmlns:a16="http://schemas.microsoft.com/office/drawing/2014/main" id="{7868CC21-25C5-4C9B-82BC-699443C060E7}"/>
              </a:ext>
            </a:extLst>
          </p:cNvPr>
          <p:cNvCxnSpPr/>
          <p:nvPr/>
        </p:nvCxnSpPr>
        <p:spPr>
          <a:xfrm>
            <a:off x="3498528" y="2108214"/>
            <a:ext cx="2907424"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8287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You can’t forget about Friction!</a:t>
            </a:r>
            <a:endParaRPr lang="en-US" u="sng"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175260" y="1531726"/>
            <a:ext cx="8841739" cy="646331"/>
          </a:xfrm>
          <a:prstGeom prst="rect">
            <a:avLst/>
          </a:prstGeom>
          <a:noFill/>
        </p:spPr>
        <p:txBody>
          <a:bodyPr wrap="square" rtlCol="0">
            <a:spAutoFit/>
          </a:bodyPr>
          <a:lstStyle/>
          <a:p>
            <a:pPr algn="ctr"/>
            <a:r>
              <a:rPr lang="en-US" dirty="0">
                <a:latin typeface="+mj-lt"/>
              </a:rPr>
              <a:t>Remember that friction is related to the </a:t>
            </a:r>
            <a:r>
              <a:rPr lang="en-US" b="1" dirty="0">
                <a:latin typeface="+mj-lt"/>
              </a:rPr>
              <a:t>normal force </a:t>
            </a:r>
            <a:r>
              <a:rPr lang="en-US" dirty="0">
                <a:latin typeface="+mj-lt"/>
              </a:rPr>
              <a:t>and the </a:t>
            </a:r>
            <a:r>
              <a:rPr lang="en-US" b="1" dirty="0">
                <a:latin typeface="+mj-lt"/>
              </a:rPr>
              <a:t>coefficient of friction (</a:t>
            </a:r>
            <a:r>
              <a:rPr lang="el-GR" b="1" dirty="0">
                <a:latin typeface="+mj-lt"/>
              </a:rPr>
              <a:t>μ</a:t>
            </a:r>
            <a:r>
              <a:rPr lang="en-US" b="1" dirty="0">
                <a:latin typeface="+mj-lt"/>
              </a:rPr>
              <a:t>)</a:t>
            </a:r>
            <a:r>
              <a:rPr lang="en-US" dirty="0">
                <a:latin typeface="+mj-lt"/>
              </a:rPr>
              <a:t>. </a:t>
            </a:r>
          </a:p>
          <a:p>
            <a:pPr algn="ctr"/>
            <a:r>
              <a:rPr lang="en-US" dirty="0">
                <a:latin typeface="+mj-lt"/>
              </a:rPr>
              <a:t>The only thing that is different here is that the </a:t>
            </a:r>
            <a:r>
              <a:rPr lang="en-US" b="1" dirty="0">
                <a:latin typeface="+mj-lt"/>
              </a:rPr>
              <a:t>normal force </a:t>
            </a:r>
            <a:r>
              <a:rPr lang="en-US" dirty="0">
                <a:latin typeface="+mj-lt"/>
              </a:rPr>
              <a:t>is the </a:t>
            </a:r>
            <a:r>
              <a:rPr lang="en-US" b="1" dirty="0">
                <a:latin typeface="+mj-lt"/>
              </a:rPr>
              <a:t>centripetal force</a:t>
            </a:r>
            <a:r>
              <a:rPr lang="en-US" dirty="0">
                <a:latin typeface="+mj-lt"/>
              </a:rPr>
              <a:t>.</a:t>
            </a:r>
          </a:p>
        </p:txBody>
      </p:sp>
      <p:sp>
        <p:nvSpPr>
          <p:cNvPr id="3" name="Oval 2"/>
          <p:cNvSpPr/>
          <p:nvPr/>
        </p:nvSpPr>
        <p:spPr>
          <a:xfrm>
            <a:off x="1139370" y="3164114"/>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39370" y="5321451"/>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3" idx="2"/>
            <a:endCxn id="7" idx="2"/>
          </p:cNvCxnSpPr>
          <p:nvPr/>
        </p:nvCxnSpPr>
        <p:spPr>
          <a:xfrm>
            <a:off x="1139370" y="34067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4983583" y="34067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3" idx="3"/>
            <a:endCxn id="7" idx="3"/>
          </p:cNvCxnSpPr>
          <p:nvPr/>
        </p:nvCxnSpPr>
        <p:spPr>
          <a:xfrm>
            <a:off x="1702342" y="35782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3" idx="4"/>
            <a:endCxn id="7" idx="4"/>
          </p:cNvCxnSpPr>
          <p:nvPr/>
        </p:nvCxnSpPr>
        <p:spPr>
          <a:xfrm>
            <a:off x="3061477" y="3649306"/>
            <a:ext cx="0" cy="2157337"/>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p:nvCxnSpPr>
        <p:spPr>
          <a:xfrm>
            <a:off x="2375677" y="31831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3728227" y="31831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026" name="Picture 2" descr="Image result for person standing profile 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21929" flipH="1">
            <a:off x="4574898" y="3668774"/>
            <a:ext cx="481912" cy="1671631"/>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p:nvPr/>
        </p:nvCxnSpPr>
        <p:spPr>
          <a:xfrm flipH="1">
            <a:off x="4152900" y="4457700"/>
            <a:ext cx="635000" cy="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800600" y="4457700"/>
            <a:ext cx="0" cy="64008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00600" y="3817620"/>
            <a:ext cx="0" cy="64008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 idx="5"/>
            <a:endCxn id="7" idx="5"/>
          </p:cNvCxnSpPr>
          <p:nvPr/>
        </p:nvCxnSpPr>
        <p:spPr>
          <a:xfrm>
            <a:off x="4420611" y="35782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3846621" y="4226867"/>
            <a:ext cx="348172" cy="461665"/>
          </a:xfrm>
          <a:prstGeom prst="rect">
            <a:avLst/>
          </a:prstGeom>
          <a:noFill/>
        </p:spPr>
        <p:txBody>
          <a:bodyPr wrap="none" rtlCol="0">
            <a:spAutoFit/>
          </a:bodyPr>
          <a:lstStyle/>
          <a:p>
            <a:r>
              <a:rPr lang="en-US" sz="2400" dirty="0">
                <a:solidFill>
                  <a:srgbClr val="FF6600"/>
                </a:solidFill>
                <a:latin typeface="+mj-lt"/>
              </a:rPr>
              <a:t>R</a:t>
            </a:r>
            <a:endParaRPr lang="en-US" dirty="0">
              <a:solidFill>
                <a:srgbClr val="FF6600"/>
              </a:solidFill>
              <a:latin typeface="+mj-lt"/>
            </a:endParaRPr>
          </a:p>
        </p:txBody>
      </p:sp>
      <p:sp>
        <p:nvSpPr>
          <p:cNvPr id="24" name="TextBox 23"/>
          <p:cNvSpPr txBox="1"/>
          <p:nvPr/>
        </p:nvSpPr>
        <p:spPr>
          <a:xfrm>
            <a:off x="4382548" y="4722268"/>
            <a:ext cx="421910" cy="461665"/>
          </a:xfrm>
          <a:prstGeom prst="rect">
            <a:avLst/>
          </a:prstGeom>
          <a:noFill/>
        </p:spPr>
        <p:txBody>
          <a:bodyPr wrap="none" rtlCol="0">
            <a:spAutoFit/>
          </a:bodyPr>
          <a:lstStyle/>
          <a:p>
            <a:r>
              <a:rPr lang="en-US" sz="2400" dirty="0" err="1">
                <a:solidFill>
                  <a:srgbClr val="FF0000"/>
                </a:solidFill>
                <a:latin typeface="+mj-lt"/>
              </a:rPr>
              <a:t>F</a:t>
            </a:r>
            <a:r>
              <a:rPr lang="en-US" sz="2400" baseline="-25000" dirty="0" err="1">
                <a:solidFill>
                  <a:srgbClr val="FF0000"/>
                </a:solidFill>
                <a:latin typeface="+mj-lt"/>
              </a:rPr>
              <a:t>g</a:t>
            </a:r>
            <a:endParaRPr lang="en-US" dirty="0">
              <a:solidFill>
                <a:srgbClr val="FF0000"/>
              </a:solidFill>
              <a:latin typeface="+mj-lt"/>
            </a:endParaRPr>
          </a:p>
        </p:txBody>
      </p:sp>
      <p:sp>
        <p:nvSpPr>
          <p:cNvPr id="25" name="TextBox 24"/>
          <p:cNvSpPr txBox="1"/>
          <p:nvPr/>
        </p:nvSpPr>
        <p:spPr>
          <a:xfrm>
            <a:off x="4378678" y="3636100"/>
            <a:ext cx="386644" cy="461665"/>
          </a:xfrm>
          <a:prstGeom prst="rect">
            <a:avLst/>
          </a:prstGeom>
          <a:noFill/>
        </p:spPr>
        <p:txBody>
          <a:bodyPr wrap="none" rtlCol="0">
            <a:spAutoFit/>
          </a:bodyPr>
          <a:lstStyle/>
          <a:p>
            <a:r>
              <a:rPr lang="en-US" sz="2400" dirty="0">
                <a:solidFill>
                  <a:srgbClr val="7030A0"/>
                </a:solidFill>
                <a:latin typeface="+mj-lt"/>
              </a:rPr>
              <a:t>F</a:t>
            </a:r>
            <a:r>
              <a:rPr lang="en-US" sz="2400" baseline="-25000" dirty="0">
                <a:solidFill>
                  <a:srgbClr val="7030A0"/>
                </a:solidFill>
                <a:latin typeface="+mj-lt"/>
              </a:rPr>
              <a:t>f</a:t>
            </a:r>
            <a:endParaRPr lang="en-US" dirty="0">
              <a:solidFill>
                <a:srgbClr val="7030A0"/>
              </a:solidFill>
              <a:latin typeface="+mj-lt"/>
            </a:endParaRPr>
          </a:p>
        </p:txBody>
      </p:sp>
      <mc:AlternateContent xmlns:mc="http://schemas.openxmlformats.org/markup-compatibility/2006" xmlns:a14="http://schemas.microsoft.com/office/drawing/2010/main">
        <mc:Choice Requires="a14">
          <p:sp>
            <p:nvSpPr>
              <p:cNvPr id="30" name="Rectangle 29"/>
              <p:cNvSpPr/>
              <p:nvPr/>
            </p:nvSpPr>
            <p:spPr>
              <a:xfrm>
                <a:off x="5974379" y="4384553"/>
                <a:ext cx="1744901"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rgbClr val="002060"/>
                              </a:solidFill>
                              <a:latin typeface="Cambria Math" panose="02040503050406030204" pitchFamily="18" charset="0"/>
                            </a:rPr>
                          </m:ctrlPr>
                        </m:sSubPr>
                        <m:e>
                          <m:r>
                            <a:rPr lang="en-US" sz="4000" b="0" i="1" smtClean="0">
                              <a:solidFill>
                                <a:srgbClr val="002060"/>
                              </a:solidFill>
                              <a:latin typeface="Cambria Math" panose="02040503050406030204" pitchFamily="18" charset="0"/>
                            </a:rPr>
                            <m:t>𝐹</m:t>
                          </m:r>
                        </m:e>
                        <m:sub>
                          <m:r>
                            <a:rPr lang="en-US" sz="4000" b="0" i="1" smtClean="0">
                              <a:solidFill>
                                <a:srgbClr val="002060"/>
                              </a:solidFill>
                              <a:latin typeface="Cambria Math" panose="02040503050406030204" pitchFamily="18" charset="0"/>
                            </a:rPr>
                            <m:t>𝑐</m:t>
                          </m:r>
                        </m:sub>
                      </m:sSub>
                      <m:r>
                        <a:rPr lang="en-US" sz="4000" i="1">
                          <a:latin typeface="Cambria Math" panose="02040503050406030204" pitchFamily="18" charset="0"/>
                        </a:rPr>
                        <m:t>=</m:t>
                      </m:r>
                      <m:r>
                        <a:rPr lang="en-US" sz="4000" b="0" i="1" smtClean="0">
                          <a:solidFill>
                            <a:srgbClr val="FF6600"/>
                          </a:solidFill>
                          <a:latin typeface="Cambria Math" panose="02040503050406030204" pitchFamily="18" charset="0"/>
                        </a:rPr>
                        <m:t>𝑅</m:t>
                      </m:r>
                    </m:oMath>
                  </m:oMathPara>
                </a14:m>
                <a:endParaRPr lang="en-US" sz="4000" dirty="0"/>
              </a:p>
            </p:txBody>
          </p:sp>
        </mc:Choice>
        <mc:Fallback xmlns="">
          <p:sp>
            <p:nvSpPr>
              <p:cNvPr id="30" name="Rectangle 29"/>
              <p:cNvSpPr>
                <a:spLocks noRot="1" noChangeAspect="1" noMove="1" noResize="1" noEditPoints="1" noAdjustHandles="1" noChangeArrowheads="1" noChangeShapeType="1" noTextEdit="1"/>
              </p:cNvSpPr>
              <p:nvPr/>
            </p:nvSpPr>
            <p:spPr>
              <a:xfrm>
                <a:off x="5974379" y="4384553"/>
                <a:ext cx="1744901"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5974379" y="2778553"/>
                <a:ext cx="2071849" cy="7572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rgbClr val="7030A0"/>
                              </a:solidFill>
                              <a:latin typeface="Cambria Math" panose="02040503050406030204" pitchFamily="18" charset="0"/>
                            </a:rPr>
                          </m:ctrlPr>
                        </m:sSubPr>
                        <m:e>
                          <m:r>
                            <a:rPr lang="en-US" sz="4000" b="0" i="1" smtClean="0">
                              <a:solidFill>
                                <a:srgbClr val="7030A0"/>
                              </a:solidFill>
                              <a:latin typeface="Cambria Math" panose="02040503050406030204" pitchFamily="18" charset="0"/>
                            </a:rPr>
                            <m:t>𝐹</m:t>
                          </m:r>
                        </m:e>
                        <m:sub>
                          <m:r>
                            <a:rPr lang="en-US" sz="4000" b="0" i="1" smtClean="0">
                              <a:solidFill>
                                <a:srgbClr val="7030A0"/>
                              </a:solidFill>
                              <a:latin typeface="Cambria Math" panose="02040503050406030204" pitchFamily="18" charset="0"/>
                            </a:rPr>
                            <m:t>𝑓</m:t>
                          </m:r>
                        </m:sub>
                      </m:sSub>
                      <m:r>
                        <a:rPr lang="en-US" sz="4000" i="1">
                          <a:latin typeface="Cambria Math" panose="02040503050406030204" pitchFamily="18" charset="0"/>
                        </a:rPr>
                        <m:t>=</m:t>
                      </m:r>
                      <m:r>
                        <a:rPr lang="en-US" sz="4000" i="1" smtClean="0">
                          <a:solidFill>
                            <a:srgbClr val="0070C0"/>
                          </a:solidFill>
                          <a:latin typeface="Cambria Math" panose="02040503050406030204" pitchFamily="18" charset="0"/>
                          <a:ea typeface="Cambria Math" panose="02040503050406030204" pitchFamily="18" charset="0"/>
                        </a:rPr>
                        <m:t>𝜇</m:t>
                      </m:r>
                      <m:r>
                        <a:rPr lang="en-US" sz="4000" b="0" i="1" smtClean="0">
                          <a:solidFill>
                            <a:srgbClr val="FF6600"/>
                          </a:solidFill>
                          <a:latin typeface="Cambria Math" panose="02040503050406030204" pitchFamily="18" charset="0"/>
                        </a:rPr>
                        <m:t>𝑅</m:t>
                      </m:r>
                    </m:oMath>
                  </m:oMathPara>
                </a14:m>
                <a:endParaRPr lang="en-US" sz="4000" dirty="0"/>
              </a:p>
            </p:txBody>
          </p:sp>
        </mc:Choice>
        <mc:Fallback xmlns="">
          <p:sp>
            <p:nvSpPr>
              <p:cNvPr id="31" name="Rectangle 30"/>
              <p:cNvSpPr>
                <a:spLocks noRot="1" noChangeAspect="1" noMove="1" noResize="1" noEditPoints="1" noAdjustHandles="1" noChangeArrowheads="1" noChangeShapeType="1" noTextEdit="1"/>
              </p:cNvSpPr>
              <p:nvPr/>
            </p:nvSpPr>
            <p:spPr>
              <a:xfrm>
                <a:off x="5974379" y="2778553"/>
                <a:ext cx="2071849" cy="75725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51FB6721-DE78-4135-A9CD-E316F77B1ECE}"/>
                  </a:ext>
                </a:extLst>
              </p:cNvPr>
              <p:cNvSpPr/>
              <p:nvPr/>
            </p:nvSpPr>
            <p:spPr>
              <a:xfrm>
                <a:off x="5974379" y="3727962"/>
                <a:ext cx="2210349"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chemeClr val="tx1">
                                  <a:lumMod val="85000"/>
                                  <a:lumOff val="15000"/>
                                </a:schemeClr>
                              </a:solidFill>
                              <a:latin typeface="Cambria Math" panose="02040503050406030204" pitchFamily="18" charset="0"/>
                            </a:rPr>
                          </m:ctrlPr>
                        </m:sSubPr>
                        <m:e>
                          <m:r>
                            <a:rPr lang="en-US" sz="4000" b="0" i="1" smtClean="0">
                              <a:solidFill>
                                <a:schemeClr val="tx1">
                                  <a:lumMod val="85000"/>
                                  <a:lumOff val="15000"/>
                                </a:schemeClr>
                              </a:solidFill>
                              <a:latin typeface="Cambria Math" panose="02040503050406030204" pitchFamily="18" charset="0"/>
                            </a:rPr>
                            <m:t>𝐹</m:t>
                          </m:r>
                        </m:e>
                        <m:sub>
                          <m:r>
                            <a:rPr lang="en-US" sz="4000" b="0" i="1" smtClean="0">
                              <a:solidFill>
                                <a:schemeClr val="tx1">
                                  <a:lumMod val="85000"/>
                                  <a:lumOff val="15000"/>
                                </a:schemeClr>
                              </a:solidFill>
                              <a:latin typeface="Cambria Math" panose="02040503050406030204" pitchFamily="18" charset="0"/>
                            </a:rPr>
                            <m:t>𝑛𝑒𝑡</m:t>
                          </m:r>
                        </m:sub>
                      </m:sSub>
                      <m:r>
                        <a:rPr lang="en-US" sz="4000" i="1">
                          <a:latin typeface="Cambria Math" panose="02040503050406030204" pitchFamily="18" charset="0"/>
                        </a:rPr>
                        <m:t>=</m:t>
                      </m:r>
                      <m:r>
                        <a:rPr lang="en-US" sz="4000" b="0" i="1" smtClean="0">
                          <a:solidFill>
                            <a:srgbClr val="FF6600"/>
                          </a:solidFill>
                          <a:latin typeface="Cambria Math" panose="02040503050406030204" pitchFamily="18" charset="0"/>
                        </a:rPr>
                        <m:t>𝑅</m:t>
                      </m:r>
                    </m:oMath>
                  </m:oMathPara>
                </a14:m>
                <a:endParaRPr lang="en-US" sz="4000" dirty="0"/>
              </a:p>
            </p:txBody>
          </p:sp>
        </mc:Choice>
        <mc:Fallback xmlns="">
          <p:sp>
            <p:nvSpPr>
              <p:cNvPr id="26" name="Rectangle 25">
                <a:extLst>
                  <a:ext uri="{FF2B5EF4-FFF2-40B4-BE49-F238E27FC236}">
                    <a16:creationId xmlns:a16="http://schemas.microsoft.com/office/drawing/2014/main" id="{51FB6721-DE78-4135-A9CD-E316F77B1ECE}"/>
                  </a:ext>
                </a:extLst>
              </p:cNvPr>
              <p:cNvSpPr>
                <a:spLocks noRot="1" noChangeAspect="1" noMove="1" noResize="1" noEditPoints="1" noAdjustHandles="1" noChangeArrowheads="1" noChangeShapeType="1" noTextEdit="1"/>
              </p:cNvSpPr>
              <p:nvPr/>
            </p:nvSpPr>
            <p:spPr>
              <a:xfrm>
                <a:off x="5974379" y="3727962"/>
                <a:ext cx="2210349" cy="70788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7E0BBDA1-0D74-4B56-BBEA-FF206ECC6E82}"/>
                  </a:ext>
                </a:extLst>
              </p:cNvPr>
              <p:cNvSpPr/>
              <p:nvPr/>
            </p:nvSpPr>
            <p:spPr>
              <a:xfrm>
                <a:off x="1909943" y="2304189"/>
                <a:ext cx="2303066"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chemeClr val="tx1">
                                  <a:lumMod val="85000"/>
                                  <a:lumOff val="15000"/>
                                </a:schemeClr>
                              </a:solidFill>
                              <a:latin typeface="Cambria Math" panose="02040503050406030204" pitchFamily="18" charset="0"/>
                            </a:rPr>
                          </m:ctrlPr>
                        </m:sSubPr>
                        <m:e>
                          <m:r>
                            <a:rPr lang="en-US" sz="4000" b="0" i="1" smtClean="0">
                              <a:solidFill>
                                <a:schemeClr val="tx1">
                                  <a:lumMod val="85000"/>
                                  <a:lumOff val="15000"/>
                                </a:schemeClr>
                              </a:solidFill>
                              <a:latin typeface="Cambria Math" panose="02040503050406030204" pitchFamily="18" charset="0"/>
                            </a:rPr>
                            <m:t>𝐹</m:t>
                          </m:r>
                        </m:e>
                        <m:sub>
                          <m:r>
                            <a:rPr lang="en-US" sz="4000" b="0" i="1" smtClean="0">
                              <a:solidFill>
                                <a:schemeClr val="tx1">
                                  <a:lumMod val="85000"/>
                                  <a:lumOff val="15000"/>
                                </a:schemeClr>
                              </a:solidFill>
                              <a:latin typeface="Cambria Math" panose="02040503050406030204" pitchFamily="18" charset="0"/>
                            </a:rPr>
                            <m:t>𝑛𝑒𝑡</m:t>
                          </m:r>
                        </m:sub>
                      </m:sSub>
                      <m:r>
                        <a:rPr lang="en-US" sz="4000" i="1">
                          <a:latin typeface="Cambria Math" panose="02040503050406030204" pitchFamily="18" charset="0"/>
                        </a:rPr>
                        <m:t>=</m:t>
                      </m:r>
                      <m:sSub>
                        <m:sSubPr>
                          <m:ctrlPr>
                            <a:rPr lang="en-US" sz="4000" i="1">
                              <a:solidFill>
                                <a:srgbClr val="002060"/>
                              </a:solidFill>
                              <a:latin typeface="Cambria Math" panose="02040503050406030204" pitchFamily="18" charset="0"/>
                            </a:rPr>
                          </m:ctrlPr>
                        </m:sSubPr>
                        <m:e>
                          <m:r>
                            <a:rPr lang="en-US" sz="4000" i="1">
                              <a:solidFill>
                                <a:srgbClr val="002060"/>
                              </a:solidFill>
                              <a:latin typeface="Cambria Math" panose="02040503050406030204" pitchFamily="18" charset="0"/>
                            </a:rPr>
                            <m:t>𝐹</m:t>
                          </m:r>
                        </m:e>
                        <m:sub>
                          <m:r>
                            <a:rPr lang="en-US" sz="4000" i="1">
                              <a:solidFill>
                                <a:srgbClr val="002060"/>
                              </a:solidFill>
                              <a:latin typeface="Cambria Math" panose="02040503050406030204" pitchFamily="18" charset="0"/>
                            </a:rPr>
                            <m:t>𝑐</m:t>
                          </m:r>
                        </m:sub>
                      </m:sSub>
                    </m:oMath>
                  </m:oMathPara>
                </a14:m>
                <a:endParaRPr lang="en-US" sz="4000" dirty="0"/>
              </a:p>
            </p:txBody>
          </p:sp>
        </mc:Choice>
        <mc:Fallback xmlns="">
          <p:sp>
            <p:nvSpPr>
              <p:cNvPr id="27" name="Rectangle 26">
                <a:extLst>
                  <a:ext uri="{FF2B5EF4-FFF2-40B4-BE49-F238E27FC236}">
                    <a16:creationId xmlns:a16="http://schemas.microsoft.com/office/drawing/2014/main" id="{7E0BBDA1-0D74-4B56-BBEA-FF206ECC6E82}"/>
                  </a:ext>
                </a:extLst>
              </p:cNvPr>
              <p:cNvSpPr>
                <a:spLocks noRot="1" noChangeAspect="1" noMove="1" noResize="1" noEditPoints="1" noAdjustHandles="1" noChangeArrowheads="1" noChangeShapeType="1" noTextEdit="1"/>
              </p:cNvSpPr>
              <p:nvPr/>
            </p:nvSpPr>
            <p:spPr>
              <a:xfrm>
                <a:off x="1909943" y="2304189"/>
                <a:ext cx="2303066" cy="707886"/>
              </a:xfrm>
              <a:prstGeom prst="rect">
                <a:avLst/>
              </a:prstGeom>
              <a:blipFill>
                <a:blip r:embed="rId7"/>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957C3EF9-042B-41F6-8468-82C38E2B9C7C}"/>
              </a:ext>
            </a:extLst>
          </p:cNvPr>
          <p:cNvSpPr txBox="1"/>
          <p:nvPr/>
        </p:nvSpPr>
        <p:spPr>
          <a:xfrm>
            <a:off x="4775419" y="1304768"/>
            <a:ext cx="335348" cy="369332"/>
          </a:xfrm>
          <a:prstGeom prst="rect">
            <a:avLst/>
          </a:prstGeom>
          <a:noFill/>
        </p:spPr>
        <p:txBody>
          <a:bodyPr wrap="none" rtlCol="0">
            <a:spAutoFit/>
          </a:bodyPr>
          <a:lstStyle/>
          <a:p>
            <a:r>
              <a:rPr lang="en-US" b="1" dirty="0">
                <a:solidFill>
                  <a:srgbClr val="FF6600"/>
                </a:solidFill>
                <a:latin typeface="Ebrima" panose="02000000000000000000" pitchFamily="2" charset="0"/>
                <a:ea typeface="Ebrima" panose="02000000000000000000" pitchFamily="2" charset="0"/>
                <a:cs typeface="Ebrima" panose="02000000000000000000" pitchFamily="2" charset="0"/>
              </a:rPr>
              <a:t>R</a:t>
            </a:r>
          </a:p>
        </p:txBody>
      </p:sp>
      <p:sp>
        <p:nvSpPr>
          <p:cNvPr id="28" name="TextBox 27">
            <a:extLst>
              <a:ext uri="{FF2B5EF4-FFF2-40B4-BE49-F238E27FC236}">
                <a16:creationId xmlns:a16="http://schemas.microsoft.com/office/drawing/2014/main" id="{F5A98A67-A817-4722-8B1A-3AA9456E2E47}"/>
              </a:ext>
            </a:extLst>
          </p:cNvPr>
          <p:cNvSpPr txBox="1"/>
          <p:nvPr/>
        </p:nvSpPr>
        <p:spPr>
          <a:xfrm>
            <a:off x="7165250" y="1318727"/>
            <a:ext cx="335348" cy="369332"/>
          </a:xfrm>
          <a:prstGeom prst="rect">
            <a:avLst/>
          </a:prstGeom>
          <a:noFill/>
        </p:spPr>
        <p:txBody>
          <a:bodyPr wrap="none" rtlCol="0">
            <a:spAutoFit/>
          </a:bodyPr>
          <a:lstStyle/>
          <a:p>
            <a:r>
              <a:rPr lang="el-GR" b="1" dirty="0">
                <a:solidFill>
                  <a:srgbClr val="0070C0"/>
                </a:solidFill>
                <a:latin typeface="Ebrima" panose="02000000000000000000" pitchFamily="2" charset="0"/>
                <a:ea typeface="Ebrima" panose="02000000000000000000" pitchFamily="2" charset="0"/>
                <a:cs typeface="Ebrima" panose="02000000000000000000" pitchFamily="2" charset="0"/>
              </a:rPr>
              <a:t>μ</a:t>
            </a:r>
            <a:endParaRPr lang="en-US" b="1" dirty="0">
              <a:solidFill>
                <a:srgbClr val="0070C0"/>
              </a:solidFill>
              <a:latin typeface="Ebrima" panose="02000000000000000000" pitchFamily="2" charset="0"/>
              <a:ea typeface="Ebrima" panose="02000000000000000000" pitchFamily="2" charset="0"/>
              <a:cs typeface="Ebrima" panose="02000000000000000000" pitchFamily="2" charset="0"/>
            </a:endParaRPr>
          </a:p>
        </p:txBody>
      </p:sp>
      <p:sp>
        <p:nvSpPr>
          <p:cNvPr id="15" name="Freeform: Shape 14">
            <a:extLst>
              <a:ext uri="{FF2B5EF4-FFF2-40B4-BE49-F238E27FC236}">
                <a16:creationId xmlns:a16="http://schemas.microsoft.com/office/drawing/2014/main" id="{5DE01B29-2790-4D96-842F-7D4EA69D72AC}"/>
              </a:ext>
            </a:extLst>
          </p:cNvPr>
          <p:cNvSpPr/>
          <p:nvPr/>
        </p:nvSpPr>
        <p:spPr>
          <a:xfrm>
            <a:off x="7880966" y="3215130"/>
            <a:ext cx="281928" cy="866775"/>
          </a:xfrm>
          <a:custGeom>
            <a:avLst/>
            <a:gdLst>
              <a:gd name="connsiteX0" fmla="*/ 152400 w 152400"/>
              <a:gd name="connsiteY0" fmla="*/ 904875 h 904875"/>
              <a:gd name="connsiteX1" fmla="*/ 0 w 152400"/>
              <a:gd name="connsiteY1" fmla="*/ 0 h 904875"/>
              <a:gd name="connsiteX0" fmla="*/ 152400 w 181974"/>
              <a:gd name="connsiteY0" fmla="*/ 904875 h 904875"/>
              <a:gd name="connsiteX1" fmla="*/ 0 w 181974"/>
              <a:gd name="connsiteY1" fmla="*/ 0 h 904875"/>
              <a:gd name="connsiteX0" fmla="*/ 181974 w 194133"/>
              <a:gd name="connsiteY0" fmla="*/ 904875 h 904875"/>
              <a:gd name="connsiteX1" fmla="*/ 0 w 194133"/>
              <a:gd name="connsiteY1" fmla="*/ 0 h 904875"/>
              <a:gd name="connsiteX0" fmla="*/ 181974 w 257889"/>
              <a:gd name="connsiteY0" fmla="*/ 904875 h 904875"/>
              <a:gd name="connsiteX1" fmla="*/ 0 w 257889"/>
              <a:gd name="connsiteY1" fmla="*/ 0 h 904875"/>
              <a:gd name="connsiteX0" fmla="*/ 181974 w 264036"/>
              <a:gd name="connsiteY0" fmla="*/ 904875 h 904875"/>
              <a:gd name="connsiteX1" fmla="*/ 0 w 264036"/>
              <a:gd name="connsiteY1" fmla="*/ 0 h 904875"/>
              <a:gd name="connsiteX0" fmla="*/ 264036 w 317949"/>
              <a:gd name="connsiteY0" fmla="*/ 904875 h 904875"/>
              <a:gd name="connsiteX1" fmla="*/ 0 w 317949"/>
              <a:gd name="connsiteY1" fmla="*/ 0 h 904875"/>
              <a:gd name="connsiteX0" fmla="*/ 264036 w 328038"/>
              <a:gd name="connsiteY0" fmla="*/ 904875 h 904875"/>
              <a:gd name="connsiteX1" fmla="*/ 0 w 328038"/>
              <a:gd name="connsiteY1" fmla="*/ 0 h 904875"/>
              <a:gd name="connsiteX0" fmla="*/ 264036 w 311113"/>
              <a:gd name="connsiteY0" fmla="*/ 904875 h 904875"/>
              <a:gd name="connsiteX1" fmla="*/ 0 w 311113"/>
              <a:gd name="connsiteY1" fmla="*/ 0 h 904875"/>
              <a:gd name="connsiteX0" fmla="*/ 264036 w 336502"/>
              <a:gd name="connsiteY0" fmla="*/ 904875 h 904875"/>
              <a:gd name="connsiteX1" fmla="*/ 0 w 336502"/>
              <a:gd name="connsiteY1" fmla="*/ 0 h 904875"/>
              <a:gd name="connsiteX0" fmla="*/ 171448 w 275107"/>
              <a:gd name="connsiteY0" fmla="*/ 866775 h 866775"/>
              <a:gd name="connsiteX1" fmla="*/ 0 w 275107"/>
              <a:gd name="connsiteY1" fmla="*/ 0 h 866775"/>
              <a:gd name="connsiteX0" fmla="*/ 171448 w 289918"/>
              <a:gd name="connsiteY0" fmla="*/ 866775 h 866775"/>
              <a:gd name="connsiteX1" fmla="*/ 0 w 289918"/>
              <a:gd name="connsiteY1" fmla="*/ 0 h 866775"/>
              <a:gd name="connsiteX0" fmla="*/ 171448 w 281928"/>
              <a:gd name="connsiteY0" fmla="*/ 866775 h 866775"/>
              <a:gd name="connsiteX1" fmla="*/ 0 w 281928"/>
              <a:gd name="connsiteY1" fmla="*/ 0 h 866775"/>
            </a:gdLst>
            <a:ahLst/>
            <a:cxnLst>
              <a:cxn ang="0">
                <a:pos x="connsiteX0" y="connsiteY0"/>
              </a:cxn>
              <a:cxn ang="0">
                <a:pos x="connsiteX1" y="connsiteY1"/>
              </a:cxn>
            </a:cxnLst>
            <a:rect l="l" t="t" r="r" b="b"/>
            <a:pathLst>
              <a:path w="281928" h="866775">
                <a:moveTo>
                  <a:pt x="171448" y="866775"/>
                </a:moveTo>
                <a:cubicBezTo>
                  <a:pt x="323848" y="638175"/>
                  <a:pt x="361950" y="200025"/>
                  <a:pt x="0" y="0"/>
                </a:cubicBezTo>
              </a:path>
            </a:pathLst>
          </a:custGeom>
          <a:noFill/>
          <a:ln w="38100">
            <a:solidFill>
              <a:srgbClr val="FF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912694-F1E9-4C77-9CF9-189956BE8F43}"/>
              </a:ext>
            </a:extLst>
          </p:cNvPr>
          <p:cNvSpPr/>
          <p:nvPr/>
        </p:nvSpPr>
        <p:spPr>
          <a:xfrm>
            <a:off x="7557187" y="3234182"/>
            <a:ext cx="741126" cy="1551128"/>
          </a:xfrm>
          <a:custGeom>
            <a:avLst/>
            <a:gdLst>
              <a:gd name="connsiteX0" fmla="*/ 152400 w 152400"/>
              <a:gd name="connsiteY0" fmla="*/ 904875 h 904875"/>
              <a:gd name="connsiteX1" fmla="*/ 0 w 152400"/>
              <a:gd name="connsiteY1" fmla="*/ 0 h 904875"/>
              <a:gd name="connsiteX0" fmla="*/ 152400 w 181974"/>
              <a:gd name="connsiteY0" fmla="*/ 904875 h 904875"/>
              <a:gd name="connsiteX1" fmla="*/ 0 w 181974"/>
              <a:gd name="connsiteY1" fmla="*/ 0 h 904875"/>
              <a:gd name="connsiteX0" fmla="*/ 181974 w 194133"/>
              <a:gd name="connsiteY0" fmla="*/ 904875 h 904875"/>
              <a:gd name="connsiteX1" fmla="*/ 0 w 194133"/>
              <a:gd name="connsiteY1" fmla="*/ 0 h 904875"/>
              <a:gd name="connsiteX0" fmla="*/ 181974 w 257889"/>
              <a:gd name="connsiteY0" fmla="*/ 904875 h 904875"/>
              <a:gd name="connsiteX1" fmla="*/ 0 w 257889"/>
              <a:gd name="connsiteY1" fmla="*/ 0 h 904875"/>
              <a:gd name="connsiteX0" fmla="*/ 181974 w 264036"/>
              <a:gd name="connsiteY0" fmla="*/ 904875 h 904875"/>
              <a:gd name="connsiteX1" fmla="*/ 0 w 264036"/>
              <a:gd name="connsiteY1" fmla="*/ 0 h 904875"/>
              <a:gd name="connsiteX0" fmla="*/ 264036 w 317949"/>
              <a:gd name="connsiteY0" fmla="*/ 904875 h 904875"/>
              <a:gd name="connsiteX1" fmla="*/ 0 w 317949"/>
              <a:gd name="connsiteY1" fmla="*/ 0 h 904875"/>
              <a:gd name="connsiteX0" fmla="*/ 264036 w 328038"/>
              <a:gd name="connsiteY0" fmla="*/ 904875 h 904875"/>
              <a:gd name="connsiteX1" fmla="*/ 0 w 328038"/>
              <a:gd name="connsiteY1" fmla="*/ 0 h 904875"/>
              <a:gd name="connsiteX0" fmla="*/ 264036 w 311113"/>
              <a:gd name="connsiteY0" fmla="*/ 904875 h 904875"/>
              <a:gd name="connsiteX1" fmla="*/ 0 w 311113"/>
              <a:gd name="connsiteY1" fmla="*/ 0 h 904875"/>
              <a:gd name="connsiteX0" fmla="*/ 264036 w 336502"/>
              <a:gd name="connsiteY0" fmla="*/ 904875 h 904875"/>
              <a:gd name="connsiteX1" fmla="*/ 0 w 336502"/>
              <a:gd name="connsiteY1" fmla="*/ 0 h 904875"/>
              <a:gd name="connsiteX0" fmla="*/ 171448 w 275107"/>
              <a:gd name="connsiteY0" fmla="*/ 866775 h 866775"/>
              <a:gd name="connsiteX1" fmla="*/ 0 w 275107"/>
              <a:gd name="connsiteY1" fmla="*/ 0 h 866775"/>
              <a:gd name="connsiteX0" fmla="*/ 171448 w 289918"/>
              <a:gd name="connsiteY0" fmla="*/ 866775 h 866775"/>
              <a:gd name="connsiteX1" fmla="*/ 0 w 289918"/>
              <a:gd name="connsiteY1" fmla="*/ 0 h 866775"/>
              <a:gd name="connsiteX0" fmla="*/ 171448 w 281928"/>
              <a:gd name="connsiteY0" fmla="*/ 866775 h 866775"/>
              <a:gd name="connsiteX1" fmla="*/ 0 w 281928"/>
              <a:gd name="connsiteY1" fmla="*/ 0 h 866775"/>
              <a:gd name="connsiteX0" fmla="*/ 58673 w 223724"/>
              <a:gd name="connsiteY0" fmla="*/ 855997 h 855997"/>
              <a:gd name="connsiteX1" fmla="*/ 0 w 223724"/>
              <a:gd name="connsiteY1" fmla="*/ 0 h 855997"/>
              <a:gd name="connsiteX0" fmla="*/ 0 w 414939"/>
              <a:gd name="connsiteY0" fmla="*/ 877552 h 877552"/>
              <a:gd name="connsiteX1" fmla="*/ 285289 w 414939"/>
              <a:gd name="connsiteY1" fmla="*/ 0 h 877552"/>
              <a:gd name="connsiteX0" fmla="*/ 0 w 438741"/>
              <a:gd name="connsiteY0" fmla="*/ 877552 h 877552"/>
              <a:gd name="connsiteX1" fmla="*/ 285289 w 438741"/>
              <a:gd name="connsiteY1" fmla="*/ 0 h 877552"/>
              <a:gd name="connsiteX0" fmla="*/ 0 w 438741"/>
              <a:gd name="connsiteY0" fmla="*/ 877552 h 877552"/>
              <a:gd name="connsiteX1" fmla="*/ 285289 w 438741"/>
              <a:gd name="connsiteY1" fmla="*/ 0 h 877552"/>
            </a:gdLst>
            <a:ahLst/>
            <a:cxnLst>
              <a:cxn ang="0">
                <a:pos x="connsiteX0" y="connsiteY0"/>
              </a:cxn>
              <a:cxn ang="0">
                <a:pos x="connsiteX1" y="connsiteY1"/>
              </a:cxn>
            </a:cxnLst>
            <a:rect l="l" t="t" r="r" b="b"/>
            <a:pathLst>
              <a:path w="438741" h="877552">
                <a:moveTo>
                  <a:pt x="0" y="877552"/>
                </a:moveTo>
                <a:cubicBezTo>
                  <a:pt x="293369" y="832171"/>
                  <a:pt x="647239" y="200025"/>
                  <a:pt x="285289" y="0"/>
                </a:cubicBezTo>
              </a:path>
            </a:pathLst>
          </a:custGeom>
          <a:noFill/>
          <a:ln w="38100">
            <a:solidFill>
              <a:srgbClr val="FF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43CB85AA-9965-46D2-AC2D-F89E0B95F4AE}"/>
                  </a:ext>
                </a:extLst>
              </p:cNvPr>
              <p:cNvSpPr txBox="1"/>
              <p:nvPr/>
            </p:nvSpPr>
            <p:spPr>
              <a:xfrm>
                <a:off x="5779745" y="5368239"/>
                <a:ext cx="2936445" cy="8617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solidFill>
                                <a:srgbClr val="002060"/>
                              </a:solidFill>
                              <a:latin typeface="Cambria Math" panose="02040503050406030204" pitchFamily="18" charset="0"/>
                            </a:rPr>
                          </m:ctrlPr>
                        </m:sSubPr>
                        <m:e>
                          <m:r>
                            <a:rPr lang="en-US" sz="2800" b="0" i="1" smtClean="0">
                              <a:solidFill>
                                <a:srgbClr val="002060"/>
                              </a:solidFill>
                              <a:latin typeface="Cambria Math" panose="02040503050406030204" pitchFamily="18" charset="0"/>
                            </a:rPr>
                            <m:t>𝐹</m:t>
                          </m:r>
                        </m:e>
                        <m:sub>
                          <m:r>
                            <a:rPr lang="en-US" sz="2800" b="0" i="1" smtClean="0">
                              <a:solidFill>
                                <a:srgbClr val="002060"/>
                              </a:solidFill>
                              <a:latin typeface="Cambria Math" panose="02040503050406030204" pitchFamily="18" charset="0"/>
                            </a:rPr>
                            <m:t>𝑐</m:t>
                          </m:r>
                        </m:sub>
                      </m:sSub>
                      <m:r>
                        <a:rPr lang="en-US" sz="2800" b="0" i="1" smtClean="0">
                          <a:solidFill>
                            <a:schemeClr val="tx1"/>
                          </a:solidFill>
                          <a:latin typeface="Cambria Math" panose="02040503050406030204" pitchFamily="18" charset="0"/>
                        </a:rPr>
                        <m:t>=</m:t>
                      </m:r>
                      <m:f>
                        <m:fPr>
                          <m:ctrlPr>
                            <a:rPr lang="en-US" sz="2800" b="0" i="1" smtClean="0">
                              <a:solidFill>
                                <a:schemeClr val="tx1"/>
                              </a:solidFill>
                              <a:latin typeface="Cambria Math" panose="02040503050406030204" pitchFamily="18" charset="0"/>
                            </a:rPr>
                          </m:ctrlPr>
                        </m:fPr>
                        <m:num>
                          <m:r>
                            <a:rPr lang="en-US" sz="2800" b="0" i="1" smtClean="0">
                              <a:solidFill>
                                <a:schemeClr val="tx1"/>
                              </a:solidFill>
                              <a:latin typeface="Cambria Math" panose="02040503050406030204" pitchFamily="18" charset="0"/>
                            </a:rPr>
                            <m:t>𝑚</m:t>
                          </m:r>
                          <m:sSup>
                            <m:sSupPr>
                              <m:ctrlPr>
                                <a:rPr lang="en-US" sz="2800" b="0" i="1" smtClean="0">
                                  <a:solidFill>
                                    <a:schemeClr val="tx1"/>
                                  </a:solidFill>
                                  <a:latin typeface="Cambria Math" panose="02040503050406030204" pitchFamily="18" charset="0"/>
                                </a:rPr>
                              </m:ctrlPr>
                            </m:sSupPr>
                            <m:e>
                              <m:r>
                                <a:rPr lang="en-US" sz="2800" b="0" i="1" smtClean="0">
                                  <a:solidFill>
                                    <a:schemeClr val="tx1"/>
                                  </a:solidFill>
                                  <a:latin typeface="Cambria Math" panose="02040503050406030204" pitchFamily="18" charset="0"/>
                                </a:rPr>
                                <m:t>𝑣</m:t>
                              </m:r>
                            </m:e>
                            <m:sup>
                              <m:r>
                                <a:rPr lang="en-US" sz="2800" b="0" i="1" smtClean="0">
                                  <a:solidFill>
                                    <a:schemeClr val="tx1"/>
                                  </a:solidFill>
                                  <a:latin typeface="Cambria Math" panose="02040503050406030204" pitchFamily="18" charset="0"/>
                                </a:rPr>
                                <m:t>2</m:t>
                              </m:r>
                            </m:sup>
                          </m:sSup>
                        </m:num>
                        <m:den>
                          <m:r>
                            <a:rPr lang="en-US" sz="2800" b="0" i="1" smtClean="0">
                              <a:solidFill>
                                <a:schemeClr val="tx1"/>
                              </a:solidFill>
                              <a:latin typeface="Cambria Math" panose="02040503050406030204" pitchFamily="18" charset="0"/>
                            </a:rPr>
                            <m:t>𝑟</m:t>
                          </m:r>
                        </m:den>
                      </m:f>
                      <m:r>
                        <a:rPr lang="en-US" sz="2800" b="0" i="1" smtClean="0">
                          <a:solidFill>
                            <a:schemeClr val="tx1"/>
                          </a:solidFill>
                          <a:latin typeface="Cambria Math" panose="02040503050406030204" pitchFamily="18" charset="0"/>
                        </a:rPr>
                        <m:t>=</m:t>
                      </m:r>
                      <m:r>
                        <a:rPr lang="en-US" sz="2800" b="0" i="1" smtClean="0">
                          <a:solidFill>
                            <a:schemeClr val="tx1"/>
                          </a:solidFill>
                          <a:latin typeface="Cambria Math" panose="02040503050406030204" pitchFamily="18" charset="0"/>
                        </a:rPr>
                        <m:t>𝑚</m:t>
                      </m:r>
                      <m:sSup>
                        <m:sSupPr>
                          <m:ctrlPr>
                            <a:rPr lang="en-US" sz="2800" b="0" i="1" smtClean="0">
                              <a:solidFill>
                                <a:schemeClr val="tx1"/>
                              </a:solidFill>
                              <a:latin typeface="Cambria Math" panose="02040503050406030204" pitchFamily="18" charset="0"/>
                              <a:ea typeface="Cambria Math" panose="02040503050406030204" pitchFamily="18" charset="0"/>
                            </a:rPr>
                          </m:ctrlPr>
                        </m:sSupPr>
                        <m:e>
                          <m:r>
                            <a:rPr lang="en-US" sz="2800" i="1">
                              <a:solidFill>
                                <a:schemeClr val="tx1"/>
                              </a:solidFill>
                              <a:latin typeface="Cambria Math" panose="02040503050406030204" pitchFamily="18" charset="0"/>
                              <a:ea typeface="Cambria Math" panose="02040503050406030204" pitchFamily="18" charset="0"/>
                            </a:rPr>
                            <m:t>𝜔</m:t>
                          </m:r>
                        </m:e>
                        <m:sup>
                          <m:r>
                            <a:rPr lang="en-US" sz="2800" b="0" i="1" smtClean="0">
                              <a:solidFill>
                                <a:schemeClr val="tx1"/>
                              </a:solidFill>
                              <a:latin typeface="Cambria Math" panose="02040503050406030204" pitchFamily="18" charset="0"/>
                              <a:ea typeface="Cambria Math" panose="02040503050406030204" pitchFamily="18" charset="0"/>
                            </a:rPr>
                            <m:t>2</m:t>
                          </m:r>
                        </m:sup>
                      </m:sSup>
                      <m:r>
                        <a:rPr lang="en-US" sz="2800" b="0" i="1" smtClean="0">
                          <a:solidFill>
                            <a:schemeClr val="tx1"/>
                          </a:solidFill>
                          <a:latin typeface="Cambria Math" panose="02040503050406030204" pitchFamily="18" charset="0"/>
                          <a:ea typeface="Cambria Math" panose="02040503050406030204" pitchFamily="18" charset="0"/>
                        </a:rPr>
                        <m:t>𝑟</m:t>
                      </m:r>
                    </m:oMath>
                  </m:oMathPara>
                </a14:m>
                <a:endParaRPr lang="en-US" sz="2800" dirty="0">
                  <a:solidFill>
                    <a:schemeClr val="tx1"/>
                  </a:solidFill>
                </a:endParaRPr>
              </a:p>
            </p:txBody>
          </p:sp>
        </mc:Choice>
        <mc:Fallback xmlns="">
          <p:sp>
            <p:nvSpPr>
              <p:cNvPr id="33" name="TextBox 32">
                <a:extLst>
                  <a:ext uri="{FF2B5EF4-FFF2-40B4-BE49-F238E27FC236}">
                    <a16:creationId xmlns:a16="http://schemas.microsoft.com/office/drawing/2014/main" id="{43CB85AA-9965-46D2-AC2D-F89E0B95F4AE}"/>
                  </a:ext>
                </a:extLst>
              </p:cNvPr>
              <p:cNvSpPr txBox="1">
                <a:spLocks noRot="1" noChangeAspect="1" noMove="1" noResize="1" noEditPoints="1" noAdjustHandles="1" noChangeArrowheads="1" noChangeShapeType="1" noTextEdit="1"/>
              </p:cNvSpPr>
              <p:nvPr/>
            </p:nvSpPr>
            <p:spPr>
              <a:xfrm>
                <a:off x="5779745" y="5368239"/>
                <a:ext cx="2936445" cy="86177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30000D7B-D7E1-4901-8512-4DC29BCA9CFE}"/>
                  </a:ext>
                </a:extLst>
              </p:cNvPr>
              <p:cNvSpPr/>
              <p:nvPr/>
            </p:nvSpPr>
            <p:spPr>
              <a:xfrm>
                <a:off x="4042523" y="2299702"/>
                <a:ext cx="1167692"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a:latin typeface="Cambria Math" panose="02040503050406030204" pitchFamily="18" charset="0"/>
                        </a:rPr>
                        <m:t>=</m:t>
                      </m:r>
                      <m:r>
                        <a:rPr lang="en-US" sz="4000" b="0" i="1" smtClean="0">
                          <a:solidFill>
                            <a:srgbClr val="FF6600"/>
                          </a:solidFill>
                          <a:latin typeface="Cambria Math" panose="02040503050406030204" pitchFamily="18" charset="0"/>
                        </a:rPr>
                        <m:t>𝑅</m:t>
                      </m:r>
                    </m:oMath>
                  </m:oMathPara>
                </a14:m>
                <a:endParaRPr lang="en-US" sz="4000" dirty="0"/>
              </a:p>
            </p:txBody>
          </p:sp>
        </mc:Choice>
        <mc:Fallback xmlns="">
          <p:sp>
            <p:nvSpPr>
              <p:cNvPr id="34" name="Rectangle 33">
                <a:extLst>
                  <a:ext uri="{FF2B5EF4-FFF2-40B4-BE49-F238E27FC236}">
                    <a16:creationId xmlns:a16="http://schemas.microsoft.com/office/drawing/2014/main" id="{30000D7B-D7E1-4901-8512-4DC29BCA9CFE}"/>
                  </a:ext>
                </a:extLst>
              </p:cNvPr>
              <p:cNvSpPr>
                <a:spLocks noRot="1" noChangeAspect="1" noMove="1" noResize="1" noEditPoints="1" noAdjustHandles="1" noChangeArrowheads="1" noChangeShapeType="1" noTextEdit="1"/>
              </p:cNvSpPr>
              <p:nvPr/>
            </p:nvSpPr>
            <p:spPr>
              <a:xfrm>
                <a:off x="4042523" y="2299702"/>
                <a:ext cx="1167692" cy="707886"/>
              </a:xfrm>
              <a:prstGeom prst="rect">
                <a:avLst/>
              </a:prstGeom>
              <a:blipFill>
                <a:blip r:embed="rId9"/>
                <a:stretch>
                  <a:fillRect/>
                </a:stretch>
              </a:blipFill>
            </p:spPr>
            <p:txBody>
              <a:bodyPr/>
              <a:lstStyle/>
              <a:p>
                <a:r>
                  <a:rPr lang="en-US">
                    <a:noFill/>
                  </a:rPr>
                  <a:t> </a:t>
                </a:r>
              </a:p>
            </p:txBody>
          </p:sp>
        </mc:Fallback>
      </mc:AlternateContent>
      <p:cxnSp>
        <p:nvCxnSpPr>
          <p:cNvPr id="35" name="Straight Connector 34">
            <a:extLst>
              <a:ext uri="{FF2B5EF4-FFF2-40B4-BE49-F238E27FC236}">
                <a16:creationId xmlns:a16="http://schemas.microsoft.com/office/drawing/2014/main" id="{040E31F8-53EA-426E-8FED-2F022E2F4D3F}"/>
              </a:ext>
            </a:extLst>
          </p:cNvPr>
          <p:cNvCxnSpPr>
            <a:cxnSpLocks/>
          </p:cNvCxnSpPr>
          <p:nvPr/>
        </p:nvCxnSpPr>
        <p:spPr>
          <a:xfrm>
            <a:off x="4451945" y="4906159"/>
            <a:ext cx="276481" cy="21307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C175BD9-C2C0-494D-A6A0-624693D2A9B3}"/>
              </a:ext>
            </a:extLst>
          </p:cNvPr>
          <p:cNvCxnSpPr>
            <a:cxnSpLocks/>
          </p:cNvCxnSpPr>
          <p:nvPr/>
        </p:nvCxnSpPr>
        <p:spPr>
          <a:xfrm>
            <a:off x="4425616" y="3789722"/>
            <a:ext cx="276481" cy="213079"/>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Rectangle 38">
                <a:extLst>
                  <a:ext uri="{FF2B5EF4-FFF2-40B4-BE49-F238E27FC236}">
                    <a16:creationId xmlns:a16="http://schemas.microsoft.com/office/drawing/2014/main" id="{FEE3A0EC-A4F3-4A2A-8017-E9281D755912}"/>
                  </a:ext>
                </a:extLst>
              </p:cNvPr>
              <p:cNvSpPr/>
              <p:nvPr/>
            </p:nvSpPr>
            <p:spPr>
              <a:xfrm>
                <a:off x="5974379" y="2107122"/>
                <a:ext cx="1914370" cy="7580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rgbClr val="7030A0"/>
                              </a:solidFill>
                              <a:latin typeface="Cambria Math" panose="02040503050406030204" pitchFamily="18" charset="0"/>
                            </a:rPr>
                          </m:ctrlPr>
                        </m:sSubPr>
                        <m:e>
                          <m:r>
                            <a:rPr lang="en-US" sz="4000" b="0" i="1" smtClean="0">
                              <a:solidFill>
                                <a:srgbClr val="7030A0"/>
                              </a:solidFill>
                              <a:latin typeface="Cambria Math" panose="02040503050406030204" pitchFamily="18" charset="0"/>
                            </a:rPr>
                            <m:t>𝐹</m:t>
                          </m:r>
                        </m:e>
                        <m:sub>
                          <m:r>
                            <a:rPr lang="en-US" sz="4000" b="0" i="1" smtClean="0">
                              <a:solidFill>
                                <a:srgbClr val="7030A0"/>
                              </a:solidFill>
                              <a:latin typeface="Cambria Math" panose="02040503050406030204" pitchFamily="18" charset="0"/>
                            </a:rPr>
                            <m:t>𝑓</m:t>
                          </m:r>
                        </m:sub>
                      </m:sSub>
                      <m:r>
                        <a:rPr lang="en-US" sz="4000" i="1">
                          <a:latin typeface="Cambria Math" panose="02040503050406030204" pitchFamily="18" charset="0"/>
                        </a:rPr>
                        <m:t>=</m:t>
                      </m:r>
                      <m:sSub>
                        <m:sSubPr>
                          <m:ctrlPr>
                            <a:rPr lang="en-US" sz="4000" i="1" smtClean="0">
                              <a:solidFill>
                                <a:srgbClr val="FF0000"/>
                              </a:solidFill>
                              <a:latin typeface="Cambria Math" panose="02040503050406030204" pitchFamily="18" charset="0"/>
                            </a:rPr>
                          </m:ctrlPr>
                        </m:sSubPr>
                        <m:e>
                          <m:r>
                            <a:rPr lang="en-US" sz="4000" i="1">
                              <a:solidFill>
                                <a:srgbClr val="FF0000"/>
                              </a:solidFill>
                              <a:latin typeface="Cambria Math" panose="02040503050406030204" pitchFamily="18" charset="0"/>
                            </a:rPr>
                            <m:t>𝐹</m:t>
                          </m:r>
                        </m:e>
                        <m:sub>
                          <m:r>
                            <a:rPr lang="en-US" sz="4000" b="0" i="1" smtClean="0">
                              <a:solidFill>
                                <a:srgbClr val="FF0000"/>
                              </a:solidFill>
                              <a:latin typeface="Cambria Math" panose="02040503050406030204" pitchFamily="18" charset="0"/>
                            </a:rPr>
                            <m:t>𝑔</m:t>
                          </m:r>
                        </m:sub>
                      </m:sSub>
                    </m:oMath>
                  </m:oMathPara>
                </a14:m>
                <a:endParaRPr lang="en-US" sz="4000" dirty="0"/>
              </a:p>
            </p:txBody>
          </p:sp>
        </mc:Choice>
        <mc:Fallback xmlns="">
          <p:sp>
            <p:nvSpPr>
              <p:cNvPr id="39" name="Rectangle 38">
                <a:extLst>
                  <a:ext uri="{FF2B5EF4-FFF2-40B4-BE49-F238E27FC236}">
                    <a16:creationId xmlns:a16="http://schemas.microsoft.com/office/drawing/2014/main" id="{FEE3A0EC-A4F3-4A2A-8017-E9281D755912}"/>
                  </a:ext>
                </a:extLst>
              </p:cNvPr>
              <p:cNvSpPr>
                <a:spLocks noRot="1" noChangeAspect="1" noMove="1" noResize="1" noEditPoints="1" noAdjustHandles="1" noChangeArrowheads="1" noChangeShapeType="1" noTextEdit="1"/>
              </p:cNvSpPr>
              <p:nvPr/>
            </p:nvSpPr>
            <p:spPr>
              <a:xfrm>
                <a:off x="5974379" y="2107122"/>
                <a:ext cx="1914370" cy="758028"/>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650025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left)">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par>
                                <p:cTn id="32" presetID="22" presetClass="entr" presetSubtype="8"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left)">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left)">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500"/>
                                        <p:tgtEl>
                                          <p:spTgt spid="2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par>
                          <p:cTn id="48" fill="hold">
                            <p:stCondLst>
                              <p:cond delay="500"/>
                            </p:stCondLst>
                            <p:childTnLst>
                              <p:par>
                                <p:cTn id="49" presetID="22" presetClass="entr" presetSubtype="4"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down)">
                                      <p:cBhvr>
                                        <p:cTn id="5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26" grpId="0"/>
      <p:bldP spid="4" grpId="0"/>
      <p:bldP spid="28" grpId="0"/>
      <p:bldP spid="15" grpId="0" animBg="1"/>
      <p:bldP spid="32" grpId="0" animBg="1"/>
      <p:bldP spid="33" grpId="0"/>
      <p:bldP spid="34"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Give it a Shot!</a:t>
            </a:r>
            <a:endParaRPr lang="en-US" u="sng"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401799" y="1531726"/>
            <a:ext cx="8304245" cy="1200329"/>
          </a:xfrm>
          <a:prstGeom prst="rect">
            <a:avLst/>
          </a:prstGeom>
          <a:noFill/>
        </p:spPr>
        <p:txBody>
          <a:bodyPr wrap="square" rtlCol="0">
            <a:spAutoFit/>
          </a:bodyPr>
          <a:lstStyle/>
          <a:p>
            <a:r>
              <a:rPr lang="en-US" dirty="0">
                <a:latin typeface="+mj-lt"/>
              </a:rPr>
              <a:t>The "Rotor" ride is the one which presses you against the walls of the spinning rotor as the floor drops away. The coefficient of static friction between the wall and the 75-kg rider is </a:t>
            </a:r>
            <a:r>
              <a:rPr lang="el-GR" dirty="0">
                <a:latin typeface="+mj-lt"/>
              </a:rPr>
              <a:t>μ</a:t>
            </a:r>
            <a:r>
              <a:rPr lang="en-US" dirty="0">
                <a:latin typeface="+mj-lt"/>
              </a:rPr>
              <a:t> = 0.06. If the ride is rotating at an angular velocity of 5.2 rad s</a:t>
            </a:r>
            <a:r>
              <a:rPr lang="en-US" baseline="30000" dirty="0">
                <a:latin typeface="+mj-lt"/>
              </a:rPr>
              <a:t>-1</a:t>
            </a:r>
            <a:r>
              <a:rPr lang="en-US" dirty="0">
                <a:latin typeface="+mj-lt"/>
              </a:rPr>
              <a:t>, what must be the radius of the rotor?</a:t>
            </a:r>
          </a:p>
        </p:txBody>
      </p:sp>
      <p:sp>
        <p:nvSpPr>
          <p:cNvPr id="3" name="Oval 2"/>
          <p:cNvSpPr/>
          <p:nvPr/>
        </p:nvSpPr>
        <p:spPr>
          <a:xfrm>
            <a:off x="-2133602" y="3240014"/>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133602" y="5397351"/>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3" idx="2"/>
            <a:endCxn id="7" idx="2"/>
          </p:cNvCxnSpPr>
          <p:nvPr/>
        </p:nvCxnSpPr>
        <p:spPr>
          <a:xfrm>
            <a:off x="-2133602" y="34826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1710611" y="34826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3" idx="3"/>
            <a:endCxn id="7" idx="3"/>
          </p:cNvCxnSpPr>
          <p:nvPr/>
        </p:nvCxnSpPr>
        <p:spPr>
          <a:xfrm>
            <a:off x="-1570630" y="36541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3" idx="4"/>
            <a:endCxn id="7" idx="4"/>
          </p:cNvCxnSpPr>
          <p:nvPr/>
        </p:nvCxnSpPr>
        <p:spPr>
          <a:xfrm>
            <a:off x="-211495" y="3725206"/>
            <a:ext cx="0" cy="2157337"/>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3" idx="5"/>
            <a:endCxn id="7" idx="5"/>
          </p:cNvCxnSpPr>
          <p:nvPr/>
        </p:nvCxnSpPr>
        <p:spPr>
          <a:xfrm>
            <a:off x="1147639" y="36541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p:nvCxnSpPr>
        <p:spPr>
          <a:xfrm>
            <a:off x="-897295" y="32590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455255" y="32590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026" name="Picture 2" descr="Image result for person standing profile 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21929" flipH="1">
            <a:off x="1301926" y="3744674"/>
            <a:ext cx="481912" cy="1671631"/>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a:extLst>
              <a:ext uri="{FF2B5EF4-FFF2-40B4-BE49-F238E27FC236}">
                <a16:creationId xmlns:a16="http://schemas.microsoft.com/office/drawing/2014/main" id="{AB907572-D365-48B3-881B-73E7B5B813DD}"/>
              </a:ext>
            </a:extLst>
          </p:cNvPr>
          <p:cNvCxnSpPr/>
          <p:nvPr/>
        </p:nvCxnSpPr>
        <p:spPr>
          <a:xfrm flipH="1">
            <a:off x="890063" y="4498080"/>
            <a:ext cx="635000" cy="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508C081-832D-441C-ABF3-048FB2EBF08F}"/>
              </a:ext>
            </a:extLst>
          </p:cNvPr>
          <p:cNvCxnSpPr/>
          <p:nvPr/>
        </p:nvCxnSpPr>
        <p:spPr>
          <a:xfrm flipH="1">
            <a:off x="1537763" y="4498080"/>
            <a:ext cx="0" cy="64008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F637D91-AAFF-4A6B-A05C-1BBB3884E635}"/>
              </a:ext>
            </a:extLst>
          </p:cNvPr>
          <p:cNvCxnSpPr/>
          <p:nvPr/>
        </p:nvCxnSpPr>
        <p:spPr>
          <a:xfrm flipV="1">
            <a:off x="1537763" y="3858000"/>
            <a:ext cx="0" cy="64008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A643FD3-0C33-402F-A3E4-7F530A8F48F2}"/>
              </a:ext>
            </a:extLst>
          </p:cNvPr>
          <p:cNvSpPr txBox="1"/>
          <p:nvPr/>
        </p:nvSpPr>
        <p:spPr>
          <a:xfrm>
            <a:off x="583784" y="4267247"/>
            <a:ext cx="348172" cy="461665"/>
          </a:xfrm>
          <a:prstGeom prst="rect">
            <a:avLst/>
          </a:prstGeom>
          <a:noFill/>
        </p:spPr>
        <p:txBody>
          <a:bodyPr wrap="none" rtlCol="0">
            <a:spAutoFit/>
          </a:bodyPr>
          <a:lstStyle/>
          <a:p>
            <a:r>
              <a:rPr lang="en-US" sz="2400" dirty="0">
                <a:solidFill>
                  <a:srgbClr val="FF6600"/>
                </a:solidFill>
                <a:latin typeface="+mj-lt"/>
              </a:rPr>
              <a:t>R</a:t>
            </a:r>
            <a:endParaRPr lang="en-US" dirty="0">
              <a:solidFill>
                <a:srgbClr val="FF6600"/>
              </a:solidFill>
              <a:latin typeface="+mj-lt"/>
            </a:endParaRPr>
          </a:p>
        </p:txBody>
      </p:sp>
      <p:sp>
        <p:nvSpPr>
          <p:cNvPr id="22" name="TextBox 21">
            <a:extLst>
              <a:ext uri="{FF2B5EF4-FFF2-40B4-BE49-F238E27FC236}">
                <a16:creationId xmlns:a16="http://schemas.microsoft.com/office/drawing/2014/main" id="{526101F4-F247-450E-A33A-017FA207C104}"/>
              </a:ext>
            </a:extLst>
          </p:cNvPr>
          <p:cNvSpPr txBox="1"/>
          <p:nvPr/>
        </p:nvSpPr>
        <p:spPr>
          <a:xfrm>
            <a:off x="1119711" y="4762648"/>
            <a:ext cx="421910" cy="461665"/>
          </a:xfrm>
          <a:prstGeom prst="rect">
            <a:avLst/>
          </a:prstGeom>
          <a:noFill/>
        </p:spPr>
        <p:txBody>
          <a:bodyPr wrap="none" rtlCol="0">
            <a:spAutoFit/>
          </a:bodyPr>
          <a:lstStyle/>
          <a:p>
            <a:r>
              <a:rPr lang="en-US" sz="2400" dirty="0" err="1">
                <a:solidFill>
                  <a:srgbClr val="C00000"/>
                </a:solidFill>
                <a:latin typeface="+mj-lt"/>
              </a:rPr>
              <a:t>F</a:t>
            </a:r>
            <a:r>
              <a:rPr lang="en-US" sz="2400" baseline="-25000" dirty="0" err="1">
                <a:solidFill>
                  <a:srgbClr val="C00000"/>
                </a:solidFill>
                <a:latin typeface="+mj-lt"/>
              </a:rPr>
              <a:t>g</a:t>
            </a:r>
            <a:endParaRPr lang="en-US" dirty="0">
              <a:solidFill>
                <a:srgbClr val="C00000"/>
              </a:solidFill>
              <a:latin typeface="+mj-lt"/>
            </a:endParaRPr>
          </a:p>
        </p:txBody>
      </p:sp>
      <p:sp>
        <p:nvSpPr>
          <p:cNvPr id="23" name="TextBox 22">
            <a:extLst>
              <a:ext uri="{FF2B5EF4-FFF2-40B4-BE49-F238E27FC236}">
                <a16:creationId xmlns:a16="http://schemas.microsoft.com/office/drawing/2014/main" id="{7DE48D7D-6547-4FD1-BABD-98D0ABC7A300}"/>
              </a:ext>
            </a:extLst>
          </p:cNvPr>
          <p:cNvSpPr txBox="1"/>
          <p:nvPr/>
        </p:nvSpPr>
        <p:spPr>
          <a:xfrm>
            <a:off x="1115841" y="3676480"/>
            <a:ext cx="386644" cy="461665"/>
          </a:xfrm>
          <a:prstGeom prst="rect">
            <a:avLst/>
          </a:prstGeom>
          <a:noFill/>
        </p:spPr>
        <p:txBody>
          <a:bodyPr wrap="none" rtlCol="0">
            <a:spAutoFit/>
          </a:bodyPr>
          <a:lstStyle/>
          <a:p>
            <a:r>
              <a:rPr lang="en-US" sz="2400" dirty="0">
                <a:solidFill>
                  <a:srgbClr val="7030A0"/>
                </a:solidFill>
                <a:latin typeface="+mj-lt"/>
              </a:rPr>
              <a:t>F</a:t>
            </a:r>
            <a:r>
              <a:rPr lang="en-US" sz="2400" baseline="-25000" dirty="0">
                <a:solidFill>
                  <a:srgbClr val="7030A0"/>
                </a:solidFill>
                <a:latin typeface="+mj-lt"/>
              </a:rPr>
              <a:t>f</a:t>
            </a:r>
            <a:endParaRPr lang="en-US" dirty="0">
              <a:solidFill>
                <a:srgbClr val="7030A0"/>
              </a:solidFill>
              <a:latin typeface="+mj-lt"/>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8FEBA5-C9D2-42D3-ABE1-8B987732D6A9}"/>
                  </a:ext>
                </a:extLst>
              </p:cNvPr>
              <p:cNvSpPr txBox="1"/>
              <p:nvPr/>
            </p:nvSpPr>
            <p:spPr>
              <a:xfrm>
                <a:off x="2586987" y="5058328"/>
                <a:ext cx="212314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2060"/>
                              </a:solidFill>
                              <a:latin typeface="Cambria Math" panose="02040503050406030204" pitchFamily="18" charset="0"/>
                            </a:rPr>
                          </m:ctrlPr>
                        </m:sSubPr>
                        <m:e>
                          <m:r>
                            <a:rPr lang="en-US" sz="2400" b="0" i="1" smtClean="0">
                              <a:solidFill>
                                <a:srgbClr val="002060"/>
                              </a:solidFill>
                              <a:latin typeface="Cambria Math" panose="02040503050406030204" pitchFamily="18" charset="0"/>
                            </a:rPr>
                            <m:t>𝐹</m:t>
                          </m:r>
                        </m:e>
                        <m:sub>
                          <m:r>
                            <a:rPr lang="en-US" sz="2400" b="0" i="1" smtClean="0">
                              <a:solidFill>
                                <a:srgbClr val="002060"/>
                              </a:solidFill>
                              <a:latin typeface="Cambria Math" panose="02040503050406030204" pitchFamily="18" charset="0"/>
                            </a:rPr>
                            <m:t>𝑐</m:t>
                          </m:r>
                        </m:sub>
                      </m:sSub>
                      <m:r>
                        <a:rPr lang="en-US" sz="2400" b="0" i="1" smtClean="0">
                          <a:solidFill>
                            <a:schemeClr val="tx1"/>
                          </a:solidFill>
                          <a:latin typeface="Cambria Math" panose="02040503050406030204" pitchFamily="18" charset="0"/>
                        </a:rPr>
                        <m:t>=</m:t>
                      </m:r>
                      <m:r>
                        <a:rPr lang="en-US" sz="2400" b="0" i="1" smtClean="0">
                          <a:solidFill>
                            <a:srgbClr val="FF6600"/>
                          </a:solidFill>
                          <a:latin typeface="Cambria Math" panose="02040503050406030204" pitchFamily="18" charset="0"/>
                        </a:rPr>
                        <m:t>𝑅</m:t>
                      </m:r>
                      <m:r>
                        <a:rPr lang="en-US" sz="2400" b="0" i="1" smtClean="0">
                          <a:solidFill>
                            <a:schemeClr val="tx1"/>
                          </a:solidFill>
                          <a:latin typeface="Cambria Math" panose="02040503050406030204" pitchFamily="18" charset="0"/>
                        </a:rPr>
                        <m:t>=</m:t>
                      </m:r>
                      <m:r>
                        <a:rPr lang="en-US" sz="2400" b="0" i="1" smtClean="0">
                          <a:solidFill>
                            <a:srgbClr val="002060"/>
                          </a:solidFill>
                          <a:latin typeface="Cambria Math" panose="02040503050406030204" pitchFamily="18" charset="0"/>
                        </a:rPr>
                        <m:t>𝑚</m:t>
                      </m:r>
                      <m:sSup>
                        <m:sSupPr>
                          <m:ctrlPr>
                            <a:rPr lang="en-US" sz="2400" b="0" i="1" smtClean="0">
                              <a:solidFill>
                                <a:srgbClr val="002060"/>
                              </a:solidFill>
                              <a:latin typeface="Cambria Math" panose="02040503050406030204" pitchFamily="18" charset="0"/>
                            </a:rPr>
                          </m:ctrlPr>
                        </m:sSupPr>
                        <m:e>
                          <m:r>
                            <a:rPr lang="en-US" sz="2400" b="0" i="1" smtClean="0">
                              <a:solidFill>
                                <a:srgbClr val="002060"/>
                              </a:solidFill>
                              <a:latin typeface="Cambria Math" panose="02040503050406030204" pitchFamily="18" charset="0"/>
                              <a:ea typeface="Cambria Math" panose="02040503050406030204" pitchFamily="18" charset="0"/>
                            </a:rPr>
                            <m:t>𝜔</m:t>
                          </m:r>
                        </m:e>
                        <m:sup>
                          <m:r>
                            <a:rPr lang="en-US" sz="2400" b="0" i="1" smtClean="0">
                              <a:solidFill>
                                <a:srgbClr val="002060"/>
                              </a:solidFill>
                              <a:latin typeface="Cambria Math" panose="02040503050406030204" pitchFamily="18" charset="0"/>
                            </a:rPr>
                            <m:t>2</m:t>
                          </m:r>
                        </m:sup>
                      </m:sSup>
                      <m:r>
                        <a:rPr lang="en-US" sz="2400" b="0" i="1" smtClean="0">
                          <a:solidFill>
                            <a:srgbClr val="002060"/>
                          </a:solidFill>
                          <a:latin typeface="Cambria Math" panose="02040503050406030204" pitchFamily="18" charset="0"/>
                        </a:rPr>
                        <m:t>𝑟</m:t>
                      </m:r>
                    </m:oMath>
                  </m:oMathPara>
                </a14:m>
                <a:endParaRPr lang="en-US" sz="2400" dirty="0">
                  <a:solidFill>
                    <a:srgbClr val="002060"/>
                  </a:solidFill>
                </a:endParaRPr>
              </a:p>
            </p:txBody>
          </p:sp>
        </mc:Choice>
        <mc:Fallback xmlns="">
          <p:sp>
            <p:nvSpPr>
              <p:cNvPr id="4" name="TextBox 3">
                <a:extLst>
                  <a:ext uri="{FF2B5EF4-FFF2-40B4-BE49-F238E27FC236}">
                    <a16:creationId xmlns:a16="http://schemas.microsoft.com/office/drawing/2014/main" id="{328FEBA5-C9D2-42D3-ABE1-8B987732D6A9}"/>
                  </a:ext>
                </a:extLst>
              </p:cNvPr>
              <p:cNvSpPr txBox="1">
                <a:spLocks noRot="1" noChangeAspect="1" noMove="1" noResize="1" noEditPoints="1" noAdjustHandles="1" noChangeArrowheads="1" noChangeShapeType="1" noTextEdit="1"/>
              </p:cNvSpPr>
              <p:nvPr/>
            </p:nvSpPr>
            <p:spPr>
              <a:xfrm>
                <a:off x="2586987" y="5058328"/>
                <a:ext cx="2123145" cy="369332"/>
              </a:xfrm>
              <a:prstGeom prst="rect">
                <a:avLst/>
              </a:prstGeom>
              <a:blipFill>
                <a:blip r:embed="rId4"/>
                <a:stretch>
                  <a:fillRect l="-2865" r="-114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14B277BF-186C-414C-B0D8-544F82BEA329}"/>
                  </a:ext>
                </a:extLst>
              </p:cNvPr>
              <p:cNvSpPr txBox="1"/>
              <p:nvPr/>
            </p:nvSpPr>
            <p:spPr>
              <a:xfrm>
                <a:off x="2999182" y="3254301"/>
                <a:ext cx="129291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7030A0"/>
                          </a:solidFill>
                          <a:latin typeface="Cambria Math" panose="02040503050406030204" pitchFamily="18" charset="0"/>
                          <a:ea typeface="Cambria Math" panose="02040503050406030204" pitchFamily="18" charset="0"/>
                        </a:rPr>
                        <m:t>𝜇</m:t>
                      </m:r>
                      <m:r>
                        <a:rPr lang="en-US" sz="2400" b="0" i="1" smtClean="0">
                          <a:solidFill>
                            <a:srgbClr val="FF6600"/>
                          </a:solidFill>
                          <a:latin typeface="Cambria Math" panose="02040503050406030204" pitchFamily="18" charset="0"/>
                          <a:ea typeface="Cambria Math" panose="02040503050406030204" pitchFamily="18" charset="0"/>
                        </a:rPr>
                        <m:t>𝑅</m:t>
                      </m:r>
                      <m:r>
                        <a:rPr lang="en-US" sz="2400" b="0" i="1" smtClean="0">
                          <a:latin typeface="Cambria Math" panose="02040503050406030204" pitchFamily="18" charset="0"/>
                        </a:rPr>
                        <m:t>=</m:t>
                      </m:r>
                      <m:r>
                        <a:rPr lang="en-US" sz="2400" i="1" smtClean="0">
                          <a:solidFill>
                            <a:srgbClr val="C00000"/>
                          </a:solidFill>
                          <a:latin typeface="Cambria Math" panose="02040503050406030204" pitchFamily="18" charset="0"/>
                        </a:rPr>
                        <m:t>𝑚</m:t>
                      </m:r>
                      <m:r>
                        <a:rPr lang="en-US" sz="2400" b="0" i="1" smtClean="0">
                          <a:solidFill>
                            <a:srgbClr val="C00000"/>
                          </a:solidFill>
                          <a:latin typeface="Cambria Math" panose="02040503050406030204" pitchFamily="18" charset="0"/>
                        </a:rPr>
                        <m:t>𝑔</m:t>
                      </m:r>
                    </m:oMath>
                  </m:oMathPara>
                </a14:m>
                <a:endParaRPr lang="en-US" sz="2400" dirty="0"/>
              </a:p>
            </p:txBody>
          </p:sp>
        </mc:Choice>
        <mc:Fallback xmlns="">
          <p:sp>
            <p:nvSpPr>
              <p:cNvPr id="25" name="TextBox 24">
                <a:extLst>
                  <a:ext uri="{FF2B5EF4-FFF2-40B4-BE49-F238E27FC236}">
                    <a16:creationId xmlns:a16="http://schemas.microsoft.com/office/drawing/2014/main" id="{14B277BF-186C-414C-B0D8-544F82BEA329}"/>
                  </a:ext>
                </a:extLst>
              </p:cNvPr>
              <p:cNvSpPr txBox="1">
                <a:spLocks noRot="1" noChangeAspect="1" noMove="1" noResize="1" noEditPoints="1" noAdjustHandles="1" noChangeArrowheads="1" noChangeShapeType="1" noTextEdit="1"/>
              </p:cNvSpPr>
              <p:nvPr/>
            </p:nvSpPr>
            <p:spPr>
              <a:xfrm>
                <a:off x="2999182" y="3254301"/>
                <a:ext cx="1292918" cy="369332"/>
              </a:xfrm>
              <a:prstGeom prst="rect">
                <a:avLst/>
              </a:prstGeom>
              <a:blipFill>
                <a:blip r:embed="rId6"/>
                <a:stretch>
                  <a:fillRect l="-5189" r="-5189"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651C7DEA-8435-4890-AA06-1D6A9EAB5C37}"/>
                  </a:ext>
                </a:extLst>
              </p:cNvPr>
              <p:cNvSpPr txBox="1"/>
              <p:nvPr/>
            </p:nvSpPr>
            <p:spPr>
              <a:xfrm>
                <a:off x="2334557" y="3664300"/>
                <a:ext cx="292753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7030A0"/>
                          </a:solidFill>
                          <a:latin typeface="Cambria Math" panose="02040503050406030204" pitchFamily="18" charset="0"/>
                          <a:ea typeface="Cambria Math" panose="02040503050406030204" pitchFamily="18" charset="0"/>
                        </a:rPr>
                        <m:t>(0.06)</m:t>
                      </m:r>
                      <m:r>
                        <a:rPr lang="en-US" sz="2400" b="0" i="1" smtClean="0">
                          <a:solidFill>
                            <a:srgbClr val="FF6600"/>
                          </a:solidFill>
                          <a:latin typeface="Cambria Math" panose="02040503050406030204" pitchFamily="18" charset="0"/>
                          <a:ea typeface="Cambria Math" panose="02040503050406030204" pitchFamily="18" charset="0"/>
                        </a:rPr>
                        <m:t>𝑅</m:t>
                      </m:r>
                      <m:r>
                        <a:rPr lang="en-US" sz="2400" b="0" i="1" smtClean="0">
                          <a:latin typeface="Cambria Math" panose="02040503050406030204" pitchFamily="18" charset="0"/>
                        </a:rPr>
                        <m:t>=</m:t>
                      </m:r>
                      <m:r>
                        <a:rPr lang="en-US" sz="2400" i="1" smtClean="0">
                          <a:solidFill>
                            <a:srgbClr val="C00000"/>
                          </a:solidFill>
                          <a:latin typeface="Cambria Math" panose="02040503050406030204" pitchFamily="18" charset="0"/>
                        </a:rPr>
                        <m:t>(</m:t>
                      </m:r>
                      <m:r>
                        <a:rPr lang="en-US" sz="2400" b="0" i="1" smtClean="0">
                          <a:solidFill>
                            <a:srgbClr val="C00000"/>
                          </a:solidFill>
                          <a:latin typeface="Cambria Math" panose="02040503050406030204" pitchFamily="18" charset="0"/>
                        </a:rPr>
                        <m:t>75)(9.81)</m:t>
                      </m:r>
                    </m:oMath>
                  </m:oMathPara>
                </a14:m>
                <a:endParaRPr lang="en-US" sz="2400" dirty="0"/>
              </a:p>
            </p:txBody>
          </p:sp>
        </mc:Choice>
        <mc:Fallback xmlns="">
          <p:sp>
            <p:nvSpPr>
              <p:cNvPr id="26" name="TextBox 25">
                <a:extLst>
                  <a:ext uri="{FF2B5EF4-FFF2-40B4-BE49-F238E27FC236}">
                    <a16:creationId xmlns:a16="http://schemas.microsoft.com/office/drawing/2014/main" id="{651C7DEA-8435-4890-AA06-1D6A9EAB5C37}"/>
                  </a:ext>
                </a:extLst>
              </p:cNvPr>
              <p:cNvSpPr txBox="1">
                <a:spLocks noRot="1" noChangeAspect="1" noMove="1" noResize="1" noEditPoints="1" noAdjustHandles="1" noChangeArrowheads="1" noChangeShapeType="1" noTextEdit="1"/>
              </p:cNvSpPr>
              <p:nvPr/>
            </p:nvSpPr>
            <p:spPr>
              <a:xfrm>
                <a:off x="2334557" y="3664300"/>
                <a:ext cx="2927533" cy="369332"/>
              </a:xfrm>
              <a:prstGeom prst="rect">
                <a:avLst/>
              </a:prstGeom>
              <a:blipFill>
                <a:blip r:embed="rId7"/>
                <a:stretch>
                  <a:fillRect l="-3333" r="-3333" b="-344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E832A473-D481-4289-9F93-DDE6DDA67ED6}"/>
                  </a:ext>
                </a:extLst>
              </p:cNvPr>
              <p:cNvSpPr txBox="1"/>
              <p:nvPr/>
            </p:nvSpPr>
            <p:spPr>
              <a:xfrm>
                <a:off x="3166516" y="4264122"/>
                <a:ext cx="186313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600"/>
                          </a:solidFill>
                          <a:latin typeface="Cambria Math" panose="02040503050406030204" pitchFamily="18" charset="0"/>
                          <a:ea typeface="Cambria Math" panose="02040503050406030204" pitchFamily="18" charset="0"/>
                        </a:rPr>
                        <m:t>𝑅</m:t>
                      </m:r>
                      <m:r>
                        <a:rPr lang="en-US" sz="2400" b="0" i="1" smtClean="0">
                          <a:latin typeface="Cambria Math" panose="02040503050406030204" pitchFamily="18" charset="0"/>
                        </a:rPr>
                        <m:t>=</m:t>
                      </m:r>
                      <m:r>
                        <a:rPr lang="en-US" sz="2400" b="0" i="0" smtClean="0">
                          <a:solidFill>
                            <a:srgbClr val="FF6600"/>
                          </a:solidFill>
                          <a:latin typeface="Cambria Math" panose="02040503050406030204" pitchFamily="18" charset="0"/>
                          <a:ea typeface="Cambria Math" panose="02040503050406030204" pitchFamily="18" charset="0"/>
                        </a:rPr>
                        <m:t>12,263 </m:t>
                      </m:r>
                      <m:r>
                        <m:rPr>
                          <m:sty m:val="p"/>
                        </m:rPr>
                        <a:rPr lang="en-US" sz="2400" b="0" i="0" smtClean="0">
                          <a:solidFill>
                            <a:srgbClr val="FF6600"/>
                          </a:solidFill>
                          <a:latin typeface="Cambria Math" panose="02040503050406030204" pitchFamily="18" charset="0"/>
                          <a:ea typeface="Cambria Math" panose="02040503050406030204" pitchFamily="18" charset="0"/>
                        </a:rPr>
                        <m:t>N</m:t>
                      </m:r>
                    </m:oMath>
                  </m:oMathPara>
                </a14:m>
                <a:endParaRPr lang="en-US" sz="2400" dirty="0"/>
              </a:p>
            </p:txBody>
          </p:sp>
        </mc:Choice>
        <mc:Fallback xmlns="">
          <p:sp>
            <p:nvSpPr>
              <p:cNvPr id="27" name="TextBox 26">
                <a:extLst>
                  <a:ext uri="{FF2B5EF4-FFF2-40B4-BE49-F238E27FC236}">
                    <a16:creationId xmlns:a16="http://schemas.microsoft.com/office/drawing/2014/main" id="{E832A473-D481-4289-9F93-DDE6DDA67ED6}"/>
                  </a:ext>
                </a:extLst>
              </p:cNvPr>
              <p:cNvSpPr txBox="1">
                <a:spLocks noRot="1" noChangeAspect="1" noMove="1" noResize="1" noEditPoints="1" noAdjustHandles="1" noChangeArrowheads="1" noChangeShapeType="1" noTextEdit="1"/>
              </p:cNvSpPr>
              <p:nvPr/>
            </p:nvSpPr>
            <p:spPr>
              <a:xfrm>
                <a:off x="3166516" y="4264122"/>
                <a:ext cx="1863138" cy="369332"/>
              </a:xfrm>
              <a:prstGeom prst="rect">
                <a:avLst/>
              </a:prstGeom>
              <a:blipFill>
                <a:blip r:embed="rId8"/>
                <a:stretch>
                  <a:fillRect l="-3268" r="-3595"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C46B46F4-3A89-4A39-BAA8-FE8CAB86F62B}"/>
                  </a:ext>
                </a:extLst>
              </p:cNvPr>
              <p:cNvSpPr txBox="1"/>
              <p:nvPr/>
            </p:nvSpPr>
            <p:spPr>
              <a:xfrm>
                <a:off x="2566996" y="5604662"/>
                <a:ext cx="293157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6600"/>
                          </a:solidFill>
                          <a:latin typeface="Cambria Math" panose="02040503050406030204" pitchFamily="18" charset="0"/>
                        </a:rPr>
                        <m:t>12,263</m:t>
                      </m:r>
                      <m:r>
                        <a:rPr lang="en-US" sz="2400" b="0" i="1" smtClean="0">
                          <a:solidFill>
                            <a:schemeClr val="tx1"/>
                          </a:solidFill>
                          <a:latin typeface="Cambria Math" panose="02040503050406030204" pitchFamily="18" charset="0"/>
                        </a:rPr>
                        <m:t>=</m:t>
                      </m:r>
                      <m:r>
                        <a:rPr lang="en-US" sz="2400" b="0" i="1" smtClean="0">
                          <a:solidFill>
                            <a:srgbClr val="002060"/>
                          </a:solidFill>
                          <a:latin typeface="Cambria Math" panose="02040503050406030204" pitchFamily="18" charset="0"/>
                        </a:rPr>
                        <m:t>(75)</m:t>
                      </m:r>
                      <m:sSup>
                        <m:sSupPr>
                          <m:ctrlPr>
                            <a:rPr lang="en-US" sz="2400" b="0" i="1" smtClean="0">
                              <a:solidFill>
                                <a:srgbClr val="002060"/>
                              </a:solidFill>
                              <a:latin typeface="Cambria Math" panose="02040503050406030204" pitchFamily="18" charset="0"/>
                            </a:rPr>
                          </m:ctrlPr>
                        </m:sSupPr>
                        <m:e>
                          <m:r>
                            <a:rPr lang="en-US" sz="2400" b="0" i="1" smtClean="0">
                              <a:solidFill>
                                <a:srgbClr val="002060"/>
                              </a:solidFill>
                              <a:latin typeface="Cambria Math" panose="02040503050406030204" pitchFamily="18" charset="0"/>
                            </a:rPr>
                            <m:t>(5.2)</m:t>
                          </m:r>
                        </m:e>
                        <m:sup>
                          <m:r>
                            <a:rPr lang="en-US" sz="2400" b="0" i="1" smtClean="0">
                              <a:solidFill>
                                <a:srgbClr val="002060"/>
                              </a:solidFill>
                              <a:latin typeface="Cambria Math" panose="02040503050406030204" pitchFamily="18" charset="0"/>
                            </a:rPr>
                            <m:t>2</m:t>
                          </m:r>
                        </m:sup>
                      </m:sSup>
                      <m:r>
                        <a:rPr lang="en-US" sz="2400" b="0" i="1" smtClean="0">
                          <a:solidFill>
                            <a:srgbClr val="002060"/>
                          </a:solidFill>
                          <a:latin typeface="Cambria Math" panose="02040503050406030204" pitchFamily="18" charset="0"/>
                        </a:rPr>
                        <m:t>𝑟</m:t>
                      </m:r>
                    </m:oMath>
                  </m:oMathPara>
                </a14:m>
                <a:endParaRPr lang="en-US" sz="2400" dirty="0">
                  <a:solidFill>
                    <a:srgbClr val="002060"/>
                  </a:solidFill>
                </a:endParaRPr>
              </a:p>
            </p:txBody>
          </p:sp>
        </mc:Choice>
        <mc:Fallback xmlns="">
          <p:sp>
            <p:nvSpPr>
              <p:cNvPr id="28" name="TextBox 27">
                <a:extLst>
                  <a:ext uri="{FF2B5EF4-FFF2-40B4-BE49-F238E27FC236}">
                    <a16:creationId xmlns:a16="http://schemas.microsoft.com/office/drawing/2014/main" id="{C46B46F4-3A89-4A39-BAA8-FE8CAB86F62B}"/>
                  </a:ext>
                </a:extLst>
              </p:cNvPr>
              <p:cNvSpPr txBox="1">
                <a:spLocks noRot="1" noChangeAspect="1" noMove="1" noResize="1" noEditPoints="1" noAdjustHandles="1" noChangeArrowheads="1" noChangeShapeType="1" noTextEdit="1"/>
              </p:cNvSpPr>
              <p:nvPr/>
            </p:nvSpPr>
            <p:spPr>
              <a:xfrm>
                <a:off x="2566996" y="5604662"/>
                <a:ext cx="2931572" cy="369332"/>
              </a:xfrm>
              <a:prstGeom prst="rect">
                <a:avLst/>
              </a:prstGeom>
              <a:blipFill>
                <a:blip r:embed="rId9"/>
                <a:stretch>
                  <a:fillRect l="-1871" r="-1040" b="-344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E95273E0-C0A7-4F8A-A172-8F55F734EC36}"/>
                  </a:ext>
                </a:extLst>
              </p:cNvPr>
              <p:cNvSpPr txBox="1"/>
              <p:nvPr/>
            </p:nvSpPr>
            <p:spPr>
              <a:xfrm>
                <a:off x="6533688" y="5242994"/>
                <a:ext cx="2030812" cy="492443"/>
              </a:xfrm>
              <a:prstGeom prst="rect">
                <a:avLst/>
              </a:prstGeom>
              <a:solidFill>
                <a:srgbClr val="FFFF00">
                  <a:alpha val="50196"/>
                </a:srgbClr>
              </a:solidFill>
              <a:ln>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2060"/>
                          </a:solidFill>
                          <a:latin typeface="Cambria Math" panose="02040503050406030204" pitchFamily="18" charset="0"/>
                        </a:rPr>
                        <m:t>𝑟</m:t>
                      </m:r>
                      <m:r>
                        <a:rPr lang="en-US" sz="3200" b="0" i="1" smtClean="0">
                          <a:solidFill>
                            <a:srgbClr val="002060"/>
                          </a:solidFill>
                          <a:latin typeface="Cambria Math" panose="02040503050406030204" pitchFamily="18" charset="0"/>
                        </a:rPr>
                        <m:t>=6.05 </m:t>
                      </m:r>
                      <m:r>
                        <m:rPr>
                          <m:sty m:val="p"/>
                        </m:rPr>
                        <a:rPr lang="en-US" sz="3200" b="0" i="0" smtClean="0">
                          <a:solidFill>
                            <a:srgbClr val="002060"/>
                          </a:solidFill>
                          <a:latin typeface="Cambria Math" panose="02040503050406030204" pitchFamily="18" charset="0"/>
                        </a:rPr>
                        <m:t>m</m:t>
                      </m:r>
                    </m:oMath>
                  </m:oMathPara>
                </a14:m>
                <a:endParaRPr lang="en-US" sz="3200" dirty="0">
                  <a:solidFill>
                    <a:srgbClr val="002060"/>
                  </a:solidFill>
                </a:endParaRPr>
              </a:p>
            </p:txBody>
          </p:sp>
        </mc:Choice>
        <mc:Fallback xmlns="">
          <p:sp>
            <p:nvSpPr>
              <p:cNvPr id="29" name="TextBox 28">
                <a:extLst>
                  <a:ext uri="{FF2B5EF4-FFF2-40B4-BE49-F238E27FC236}">
                    <a16:creationId xmlns:a16="http://schemas.microsoft.com/office/drawing/2014/main" id="{E95273E0-C0A7-4F8A-A172-8F55F734EC36}"/>
                  </a:ext>
                </a:extLst>
              </p:cNvPr>
              <p:cNvSpPr txBox="1">
                <a:spLocks noRot="1" noChangeAspect="1" noMove="1" noResize="1" noEditPoints="1" noAdjustHandles="1" noChangeArrowheads="1" noChangeShapeType="1" noTextEdit="1"/>
              </p:cNvSpPr>
              <p:nvPr/>
            </p:nvSpPr>
            <p:spPr>
              <a:xfrm>
                <a:off x="6533688" y="5242994"/>
                <a:ext cx="2030812" cy="492443"/>
              </a:xfrm>
              <a:prstGeom prst="rect">
                <a:avLst/>
              </a:prstGeom>
              <a:blipFill>
                <a:blip r:embed="rId10"/>
                <a:stretch>
                  <a:fillRect/>
                </a:stretch>
              </a:blipFill>
              <a:ln>
                <a:solidFill>
                  <a:srgbClr val="C00000"/>
                </a:solidFill>
              </a:ln>
            </p:spPr>
            <p:txBody>
              <a:bodyPr/>
              <a:lstStyle/>
              <a:p>
                <a:r>
                  <a:rPr lang="en-US">
                    <a:noFill/>
                  </a:rPr>
                  <a:t> </a:t>
                </a:r>
              </a:p>
            </p:txBody>
          </p:sp>
        </mc:Fallback>
      </mc:AlternateContent>
      <p:grpSp>
        <p:nvGrpSpPr>
          <p:cNvPr id="12" name="Group 11">
            <a:extLst>
              <a:ext uri="{FF2B5EF4-FFF2-40B4-BE49-F238E27FC236}">
                <a16:creationId xmlns:a16="http://schemas.microsoft.com/office/drawing/2014/main" id="{1AC036EA-ED02-484F-ABF9-5068FD499E93}"/>
              </a:ext>
            </a:extLst>
          </p:cNvPr>
          <p:cNvGrpSpPr/>
          <p:nvPr/>
        </p:nvGrpSpPr>
        <p:grpSpPr>
          <a:xfrm>
            <a:off x="3081122" y="2840158"/>
            <a:ext cx="5079858" cy="588842"/>
            <a:chOff x="3081122" y="2840158"/>
            <a:chExt cx="5079858" cy="588842"/>
          </a:xfrm>
        </p:grpSpPr>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062F5ED-432A-4B49-8BAF-9747B9DA23C8}"/>
                    </a:ext>
                  </a:extLst>
                </p:cNvPr>
                <p:cNvSpPr txBox="1"/>
                <p:nvPr/>
              </p:nvSpPr>
              <p:spPr>
                <a:xfrm>
                  <a:off x="3081122" y="2840158"/>
                  <a:ext cx="1037785" cy="3994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𝐹</m:t>
                            </m:r>
                          </m:e>
                          <m:sub>
                            <m:r>
                              <a:rPr lang="en-US" sz="2400" b="0" i="1" smtClean="0">
                                <a:solidFill>
                                  <a:srgbClr val="7030A0"/>
                                </a:solidFill>
                                <a:latin typeface="Cambria Math" panose="02040503050406030204" pitchFamily="18" charset="0"/>
                              </a:rPr>
                              <m:t>𝑓</m:t>
                            </m:r>
                          </m:sub>
                        </m:sSub>
                        <m:r>
                          <a:rPr lang="en-US" sz="2400" b="0" i="1" smtClean="0">
                            <a:latin typeface="Cambria Math" panose="02040503050406030204" pitchFamily="18" charset="0"/>
                          </a:rPr>
                          <m:t>=</m:t>
                        </m:r>
                        <m:sSub>
                          <m:sSubPr>
                            <m:ctrlPr>
                              <a:rPr lang="en-US" sz="2400" i="1" smtClean="0">
                                <a:solidFill>
                                  <a:srgbClr val="C00000"/>
                                </a:solidFill>
                                <a:latin typeface="Cambria Math" panose="02040503050406030204" pitchFamily="18" charset="0"/>
                              </a:rPr>
                            </m:ctrlPr>
                          </m:sSubPr>
                          <m:e>
                            <m:r>
                              <a:rPr lang="en-US" sz="2400" i="1">
                                <a:solidFill>
                                  <a:srgbClr val="C00000"/>
                                </a:solidFill>
                                <a:latin typeface="Cambria Math" panose="02040503050406030204" pitchFamily="18" charset="0"/>
                              </a:rPr>
                              <m:t>𝐹</m:t>
                            </m:r>
                          </m:e>
                          <m:sub>
                            <m:r>
                              <a:rPr lang="en-US" sz="2400" b="0" i="1" smtClean="0">
                                <a:solidFill>
                                  <a:srgbClr val="C00000"/>
                                </a:solidFill>
                                <a:latin typeface="Cambria Math" panose="02040503050406030204" pitchFamily="18" charset="0"/>
                              </a:rPr>
                              <m:t>𝑔</m:t>
                            </m:r>
                          </m:sub>
                        </m:sSub>
                      </m:oMath>
                    </m:oMathPara>
                  </a14:m>
                  <a:endParaRPr lang="en-US" sz="2400" dirty="0"/>
                </a:p>
              </p:txBody>
            </p:sp>
          </mc:Choice>
          <mc:Fallback xmlns="">
            <p:sp>
              <p:nvSpPr>
                <p:cNvPr id="24" name="TextBox 23">
                  <a:extLst>
                    <a:ext uri="{FF2B5EF4-FFF2-40B4-BE49-F238E27FC236}">
                      <a16:creationId xmlns:a16="http://schemas.microsoft.com/office/drawing/2014/main" id="{4062F5ED-432A-4B49-8BAF-9747B9DA23C8}"/>
                    </a:ext>
                  </a:extLst>
                </p:cNvPr>
                <p:cNvSpPr txBox="1">
                  <a:spLocks noRot="1" noChangeAspect="1" noMove="1" noResize="1" noEditPoints="1" noAdjustHandles="1" noChangeArrowheads="1" noChangeShapeType="1" noTextEdit="1"/>
                </p:cNvSpPr>
                <p:nvPr/>
              </p:nvSpPr>
              <p:spPr>
                <a:xfrm>
                  <a:off x="3081122" y="2840158"/>
                  <a:ext cx="1037785" cy="399405"/>
                </a:xfrm>
                <a:prstGeom prst="rect">
                  <a:avLst/>
                </a:prstGeom>
                <a:blipFill>
                  <a:blip r:embed="rId11"/>
                  <a:stretch>
                    <a:fillRect l="-6433" r="-2339" b="-27692"/>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4C3E3437-DB95-47DF-B968-A8BBEE30DCEC}"/>
                </a:ext>
              </a:extLst>
            </p:cNvPr>
            <p:cNvSpPr txBox="1"/>
            <p:nvPr/>
          </p:nvSpPr>
          <p:spPr>
            <a:xfrm>
              <a:off x="5886035" y="2844225"/>
              <a:ext cx="2274945" cy="584775"/>
            </a:xfrm>
            <a:prstGeom prst="rect">
              <a:avLst/>
            </a:prstGeom>
            <a:noFill/>
          </p:spPr>
          <p:txBody>
            <a:bodyPr wrap="square" rtlCol="0">
              <a:spAutoFit/>
            </a:bodyPr>
            <a:lstStyle/>
            <a:p>
              <a:r>
                <a:rPr lang="en-US" sz="1600" dirty="0">
                  <a:latin typeface="Ebrima" panose="02000000000000000000" pitchFamily="2" charset="0"/>
                  <a:ea typeface="Ebrima" panose="02000000000000000000" pitchFamily="2" charset="0"/>
                  <a:cs typeface="Ebrima" panose="02000000000000000000" pitchFamily="2" charset="0"/>
                </a:rPr>
                <a:t>*</a:t>
              </a:r>
              <a:r>
                <a:rPr lang="en-US" sz="1600" dirty="0">
                  <a:solidFill>
                    <a:srgbClr val="7030A0"/>
                  </a:solidFill>
                  <a:latin typeface="Ebrima" panose="02000000000000000000" pitchFamily="2" charset="0"/>
                  <a:ea typeface="Ebrima" panose="02000000000000000000" pitchFamily="2" charset="0"/>
                  <a:cs typeface="Ebrima" panose="02000000000000000000" pitchFamily="2" charset="0"/>
                </a:rPr>
                <a:t>Friction</a:t>
              </a:r>
              <a:r>
                <a:rPr lang="en-US" sz="1600" dirty="0">
                  <a:latin typeface="Ebrima" panose="02000000000000000000" pitchFamily="2" charset="0"/>
                  <a:ea typeface="Ebrima" panose="02000000000000000000" pitchFamily="2" charset="0"/>
                  <a:cs typeface="Ebrima" panose="02000000000000000000" pitchFamily="2" charset="0"/>
                </a:rPr>
                <a:t> and </a:t>
              </a:r>
              <a:r>
                <a:rPr lang="en-US" sz="1600" dirty="0">
                  <a:solidFill>
                    <a:srgbClr val="C00000"/>
                  </a:solidFill>
                  <a:latin typeface="Ebrima" panose="02000000000000000000" pitchFamily="2" charset="0"/>
                  <a:ea typeface="Ebrima" panose="02000000000000000000" pitchFamily="2" charset="0"/>
                  <a:cs typeface="Ebrima" panose="02000000000000000000" pitchFamily="2" charset="0"/>
                </a:rPr>
                <a:t>weight</a:t>
              </a:r>
              <a:r>
                <a:rPr lang="en-US" sz="1600" dirty="0">
                  <a:latin typeface="Ebrima" panose="02000000000000000000" pitchFamily="2" charset="0"/>
                  <a:ea typeface="Ebrima" panose="02000000000000000000" pitchFamily="2" charset="0"/>
                  <a:cs typeface="Ebrima" panose="02000000000000000000" pitchFamily="2" charset="0"/>
                </a:rPr>
                <a:t> are equal and opposite</a:t>
              </a:r>
            </a:p>
          </p:txBody>
        </p:sp>
      </p:grpSp>
      <p:sp>
        <p:nvSpPr>
          <p:cNvPr id="30" name="TextBox 29">
            <a:extLst>
              <a:ext uri="{FF2B5EF4-FFF2-40B4-BE49-F238E27FC236}">
                <a16:creationId xmlns:a16="http://schemas.microsoft.com/office/drawing/2014/main" id="{A67BFDB2-F08D-4DB0-8835-46B60B9152C6}"/>
              </a:ext>
            </a:extLst>
          </p:cNvPr>
          <p:cNvSpPr txBox="1"/>
          <p:nvPr/>
        </p:nvSpPr>
        <p:spPr>
          <a:xfrm>
            <a:off x="5886035" y="3649595"/>
            <a:ext cx="2927533" cy="584775"/>
          </a:xfrm>
          <a:prstGeom prst="rect">
            <a:avLst/>
          </a:prstGeom>
          <a:noFill/>
        </p:spPr>
        <p:txBody>
          <a:bodyPr wrap="square" rtlCol="0">
            <a:spAutoFit/>
          </a:bodyPr>
          <a:lstStyle/>
          <a:p>
            <a:r>
              <a:rPr lang="en-US" sz="1600" dirty="0">
                <a:latin typeface="Ebrima" panose="02000000000000000000" pitchFamily="2" charset="0"/>
                <a:ea typeface="Ebrima" panose="02000000000000000000" pitchFamily="2" charset="0"/>
                <a:cs typeface="Ebrima" panose="02000000000000000000" pitchFamily="2" charset="0"/>
              </a:rPr>
              <a:t>*</a:t>
            </a:r>
            <a:r>
              <a:rPr lang="en-US" sz="1600" dirty="0">
                <a:solidFill>
                  <a:srgbClr val="FF6600"/>
                </a:solidFill>
                <a:latin typeface="Ebrima" panose="02000000000000000000" pitchFamily="2" charset="0"/>
                <a:ea typeface="Ebrima" panose="02000000000000000000" pitchFamily="2" charset="0"/>
                <a:cs typeface="Ebrima" panose="02000000000000000000" pitchFamily="2" charset="0"/>
              </a:rPr>
              <a:t>Normal Reaction Force </a:t>
            </a:r>
            <a:r>
              <a:rPr lang="en-US" sz="1600" dirty="0">
                <a:latin typeface="Ebrima" panose="02000000000000000000" pitchFamily="2" charset="0"/>
                <a:ea typeface="Ebrima" panose="02000000000000000000" pitchFamily="2" charset="0"/>
                <a:cs typeface="Ebrima" panose="02000000000000000000" pitchFamily="2" charset="0"/>
              </a:rPr>
              <a:t>is equal to the </a:t>
            </a:r>
            <a:r>
              <a:rPr lang="en-US" sz="1600" dirty="0">
                <a:solidFill>
                  <a:srgbClr val="002060"/>
                </a:solidFill>
                <a:latin typeface="Ebrima" panose="02000000000000000000" pitchFamily="2" charset="0"/>
                <a:ea typeface="Ebrima" panose="02000000000000000000" pitchFamily="2" charset="0"/>
                <a:cs typeface="Ebrima" panose="02000000000000000000" pitchFamily="2" charset="0"/>
              </a:rPr>
              <a:t>Centripetal Force</a:t>
            </a:r>
          </a:p>
        </p:txBody>
      </p:sp>
      <p:grpSp>
        <p:nvGrpSpPr>
          <p:cNvPr id="32" name="Group 31">
            <a:extLst>
              <a:ext uri="{FF2B5EF4-FFF2-40B4-BE49-F238E27FC236}">
                <a16:creationId xmlns:a16="http://schemas.microsoft.com/office/drawing/2014/main" id="{4095619B-4192-4A6A-ADB7-38019C8591A9}"/>
              </a:ext>
            </a:extLst>
          </p:cNvPr>
          <p:cNvGrpSpPr/>
          <p:nvPr/>
        </p:nvGrpSpPr>
        <p:grpSpPr>
          <a:xfrm>
            <a:off x="6185647" y="2086448"/>
            <a:ext cx="941294" cy="600292"/>
            <a:chOff x="6185647" y="2086448"/>
            <a:chExt cx="941294" cy="600292"/>
          </a:xfrm>
        </p:grpSpPr>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D47B6FE0-68F4-4E2A-9A76-388861AD9830}"/>
                    </a:ext>
                  </a:extLst>
                </p:cNvPr>
                <p:cNvSpPr txBox="1"/>
                <p:nvPr/>
              </p:nvSpPr>
              <p:spPr>
                <a:xfrm>
                  <a:off x="6411342" y="2317408"/>
                  <a:ext cx="29848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a:solidFill>
                              <a:srgbClr val="002060"/>
                            </a:solidFill>
                            <a:latin typeface="Cambria Math" panose="02040503050406030204" pitchFamily="18" charset="0"/>
                            <a:ea typeface="Cambria Math" panose="02040503050406030204" pitchFamily="18" charset="0"/>
                          </a:rPr>
                          <m:t>𝜔</m:t>
                        </m:r>
                      </m:oMath>
                    </m:oMathPara>
                  </a14:m>
                  <a:endParaRPr lang="en-US" sz="2400" dirty="0">
                    <a:solidFill>
                      <a:srgbClr val="002060"/>
                    </a:solidFill>
                  </a:endParaRPr>
                </a:p>
              </p:txBody>
            </p:sp>
          </mc:Choice>
          <mc:Fallback xmlns="">
            <p:sp>
              <p:nvSpPr>
                <p:cNvPr id="31" name="TextBox 30">
                  <a:extLst>
                    <a:ext uri="{FF2B5EF4-FFF2-40B4-BE49-F238E27FC236}">
                      <a16:creationId xmlns:a16="http://schemas.microsoft.com/office/drawing/2014/main" id="{D47B6FE0-68F4-4E2A-9A76-388861AD9830}"/>
                    </a:ext>
                  </a:extLst>
                </p:cNvPr>
                <p:cNvSpPr txBox="1">
                  <a:spLocks noRot="1" noChangeAspect="1" noMove="1" noResize="1" noEditPoints="1" noAdjustHandles="1" noChangeArrowheads="1" noChangeShapeType="1" noTextEdit="1"/>
                </p:cNvSpPr>
                <p:nvPr/>
              </p:nvSpPr>
              <p:spPr>
                <a:xfrm>
                  <a:off x="6411342" y="2317408"/>
                  <a:ext cx="298480" cy="369332"/>
                </a:xfrm>
                <a:prstGeom prst="rect">
                  <a:avLst/>
                </a:prstGeom>
                <a:blipFill>
                  <a:blip r:embed="rId12"/>
                  <a:stretch>
                    <a:fillRect l="-14286" r="-10204"/>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269C526-0C91-4705-B999-6F5BC3FF1E51}"/>
                </a:ext>
              </a:extLst>
            </p:cNvPr>
            <p:cNvSpPr/>
            <p:nvPr/>
          </p:nvSpPr>
          <p:spPr>
            <a:xfrm>
              <a:off x="6185647" y="2086448"/>
              <a:ext cx="941294" cy="554523"/>
            </a:xfrm>
            <a:prstGeom prst="rect">
              <a:avLst/>
            </a:prstGeom>
            <a:solidFill>
              <a:srgbClr val="1482AC">
                <a:alpha val="4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DE4C36A1-F3FB-46FA-9298-5A155211B22C}"/>
                  </a:ext>
                </a:extLst>
              </p:cNvPr>
              <p:cNvSpPr txBox="1"/>
              <p:nvPr/>
            </p:nvSpPr>
            <p:spPr>
              <a:xfrm>
                <a:off x="6301437" y="4264122"/>
                <a:ext cx="2096728" cy="6155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rgbClr val="002060"/>
                              </a:solidFill>
                              <a:latin typeface="Cambria Math" panose="02040503050406030204" pitchFamily="18" charset="0"/>
                            </a:rPr>
                          </m:ctrlPr>
                        </m:sSubPr>
                        <m:e>
                          <m:r>
                            <a:rPr lang="en-US" sz="2000" b="0" i="1" smtClean="0">
                              <a:solidFill>
                                <a:srgbClr val="002060"/>
                              </a:solidFill>
                              <a:latin typeface="Cambria Math" panose="02040503050406030204" pitchFamily="18" charset="0"/>
                            </a:rPr>
                            <m:t>𝐹</m:t>
                          </m:r>
                        </m:e>
                        <m:sub>
                          <m:r>
                            <a:rPr lang="en-US" sz="2000" b="0" i="1" smtClean="0">
                              <a:solidFill>
                                <a:srgbClr val="002060"/>
                              </a:solidFill>
                              <a:latin typeface="Cambria Math" panose="02040503050406030204" pitchFamily="18" charset="0"/>
                            </a:rPr>
                            <m:t>𝑐</m:t>
                          </m:r>
                        </m:sub>
                      </m:sSub>
                      <m:r>
                        <a:rPr lang="en-US" sz="2000" b="0" i="1" smtClean="0">
                          <a:solidFill>
                            <a:schemeClr val="tx1"/>
                          </a:solidFill>
                          <a:latin typeface="Cambria Math" panose="02040503050406030204" pitchFamily="18" charset="0"/>
                        </a:rPr>
                        <m:t>=</m:t>
                      </m:r>
                      <m:f>
                        <m:fPr>
                          <m:ctrlPr>
                            <a:rPr lang="en-US" sz="2000" b="0" i="1" smtClean="0">
                              <a:solidFill>
                                <a:schemeClr val="tx1"/>
                              </a:solidFill>
                              <a:latin typeface="Cambria Math" panose="02040503050406030204" pitchFamily="18" charset="0"/>
                            </a:rPr>
                          </m:ctrlPr>
                        </m:fPr>
                        <m:num>
                          <m:r>
                            <a:rPr lang="en-US" sz="2000" b="0" i="1" smtClean="0">
                              <a:solidFill>
                                <a:schemeClr val="tx1"/>
                              </a:solidFill>
                              <a:latin typeface="Cambria Math" panose="02040503050406030204" pitchFamily="18" charset="0"/>
                            </a:rPr>
                            <m:t>𝑚</m:t>
                          </m:r>
                          <m:sSup>
                            <m:sSupPr>
                              <m:ctrlPr>
                                <a:rPr lang="en-US" sz="2000" b="0" i="1" smtClean="0">
                                  <a:solidFill>
                                    <a:schemeClr val="tx1"/>
                                  </a:solidFill>
                                  <a:latin typeface="Cambria Math" panose="02040503050406030204" pitchFamily="18" charset="0"/>
                                </a:rPr>
                              </m:ctrlPr>
                            </m:sSupPr>
                            <m:e>
                              <m:r>
                                <a:rPr lang="en-US" sz="2000" b="0" i="1" smtClean="0">
                                  <a:solidFill>
                                    <a:schemeClr val="tx1"/>
                                  </a:solidFill>
                                  <a:latin typeface="Cambria Math" panose="02040503050406030204" pitchFamily="18" charset="0"/>
                                </a:rPr>
                                <m:t>𝑣</m:t>
                              </m:r>
                            </m:e>
                            <m:sup>
                              <m:r>
                                <a:rPr lang="en-US" sz="2000" b="0" i="1" smtClean="0">
                                  <a:solidFill>
                                    <a:schemeClr val="tx1"/>
                                  </a:solidFill>
                                  <a:latin typeface="Cambria Math" panose="02040503050406030204" pitchFamily="18" charset="0"/>
                                </a:rPr>
                                <m:t>2</m:t>
                              </m:r>
                            </m:sup>
                          </m:sSup>
                        </m:num>
                        <m:den>
                          <m:r>
                            <a:rPr lang="en-US" sz="2000" b="0" i="1" smtClean="0">
                              <a:solidFill>
                                <a:schemeClr val="tx1"/>
                              </a:solidFill>
                              <a:latin typeface="Cambria Math" panose="02040503050406030204" pitchFamily="18" charset="0"/>
                            </a:rPr>
                            <m:t>𝑟</m:t>
                          </m:r>
                        </m:den>
                      </m:f>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𝑚</m:t>
                      </m:r>
                      <m:sSup>
                        <m:sSupPr>
                          <m:ctrlPr>
                            <a:rPr lang="en-US" sz="2000" b="0" i="1" smtClean="0">
                              <a:solidFill>
                                <a:schemeClr val="tx1"/>
                              </a:solidFill>
                              <a:latin typeface="Cambria Math" panose="02040503050406030204" pitchFamily="18" charset="0"/>
                              <a:ea typeface="Cambria Math" panose="02040503050406030204" pitchFamily="18" charset="0"/>
                            </a:rPr>
                          </m:ctrlPr>
                        </m:sSupPr>
                        <m:e>
                          <m:r>
                            <a:rPr lang="en-US" sz="2000" i="1">
                              <a:solidFill>
                                <a:schemeClr val="tx1"/>
                              </a:solidFill>
                              <a:latin typeface="Cambria Math" panose="02040503050406030204" pitchFamily="18" charset="0"/>
                              <a:ea typeface="Cambria Math" panose="02040503050406030204" pitchFamily="18" charset="0"/>
                            </a:rPr>
                            <m:t>𝜔</m:t>
                          </m:r>
                        </m:e>
                        <m:sup>
                          <m:r>
                            <a:rPr lang="en-US" sz="2000" b="0" i="1" smtClean="0">
                              <a:solidFill>
                                <a:schemeClr val="tx1"/>
                              </a:solidFill>
                              <a:latin typeface="Cambria Math" panose="02040503050406030204" pitchFamily="18" charset="0"/>
                              <a:ea typeface="Cambria Math" panose="02040503050406030204" pitchFamily="18" charset="0"/>
                            </a:rPr>
                            <m:t>2</m:t>
                          </m:r>
                        </m:sup>
                      </m:sSup>
                      <m:r>
                        <a:rPr lang="en-US" sz="2000" b="0" i="1" smtClean="0">
                          <a:solidFill>
                            <a:schemeClr val="tx1"/>
                          </a:solidFill>
                          <a:latin typeface="Cambria Math" panose="02040503050406030204" pitchFamily="18" charset="0"/>
                          <a:ea typeface="Cambria Math" panose="02040503050406030204" pitchFamily="18" charset="0"/>
                        </a:rPr>
                        <m:t>𝑟</m:t>
                      </m:r>
                    </m:oMath>
                  </m:oMathPara>
                </a14:m>
                <a:endParaRPr lang="en-US" sz="2000" dirty="0">
                  <a:solidFill>
                    <a:schemeClr val="tx1"/>
                  </a:solidFill>
                </a:endParaRPr>
              </a:p>
            </p:txBody>
          </p:sp>
        </mc:Choice>
        <mc:Fallback xmlns="">
          <p:sp>
            <p:nvSpPr>
              <p:cNvPr id="33" name="TextBox 32">
                <a:extLst>
                  <a:ext uri="{FF2B5EF4-FFF2-40B4-BE49-F238E27FC236}">
                    <a16:creationId xmlns:a16="http://schemas.microsoft.com/office/drawing/2014/main" id="{DE4C36A1-F3FB-46FA-9298-5A155211B22C}"/>
                  </a:ext>
                </a:extLst>
              </p:cNvPr>
              <p:cNvSpPr txBox="1">
                <a:spLocks noRot="1" noChangeAspect="1" noMove="1" noResize="1" noEditPoints="1" noAdjustHandles="1" noChangeArrowheads="1" noChangeShapeType="1" noTextEdit="1"/>
              </p:cNvSpPr>
              <p:nvPr/>
            </p:nvSpPr>
            <p:spPr>
              <a:xfrm>
                <a:off x="6301437" y="4264122"/>
                <a:ext cx="2096728" cy="615553"/>
              </a:xfrm>
              <a:prstGeom prst="rect">
                <a:avLst/>
              </a:prstGeom>
              <a:blipFill>
                <a:blip r:embed="rId13"/>
                <a:stretch>
                  <a:fillRect/>
                </a:stretch>
              </a:blipFill>
            </p:spPr>
            <p:txBody>
              <a:bodyPr/>
              <a:lstStyle/>
              <a:p>
                <a:r>
                  <a:rPr lang="en-US">
                    <a:noFill/>
                  </a:rPr>
                  <a:t> </a:t>
                </a:r>
              </a:p>
            </p:txBody>
          </p:sp>
        </mc:Fallback>
      </mc:AlternateContent>
      <p:grpSp>
        <p:nvGrpSpPr>
          <p:cNvPr id="34" name="Group 33">
            <a:extLst>
              <a:ext uri="{FF2B5EF4-FFF2-40B4-BE49-F238E27FC236}">
                <a16:creationId xmlns:a16="http://schemas.microsoft.com/office/drawing/2014/main" id="{2286AA06-56BD-4F94-BD71-30454F7F1A8E}"/>
              </a:ext>
            </a:extLst>
          </p:cNvPr>
          <p:cNvGrpSpPr/>
          <p:nvPr/>
        </p:nvGrpSpPr>
        <p:grpSpPr>
          <a:xfrm>
            <a:off x="6278763" y="4437624"/>
            <a:ext cx="2146296" cy="351486"/>
            <a:chOff x="6278763" y="4437624"/>
            <a:chExt cx="2146296" cy="351486"/>
          </a:xfrm>
        </p:grpSpPr>
        <p:sp>
          <p:nvSpPr>
            <p:cNvPr id="37" name="Rectangle 36">
              <a:extLst>
                <a:ext uri="{FF2B5EF4-FFF2-40B4-BE49-F238E27FC236}">
                  <a16:creationId xmlns:a16="http://schemas.microsoft.com/office/drawing/2014/main" id="{835A8AB5-57E3-4E22-B5E9-4E3D1B8E14C9}"/>
                </a:ext>
              </a:extLst>
            </p:cNvPr>
            <p:cNvSpPr/>
            <p:nvPr/>
          </p:nvSpPr>
          <p:spPr>
            <a:xfrm>
              <a:off x="7632871" y="4437624"/>
              <a:ext cx="792188" cy="351485"/>
            </a:xfrm>
            <a:prstGeom prst="rect">
              <a:avLst/>
            </a:prstGeom>
            <a:solidFill>
              <a:srgbClr val="1482A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18EC90A-F355-4679-8DD1-57C33C79A0C2}"/>
                </a:ext>
              </a:extLst>
            </p:cNvPr>
            <p:cNvSpPr/>
            <p:nvPr/>
          </p:nvSpPr>
          <p:spPr>
            <a:xfrm>
              <a:off x="6278763" y="4437624"/>
              <a:ext cx="567815" cy="351486"/>
            </a:xfrm>
            <a:prstGeom prst="rect">
              <a:avLst/>
            </a:prstGeom>
            <a:solidFill>
              <a:srgbClr val="1482AC">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16516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anim calcmode="lin" valueType="num">
                                      <p:cBhvr>
                                        <p:cTn id="20" dur="1000" fill="hold"/>
                                        <p:tgtEl>
                                          <p:spTgt spid="26"/>
                                        </p:tgtEl>
                                        <p:attrNameLst>
                                          <p:attrName>ppt_x</p:attrName>
                                        </p:attrNameLst>
                                      </p:cBhvr>
                                      <p:tavLst>
                                        <p:tav tm="0">
                                          <p:val>
                                            <p:strVal val="#ppt_x"/>
                                          </p:val>
                                        </p:tav>
                                        <p:tav tm="100000">
                                          <p:val>
                                            <p:strVal val="#ppt_x"/>
                                          </p:val>
                                        </p:tav>
                                      </p:tavLst>
                                    </p:anim>
                                    <p:anim calcmode="lin" valueType="num">
                                      <p:cBhvr>
                                        <p:cTn id="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left)">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left)">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down)">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randombar(horizontal)">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ipe(left)">
                                      <p:cBhvr>
                                        <p:cTn id="51" dur="5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P spid="26" grpId="0"/>
      <p:bldP spid="27" grpId="0"/>
      <p:bldP spid="28" grpId="0"/>
      <p:bldP spid="29" grpId="0" animBg="1"/>
      <p:bldP spid="30"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You didn’t need the mass </a:t>
            </a:r>
            <a:r>
              <a:rPr lang="en-US" dirty="0">
                <a:solidFill>
                  <a:schemeClr val="bg1"/>
                </a:solidFill>
                <a:effectLst>
                  <a:outerShdw blurRad="38100" dist="38100" dir="2700000" algn="tl">
                    <a:srgbClr val="000000">
                      <a:alpha val="43137"/>
                    </a:srgbClr>
                  </a:outerShdw>
                </a:effectLst>
                <a:sym typeface="Wingdings" panose="05000000000000000000" pitchFamily="2" charset="2"/>
              </a:rPr>
              <a:t></a:t>
            </a:r>
            <a:endParaRPr lang="en-US" u="sng"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401799" y="1531726"/>
            <a:ext cx="8304245" cy="1200329"/>
          </a:xfrm>
          <a:prstGeom prst="rect">
            <a:avLst/>
          </a:prstGeom>
          <a:noFill/>
        </p:spPr>
        <p:txBody>
          <a:bodyPr wrap="square" rtlCol="0">
            <a:spAutoFit/>
          </a:bodyPr>
          <a:lstStyle/>
          <a:p>
            <a:r>
              <a:rPr lang="en-US" dirty="0">
                <a:latin typeface="+mj-lt"/>
              </a:rPr>
              <a:t>The "Rotor" ride is the one which presses you against the walls of the spinning rotor as the floor drops away. The coefficient of static friction between the wall and the 75-kg rider is </a:t>
            </a:r>
            <a:r>
              <a:rPr lang="el-GR" dirty="0">
                <a:latin typeface="+mj-lt"/>
              </a:rPr>
              <a:t>μ</a:t>
            </a:r>
            <a:r>
              <a:rPr lang="en-US" dirty="0">
                <a:latin typeface="+mj-lt"/>
              </a:rPr>
              <a:t> = 0.06. If the ride is rotating at an angular velocity of 5.2 rad s</a:t>
            </a:r>
            <a:r>
              <a:rPr lang="en-US" baseline="30000" dirty="0">
                <a:latin typeface="+mj-lt"/>
              </a:rPr>
              <a:t>-1</a:t>
            </a:r>
            <a:r>
              <a:rPr lang="en-US" dirty="0">
                <a:latin typeface="+mj-lt"/>
              </a:rPr>
              <a:t>, what must be the radius of the rotor?</a:t>
            </a:r>
          </a:p>
        </p:txBody>
      </p:sp>
      <p:sp>
        <p:nvSpPr>
          <p:cNvPr id="3" name="Oval 2"/>
          <p:cNvSpPr/>
          <p:nvPr/>
        </p:nvSpPr>
        <p:spPr>
          <a:xfrm>
            <a:off x="-2133602" y="3240014"/>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133602" y="5397351"/>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3" idx="2"/>
            <a:endCxn id="7" idx="2"/>
          </p:cNvCxnSpPr>
          <p:nvPr/>
        </p:nvCxnSpPr>
        <p:spPr>
          <a:xfrm>
            <a:off x="-2133602" y="34826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1710611" y="3482610"/>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3" idx="3"/>
            <a:endCxn id="7" idx="3"/>
          </p:cNvCxnSpPr>
          <p:nvPr/>
        </p:nvCxnSpPr>
        <p:spPr>
          <a:xfrm>
            <a:off x="-1570630" y="36541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3" idx="4"/>
            <a:endCxn id="7" idx="4"/>
          </p:cNvCxnSpPr>
          <p:nvPr/>
        </p:nvCxnSpPr>
        <p:spPr>
          <a:xfrm>
            <a:off x="-211495" y="3725206"/>
            <a:ext cx="0" cy="2157337"/>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7" name="Straight Connector 16"/>
          <p:cNvCxnSpPr>
            <a:stCxn id="3" idx="5"/>
            <a:endCxn id="7" idx="5"/>
          </p:cNvCxnSpPr>
          <p:nvPr/>
        </p:nvCxnSpPr>
        <p:spPr>
          <a:xfrm>
            <a:off x="1147639" y="3654151"/>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p:nvCxnSpPr>
        <p:spPr>
          <a:xfrm>
            <a:off x="-897295" y="32590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a:off x="455255" y="3259064"/>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1026" name="Picture 2" descr="Image result for person standing profile s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21929" flipH="1">
            <a:off x="1301926" y="3744674"/>
            <a:ext cx="481912" cy="1671631"/>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a:extLst>
              <a:ext uri="{FF2B5EF4-FFF2-40B4-BE49-F238E27FC236}">
                <a16:creationId xmlns:a16="http://schemas.microsoft.com/office/drawing/2014/main" id="{AB907572-D365-48B3-881B-73E7B5B813DD}"/>
              </a:ext>
            </a:extLst>
          </p:cNvPr>
          <p:cNvCxnSpPr/>
          <p:nvPr/>
        </p:nvCxnSpPr>
        <p:spPr>
          <a:xfrm flipH="1">
            <a:off x="890063" y="4498080"/>
            <a:ext cx="635000" cy="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508C081-832D-441C-ABF3-048FB2EBF08F}"/>
              </a:ext>
            </a:extLst>
          </p:cNvPr>
          <p:cNvCxnSpPr/>
          <p:nvPr/>
        </p:nvCxnSpPr>
        <p:spPr>
          <a:xfrm flipH="1">
            <a:off x="1537763" y="4498080"/>
            <a:ext cx="0" cy="64008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F637D91-AAFF-4A6B-A05C-1BBB3884E635}"/>
              </a:ext>
            </a:extLst>
          </p:cNvPr>
          <p:cNvCxnSpPr/>
          <p:nvPr/>
        </p:nvCxnSpPr>
        <p:spPr>
          <a:xfrm flipV="1">
            <a:off x="1537763" y="3858000"/>
            <a:ext cx="0" cy="64008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A643FD3-0C33-402F-A3E4-7F530A8F48F2}"/>
              </a:ext>
            </a:extLst>
          </p:cNvPr>
          <p:cNvSpPr txBox="1"/>
          <p:nvPr/>
        </p:nvSpPr>
        <p:spPr>
          <a:xfrm>
            <a:off x="583784" y="4267247"/>
            <a:ext cx="348172" cy="461665"/>
          </a:xfrm>
          <a:prstGeom prst="rect">
            <a:avLst/>
          </a:prstGeom>
          <a:noFill/>
        </p:spPr>
        <p:txBody>
          <a:bodyPr wrap="none" rtlCol="0">
            <a:spAutoFit/>
          </a:bodyPr>
          <a:lstStyle/>
          <a:p>
            <a:r>
              <a:rPr lang="en-US" sz="2400" dirty="0">
                <a:solidFill>
                  <a:srgbClr val="FF6600"/>
                </a:solidFill>
                <a:latin typeface="+mj-lt"/>
              </a:rPr>
              <a:t>R</a:t>
            </a:r>
            <a:endParaRPr lang="en-US" dirty="0">
              <a:solidFill>
                <a:srgbClr val="FF6600"/>
              </a:solidFill>
              <a:latin typeface="+mj-lt"/>
            </a:endParaRPr>
          </a:p>
        </p:txBody>
      </p:sp>
      <p:sp>
        <p:nvSpPr>
          <p:cNvPr id="22" name="TextBox 21">
            <a:extLst>
              <a:ext uri="{FF2B5EF4-FFF2-40B4-BE49-F238E27FC236}">
                <a16:creationId xmlns:a16="http://schemas.microsoft.com/office/drawing/2014/main" id="{526101F4-F247-450E-A33A-017FA207C104}"/>
              </a:ext>
            </a:extLst>
          </p:cNvPr>
          <p:cNvSpPr txBox="1"/>
          <p:nvPr/>
        </p:nvSpPr>
        <p:spPr>
          <a:xfrm>
            <a:off x="1119711" y="4762648"/>
            <a:ext cx="421910" cy="461665"/>
          </a:xfrm>
          <a:prstGeom prst="rect">
            <a:avLst/>
          </a:prstGeom>
          <a:noFill/>
        </p:spPr>
        <p:txBody>
          <a:bodyPr wrap="none" rtlCol="0">
            <a:spAutoFit/>
          </a:bodyPr>
          <a:lstStyle/>
          <a:p>
            <a:r>
              <a:rPr lang="en-US" sz="2400" dirty="0" err="1">
                <a:solidFill>
                  <a:srgbClr val="FF0000"/>
                </a:solidFill>
                <a:latin typeface="+mj-lt"/>
              </a:rPr>
              <a:t>F</a:t>
            </a:r>
            <a:r>
              <a:rPr lang="en-US" sz="2400" baseline="-25000" dirty="0" err="1">
                <a:solidFill>
                  <a:srgbClr val="FF0000"/>
                </a:solidFill>
                <a:latin typeface="+mj-lt"/>
              </a:rPr>
              <a:t>g</a:t>
            </a:r>
            <a:endParaRPr lang="en-US" dirty="0">
              <a:solidFill>
                <a:srgbClr val="FF0000"/>
              </a:solidFill>
              <a:latin typeface="+mj-lt"/>
            </a:endParaRPr>
          </a:p>
        </p:txBody>
      </p:sp>
      <p:sp>
        <p:nvSpPr>
          <p:cNvPr id="23" name="TextBox 22">
            <a:extLst>
              <a:ext uri="{FF2B5EF4-FFF2-40B4-BE49-F238E27FC236}">
                <a16:creationId xmlns:a16="http://schemas.microsoft.com/office/drawing/2014/main" id="{7DE48D7D-6547-4FD1-BABD-98D0ABC7A300}"/>
              </a:ext>
            </a:extLst>
          </p:cNvPr>
          <p:cNvSpPr txBox="1"/>
          <p:nvPr/>
        </p:nvSpPr>
        <p:spPr>
          <a:xfrm>
            <a:off x="1115841" y="3676480"/>
            <a:ext cx="386644" cy="461665"/>
          </a:xfrm>
          <a:prstGeom prst="rect">
            <a:avLst/>
          </a:prstGeom>
          <a:noFill/>
        </p:spPr>
        <p:txBody>
          <a:bodyPr wrap="none" rtlCol="0">
            <a:spAutoFit/>
          </a:bodyPr>
          <a:lstStyle/>
          <a:p>
            <a:r>
              <a:rPr lang="en-US" sz="2400" dirty="0">
                <a:solidFill>
                  <a:srgbClr val="7030A0"/>
                </a:solidFill>
                <a:latin typeface="+mj-lt"/>
              </a:rPr>
              <a:t>F</a:t>
            </a:r>
            <a:r>
              <a:rPr lang="en-US" sz="2400" baseline="-25000" dirty="0">
                <a:solidFill>
                  <a:srgbClr val="7030A0"/>
                </a:solidFill>
                <a:latin typeface="+mj-lt"/>
              </a:rPr>
              <a:t>f</a:t>
            </a:r>
            <a:endParaRPr lang="en-US" dirty="0">
              <a:solidFill>
                <a:srgbClr val="7030A0"/>
              </a:solidFill>
              <a:latin typeface="+mj-lt"/>
            </a:endParaRPr>
          </a:p>
        </p:txBody>
      </p:sp>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7F644E36-8861-4750-BD93-945168C62221}"/>
                  </a:ext>
                </a:extLst>
              </p:cNvPr>
              <p:cNvSpPr/>
              <p:nvPr/>
            </p:nvSpPr>
            <p:spPr>
              <a:xfrm>
                <a:off x="2081732" y="2848751"/>
                <a:ext cx="1315360" cy="4912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7030A0"/>
                              </a:solidFill>
                              <a:latin typeface="Cambria Math" panose="02040503050406030204" pitchFamily="18" charset="0"/>
                            </a:rPr>
                          </m:ctrlPr>
                        </m:sSubPr>
                        <m:e>
                          <m:r>
                            <a:rPr lang="en-US" sz="2400" b="0" i="1" smtClean="0">
                              <a:solidFill>
                                <a:srgbClr val="7030A0"/>
                              </a:solidFill>
                              <a:latin typeface="Cambria Math" panose="02040503050406030204" pitchFamily="18" charset="0"/>
                            </a:rPr>
                            <m:t>𝐹</m:t>
                          </m:r>
                        </m:e>
                        <m:sub>
                          <m:r>
                            <a:rPr lang="en-US" sz="2400" b="0" i="1" smtClean="0">
                              <a:solidFill>
                                <a:srgbClr val="7030A0"/>
                              </a:solidFill>
                              <a:latin typeface="Cambria Math" panose="02040503050406030204" pitchFamily="18" charset="0"/>
                            </a:rPr>
                            <m:t>𝑓</m:t>
                          </m:r>
                        </m:sub>
                      </m:sSub>
                      <m:r>
                        <a:rPr lang="en-US" sz="2400" i="1">
                          <a:latin typeface="Cambria Math" panose="02040503050406030204" pitchFamily="18" charset="0"/>
                        </a:rPr>
                        <m:t>=</m:t>
                      </m:r>
                      <m:r>
                        <a:rPr lang="en-US" sz="2400" i="1" smtClean="0">
                          <a:solidFill>
                            <a:srgbClr val="0070C0"/>
                          </a:solidFill>
                          <a:latin typeface="Cambria Math" panose="02040503050406030204" pitchFamily="18" charset="0"/>
                          <a:ea typeface="Cambria Math" panose="02040503050406030204" pitchFamily="18" charset="0"/>
                        </a:rPr>
                        <m:t>𝜇</m:t>
                      </m:r>
                      <m:r>
                        <a:rPr lang="en-US" sz="2400" b="0" i="1" smtClean="0">
                          <a:solidFill>
                            <a:srgbClr val="FF6600"/>
                          </a:solidFill>
                          <a:latin typeface="Cambria Math" panose="02040503050406030204" pitchFamily="18" charset="0"/>
                        </a:rPr>
                        <m:t>𝑅</m:t>
                      </m:r>
                    </m:oMath>
                  </m:oMathPara>
                </a14:m>
                <a:endParaRPr lang="en-US" sz="2400" dirty="0"/>
              </a:p>
            </p:txBody>
          </p:sp>
        </mc:Choice>
        <mc:Fallback xmlns="">
          <p:sp>
            <p:nvSpPr>
              <p:cNvPr id="24" name="Rectangle 23">
                <a:extLst>
                  <a:ext uri="{FF2B5EF4-FFF2-40B4-BE49-F238E27FC236}">
                    <a16:creationId xmlns:a16="http://schemas.microsoft.com/office/drawing/2014/main" id="{7F644E36-8861-4750-BD93-945168C62221}"/>
                  </a:ext>
                </a:extLst>
              </p:cNvPr>
              <p:cNvSpPr>
                <a:spLocks noRot="1" noChangeAspect="1" noMove="1" noResize="1" noEditPoints="1" noAdjustHandles="1" noChangeArrowheads="1" noChangeShapeType="1" noTextEdit="1"/>
              </p:cNvSpPr>
              <p:nvPr/>
            </p:nvSpPr>
            <p:spPr>
              <a:xfrm>
                <a:off x="2081732" y="2848751"/>
                <a:ext cx="1315360" cy="491288"/>
              </a:xfrm>
              <a:prstGeom prst="rect">
                <a:avLst/>
              </a:prstGeom>
              <a:blipFill>
                <a:blip r:embed="rId4"/>
                <a:stretch>
                  <a:fillRect b="-123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a:extLst>
                  <a:ext uri="{FF2B5EF4-FFF2-40B4-BE49-F238E27FC236}">
                    <a16:creationId xmlns:a16="http://schemas.microsoft.com/office/drawing/2014/main" id="{937A170C-222C-4AEC-80BA-72EBC641D2CB}"/>
                  </a:ext>
                </a:extLst>
              </p:cNvPr>
              <p:cNvSpPr/>
              <p:nvPr/>
            </p:nvSpPr>
            <p:spPr>
              <a:xfrm>
                <a:off x="5262583" y="3380596"/>
                <a:ext cx="1914370" cy="7580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rgbClr val="7030A0"/>
                              </a:solidFill>
                              <a:latin typeface="Cambria Math" panose="02040503050406030204" pitchFamily="18" charset="0"/>
                            </a:rPr>
                          </m:ctrlPr>
                        </m:sSubPr>
                        <m:e>
                          <m:r>
                            <a:rPr lang="en-US" sz="4000" b="0" i="1" smtClean="0">
                              <a:solidFill>
                                <a:srgbClr val="7030A0"/>
                              </a:solidFill>
                              <a:latin typeface="Cambria Math" panose="02040503050406030204" pitchFamily="18" charset="0"/>
                            </a:rPr>
                            <m:t>𝐹</m:t>
                          </m:r>
                        </m:e>
                        <m:sub>
                          <m:r>
                            <a:rPr lang="en-US" sz="4000" b="0" i="1" smtClean="0">
                              <a:solidFill>
                                <a:srgbClr val="7030A0"/>
                              </a:solidFill>
                              <a:latin typeface="Cambria Math" panose="02040503050406030204" pitchFamily="18" charset="0"/>
                            </a:rPr>
                            <m:t>𝑓</m:t>
                          </m:r>
                        </m:sub>
                      </m:sSub>
                      <m:r>
                        <a:rPr lang="en-US" sz="4000" i="1">
                          <a:latin typeface="Cambria Math" panose="02040503050406030204" pitchFamily="18" charset="0"/>
                        </a:rPr>
                        <m:t>=</m:t>
                      </m:r>
                      <m:sSub>
                        <m:sSubPr>
                          <m:ctrlPr>
                            <a:rPr lang="en-US" sz="4000" i="1" smtClean="0">
                              <a:solidFill>
                                <a:srgbClr val="C00000"/>
                              </a:solidFill>
                              <a:latin typeface="Cambria Math" panose="02040503050406030204" pitchFamily="18" charset="0"/>
                            </a:rPr>
                          </m:ctrlPr>
                        </m:sSubPr>
                        <m:e>
                          <m:r>
                            <a:rPr lang="en-US" sz="4000" i="1">
                              <a:solidFill>
                                <a:srgbClr val="C00000"/>
                              </a:solidFill>
                              <a:latin typeface="Cambria Math" panose="02040503050406030204" pitchFamily="18" charset="0"/>
                            </a:rPr>
                            <m:t>𝐹</m:t>
                          </m:r>
                        </m:e>
                        <m:sub>
                          <m:r>
                            <a:rPr lang="en-US" sz="4000" b="0" i="1" smtClean="0">
                              <a:solidFill>
                                <a:srgbClr val="C00000"/>
                              </a:solidFill>
                              <a:latin typeface="Cambria Math" panose="02040503050406030204" pitchFamily="18" charset="0"/>
                            </a:rPr>
                            <m:t>𝑔</m:t>
                          </m:r>
                        </m:sub>
                      </m:sSub>
                    </m:oMath>
                  </m:oMathPara>
                </a14:m>
                <a:endParaRPr lang="en-US" sz="4000" dirty="0"/>
              </a:p>
            </p:txBody>
          </p:sp>
        </mc:Choice>
        <mc:Fallback xmlns="">
          <p:sp>
            <p:nvSpPr>
              <p:cNvPr id="25" name="Rectangle 24">
                <a:extLst>
                  <a:ext uri="{FF2B5EF4-FFF2-40B4-BE49-F238E27FC236}">
                    <a16:creationId xmlns:a16="http://schemas.microsoft.com/office/drawing/2014/main" id="{937A170C-222C-4AEC-80BA-72EBC641D2CB}"/>
                  </a:ext>
                </a:extLst>
              </p:cNvPr>
              <p:cNvSpPr>
                <a:spLocks noRot="1" noChangeAspect="1" noMove="1" noResize="1" noEditPoints="1" noAdjustHandles="1" noChangeArrowheads="1" noChangeShapeType="1" noTextEdit="1"/>
              </p:cNvSpPr>
              <p:nvPr/>
            </p:nvSpPr>
            <p:spPr>
              <a:xfrm>
                <a:off x="5262583" y="3380596"/>
                <a:ext cx="1914370" cy="75802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071A92AB-7BB5-4F1C-AA86-246326FA6E27}"/>
                  </a:ext>
                </a:extLst>
              </p:cNvPr>
              <p:cNvSpPr/>
              <p:nvPr/>
            </p:nvSpPr>
            <p:spPr>
              <a:xfrm>
                <a:off x="7321370" y="2798082"/>
                <a:ext cx="1384674" cy="491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C00000"/>
                              </a:solidFill>
                              <a:latin typeface="Cambria Math" panose="02040503050406030204" pitchFamily="18" charset="0"/>
                            </a:rPr>
                          </m:ctrlPr>
                        </m:sSubPr>
                        <m:e>
                          <m:r>
                            <a:rPr lang="en-US" sz="2400" b="0" i="1" smtClean="0">
                              <a:solidFill>
                                <a:srgbClr val="C00000"/>
                              </a:solidFill>
                              <a:latin typeface="Cambria Math" panose="02040503050406030204" pitchFamily="18" charset="0"/>
                            </a:rPr>
                            <m:t>𝐹</m:t>
                          </m:r>
                        </m:e>
                        <m:sub>
                          <m:r>
                            <a:rPr lang="en-US" sz="2400" b="0" i="1" smtClean="0">
                              <a:solidFill>
                                <a:srgbClr val="C00000"/>
                              </a:solidFill>
                              <a:latin typeface="Cambria Math" panose="02040503050406030204" pitchFamily="18" charset="0"/>
                            </a:rPr>
                            <m:t>𝑔</m:t>
                          </m:r>
                        </m:sub>
                      </m:sSub>
                      <m:r>
                        <a:rPr lang="en-US" sz="2400" i="1">
                          <a:latin typeface="Cambria Math" panose="02040503050406030204" pitchFamily="18" charset="0"/>
                        </a:rPr>
                        <m:t>=</m:t>
                      </m:r>
                      <m:r>
                        <a:rPr lang="en-US" sz="2400" i="1" smtClean="0">
                          <a:solidFill>
                            <a:srgbClr val="C00000"/>
                          </a:solidFill>
                          <a:latin typeface="Cambria Math" panose="02040503050406030204" pitchFamily="18" charset="0"/>
                          <a:ea typeface="Cambria Math" panose="02040503050406030204" pitchFamily="18" charset="0"/>
                        </a:rPr>
                        <m:t>𝑚</m:t>
                      </m:r>
                      <m:r>
                        <a:rPr lang="en-US" sz="2400" b="0" i="1" smtClean="0">
                          <a:solidFill>
                            <a:srgbClr val="C00000"/>
                          </a:solidFill>
                          <a:latin typeface="Cambria Math" panose="02040503050406030204" pitchFamily="18" charset="0"/>
                          <a:ea typeface="Cambria Math" panose="02040503050406030204" pitchFamily="18" charset="0"/>
                        </a:rPr>
                        <m:t>𝑔</m:t>
                      </m:r>
                    </m:oMath>
                  </m:oMathPara>
                </a14:m>
                <a:endParaRPr lang="en-US" sz="2400" dirty="0"/>
              </a:p>
            </p:txBody>
          </p:sp>
        </mc:Choice>
        <mc:Fallback xmlns="">
          <p:sp>
            <p:nvSpPr>
              <p:cNvPr id="26" name="Rectangle 25">
                <a:extLst>
                  <a:ext uri="{FF2B5EF4-FFF2-40B4-BE49-F238E27FC236}">
                    <a16:creationId xmlns:a16="http://schemas.microsoft.com/office/drawing/2014/main" id="{071A92AB-7BB5-4F1C-AA86-246326FA6E27}"/>
                  </a:ext>
                </a:extLst>
              </p:cNvPr>
              <p:cNvSpPr>
                <a:spLocks noRot="1" noChangeAspect="1" noMove="1" noResize="1" noEditPoints="1" noAdjustHandles="1" noChangeArrowheads="1" noChangeShapeType="1" noTextEdit="1"/>
              </p:cNvSpPr>
              <p:nvPr/>
            </p:nvSpPr>
            <p:spPr>
              <a:xfrm>
                <a:off x="7321370" y="2798082"/>
                <a:ext cx="1384674" cy="491738"/>
              </a:xfrm>
              <a:prstGeom prst="rect">
                <a:avLst/>
              </a:prstGeom>
              <a:blipFill>
                <a:blip r:embed="rId6"/>
                <a:stretch>
                  <a:fillRect b="-74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731E6C3B-309C-472C-8D63-CD60CF16842E}"/>
                  </a:ext>
                </a:extLst>
              </p:cNvPr>
              <p:cNvSpPr/>
              <p:nvPr/>
            </p:nvSpPr>
            <p:spPr>
              <a:xfrm>
                <a:off x="5149731" y="4146595"/>
                <a:ext cx="2343270"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a:solidFill>
                            <a:srgbClr val="0070C0"/>
                          </a:solidFill>
                          <a:latin typeface="Cambria Math" panose="02040503050406030204" pitchFamily="18" charset="0"/>
                          <a:ea typeface="Cambria Math" panose="02040503050406030204" pitchFamily="18" charset="0"/>
                        </a:rPr>
                        <m:t>𝜇</m:t>
                      </m:r>
                      <m:r>
                        <a:rPr lang="en-US" sz="4000" i="1" smtClean="0">
                          <a:solidFill>
                            <a:srgbClr val="FF6600"/>
                          </a:solidFill>
                          <a:latin typeface="Cambria Math" panose="02040503050406030204" pitchFamily="18" charset="0"/>
                        </a:rPr>
                        <m:t>𝑅</m:t>
                      </m:r>
                      <m:r>
                        <a:rPr lang="en-US" sz="4000" i="1">
                          <a:latin typeface="Cambria Math" panose="02040503050406030204" pitchFamily="18" charset="0"/>
                        </a:rPr>
                        <m:t>=</m:t>
                      </m:r>
                      <m:r>
                        <a:rPr lang="en-US" sz="4000" i="1" smtClean="0">
                          <a:solidFill>
                            <a:srgbClr val="C00000"/>
                          </a:solidFill>
                          <a:latin typeface="Cambria Math" panose="02040503050406030204" pitchFamily="18" charset="0"/>
                          <a:ea typeface="Cambria Math" panose="02040503050406030204" pitchFamily="18" charset="0"/>
                        </a:rPr>
                        <m:t>𝑚𝑔</m:t>
                      </m:r>
                    </m:oMath>
                  </m:oMathPara>
                </a14:m>
                <a:endParaRPr lang="en-US" sz="4000" dirty="0"/>
              </a:p>
            </p:txBody>
          </p:sp>
        </mc:Choice>
        <mc:Fallback xmlns="">
          <p:sp>
            <p:nvSpPr>
              <p:cNvPr id="27" name="Rectangle 26">
                <a:extLst>
                  <a:ext uri="{FF2B5EF4-FFF2-40B4-BE49-F238E27FC236}">
                    <a16:creationId xmlns:a16="http://schemas.microsoft.com/office/drawing/2014/main" id="{731E6C3B-309C-472C-8D63-CD60CF16842E}"/>
                  </a:ext>
                </a:extLst>
              </p:cNvPr>
              <p:cNvSpPr>
                <a:spLocks noRot="1" noChangeAspect="1" noMove="1" noResize="1" noEditPoints="1" noAdjustHandles="1" noChangeArrowheads="1" noChangeShapeType="1" noTextEdit="1"/>
              </p:cNvSpPr>
              <p:nvPr/>
            </p:nvSpPr>
            <p:spPr>
              <a:xfrm>
                <a:off x="5149731" y="4146595"/>
                <a:ext cx="2343270" cy="707886"/>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D44E2315-4990-4286-ABDF-E5D606A70A8D}"/>
                  </a:ext>
                </a:extLst>
              </p:cNvPr>
              <p:cNvSpPr/>
              <p:nvPr/>
            </p:nvSpPr>
            <p:spPr>
              <a:xfrm>
                <a:off x="4101875" y="4920508"/>
                <a:ext cx="3443699"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a:solidFill>
                            <a:srgbClr val="0070C0"/>
                          </a:solidFill>
                          <a:latin typeface="Cambria Math" panose="02040503050406030204" pitchFamily="18" charset="0"/>
                          <a:ea typeface="Cambria Math" panose="02040503050406030204" pitchFamily="18" charset="0"/>
                        </a:rPr>
                        <m:t>𝜇</m:t>
                      </m:r>
                      <m:r>
                        <a:rPr lang="en-US" sz="4000" i="1">
                          <a:solidFill>
                            <a:srgbClr val="FF6600"/>
                          </a:solidFill>
                          <a:latin typeface="Cambria Math" panose="02040503050406030204" pitchFamily="18" charset="0"/>
                        </a:rPr>
                        <m:t>𝑚</m:t>
                      </m:r>
                      <m:sSup>
                        <m:sSupPr>
                          <m:ctrlPr>
                            <a:rPr lang="en-US" sz="4000" i="1">
                              <a:solidFill>
                                <a:srgbClr val="FF6600"/>
                              </a:solidFill>
                              <a:latin typeface="Cambria Math" panose="02040503050406030204" pitchFamily="18" charset="0"/>
                            </a:rPr>
                          </m:ctrlPr>
                        </m:sSupPr>
                        <m:e>
                          <m:r>
                            <a:rPr lang="en-US" sz="4000" i="1">
                              <a:solidFill>
                                <a:srgbClr val="FF6600"/>
                              </a:solidFill>
                              <a:latin typeface="Cambria Math" panose="02040503050406030204" pitchFamily="18" charset="0"/>
                              <a:ea typeface="Cambria Math" panose="02040503050406030204" pitchFamily="18" charset="0"/>
                            </a:rPr>
                            <m:t>𝜔</m:t>
                          </m:r>
                        </m:e>
                        <m:sup>
                          <m:r>
                            <a:rPr lang="en-US" sz="4000" i="1">
                              <a:solidFill>
                                <a:srgbClr val="FF6600"/>
                              </a:solidFill>
                              <a:latin typeface="Cambria Math" panose="02040503050406030204" pitchFamily="18" charset="0"/>
                            </a:rPr>
                            <m:t>2</m:t>
                          </m:r>
                        </m:sup>
                      </m:sSup>
                      <m:r>
                        <a:rPr lang="en-US" sz="4000" i="1">
                          <a:solidFill>
                            <a:srgbClr val="FF6600"/>
                          </a:solidFill>
                          <a:latin typeface="Cambria Math" panose="02040503050406030204" pitchFamily="18" charset="0"/>
                          <a:ea typeface="Cambria Math" panose="02040503050406030204" pitchFamily="18" charset="0"/>
                        </a:rPr>
                        <m:t>𝑟</m:t>
                      </m:r>
                      <m:r>
                        <a:rPr lang="en-US" sz="4000" i="1">
                          <a:latin typeface="Cambria Math" panose="02040503050406030204" pitchFamily="18" charset="0"/>
                        </a:rPr>
                        <m:t>=</m:t>
                      </m:r>
                      <m:r>
                        <a:rPr lang="en-US" sz="4000" i="1">
                          <a:solidFill>
                            <a:srgbClr val="C00000"/>
                          </a:solidFill>
                          <a:latin typeface="Cambria Math" panose="02040503050406030204" pitchFamily="18" charset="0"/>
                          <a:ea typeface="Cambria Math" panose="02040503050406030204" pitchFamily="18" charset="0"/>
                        </a:rPr>
                        <m:t>𝑚𝑔</m:t>
                      </m:r>
                    </m:oMath>
                  </m:oMathPara>
                </a14:m>
                <a:endParaRPr lang="en-US" sz="4000" dirty="0"/>
              </a:p>
            </p:txBody>
          </p:sp>
        </mc:Choice>
        <mc:Fallback xmlns="">
          <p:sp>
            <p:nvSpPr>
              <p:cNvPr id="28" name="Rectangle 27">
                <a:extLst>
                  <a:ext uri="{FF2B5EF4-FFF2-40B4-BE49-F238E27FC236}">
                    <a16:creationId xmlns:a16="http://schemas.microsoft.com/office/drawing/2014/main" id="{D44E2315-4990-4286-ABDF-E5D606A70A8D}"/>
                  </a:ext>
                </a:extLst>
              </p:cNvPr>
              <p:cNvSpPr>
                <a:spLocks noRot="1" noChangeAspect="1" noMove="1" noResize="1" noEditPoints="1" noAdjustHandles="1" noChangeArrowheads="1" noChangeShapeType="1" noTextEdit="1"/>
              </p:cNvSpPr>
              <p:nvPr/>
            </p:nvSpPr>
            <p:spPr>
              <a:xfrm>
                <a:off x="4101875" y="4920508"/>
                <a:ext cx="3443699" cy="707886"/>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a:extLst>
                  <a:ext uri="{FF2B5EF4-FFF2-40B4-BE49-F238E27FC236}">
                    <a16:creationId xmlns:a16="http://schemas.microsoft.com/office/drawing/2014/main" id="{6A08E3D1-821D-4B8A-B96E-D1EFC986D795}"/>
                  </a:ext>
                </a:extLst>
              </p:cNvPr>
              <p:cNvSpPr/>
              <p:nvPr/>
            </p:nvSpPr>
            <p:spPr>
              <a:xfrm>
                <a:off x="2046408" y="3572184"/>
                <a:ext cx="1703030"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2060"/>
                              </a:solidFill>
                              <a:latin typeface="Cambria Math" panose="02040503050406030204" pitchFamily="18" charset="0"/>
                            </a:rPr>
                          </m:ctrlPr>
                        </m:sSubPr>
                        <m:e>
                          <m:r>
                            <a:rPr lang="en-US" sz="2400" b="0" i="1" smtClean="0">
                              <a:solidFill>
                                <a:srgbClr val="002060"/>
                              </a:solidFill>
                              <a:latin typeface="Cambria Math" panose="02040503050406030204" pitchFamily="18" charset="0"/>
                            </a:rPr>
                            <m:t>𝐹</m:t>
                          </m:r>
                        </m:e>
                        <m:sub>
                          <m:r>
                            <a:rPr lang="en-US" sz="2400" b="0" i="1" smtClean="0">
                              <a:solidFill>
                                <a:srgbClr val="002060"/>
                              </a:solidFill>
                              <a:latin typeface="Cambria Math" panose="02040503050406030204" pitchFamily="18" charset="0"/>
                            </a:rPr>
                            <m:t>𝑐</m:t>
                          </m:r>
                        </m:sub>
                      </m:sSub>
                      <m:r>
                        <a:rPr lang="en-US" sz="2400" i="1">
                          <a:latin typeface="Cambria Math" panose="02040503050406030204" pitchFamily="18" charset="0"/>
                        </a:rPr>
                        <m:t>=</m:t>
                      </m:r>
                      <m:r>
                        <a:rPr lang="en-US" sz="2400" b="0" i="1" smtClean="0">
                          <a:solidFill>
                            <a:schemeClr val="tx1"/>
                          </a:solidFill>
                          <a:latin typeface="Cambria Math" panose="02040503050406030204" pitchFamily="18" charset="0"/>
                        </a:rPr>
                        <m:t>𝑚</m:t>
                      </m:r>
                      <m:sSup>
                        <m:sSupPr>
                          <m:ctrlPr>
                            <a:rPr lang="en-US" sz="2400" b="0" i="1" smtClean="0">
                              <a:solidFill>
                                <a:schemeClr val="tx1"/>
                              </a:solidFill>
                              <a:latin typeface="Cambria Math" panose="02040503050406030204" pitchFamily="18" charset="0"/>
                            </a:rPr>
                          </m:ctrlPr>
                        </m:sSupPr>
                        <m:e>
                          <m:r>
                            <a:rPr lang="en-US" sz="2400" b="0" i="1" smtClean="0">
                              <a:solidFill>
                                <a:schemeClr val="tx1"/>
                              </a:solidFill>
                              <a:latin typeface="Cambria Math" panose="02040503050406030204" pitchFamily="18" charset="0"/>
                              <a:ea typeface="Cambria Math" panose="02040503050406030204" pitchFamily="18" charset="0"/>
                            </a:rPr>
                            <m:t>𝜔</m:t>
                          </m:r>
                        </m:e>
                        <m:sup>
                          <m:r>
                            <a:rPr lang="en-US" sz="2400" b="0" i="1" smtClean="0">
                              <a:solidFill>
                                <a:schemeClr val="tx1"/>
                              </a:solidFill>
                              <a:latin typeface="Cambria Math" panose="02040503050406030204" pitchFamily="18" charset="0"/>
                            </a:rPr>
                            <m:t>2</m:t>
                          </m:r>
                        </m:sup>
                      </m:sSup>
                      <m:r>
                        <a:rPr lang="en-US" sz="2400" b="0" i="1" smtClean="0">
                          <a:solidFill>
                            <a:schemeClr val="tx1"/>
                          </a:solidFill>
                          <a:latin typeface="Cambria Math" panose="02040503050406030204" pitchFamily="18" charset="0"/>
                        </a:rPr>
                        <m:t>𝑟</m:t>
                      </m:r>
                    </m:oMath>
                  </m:oMathPara>
                </a14:m>
                <a:endParaRPr lang="en-US" sz="2400" dirty="0"/>
              </a:p>
            </p:txBody>
          </p:sp>
        </mc:Choice>
        <mc:Fallback xmlns="">
          <p:sp>
            <p:nvSpPr>
              <p:cNvPr id="29" name="Rectangle 28">
                <a:extLst>
                  <a:ext uri="{FF2B5EF4-FFF2-40B4-BE49-F238E27FC236}">
                    <a16:creationId xmlns:a16="http://schemas.microsoft.com/office/drawing/2014/main" id="{6A08E3D1-821D-4B8A-B96E-D1EFC986D795}"/>
                  </a:ext>
                </a:extLst>
              </p:cNvPr>
              <p:cNvSpPr>
                <a:spLocks noRot="1" noChangeAspect="1" noMove="1" noResize="1" noEditPoints="1" noAdjustHandles="1" noChangeArrowheads="1" noChangeShapeType="1" noTextEdit="1"/>
              </p:cNvSpPr>
              <p:nvPr/>
            </p:nvSpPr>
            <p:spPr>
              <a:xfrm>
                <a:off x="2046408" y="3572184"/>
                <a:ext cx="1703030"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EA1221AF-DC63-4549-AC7C-F5EE0255F532}"/>
                  </a:ext>
                </a:extLst>
              </p:cNvPr>
              <p:cNvSpPr/>
              <p:nvPr/>
            </p:nvSpPr>
            <p:spPr>
              <a:xfrm>
                <a:off x="2081732" y="4016905"/>
                <a:ext cx="205947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2060"/>
                              </a:solidFill>
                              <a:latin typeface="Cambria Math" panose="02040503050406030204" pitchFamily="18" charset="0"/>
                            </a:rPr>
                          </m:ctrlPr>
                        </m:sSubPr>
                        <m:e>
                          <m:r>
                            <a:rPr lang="en-US" sz="2400" b="0" i="1" smtClean="0">
                              <a:solidFill>
                                <a:srgbClr val="002060"/>
                              </a:solidFill>
                              <a:latin typeface="Cambria Math" panose="02040503050406030204" pitchFamily="18" charset="0"/>
                            </a:rPr>
                            <m:t>𝐹</m:t>
                          </m:r>
                        </m:e>
                        <m:sub>
                          <m:r>
                            <a:rPr lang="en-US" sz="2400" b="0" i="1" smtClean="0">
                              <a:solidFill>
                                <a:srgbClr val="002060"/>
                              </a:solidFill>
                              <a:latin typeface="Cambria Math" panose="02040503050406030204" pitchFamily="18" charset="0"/>
                            </a:rPr>
                            <m:t>𝑐</m:t>
                          </m:r>
                        </m:sub>
                      </m:sSub>
                      <m:r>
                        <a:rPr lang="en-US" sz="2400" i="1">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𝑛𝑒𝑡</m:t>
                          </m:r>
                        </m:sub>
                      </m:sSub>
                      <m:r>
                        <a:rPr lang="en-US" sz="2400" b="0" i="1" smtClean="0">
                          <a:latin typeface="Cambria Math" panose="02040503050406030204" pitchFamily="18" charset="0"/>
                        </a:rPr>
                        <m:t>=</m:t>
                      </m:r>
                      <m:r>
                        <a:rPr lang="en-US" sz="2400" b="0" i="1" smtClean="0">
                          <a:solidFill>
                            <a:srgbClr val="FF6600"/>
                          </a:solidFill>
                          <a:latin typeface="Cambria Math" panose="02040503050406030204" pitchFamily="18" charset="0"/>
                        </a:rPr>
                        <m:t>𝑅</m:t>
                      </m:r>
                    </m:oMath>
                  </m:oMathPara>
                </a14:m>
                <a:endParaRPr lang="en-US" sz="2400" dirty="0"/>
              </a:p>
            </p:txBody>
          </p:sp>
        </mc:Choice>
        <mc:Fallback xmlns="">
          <p:sp>
            <p:nvSpPr>
              <p:cNvPr id="30" name="Rectangle 29">
                <a:extLst>
                  <a:ext uri="{FF2B5EF4-FFF2-40B4-BE49-F238E27FC236}">
                    <a16:creationId xmlns:a16="http://schemas.microsoft.com/office/drawing/2014/main" id="{EA1221AF-DC63-4549-AC7C-F5EE0255F532}"/>
                  </a:ext>
                </a:extLst>
              </p:cNvPr>
              <p:cNvSpPr>
                <a:spLocks noRot="1" noChangeAspect="1" noMove="1" noResize="1" noEditPoints="1" noAdjustHandles="1" noChangeArrowheads="1" noChangeShapeType="1" noTextEdit="1"/>
              </p:cNvSpPr>
              <p:nvPr/>
            </p:nvSpPr>
            <p:spPr>
              <a:xfrm>
                <a:off x="2081732" y="4016905"/>
                <a:ext cx="2059475" cy="461665"/>
              </a:xfrm>
              <a:prstGeom prst="rect">
                <a:avLst/>
              </a:prstGeom>
              <a:blipFill>
                <a:blip r:embed="rId10"/>
                <a:stretch>
                  <a:fillRect/>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8F5FCA31-A345-4E6F-9505-F6572122D949}"/>
              </a:ext>
            </a:extLst>
          </p:cNvPr>
          <p:cNvGrpSpPr/>
          <p:nvPr/>
        </p:nvGrpSpPr>
        <p:grpSpPr>
          <a:xfrm>
            <a:off x="2069348" y="3572184"/>
            <a:ext cx="2699277" cy="1558467"/>
            <a:chOff x="2069348" y="3572184"/>
            <a:chExt cx="2699277" cy="1558467"/>
          </a:xfrm>
        </p:grpSpPr>
        <p:cxnSp>
          <p:nvCxnSpPr>
            <p:cNvPr id="9" name="Straight Arrow Connector 8">
              <a:extLst>
                <a:ext uri="{FF2B5EF4-FFF2-40B4-BE49-F238E27FC236}">
                  <a16:creationId xmlns:a16="http://schemas.microsoft.com/office/drawing/2014/main" id="{BD116855-3A6D-4850-B12E-0B2DEE79D5B6}"/>
                </a:ext>
              </a:extLst>
            </p:cNvPr>
            <p:cNvCxnSpPr>
              <a:cxnSpLocks/>
            </p:cNvCxnSpPr>
            <p:nvPr/>
          </p:nvCxnSpPr>
          <p:spPr>
            <a:xfrm>
              <a:off x="4101874" y="4439826"/>
              <a:ext cx="666751" cy="690825"/>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BF64F5B5-02FF-4DD6-B7D7-5CCCF1F4A11C}"/>
                </a:ext>
              </a:extLst>
            </p:cNvPr>
            <p:cNvSpPr/>
            <p:nvPr/>
          </p:nvSpPr>
          <p:spPr>
            <a:xfrm>
              <a:off x="2069348" y="3572184"/>
              <a:ext cx="2059475" cy="890028"/>
            </a:xfrm>
            <a:prstGeom prst="roundRect">
              <a:avLst/>
            </a:prstGeom>
            <a:solidFill>
              <a:srgbClr val="FF6600">
                <a:alpha val="30196"/>
              </a:srgb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24" name="Straight Connector 1023">
            <a:extLst>
              <a:ext uri="{FF2B5EF4-FFF2-40B4-BE49-F238E27FC236}">
                <a16:creationId xmlns:a16="http://schemas.microsoft.com/office/drawing/2014/main" id="{E340B472-83DA-46EB-8D86-40F40DB371D2}"/>
              </a:ext>
            </a:extLst>
          </p:cNvPr>
          <p:cNvCxnSpPr>
            <a:cxnSpLocks/>
          </p:cNvCxnSpPr>
          <p:nvPr/>
        </p:nvCxnSpPr>
        <p:spPr>
          <a:xfrm flipV="1">
            <a:off x="4586597" y="5196678"/>
            <a:ext cx="461653" cy="28271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CAFC1F-8D25-4734-A8AF-B8AB6169B110}"/>
              </a:ext>
            </a:extLst>
          </p:cNvPr>
          <p:cNvCxnSpPr>
            <a:cxnSpLocks/>
          </p:cNvCxnSpPr>
          <p:nvPr/>
        </p:nvCxnSpPr>
        <p:spPr>
          <a:xfrm flipV="1">
            <a:off x="6561447" y="5192051"/>
            <a:ext cx="461653" cy="28271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62BE8844-28A0-4634-BB83-534F759F48F0}"/>
                  </a:ext>
                </a:extLst>
              </p:cNvPr>
              <p:cNvSpPr/>
              <p:nvPr/>
            </p:nvSpPr>
            <p:spPr>
              <a:xfrm>
                <a:off x="4593098" y="5527823"/>
                <a:ext cx="2461251" cy="707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4000" i="1">
                          <a:solidFill>
                            <a:srgbClr val="0070C0"/>
                          </a:solidFill>
                          <a:latin typeface="Cambria Math" panose="02040503050406030204" pitchFamily="18" charset="0"/>
                          <a:ea typeface="Cambria Math" panose="02040503050406030204" pitchFamily="18" charset="0"/>
                        </a:rPr>
                        <m:t>𝜇</m:t>
                      </m:r>
                      <m:sSup>
                        <m:sSupPr>
                          <m:ctrlPr>
                            <a:rPr lang="en-US" sz="4000" i="1">
                              <a:solidFill>
                                <a:srgbClr val="FF6600"/>
                              </a:solidFill>
                              <a:latin typeface="Cambria Math" panose="02040503050406030204" pitchFamily="18" charset="0"/>
                            </a:rPr>
                          </m:ctrlPr>
                        </m:sSupPr>
                        <m:e>
                          <m:r>
                            <a:rPr lang="en-US" sz="4000" i="1">
                              <a:solidFill>
                                <a:srgbClr val="FF6600"/>
                              </a:solidFill>
                              <a:latin typeface="Cambria Math" panose="02040503050406030204" pitchFamily="18" charset="0"/>
                              <a:ea typeface="Cambria Math" panose="02040503050406030204" pitchFamily="18" charset="0"/>
                            </a:rPr>
                            <m:t>𝜔</m:t>
                          </m:r>
                        </m:e>
                        <m:sup>
                          <m:r>
                            <a:rPr lang="en-US" sz="4000" i="1">
                              <a:solidFill>
                                <a:srgbClr val="FF6600"/>
                              </a:solidFill>
                              <a:latin typeface="Cambria Math" panose="02040503050406030204" pitchFamily="18" charset="0"/>
                            </a:rPr>
                            <m:t>2</m:t>
                          </m:r>
                        </m:sup>
                      </m:sSup>
                      <m:r>
                        <a:rPr lang="en-US" sz="4000" i="1">
                          <a:solidFill>
                            <a:srgbClr val="FF6600"/>
                          </a:solidFill>
                          <a:latin typeface="Cambria Math" panose="02040503050406030204" pitchFamily="18" charset="0"/>
                          <a:ea typeface="Cambria Math" panose="02040503050406030204" pitchFamily="18" charset="0"/>
                        </a:rPr>
                        <m:t>𝑟</m:t>
                      </m:r>
                      <m:r>
                        <a:rPr lang="en-US" sz="4000" i="1">
                          <a:latin typeface="Cambria Math" panose="02040503050406030204" pitchFamily="18" charset="0"/>
                        </a:rPr>
                        <m:t>=</m:t>
                      </m:r>
                      <m:r>
                        <a:rPr lang="en-US" sz="4000" i="1">
                          <a:solidFill>
                            <a:srgbClr val="C00000"/>
                          </a:solidFill>
                          <a:latin typeface="Cambria Math" panose="02040503050406030204" pitchFamily="18" charset="0"/>
                          <a:ea typeface="Cambria Math" panose="02040503050406030204" pitchFamily="18" charset="0"/>
                        </a:rPr>
                        <m:t>𝑔</m:t>
                      </m:r>
                    </m:oMath>
                  </m:oMathPara>
                </a14:m>
                <a:endParaRPr lang="en-US" sz="4000" dirty="0"/>
              </a:p>
            </p:txBody>
          </p:sp>
        </mc:Choice>
        <mc:Fallback xmlns="">
          <p:sp>
            <p:nvSpPr>
              <p:cNvPr id="36" name="Rectangle 35">
                <a:extLst>
                  <a:ext uri="{FF2B5EF4-FFF2-40B4-BE49-F238E27FC236}">
                    <a16:creationId xmlns:a16="http://schemas.microsoft.com/office/drawing/2014/main" id="{62BE8844-28A0-4634-BB83-534F759F48F0}"/>
                  </a:ext>
                </a:extLst>
              </p:cNvPr>
              <p:cNvSpPr>
                <a:spLocks noRot="1" noChangeAspect="1" noMove="1" noResize="1" noEditPoints="1" noAdjustHandles="1" noChangeArrowheads="1" noChangeShapeType="1" noTextEdit="1"/>
              </p:cNvSpPr>
              <p:nvPr/>
            </p:nvSpPr>
            <p:spPr>
              <a:xfrm>
                <a:off x="4593098" y="5527823"/>
                <a:ext cx="2461251" cy="707886"/>
              </a:xfrm>
              <a:prstGeom prst="rect">
                <a:avLst/>
              </a:prstGeom>
              <a:blipFill>
                <a:blip r:embed="rId11"/>
                <a:stretch>
                  <a:fillRect/>
                </a:stretch>
              </a:blipFill>
            </p:spPr>
            <p:txBody>
              <a:bodyPr/>
              <a:lstStyle/>
              <a:p>
                <a:r>
                  <a:rPr lang="en-US">
                    <a:noFill/>
                  </a:rPr>
                  <a:t> </a:t>
                </a:r>
              </a:p>
            </p:txBody>
          </p:sp>
        </mc:Fallback>
      </mc:AlternateContent>
      <p:grpSp>
        <p:nvGrpSpPr>
          <p:cNvPr id="13" name="Group 12">
            <a:extLst>
              <a:ext uri="{FF2B5EF4-FFF2-40B4-BE49-F238E27FC236}">
                <a16:creationId xmlns:a16="http://schemas.microsoft.com/office/drawing/2014/main" id="{4D7B62BF-797F-44F9-A4CF-A26A30B81BC0}"/>
              </a:ext>
            </a:extLst>
          </p:cNvPr>
          <p:cNvGrpSpPr/>
          <p:nvPr/>
        </p:nvGrpSpPr>
        <p:grpSpPr>
          <a:xfrm>
            <a:off x="7001776" y="5770611"/>
            <a:ext cx="1894819" cy="400110"/>
            <a:chOff x="7001776" y="5770611"/>
            <a:chExt cx="1894819" cy="400110"/>
          </a:xfrm>
        </p:grpSpPr>
        <p:cxnSp>
          <p:nvCxnSpPr>
            <p:cNvPr id="1028" name="Straight Arrow Connector 1027">
              <a:extLst>
                <a:ext uri="{FF2B5EF4-FFF2-40B4-BE49-F238E27FC236}">
                  <a16:creationId xmlns:a16="http://schemas.microsoft.com/office/drawing/2014/main" id="{610CFDEC-4E84-4674-80E9-38C6377C04C3}"/>
                </a:ext>
              </a:extLst>
            </p:cNvPr>
            <p:cNvCxnSpPr>
              <a:cxnSpLocks/>
            </p:cNvCxnSpPr>
            <p:nvPr/>
          </p:nvCxnSpPr>
          <p:spPr>
            <a:xfrm flipH="1">
              <a:off x="7001776" y="5970666"/>
              <a:ext cx="491225" cy="0"/>
            </a:xfrm>
            <a:prstGeom prst="straightConnector1">
              <a:avLst/>
            </a:prstGeom>
            <a:ln w="7620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1030" name="TextBox 1029">
              <a:extLst>
                <a:ext uri="{FF2B5EF4-FFF2-40B4-BE49-F238E27FC236}">
                  <a16:creationId xmlns:a16="http://schemas.microsoft.com/office/drawing/2014/main" id="{8EEF45C3-7390-4169-A940-96603AF54F21}"/>
                </a:ext>
              </a:extLst>
            </p:cNvPr>
            <p:cNvSpPr txBox="1"/>
            <p:nvPr/>
          </p:nvSpPr>
          <p:spPr>
            <a:xfrm>
              <a:off x="7511921" y="5770611"/>
              <a:ext cx="1384674" cy="400110"/>
            </a:xfrm>
            <a:prstGeom prst="rect">
              <a:avLst/>
            </a:prstGeom>
            <a:noFill/>
          </p:spPr>
          <p:txBody>
            <a:bodyPr wrap="square" rtlCol="0">
              <a:spAutoFit/>
            </a:bodyPr>
            <a:lstStyle/>
            <a:p>
              <a:r>
                <a:rPr lang="en-US" sz="2000" dirty="0">
                  <a:solidFill>
                    <a:srgbClr val="FF6600"/>
                  </a:solidFill>
                  <a:latin typeface="Ebrima" panose="02000000000000000000" pitchFamily="2" charset="0"/>
                  <a:ea typeface="Ebrima" panose="02000000000000000000" pitchFamily="2" charset="0"/>
                  <a:cs typeface="Ebrima" panose="02000000000000000000" pitchFamily="2" charset="0"/>
                </a:rPr>
                <a:t>solve for r</a:t>
              </a:r>
            </a:p>
          </p:txBody>
        </p:sp>
      </p:grpSp>
    </p:spTree>
    <p:extLst>
      <p:ext uri="{BB962C8B-B14F-4D97-AF65-F5344CB8AC3E}">
        <p14:creationId xmlns:p14="http://schemas.microsoft.com/office/powerpoint/2010/main" val="3982988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anim calcmode="lin" valueType="num">
                                      <p:cBhvr>
                                        <p:cTn id="20" dur="1000" fill="hold"/>
                                        <p:tgtEl>
                                          <p:spTgt spid="26"/>
                                        </p:tgtEl>
                                        <p:attrNameLst>
                                          <p:attrName>ppt_x</p:attrName>
                                        </p:attrNameLst>
                                      </p:cBhvr>
                                      <p:tavLst>
                                        <p:tav tm="0">
                                          <p:val>
                                            <p:strVal val="#ppt_x"/>
                                          </p:val>
                                        </p:tav>
                                        <p:tav tm="100000">
                                          <p:val>
                                            <p:strVal val="#ppt_x"/>
                                          </p:val>
                                        </p:tav>
                                      </p:tavLst>
                                    </p:anim>
                                    <p:anim calcmode="lin" valueType="num">
                                      <p:cBhvr>
                                        <p:cTn id="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500"/>
                                        <p:tgtEl>
                                          <p:spTgt spid="29"/>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024"/>
                                        </p:tgtEl>
                                        <p:attrNameLst>
                                          <p:attrName>style.visibility</p:attrName>
                                        </p:attrNameLst>
                                      </p:cBhvr>
                                      <p:to>
                                        <p:strVal val="visible"/>
                                      </p:to>
                                    </p:set>
                                    <p:animEffect transition="in" filter="wipe(left)">
                                      <p:cBhvr>
                                        <p:cTn id="50" dur="500"/>
                                        <p:tgtEl>
                                          <p:spTgt spid="1024"/>
                                        </p:tgtEl>
                                      </p:cBhvr>
                                    </p:animEffect>
                                  </p:childTnLst>
                                </p:cTn>
                              </p:par>
                              <p:par>
                                <p:cTn id="51" presetID="22" presetClass="entr" presetSubtype="8"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1000"/>
                                        <p:tgtEl>
                                          <p:spTgt spid="36"/>
                                        </p:tgtEl>
                                      </p:cBhvr>
                                    </p:animEffect>
                                    <p:anim calcmode="lin" valueType="num">
                                      <p:cBhvr>
                                        <p:cTn id="59" dur="1000" fill="hold"/>
                                        <p:tgtEl>
                                          <p:spTgt spid="36"/>
                                        </p:tgtEl>
                                        <p:attrNameLst>
                                          <p:attrName>ppt_x</p:attrName>
                                        </p:attrNameLst>
                                      </p:cBhvr>
                                      <p:tavLst>
                                        <p:tav tm="0">
                                          <p:val>
                                            <p:strVal val="#ppt_x"/>
                                          </p:val>
                                        </p:tav>
                                        <p:tav tm="100000">
                                          <p:val>
                                            <p:strVal val="#ppt_x"/>
                                          </p:val>
                                        </p:tav>
                                      </p:tavLst>
                                    </p:anim>
                                    <p:anim calcmode="lin" valueType="num">
                                      <p:cBhvr>
                                        <p:cTn id="6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2" fill="hold"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right)">
                                      <p:cBhvr>
                                        <p:cTn id="6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All Together Now!</a:t>
            </a:r>
          </a:p>
        </p:txBody>
      </p:sp>
      <p:grpSp>
        <p:nvGrpSpPr>
          <p:cNvPr id="3" name="Group 2">
            <a:extLst>
              <a:ext uri="{FF2B5EF4-FFF2-40B4-BE49-F238E27FC236}">
                <a16:creationId xmlns:a16="http://schemas.microsoft.com/office/drawing/2014/main" id="{DB82F52D-C0F3-4C83-8AEA-D661EE8BF1A2}"/>
              </a:ext>
            </a:extLst>
          </p:cNvPr>
          <p:cNvGrpSpPr/>
          <p:nvPr/>
        </p:nvGrpSpPr>
        <p:grpSpPr>
          <a:xfrm>
            <a:off x="-1958720" y="3507909"/>
            <a:ext cx="3917440" cy="2642529"/>
            <a:chOff x="-2095547" y="3443805"/>
            <a:chExt cx="3917440" cy="2642529"/>
          </a:xfrm>
        </p:grpSpPr>
        <p:sp>
          <p:nvSpPr>
            <p:cNvPr id="40" name="Oval 39">
              <a:extLst>
                <a:ext uri="{FF2B5EF4-FFF2-40B4-BE49-F238E27FC236}">
                  <a16:creationId xmlns:a16="http://schemas.microsoft.com/office/drawing/2014/main" id="{8F98410C-652E-453C-8CAD-73A21B01CF47}"/>
                </a:ext>
              </a:extLst>
            </p:cNvPr>
            <p:cNvSpPr/>
            <p:nvPr/>
          </p:nvSpPr>
          <p:spPr>
            <a:xfrm>
              <a:off x="-2095547" y="3443805"/>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082FA218-93C7-45E8-881E-7D1A36BD5D01}"/>
                </a:ext>
              </a:extLst>
            </p:cNvPr>
            <p:cNvSpPr/>
            <p:nvPr/>
          </p:nvSpPr>
          <p:spPr>
            <a:xfrm>
              <a:off x="-2095547" y="5601142"/>
              <a:ext cx="3844213" cy="48519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A70A8FCB-43F5-4FC0-B823-19F608C943D4}"/>
                </a:ext>
              </a:extLst>
            </p:cNvPr>
            <p:cNvCxnSpPr>
              <a:stCxn id="40" idx="2"/>
              <a:endCxn id="41" idx="2"/>
            </p:cNvCxnSpPr>
            <p:nvPr/>
          </p:nvCxnSpPr>
          <p:spPr>
            <a:xfrm>
              <a:off x="-2095547" y="3686401"/>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3" name="Straight Connector 42">
              <a:extLst>
                <a:ext uri="{FF2B5EF4-FFF2-40B4-BE49-F238E27FC236}">
                  <a16:creationId xmlns:a16="http://schemas.microsoft.com/office/drawing/2014/main" id="{3CA277E5-5306-45A6-BD5F-ADCEE6D60571}"/>
                </a:ext>
              </a:extLst>
            </p:cNvPr>
            <p:cNvCxnSpPr/>
            <p:nvPr/>
          </p:nvCxnSpPr>
          <p:spPr>
            <a:xfrm>
              <a:off x="1748666" y="3686401"/>
              <a:ext cx="0" cy="215733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829A5E1-92BE-45B5-A3A2-660FD3563076}"/>
                </a:ext>
              </a:extLst>
            </p:cNvPr>
            <p:cNvCxnSpPr>
              <a:stCxn id="40" idx="3"/>
              <a:endCxn id="41" idx="3"/>
            </p:cNvCxnSpPr>
            <p:nvPr/>
          </p:nvCxnSpPr>
          <p:spPr>
            <a:xfrm>
              <a:off x="-1532575" y="3857942"/>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66" name="Straight Connector 65">
              <a:extLst>
                <a:ext uri="{FF2B5EF4-FFF2-40B4-BE49-F238E27FC236}">
                  <a16:creationId xmlns:a16="http://schemas.microsoft.com/office/drawing/2014/main" id="{088FA90A-F988-49C3-818D-6B16237F6646}"/>
                </a:ext>
              </a:extLst>
            </p:cNvPr>
            <p:cNvCxnSpPr>
              <a:stCxn id="40" idx="4"/>
              <a:endCxn id="41" idx="4"/>
            </p:cNvCxnSpPr>
            <p:nvPr/>
          </p:nvCxnSpPr>
          <p:spPr>
            <a:xfrm>
              <a:off x="-173440" y="3928997"/>
              <a:ext cx="0" cy="2157337"/>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67" name="Straight Connector 66">
              <a:extLst>
                <a:ext uri="{FF2B5EF4-FFF2-40B4-BE49-F238E27FC236}">
                  <a16:creationId xmlns:a16="http://schemas.microsoft.com/office/drawing/2014/main" id="{A0C8C951-D245-4610-966A-29F281BE5829}"/>
                </a:ext>
              </a:extLst>
            </p:cNvPr>
            <p:cNvCxnSpPr>
              <a:stCxn id="40" idx="5"/>
              <a:endCxn id="41" idx="5"/>
            </p:cNvCxnSpPr>
            <p:nvPr/>
          </p:nvCxnSpPr>
          <p:spPr>
            <a:xfrm>
              <a:off x="1185694" y="3857942"/>
              <a:ext cx="0" cy="215733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68" name="Straight Connector 67">
              <a:extLst>
                <a:ext uri="{FF2B5EF4-FFF2-40B4-BE49-F238E27FC236}">
                  <a16:creationId xmlns:a16="http://schemas.microsoft.com/office/drawing/2014/main" id="{921B0AA7-C071-4B58-B7A1-CB09DE6E366C}"/>
                </a:ext>
              </a:extLst>
            </p:cNvPr>
            <p:cNvCxnSpPr/>
            <p:nvPr/>
          </p:nvCxnSpPr>
          <p:spPr>
            <a:xfrm>
              <a:off x="-859240" y="3462855"/>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69" name="Straight Connector 68">
              <a:extLst>
                <a:ext uri="{FF2B5EF4-FFF2-40B4-BE49-F238E27FC236}">
                  <a16:creationId xmlns:a16="http://schemas.microsoft.com/office/drawing/2014/main" id="{B3BB782C-DFE3-4B0C-BB52-271BC48552C6}"/>
                </a:ext>
              </a:extLst>
            </p:cNvPr>
            <p:cNvCxnSpPr/>
            <p:nvPr/>
          </p:nvCxnSpPr>
          <p:spPr>
            <a:xfrm>
              <a:off x="493310" y="3462855"/>
              <a:ext cx="0" cy="2157337"/>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70" name="Picture 2" descr="Image result for person standing profile side">
              <a:extLst>
                <a:ext uri="{FF2B5EF4-FFF2-40B4-BE49-F238E27FC236}">
                  <a16:creationId xmlns:a16="http://schemas.microsoft.com/office/drawing/2014/main" id="{019ADC3A-BF2E-4E77-AE29-C57EDA9879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21929" flipH="1">
              <a:off x="1339981" y="3948465"/>
              <a:ext cx="481912" cy="16716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 name="Group 92">
            <a:extLst>
              <a:ext uri="{FF2B5EF4-FFF2-40B4-BE49-F238E27FC236}">
                <a16:creationId xmlns:a16="http://schemas.microsoft.com/office/drawing/2014/main" id="{EB852728-71C3-4A06-B1F0-F86893F06CA6}"/>
              </a:ext>
            </a:extLst>
          </p:cNvPr>
          <p:cNvGrpSpPr/>
          <p:nvPr/>
        </p:nvGrpSpPr>
        <p:grpSpPr>
          <a:xfrm>
            <a:off x="1709020" y="4846837"/>
            <a:ext cx="600324" cy="1097280"/>
            <a:chOff x="4562457" y="4984484"/>
            <a:chExt cx="600324" cy="1097280"/>
          </a:xfrm>
        </p:grpSpPr>
        <p:cxnSp>
          <p:nvCxnSpPr>
            <p:cNvPr id="94" name="Straight Arrow Connector 93">
              <a:extLst>
                <a:ext uri="{FF2B5EF4-FFF2-40B4-BE49-F238E27FC236}">
                  <a16:creationId xmlns:a16="http://schemas.microsoft.com/office/drawing/2014/main" id="{94F284E2-BA82-4379-A7C5-BB69C8431172}"/>
                </a:ext>
              </a:extLst>
            </p:cNvPr>
            <p:cNvCxnSpPr>
              <a:cxnSpLocks/>
            </p:cNvCxnSpPr>
            <p:nvPr/>
          </p:nvCxnSpPr>
          <p:spPr>
            <a:xfrm>
              <a:off x="4562457" y="4984484"/>
              <a:ext cx="0" cy="109728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5D6D391B-2558-4C54-9D16-E3176DF47F39}"/>
                </a:ext>
              </a:extLst>
            </p:cNvPr>
            <p:cNvSpPr txBox="1"/>
            <p:nvPr/>
          </p:nvSpPr>
          <p:spPr>
            <a:xfrm>
              <a:off x="4700795" y="5521386"/>
              <a:ext cx="461986" cy="523220"/>
            </a:xfrm>
            <a:prstGeom prst="rect">
              <a:avLst/>
            </a:prstGeom>
            <a:noFill/>
          </p:spPr>
          <p:txBody>
            <a:bodyPr wrap="none" rtlCol="0">
              <a:spAutoFit/>
            </a:bodyPr>
            <a:lstStyle/>
            <a:p>
              <a:r>
                <a:rPr lang="en-US" sz="2800" dirty="0" err="1">
                  <a:solidFill>
                    <a:srgbClr val="C00000"/>
                  </a:solidFill>
                </a:rPr>
                <a:t>F</a:t>
              </a:r>
              <a:r>
                <a:rPr lang="en-US" sz="2800" baseline="-25000" dirty="0" err="1">
                  <a:solidFill>
                    <a:srgbClr val="C00000"/>
                  </a:solidFill>
                </a:rPr>
                <a:t>g</a:t>
              </a:r>
              <a:endParaRPr lang="en-US" sz="2800" dirty="0">
                <a:solidFill>
                  <a:srgbClr val="C00000"/>
                </a:solidFill>
              </a:endParaRPr>
            </a:p>
          </p:txBody>
        </p:sp>
      </p:grpSp>
      <p:grpSp>
        <p:nvGrpSpPr>
          <p:cNvPr id="96" name="Group 95">
            <a:extLst>
              <a:ext uri="{FF2B5EF4-FFF2-40B4-BE49-F238E27FC236}">
                <a16:creationId xmlns:a16="http://schemas.microsoft.com/office/drawing/2014/main" id="{283975C8-6075-4CD1-A96F-B66BABE194DA}"/>
              </a:ext>
            </a:extLst>
          </p:cNvPr>
          <p:cNvGrpSpPr/>
          <p:nvPr/>
        </p:nvGrpSpPr>
        <p:grpSpPr>
          <a:xfrm>
            <a:off x="1709020" y="3588746"/>
            <a:ext cx="528845" cy="1097280"/>
            <a:chOff x="4562457" y="3726393"/>
            <a:chExt cx="528845" cy="1097280"/>
          </a:xfrm>
        </p:grpSpPr>
        <p:cxnSp>
          <p:nvCxnSpPr>
            <p:cNvPr id="97" name="Straight Arrow Connector 96">
              <a:extLst>
                <a:ext uri="{FF2B5EF4-FFF2-40B4-BE49-F238E27FC236}">
                  <a16:creationId xmlns:a16="http://schemas.microsoft.com/office/drawing/2014/main" id="{AE2A42FC-5A03-494D-A5DE-CDF8B5E72BB1}"/>
                </a:ext>
              </a:extLst>
            </p:cNvPr>
            <p:cNvCxnSpPr>
              <a:cxnSpLocks/>
            </p:cNvCxnSpPr>
            <p:nvPr/>
          </p:nvCxnSpPr>
          <p:spPr>
            <a:xfrm flipV="1">
              <a:off x="4562457" y="3726393"/>
              <a:ext cx="0" cy="109728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4C317D11-43AB-4605-B263-285472156544}"/>
                </a:ext>
              </a:extLst>
            </p:cNvPr>
            <p:cNvSpPr txBox="1"/>
            <p:nvPr/>
          </p:nvSpPr>
          <p:spPr>
            <a:xfrm>
              <a:off x="4667788" y="3733295"/>
              <a:ext cx="423514" cy="523220"/>
            </a:xfrm>
            <a:prstGeom prst="rect">
              <a:avLst/>
            </a:prstGeom>
            <a:noFill/>
          </p:spPr>
          <p:txBody>
            <a:bodyPr wrap="none" rtlCol="0">
              <a:spAutoFit/>
            </a:bodyPr>
            <a:lstStyle/>
            <a:p>
              <a:r>
                <a:rPr lang="en-US" sz="2800" dirty="0">
                  <a:solidFill>
                    <a:srgbClr val="7030A0"/>
                  </a:solidFill>
                </a:rPr>
                <a:t>F</a:t>
              </a:r>
              <a:r>
                <a:rPr lang="en-US" sz="2800" baseline="-25000" dirty="0">
                  <a:solidFill>
                    <a:srgbClr val="7030A0"/>
                  </a:solidFill>
                </a:rPr>
                <a:t>f</a:t>
              </a:r>
              <a:endParaRPr lang="en-US" sz="2800" dirty="0">
                <a:solidFill>
                  <a:schemeClr val="accent2"/>
                </a:solidFill>
              </a:endParaRPr>
            </a:p>
          </p:txBody>
        </p:sp>
      </p:grpSp>
      <p:grpSp>
        <p:nvGrpSpPr>
          <p:cNvPr id="99" name="Group 98">
            <a:extLst>
              <a:ext uri="{FF2B5EF4-FFF2-40B4-BE49-F238E27FC236}">
                <a16:creationId xmlns:a16="http://schemas.microsoft.com/office/drawing/2014/main" id="{4C4BD2DD-303F-481D-AF0A-DD68344DBAC4}"/>
              </a:ext>
            </a:extLst>
          </p:cNvPr>
          <p:cNvGrpSpPr/>
          <p:nvPr/>
        </p:nvGrpSpPr>
        <p:grpSpPr>
          <a:xfrm>
            <a:off x="133662" y="4501983"/>
            <a:ext cx="1451534" cy="523220"/>
            <a:chOff x="2987099" y="4639630"/>
            <a:chExt cx="1451534" cy="523220"/>
          </a:xfrm>
        </p:grpSpPr>
        <p:cxnSp>
          <p:nvCxnSpPr>
            <p:cNvPr id="100" name="Straight Arrow Connector 99">
              <a:extLst>
                <a:ext uri="{FF2B5EF4-FFF2-40B4-BE49-F238E27FC236}">
                  <a16:creationId xmlns:a16="http://schemas.microsoft.com/office/drawing/2014/main" id="{6745E623-EC2B-489B-8690-AA582E1C57D3}"/>
                </a:ext>
              </a:extLst>
            </p:cNvPr>
            <p:cNvCxnSpPr>
              <a:cxnSpLocks/>
            </p:cNvCxnSpPr>
            <p:nvPr/>
          </p:nvCxnSpPr>
          <p:spPr>
            <a:xfrm flipH="1">
              <a:off x="3354114" y="4914899"/>
              <a:ext cx="1084519" cy="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773E3FDF-8851-4DEE-97C7-57A4253E7E58}"/>
                </a:ext>
              </a:extLst>
            </p:cNvPr>
            <p:cNvSpPr txBox="1"/>
            <p:nvPr/>
          </p:nvSpPr>
          <p:spPr>
            <a:xfrm>
              <a:off x="2987099" y="4639630"/>
              <a:ext cx="380232" cy="523220"/>
            </a:xfrm>
            <a:prstGeom prst="rect">
              <a:avLst/>
            </a:prstGeom>
            <a:noFill/>
          </p:spPr>
          <p:txBody>
            <a:bodyPr wrap="none" rtlCol="0">
              <a:spAutoFit/>
            </a:bodyPr>
            <a:lstStyle/>
            <a:p>
              <a:r>
                <a:rPr lang="en-US" sz="2800" dirty="0">
                  <a:solidFill>
                    <a:srgbClr val="0070C0"/>
                  </a:solidFill>
                </a:rPr>
                <a:t>R</a:t>
              </a:r>
            </a:p>
          </p:txBody>
        </p:sp>
      </p:grpSp>
      <p:sp>
        <p:nvSpPr>
          <p:cNvPr id="102" name="Oval 101">
            <a:extLst>
              <a:ext uri="{FF2B5EF4-FFF2-40B4-BE49-F238E27FC236}">
                <a16:creationId xmlns:a16="http://schemas.microsoft.com/office/drawing/2014/main" id="{7B211B95-BA95-4888-BA00-B306BCE84518}"/>
              </a:ext>
            </a:extLst>
          </p:cNvPr>
          <p:cNvSpPr>
            <a:spLocks/>
          </p:cNvSpPr>
          <p:nvPr/>
        </p:nvSpPr>
        <p:spPr>
          <a:xfrm>
            <a:off x="1565923" y="4660729"/>
            <a:ext cx="247650" cy="247650"/>
          </a:xfrm>
          <a:prstGeom prst="ellipse">
            <a:avLst/>
          </a:prstGeom>
          <a:solidFill>
            <a:schemeClr val="tx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mc:AlternateContent xmlns:mc="http://schemas.openxmlformats.org/markup-compatibility/2006">
        <mc:Choice xmlns:a14="http://schemas.microsoft.com/office/drawing/2010/main" Requires="a14">
          <p:sp>
            <p:nvSpPr>
              <p:cNvPr id="115" name="Rectangle 114">
                <a:extLst>
                  <a:ext uri="{FF2B5EF4-FFF2-40B4-BE49-F238E27FC236}">
                    <a16:creationId xmlns:a16="http://schemas.microsoft.com/office/drawing/2014/main" id="{8A5BD599-EAB5-45CA-9192-7D193F04D3C7}"/>
                  </a:ext>
                </a:extLst>
              </p:cNvPr>
              <p:cNvSpPr/>
              <p:nvPr/>
            </p:nvSpPr>
            <p:spPr>
              <a:xfrm>
                <a:off x="699248" y="1538891"/>
                <a:ext cx="1771895" cy="758028"/>
              </a:xfrm>
              <a:prstGeom prst="rect">
                <a:avLst/>
              </a:prstGeom>
            </p:spPr>
            <p:txBody>
              <a:bodyPr wrap="none">
                <a:spAutoFit/>
              </a:bodyPr>
              <a:lstStyle/>
              <a:p>
                <a14:m>
                  <m:oMath xmlns:m="http://schemas.openxmlformats.org/officeDocument/2006/math">
                    <m:sSub>
                      <m:sSubPr>
                        <m:ctrlPr>
                          <a:rPr lang="en-US" sz="4000" i="1" smtClean="0">
                            <a:solidFill>
                              <a:srgbClr val="7030A0"/>
                            </a:solidFill>
                            <a:latin typeface="Cambria Math" panose="02040503050406030204" pitchFamily="18" charset="0"/>
                          </a:rPr>
                        </m:ctrlPr>
                      </m:sSubPr>
                      <m:e>
                        <m:r>
                          <a:rPr lang="en-US" sz="4000" b="0" i="1" smtClean="0">
                            <a:solidFill>
                              <a:srgbClr val="7030A0"/>
                            </a:solidFill>
                            <a:latin typeface="Cambria Math" panose="02040503050406030204" pitchFamily="18" charset="0"/>
                          </a:rPr>
                          <m:t>𝐹</m:t>
                        </m:r>
                      </m:e>
                      <m:sub>
                        <m:r>
                          <a:rPr lang="en-US" sz="4000" b="0" i="1" smtClean="0">
                            <a:solidFill>
                              <a:srgbClr val="7030A0"/>
                            </a:solidFill>
                            <a:latin typeface="Cambria Math" panose="02040503050406030204" pitchFamily="18" charset="0"/>
                          </a:rPr>
                          <m:t>𝑓</m:t>
                        </m:r>
                      </m:sub>
                    </m:sSub>
                  </m:oMath>
                </a14:m>
                <a:r>
                  <a:rPr lang="en-US" sz="4000" dirty="0">
                    <a:solidFill>
                      <a:srgbClr val="7030A0"/>
                    </a:solidFill>
                  </a:rPr>
                  <a:t> </a:t>
                </a:r>
                <a14:m>
                  <m:oMath xmlns:m="http://schemas.openxmlformats.org/officeDocument/2006/math">
                    <m:r>
                      <a:rPr lang="en-US" sz="4000" i="1">
                        <a:latin typeface="Cambria Math" panose="02040503050406030204" pitchFamily="18" charset="0"/>
                      </a:rPr>
                      <m:t>=</m:t>
                    </m:r>
                    <m:sSub>
                      <m:sSubPr>
                        <m:ctrlPr>
                          <a:rPr lang="en-US" sz="4000" i="1" smtClean="0">
                            <a:solidFill>
                              <a:srgbClr val="C00000"/>
                            </a:solidFill>
                            <a:latin typeface="Cambria Math" panose="02040503050406030204" pitchFamily="18" charset="0"/>
                          </a:rPr>
                        </m:ctrlPr>
                      </m:sSubPr>
                      <m:e>
                        <m:r>
                          <a:rPr lang="en-US" sz="4000" i="1">
                            <a:solidFill>
                              <a:srgbClr val="C00000"/>
                            </a:solidFill>
                            <a:latin typeface="Cambria Math" panose="02040503050406030204" pitchFamily="18" charset="0"/>
                          </a:rPr>
                          <m:t>𝐹</m:t>
                        </m:r>
                      </m:e>
                      <m:sub>
                        <m:r>
                          <a:rPr lang="en-US" sz="4000" b="0" i="1" smtClean="0">
                            <a:solidFill>
                              <a:srgbClr val="C00000"/>
                            </a:solidFill>
                            <a:latin typeface="Cambria Math" panose="02040503050406030204" pitchFamily="18" charset="0"/>
                          </a:rPr>
                          <m:t>𝑔</m:t>
                        </m:r>
                      </m:sub>
                    </m:sSub>
                  </m:oMath>
                </a14:m>
                <a:endParaRPr lang="en-US" sz="4000" dirty="0"/>
              </a:p>
            </p:txBody>
          </p:sp>
        </mc:Choice>
        <mc:Fallback>
          <p:sp>
            <p:nvSpPr>
              <p:cNvPr id="115" name="Rectangle 114">
                <a:extLst>
                  <a:ext uri="{FF2B5EF4-FFF2-40B4-BE49-F238E27FC236}">
                    <a16:creationId xmlns:a16="http://schemas.microsoft.com/office/drawing/2014/main" id="{8A5BD599-EAB5-45CA-9192-7D193F04D3C7}"/>
                  </a:ext>
                </a:extLst>
              </p:cNvPr>
              <p:cNvSpPr>
                <a:spLocks noRot="1" noChangeAspect="1" noMove="1" noResize="1" noEditPoints="1" noAdjustHandles="1" noChangeArrowheads="1" noChangeShapeType="1" noTextEdit="1"/>
              </p:cNvSpPr>
              <p:nvPr/>
            </p:nvSpPr>
            <p:spPr>
              <a:xfrm>
                <a:off x="699248" y="1538891"/>
                <a:ext cx="1771895" cy="75802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6" name="Rectangle 115">
                <a:extLst>
                  <a:ext uri="{FF2B5EF4-FFF2-40B4-BE49-F238E27FC236}">
                    <a16:creationId xmlns:a16="http://schemas.microsoft.com/office/drawing/2014/main" id="{AD8B2D88-2AB6-4014-BAB2-AD561215A14B}"/>
                  </a:ext>
                </a:extLst>
              </p:cNvPr>
              <p:cNvSpPr/>
              <p:nvPr/>
            </p:nvSpPr>
            <p:spPr>
              <a:xfrm>
                <a:off x="753223" y="2377756"/>
                <a:ext cx="1744900" cy="70788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en-US" sz="4000" i="1">
                              <a:solidFill>
                                <a:srgbClr val="002060"/>
                              </a:solidFill>
                              <a:latin typeface="Cambria Math" panose="02040503050406030204" pitchFamily="18" charset="0"/>
                            </a:rPr>
                          </m:ctrlPr>
                        </m:sSubPr>
                        <m:e>
                          <m:r>
                            <a:rPr lang="en-US" sz="4000" i="1">
                              <a:solidFill>
                                <a:srgbClr val="002060"/>
                              </a:solidFill>
                              <a:latin typeface="Cambria Math" panose="02040503050406030204" pitchFamily="18" charset="0"/>
                            </a:rPr>
                            <m:t>𝐹</m:t>
                          </m:r>
                        </m:e>
                        <m:sub>
                          <m:r>
                            <a:rPr lang="en-US" sz="4000" i="1">
                              <a:solidFill>
                                <a:srgbClr val="002060"/>
                              </a:solidFill>
                              <a:latin typeface="Cambria Math" panose="02040503050406030204" pitchFamily="18" charset="0"/>
                            </a:rPr>
                            <m:t>𝑐</m:t>
                          </m:r>
                        </m:sub>
                      </m:sSub>
                      <m:r>
                        <a:rPr lang="en-US" sz="4000" i="1">
                          <a:latin typeface="Cambria Math" panose="02040503050406030204" pitchFamily="18" charset="0"/>
                        </a:rPr>
                        <m:t>=</m:t>
                      </m:r>
                      <m:r>
                        <a:rPr lang="en-US" sz="4000" i="1" smtClean="0">
                          <a:solidFill>
                            <a:srgbClr val="0070C0"/>
                          </a:solidFill>
                          <a:latin typeface="Cambria Math" panose="02040503050406030204" pitchFamily="18" charset="0"/>
                        </a:rPr>
                        <m:t>𝑅</m:t>
                      </m:r>
                    </m:oMath>
                  </m:oMathPara>
                </a14:m>
                <a:endParaRPr lang="en-US" sz="4000" dirty="0"/>
              </a:p>
            </p:txBody>
          </p:sp>
        </mc:Choice>
        <mc:Fallback>
          <p:sp>
            <p:nvSpPr>
              <p:cNvPr id="116" name="Rectangle 115">
                <a:extLst>
                  <a:ext uri="{FF2B5EF4-FFF2-40B4-BE49-F238E27FC236}">
                    <a16:creationId xmlns:a16="http://schemas.microsoft.com/office/drawing/2014/main" id="{AD8B2D88-2AB6-4014-BAB2-AD561215A14B}"/>
                  </a:ext>
                </a:extLst>
              </p:cNvPr>
              <p:cNvSpPr>
                <a:spLocks noRot="1" noChangeAspect="1" noMove="1" noResize="1" noEditPoints="1" noAdjustHandles="1" noChangeArrowheads="1" noChangeShapeType="1" noTextEdit="1"/>
              </p:cNvSpPr>
              <p:nvPr/>
            </p:nvSpPr>
            <p:spPr>
              <a:xfrm>
                <a:off x="753223" y="2377756"/>
                <a:ext cx="1744900" cy="70788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411366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up)">
                                      <p:cBhvr>
                                        <p:cTn id="7" dur="500"/>
                                        <p:tgtEl>
                                          <p:spTgt spid="93"/>
                                        </p:tgtEl>
                                      </p:cBhvr>
                                    </p:animEffect>
                                  </p:childTnLst>
                                </p:cTn>
                              </p:par>
                              <p:par>
                                <p:cTn id="8" presetID="22" presetClass="entr" presetSubtype="4" fill="hold" nodeType="withEffect">
                                  <p:stCondLst>
                                    <p:cond delay="0"/>
                                  </p:stCondLst>
                                  <p:childTnLst>
                                    <p:set>
                                      <p:cBhvr>
                                        <p:cTn id="9" dur="1" fill="hold">
                                          <p:stCondLst>
                                            <p:cond delay="0"/>
                                          </p:stCondLst>
                                        </p:cTn>
                                        <p:tgtEl>
                                          <p:spTgt spid="96"/>
                                        </p:tgtEl>
                                        <p:attrNameLst>
                                          <p:attrName>style.visibility</p:attrName>
                                        </p:attrNameLst>
                                      </p:cBhvr>
                                      <p:to>
                                        <p:strVal val="visible"/>
                                      </p:to>
                                    </p:set>
                                    <p:animEffect transition="in" filter="wipe(down)">
                                      <p:cBhvr>
                                        <p:cTn id="10" dur="500"/>
                                        <p:tgtEl>
                                          <p:spTgt spid="9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animEffect transition="in" filter="wipe(left)">
                                      <p:cBhvr>
                                        <p:cTn id="15" dur="500"/>
                                        <p:tgtEl>
                                          <p:spTgt spid="1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99"/>
                                        </p:tgtEl>
                                        <p:attrNameLst>
                                          <p:attrName>style.visibility</p:attrName>
                                        </p:attrNameLst>
                                      </p:cBhvr>
                                      <p:to>
                                        <p:strVal val="visible"/>
                                      </p:to>
                                    </p:set>
                                    <p:animEffect transition="in" filter="wipe(right)">
                                      <p:cBhvr>
                                        <p:cTn id="20" dur="500"/>
                                        <p:tgtEl>
                                          <p:spTgt spid="9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6"/>
                                        </p:tgtEl>
                                        <p:attrNameLst>
                                          <p:attrName>style.visibility</p:attrName>
                                        </p:attrNameLst>
                                      </p:cBhvr>
                                      <p:to>
                                        <p:strVal val="visible"/>
                                      </p:to>
                                    </p:set>
                                    <p:animEffect transition="in" filter="wipe(left)">
                                      <p:cBhvr>
                                        <p:cTn id="25"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Lesson Takeaways</a:t>
            </a:r>
            <a:endParaRPr lang="en-US" u="sng"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211AACDE-E121-4D7E-A3C7-3A2259793267}"/>
              </a:ext>
            </a:extLst>
          </p:cNvPr>
          <p:cNvSpPr txBox="1"/>
          <p:nvPr/>
        </p:nvSpPr>
        <p:spPr>
          <a:xfrm>
            <a:off x="473233" y="1587032"/>
            <a:ext cx="8226728" cy="1200329"/>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40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I can draw a free body diagram and solve a problem when circular motion is produced by a </a:t>
            </a:r>
            <a:r>
              <a:rPr lang="en-US" sz="2400" b="1" u="sng"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normal reaction force </a:t>
            </a:r>
          </a:p>
        </p:txBody>
      </p:sp>
    </p:spTree>
    <p:extLst>
      <p:ext uri="{BB962C8B-B14F-4D97-AF65-F5344CB8AC3E}">
        <p14:creationId xmlns:p14="http://schemas.microsoft.com/office/powerpoint/2010/main" val="9506391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5">
                                            <p:txEl>
                                              <p:pRg st="0" end="0"/>
                                            </p:txEl>
                                          </p:spTgt>
                                        </p:tgtEl>
                                        <p:attrNameLst>
                                          <p:attrName>style.color</p:attrName>
                                        </p:attrNameLst>
                                      </p:cBhvr>
                                      <p:by>
                                        <p:hsl h="0" s="-12549" l="-25098"/>
                                      </p:by>
                                    </p:animClr>
                                    <p:animClr clrSpc="hsl" dir="cw">
                                      <p:cBhvr>
                                        <p:cTn id="7" dur="500" fill="hold"/>
                                        <p:tgtEl>
                                          <p:spTgt spid="5">
                                            <p:txEl>
                                              <p:pRg st="0" end="0"/>
                                            </p:txEl>
                                          </p:spTgt>
                                        </p:tgtEl>
                                        <p:attrNameLst>
                                          <p:attrName>fillcolor</p:attrName>
                                        </p:attrNameLst>
                                      </p:cBhvr>
                                      <p:by>
                                        <p:hsl h="0" s="-12549" l="-25098"/>
                                      </p:by>
                                    </p:animClr>
                                    <p:animClr clrSpc="hsl" dir="cw">
                                      <p:cBhvr>
                                        <p:cTn id="8" dur="500" fill="hold"/>
                                        <p:tgtEl>
                                          <p:spTgt spid="5">
                                            <p:txEl>
                                              <p:pRg st="0" end="0"/>
                                            </p:txEl>
                                          </p:spTgt>
                                        </p:tgtEl>
                                        <p:attrNameLst>
                                          <p:attrName>stroke.color</p:attrName>
                                        </p:attrNameLst>
                                      </p:cBhvr>
                                      <p:by>
                                        <p:hsl h="0" s="-12549" l="-25098"/>
                                      </p:by>
                                    </p:animClr>
                                    <p:set>
                                      <p:cBhvr>
                                        <p:cTn id="9" dur="500" fill="hold"/>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28446</TotalTime>
  <Words>461</Words>
  <Application>Microsoft Office PowerPoint</Application>
  <PresentationFormat>On-screen Show (4:3)</PresentationFormat>
  <Paragraphs>77</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Cambria Math</vt:lpstr>
      <vt:lpstr>Ebrima</vt:lpstr>
      <vt:lpstr>Wingdings</vt:lpstr>
      <vt:lpstr>Retrospect</vt:lpstr>
      <vt:lpstr>Circular Motion Scenarios The Rotor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- 2.9.1 - Circular Motion Scenarios - The Rotor</dc:title>
  <dc:creator>Joe Cossette</dc:creator>
  <cp:lastModifiedBy>Joe Cossette</cp:lastModifiedBy>
  <cp:revision>299</cp:revision>
  <dcterms:created xsi:type="dcterms:W3CDTF">2014-08-31T00:23:19Z</dcterms:created>
  <dcterms:modified xsi:type="dcterms:W3CDTF">2020-10-26T04:22:03Z</dcterms:modified>
</cp:coreProperties>
</file>