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notesMasterIdLst>
    <p:notesMasterId r:id="rId10"/>
  </p:notesMasterIdLst>
  <p:sldIdLst>
    <p:sldId id="553" r:id="rId2"/>
    <p:sldId id="512" r:id="rId3"/>
    <p:sldId id="561" r:id="rId4"/>
    <p:sldId id="563" r:id="rId5"/>
    <p:sldId id="562" r:id="rId6"/>
    <p:sldId id="564" r:id="rId7"/>
    <p:sldId id="565" r:id="rId8"/>
    <p:sldId id="39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1482AC"/>
    <a:srgbClr val="FFFF00"/>
    <a:srgbClr val="7030A0"/>
    <a:srgbClr val="002060"/>
    <a:srgbClr val="FF00FF"/>
    <a:srgbClr val="EC9514"/>
    <a:srgbClr val="1CADE4"/>
    <a:srgbClr val="FF7D7D"/>
    <a:srgbClr val="FEC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02" autoAdjust="0"/>
    <p:restoredTop sz="94280" autoAdjust="0"/>
  </p:normalViewPr>
  <p:slideViewPr>
    <p:cSldViewPr snapToGrid="0">
      <p:cViewPr>
        <p:scale>
          <a:sx n="75" d="100"/>
          <a:sy n="75" d="100"/>
        </p:scale>
        <p:origin x="1536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A229A-46A7-440A-9921-F199E5C97475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538AF-388E-4B95-9EB5-49AA765AD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6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538AF-388E-4B95-9EB5-49AA765AD7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0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538AF-388E-4B95-9EB5-49AA765AD7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8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737944" cy="3566160"/>
          </a:xfrm>
        </p:spPr>
        <p:txBody>
          <a:bodyPr>
            <a:normAutofit/>
          </a:bodyPr>
          <a:lstStyle/>
          <a:p>
            <a:r>
              <a:rPr lang="en-US" sz="5800" b="1" dirty="0"/>
              <a:t>Circular Motion Scenarios</a:t>
            </a:r>
            <a:br>
              <a:rPr lang="en-US" sz="5800" dirty="0"/>
            </a:br>
            <a:r>
              <a:rPr lang="en-US" sz="5800" dirty="0"/>
              <a:t>The Pendulum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</a:t>
            </a:r>
            <a:r>
              <a:rPr lang="en-US"/>
              <a:t>| Circular </a:t>
            </a:r>
            <a:r>
              <a:rPr lang="en-US" dirty="0"/>
              <a:t>Motion</a:t>
            </a:r>
          </a:p>
        </p:txBody>
      </p:sp>
    </p:spTree>
    <p:extLst>
      <p:ext uri="{BB962C8B-B14F-4D97-AF65-F5344CB8AC3E}">
        <p14:creationId xmlns:p14="http://schemas.microsoft.com/office/powerpoint/2010/main" val="7955619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26"/>
          <a:stretch/>
        </p:blipFill>
        <p:spPr>
          <a:xfrm>
            <a:off x="294166" y="1531726"/>
            <a:ext cx="8475764" cy="3504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A3E464-8519-4AED-BD68-DCA2D979E594}"/>
                  </a:ext>
                </a:extLst>
              </p:cNvPr>
              <p:cNvSpPr txBox="1"/>
              <p:nvPr/>
            </p:nvSpPr>
            <p:spPr>
              <a:xfrm>
                <a:off x="3715777" y="2286730"/>
                <a:ext cx="34974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– linear velocity (m s</a:t>
                </a:r>
                <a:r>
                  <a:rPr lang="en-US" sz="2400" baseline="30000" dirty="0">
                    <a:solidFill>
                      <a:srgbClr val="C0000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-1</a:t>
                </a:r>
                <a:r>
                  <a:rPr lang="en-US" sz="2400" dirty="0">
                    <a:solidFill>
                      <a:srgbClr val="C0000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A3E464-8519-4AED-BD68-DCA2D979E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777" y="2286730"/>
                <a:ext cx="3497496" cy="461665"/>
              </a:xfrm>
              <a:prstGeom prst="rect">
                <a:avLst/>
              </a:prstGeom>
              <a:blipFill>
                <a:blip r:embed="rId3"/>
                <a:stretch>
                  <a:fillRect t="-9211" r="-174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85B93E-8395-4640-B985-CCFA19453971}"/>
                  </a:ext>
                </a:extLst>
              </p:cNvPr>
              <p:cNvSpPr txBox="1"/>
              <p:nvPr/>
            </p:nvSpPr>
            <p:spPr>
              <a:xfrm>
                <a:off x="3715777" y="2703180"/>
                <a:ext cx="40097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EE801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>
                    <a:solidFill>
                      <a:srgbClr val="EE8012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– angular velocity (rad s</a:t>
                </a:r>
                <a:r>
                  <a:rPr lang="en-US" sz="2400" baseline="30000" dirty="0">
                    <a:solidFill>
                      <a:srgbClr val="EE8012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-1</a:t>
                </a:r>
                <a:r>
                  <a:rPr lang="en-US" sz="2400" dirty="0">
                    <a:solidFill>
                      <a:srgbClr val="EE8012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85B93E-8395-4640-B985-CCFA19453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777" y="2703180"/>
                <a:ext cx="4009752" cy="461665"/>
              </a:xfrm>
              <a:prstGeom prst="rect">
                <a:avLst/>
              </a:prstGeom>
              <a:blipFill>
                <a:blip r:embed="rId4"/>
                <a:stretch>
                  <a:fillRect t="-9211" r="-137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1C8188-45BC-4F5F-B61F-8B8087C097FF}"/>
                  </a:ext>
                </a:extLst>
              </p:cNvPr>
              <p:cNvSpPr txBox="1"/>
              <p:nvPr/>
            </p:nvSpPr>
            <p:spPr>
              <a:xfrm>
                <a:off x="3715777" y="3119630"/>
                <a:ext cx="20220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– radius (m)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1C8188-45BC-4F5F-B61F-8B8087C09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777" y="3119630"/>
                <a:ext cx="2022028" cy="461665"/>
              </a:xfrm>
              <a:prstGeom prst="rect">
                <a:avLst/>
              </a:prstGeom>
              <a:blipFill>
                <a:blip r:embed="rId5"/>
                <a:stretch>
                  <a:fillRect t="-9333" r="-392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245A94-C669-4DE5-A2C8-438B7DC29630}"/>
                  </a:ext>
                </a:extLst>
              </p:cNvPr>
              <p:cNvSpPr txBox="1"/>
              <p:nvPr/>
            </p:nvSpPr>
            <p:spPr>
              <a:xfrm>
                <a:off x="3715777" y="3536080"/>
                <a:ext cx="19851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– period (s)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245A94-C669-4DE5-A2C8-438B7DC29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777" y="3536080"/>
                <a:ext cx="1985159" cy="461665"/>
              </a:xfrm>
              <a:prstGeom prst="rect">
                <a:avLst/>
              </a:prstGeom>
              <a:blipFill>
                <a:blip r:embed="rId6"/>
                <a:stretch>
                  <a:fillRect l="-923" t="-9211" r="-369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19EECE-8FE1-4280-BE6F-99DC116A0D64}"/>
                  </a:ext>
                </a:extLst>
              </p:cNvPr>
              <p:cNvSpPr txBox="1"/>
              <p:nvPr/>
            </p:nvSpPr>
            <p:spPr>
              <a:xfrm>
                <a:off x="3715777" y="3952530"/>
                <a:ext cx="47959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– centripetal acceleration (m s</a:t>
                </a:r>
                <a:r>
                  <a:rPr lang="en-US" sz="2400" baseline="30000" dirty="0">
                    <a:solidFill>
                      <a:srgbClr val="0070C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-2</a:t>
                </a:r>
                <a:r>
                  <a:rPr lang="en-US" sz="2400" dirty="0">
                    <a:solidFill>
                      <a:srgbClr val="0070C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19EECE-8FE1-4280-BE6F-99DC116A0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777" y="3952530"/>
                <a:ext cx="4795993" cy="461665"/>
              </a:xfrm>
              <a:prstGeom prst="rect">
                <a:avLst/>
              </a:prstGeom>
              <a:blipFill>
                <a:blip r:embed="rId7"/>
                <a:stretch>
                  <a:fillRect t="-9211" r="-101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FD8C93-1F46-4BCD-A8E2-42490310286E}"/>
                  </a:ext>
                </a:extLst>
              </p:cNvPr>
              <p:cNvSpPr txBox="1"/>
              <p:nvPr/>
            </p:nvSpPr>
            <p:spPr>
              <a:xfrm>
                <a:off x="3715777" y="4368981"/>
                <a:ext cx="34251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– centripetal force (N)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FD8C93-1F46-4BCD-A8E2-424903102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777" y="4368981"/>
                <a:ext cx="3425168" cy="461665"/>
              </a:xfrm>
              <a:prstGeom prst="rect">
                <a:avLst/>
              </a:prstGeom>
              <a:blipFill>
                <a:blip r:embed="rId8"/>
                <a:stretch>
                  <a:fillRect l="-535" t="-9333" r="-1604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4749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Pendulum Circle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69ED8-06FD-4F86-954B-64223CA21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562" y="1392488"/>
            <a:ext cx="4968875" cy="48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415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Pendulum Circle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Image result for pendulum 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3" y="1300766"/>
            <a:ext cx="3971650" cy="48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458905-03BC-4008-9C74-124259232DD1}"/>
              </a:ext>
            </a:extLst>
          </p:cNvPr>
          <p:cNvSpPr/>
          <p:nvPr/>
        </p:nvSpPr>
        <p:spPr>
          <a:xfrm>
            <a:off x="3719474" y="3474539"/>
            <a:ext cx="914400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8A5983-56E8-437B-BAB7-8A4DD7C688EA}"/>
              </a:ext>
            </a:extLst>
          </p:cNvPr>
          <p:cNvGrpSpPr/>
          <p:nvPr/>
        </p:nvGrpSpPr>
        <p:grpSpPr>
          <a:xfrm>
            <a:off x="4181437" y="3903942"/>
            <a:ext cx="1184029" cy="707886"/>
            <a:chOff x="4181437" y="3903942"/>
            <a:chExt cx="1184029" cy="707886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2485AC0-BAE7-4C55-B676-532F5B65FED1}"/>
                </a:ext>
              </a:extLst>
            </p:cNvPr>
            <p:cNvCxnSpPr>
              <a:cxnSpLocks/>
            </p:cNvCxnSpPr>
            <p:nvPr/>
          </p:nvCxnSpPr>
          <p:spPr>
            <a:xfrm>
              <a:off x="4181437" y="3944122"/>
              <a:ext cx="1184029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08D635-F7A9-4F39-ADC8-6D64A77FAAEA}"/>
                </a:ext>
              </a:extLst>
            </p:cNvPr>
            <p:cNvSpPr txBox="1"/>
            <p:nvPr/>
          </p:nvSpPr>
          <p:spPr>
            <a:xfrm>
              <a:off x="4719814" y="3903942"/>
              <a:ext cx="5596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0070C0"/>
                  </a:solidFill>
                </a:rPr>
                <a:t>T</a:t>
              </a:r>
              <a:r>
                <a:rPr lang="en-US" sz="4000" baseline="-25000" dirty="0">
                  <a:solidFill>
                    <a:srgbClr val="0070C0"/>
                  </a:solidFill>
                </a:rPr>
                <a:t>x</a:t>
              </a:r>
              <a:endParaRPr lang="en-US" sz="4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D6BC0B-FFA3-442B-9AA5-093CDD81EC52}"/>
              </a:ext>
            </a:extLst>
          </p:cNvPr>
          <p:cNvGrpSpPr/>
          <p:nvPr/>
        </p:nvGrpSpPr>
        <p:grpSpPr>
          <a:xfrm>
            <a:off x="3518284" y="2115322"/>
            <a:ext cx="658390" cy="1828800"/>
            <a:chOff x="3518284" y="2115322"/>
            <a:chExt cx="658390" cy="182880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0F9507D-BC8A-457E-8B24-57619090C3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6674" y="2115322"/>
              <a:ext cx="0" cy="1828800"/>
            </a:xfrm>
            <a:prstGeom prst="straightConnector1">
              <a:avLst/>
            </a:prstGeom>
            <a:ln w="76200">
              <a:solidFill>
                <a:srgbClr val="0070C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FF31DC-4362-46F7-8497-CFD86E111524}"/>
                </a:ext>
              </a:extLst>
            </p:cNvPr>
            <p:cNvSpPr txBox="1"/>
            <p:nvPr/>
          </p:nvSpPr>
          <p:spPr>
            <a:xfrm>
              <a:off x="3518284" y="2171997"/>
              <a:ext cx="5669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0070C0"/>
                  </a:solidFill>
                </a:rPr>
                <a:t>T</a:t>
              </a:r>
              <a:r>
                <a:rPr lang="en-US" sz="4000" baseline="-25000" dirty="0">
                  <a:solidFill>
                    <a:srgbClr val="0070C0"/>
                  </a:solidFill>
                </a:rPr>
                <a:t>y</a:t>
              </a:r>
              <a:endParaRPr lang="en-US" sz="4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4C2334A-4138-44A2-B2BA-D6CD29EC4CF7}"/>
              </a:ext>
            </a:extLst>
          </p:cNvPr>
          <p:cNvGrpSpPr/>
          <p:nvPr/>
        </p:nvGrpSpPr>
        <p:grpSpPr>
          <a:xfrm>
            <a:off x="4181437" y="2120752"/>
            <a:ext cx="1184029" cy="1828800"/>
            <a:chOff x="4181437" y="2120752"/>
            <a:chExt cx="1184029" cy="18288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B3C5FEC-4BDE-40C8-8E8A-EC9F509E99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1437" y="2120752"/>
              <a:ext cx="1184029" cy="1828800"/>
            </a:xfrm>
            <a:prstGeom prst="straightConnector1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E4092E-21E6-4164-ACF8-495DD0E64389}"/>
                </a:ext>
              </a:extLst>
            </p:cNvPr>
            <p:cNvSpPr txBox="1"/>
            <p:nvPr/>
          </p:nvSpPr>
          <p:spPr>
            <a:xfrm>
              <a:off x="4633874" y="2127920"/>
              <a:ext cx="4347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940F1CF-7E58-4ED6-8B6B-4FA60193D469}"/>
              </a:ext>
            </a:extLst>
          </p:cNvPr>
          <p:cNvGrpSpPr/>
          <p:nvPr/>
        </p:nvGrpSpPr>
        <p:grpSpPr>
          <a:xfrm>
            <a:off x="4176674" y="3944123"/>
            <a:ext cx="1605386" cy="1829218"/>
            <a:chOff x="4176674" y="3944123"/>
            <a:chExt cx="1605386" cy="182921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AB9373C-8388-4A79-B4F7-F94278BA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176674" y="3944123"/>
              <a:ext cx="0" cy="1829218"/>
            </a:xfrm>
            <a:prstGeom prst="straightConnector1">
              <a:avLst/>
            </a:prstGeom>
            <a:ln w="76200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FB9519-3907-450D-A8B8-7A2D03F68F03}"/>
                </a:ext>
              </a:extLst>
            </p:cNvPr>
            <p:cNvSpPr txBox="1"/>
            <p:nvPr/>
          </p:nvSpPr>
          <p:spPr>
            <a:xfrm>
              <a:off x="4217208" y="4864701"/>
              <a:ext cx="15648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C00000"/>
                  </a:solidFill>
                </a:rPr>
                <a:t>F</a:t>
              </a:r>
              <a:r>
                <a:rPr lang="en-US" sz="3600" baseline="-25000" dirty="0">
                  <a:solidFill>
                    <a:srgbClr val="C00000"/>
                  </a:solidFill>
                </a:rPr>
                <a:t>g</a:t>
              </a:r>
              <a:r>
                <a:rPr lang="en-US" sz="3600" dirty="0">
                  <a:solidFill>
                    <a:srgbClr val="C00000"/>
                  </a:solidFill>
                </a:rPr>
                <a:t> = mg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9FD843-B3AF-4256-94D4-03D087667D18}"/>
              </a:ext>
            </a:extLst>
          </p:cNvPr>
          <p:cNvGrpSpPr/>
          <p:nvPr/>
        </p:nvGrpSpPr>
        <p:grpSpPr>
          <a:xfrm>
            <a:off x="4977386" y="2796393"/>
            <a:ext cx="1304067" cy="807079"/>
            <a:chOff x="4977386" y="2796393"/>
            <a:chExt cx="1304067" cy="807079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3647D5F-754A-42A6-B4A3-8296BBF810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7386" y="3603472"/>
              <a:ext cx="1304067" cy="0"/>
            </a:xfrm>
            <a:prstGeom prst="straightConnector1">
              <a:avLst/>
            </a:prstGeom>
            <a:ln w="127000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068E47-0620-4FEE-80F0-3CDF2247B9CD}"/>
                </a:ext>
              </a:extLst>
            </p:cNvPr>
            <p:cNvSpPr txBox="1"/>
            <p:nvPr/>
          </p:nvSpPr>
          <p:spPr>
            <a:xfrm>
              <a:off x="5235101" y="2796393"/>
              <a:ext cx="5575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7030A0"/>
                  </a:solidFill>
                </a:rPr>
                <a:t>F</a:t>
              </a:r>
              <a:r>
                <a:rPr lang="en-US" sz="4000" baseline="-25000" dirty="0">
                  <a:solidFill>
                    <a:srgbClr val="7030A0"/>
                  </a:solidFill>
                </a:rPr>
                <a:t>c</a:t>
              </a:r>
              <a:endParaRPr lang="en-US" sz="4000" dirty="0">
                <a:solidFill>
                  <a:srgbClr val="7030A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8CF7425-BAD7-4314-BC3F-3A469ECA7FAF}"/>
                  </a:ext>
                </a:extLst>
              </p:cNvPr>
              <p:cNvSpPr/>
              <p:nvPr/>
            </p:nvSpPr>
            <p:spPr>
              <a:xfrm>
                <a:off x="6321366" y="2048922"/>
                <a:ext cx="16696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8CF7425-BAD7-4314-BC3F-3A469ECA7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366" y="2048922"/>
                <a:ext cx="166962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1C65F58-93F8-46D5-8A03-6810FC216B68}"/>
                  </a:ext>
                </a:extLst>
              </p:cNvPr>
              <p:cNvSpPr/>
              <p:nvPr/>
            </p:nvSpPr>
            <p:spPr>
              <a:xfrm>
                <a:off x="6904249" y="2892085"/>
                <a:ext cx="1312603" cy="558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1C65F58-93F8-46D5-8A03-6810FC216B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249" y="2892085"/>
                <a:ext cx="1312603" cy="558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1146CF39-5E70-43E2-AB99-D6BCF6148B67}"/>
              </a:ext>
            </a:extLst>
          </p:cNvPr>
          <p:cNvSpPr/>
          <p:nvPr/>
        </p:nvSpPr>
        <p:spPr>
          <a:xfrm>
            <a:off x="4085234" y="3852682"/>
            <a:ext cx="182880" cy="182880"/>
          </a:xfrm>
          <a:prstGeom prst="ellipse">
            <a:avLst/>
          </a:prstGeom>
          <a:solidFill>
            <a:srgbClr val="00A1D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067E088-0885-4745-B9F0-DEE8DF46208E}"/>
                  </a:ext>
                </a:extLst>
              </p:cNvPr>
              <p:cNvSpPr/>
              <p:nvPr/>
            </p:nvSpPr>
            <p:spPr>
              <a:xfrm>
                <a:off x="7824342" y="2048922"/>
                <a:ext cx="9753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067E088-0885-4745-B9F0-DEE8DF4620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342" y="2048922"/>
                <a:ext cx="97539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198548-E771-4645-A680-046A61DB70C2}"/>
              </a:ext>
            </a:extLst>
          </p:cNvPr>
          <p:cNvCxnSpPr>
            <a:cxnSpLocks/>
          </p:cNvCxnSpPr>
          <p:nvPr/>
        </p:nvCxnSpPr>
        <p:spPr>
          <a:xfrm>
            <a:off x="4326911" y="5072679"/>
            <a:ext cx="306963" cy="43695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327943-1659-4666-A3A1-74516EF1F2F2}"/>
              </a:ext>
            </a:extLst>
          </p:cNvPr>
          <p:cNvCxnSpPr>
            <a:cxnSpLocks/>
          </p:cNvCxnSpPr>
          <p:nvPr/>
        </p:nvCxnSpPr>
        <p:spPr>
          <a:xfrm>
            <a:off x="3615972" y="2375323"/>
            <a:ext cx="374360" cy="42107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9534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1" grpId="0"/>
      <p:bldP spid="32" grpId="0"/>
      <p:bldP spid="8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Pendulum Circle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Image result for pendulum 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6" y="1300766"/>
            <a:ext cx="2757837" cy="337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0249" y="1531726"/>
            <a:ext cx="5596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What is centripetal force required to cause a 0.12 kg mass to swing in a horizontal circle with the string at an angle of 30°?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032C540-634F-44F5-AA54-4C8BB2224CED}"/>
                  </a:ext>
                </a:extLst>
              </p:cNvPr>
              <p:cNvSpPr/>
              <p:nvPr/>
            </p:nvSpPr>
            <p:spPr>
              <a:xfrm>
                <a:off x="2685809" y="2585799"/>
                <a:ext cx="1312603" cy="558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032C540-634F-44F5-AA54-4C8BB2224C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809" y="2585799"/>
                <a:ext cx="1312603" cy="558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A7628CE-C0B9-40AA-B1EE-0A4C4C177718}"/>
              </a:ext>
            </a:extLst>
          </p:cNvPr>
          <p:cNvGrpSpPr/>
          <p:nvPr/>
        </p:nvGrpSpPr>
        <p:grpSpPr>
          <a:xfrm>
            <a:off x="3151868" y="3105525"/>
            <a:ext cx="1341649" cy="2227661"/>
            <a:chOff x="994299" y="4013208"/>
            <a:chExt cx="1341649" cy="2227661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DE4336B-28BA-4AA5-960D-F7A21D00424D}"/>
                </a:ext>
              </a:extLst>
            </p:cNvPr>
            <p:cNvSpPr/>
            <p:nvPr/>
          </p:nvSpPr>
          <p:spPr>
            <a:xfrm>
              <a:off x="1325615" y="4013208"/>
              <a:ext cx="1010333" cy="1000200"/>
            </a:xfrm>
            <a:prstGeom prst="arc">
              <a:avLst>
                <a:gd name="adj1" fmla="val 5168078"/>
                <a:gd name="adj2" fmla="val 7551593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96EE76C-4F6B-4D0D-81EF-6C9F859915C2}"/>
                </a:ext>
              </a:extLst>
            </p:cNvPr>
            <p:cNvGrpSpPr/>
            <p:nvPr/>
          </p:nvGrpSpPr>
          <p:grpSpPr>
            <a:xfrm>
              <a:off x="994299" y="4419599"/>
              <a:ext cx="1341649" cy="1821270"/>
              <a:chOff x="1654137" y="3728435"/>
              <a:chExt cx="1884613" cy="2558337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A48AD176-9BB9-4B9E-AA3C-2722BAA20E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54137" y="3733864"/>
                <a:ext cx="1184029" cy="1828800"/>
              </a:xfrm>
              <a:prstGeom prst="straightConnector1">
                <a:avLst/>
              </a:prstGeom>
              <a:ln w="76200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7315717C-5E4A-4F25-96E8-3466844565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4137" y="5557234"/>
                <a:ext cx="1184029" cy="0"/>
              </a:xfrm>
              <a:prstGeom prst="straightConnector1">
                <a:avLst/>
              </a:prstGeom>
              <a:ln w="76200">
                <a:solidFill>
                  <a:srgbClr val="0070C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AB40C12-6D4F-46B4-B4CC-B456179883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63507" y="3728435"/>
                <a:ext cx="0" cy="1828800"/>
              </a:xfrm>
              <a:prstGeom prst="straightConnector1">
                <a:avLst/>
              </a:prstGeom>
              <a:ln w="76200">
                <a:solidFill>
                  <a:srgbClr val="0070C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F3636A-BCDE-463F-ACB7-7F675B380643}"/>
                  </a:ext>
                </a:extLst>
              </p:cNvPr>
              <p:cNvSpPr txBox="1"/>
              <p:nvPr/>
            </p:nvSpPr>
            <p:spPr>
              <a:xfrm>
                <a:off x="1996603" y="5551805"/>
                <a:ext cx="629045" cy="734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T</a:t>
                </a:r>
                <a:r>
                  <a:rPr lang="en-US" sz="2800" baseline="-25000" dirty="0">
                    <a:solidFill>
                      <a:srgbClr val="0070C0"/>
                    </a:solidFill>
                  </a:rPr>
                  <a:t>x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3FCED7-B813-4F5F-B589-577C59340651}"/>
                  </a:ext>
                </a:extLst>
              </p:cNvPr>
              <p:cNvSpPr txBox="1"/>
              <p:nvPr/>
            </p:nvSpPr>
            <p:spPr>
              <a:xfrm>
                <a:off x="2903670" y="4443303"/>
                <a:ext cx="635080" cy="734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T</a:t>
                </a:r>
                <a:r>
                  <a:rPr lang="en-US" sz="2800" baseline="-25000" dirty="0">
                    <a:solidFill>
                      <a:srgbClr val="0070C0"/>
                    </a:solidFill>
                  </a:rPr>
                  <a:t>y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6D7F9F-6F39-4967-BFF6-F2F764291494}"/>
                  </a:ext>
                </a:extLst>
              </p:cNvPr>
              <p:cNvSpPr txBox="1"/>
              <p:nvPr/>
            </p:nvSpPr>
            <p:spPr>
              <a:xfrm>
                <a:off x="1799853" y="4146892"/>
                <a:ext cx="504840" cy="734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42B1E9-0D3A-41DA-A23A-F7F9A9E37943}"/>
                </a:ext>
              </a:extLst>
            </p:cNvPr>
            <p:cNvSpPr txBox="1"/>
            <p:nvPr/>
          </p:nvSpPr>
          <p:spPr>
            <a:xfrm>
              <a:off x="1421851" y="4990631"/>
              <a:ext cx="4619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30°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72E0B0-178B-4600-8517-F9EEB15AF515}"/>
                  </a:ext>
                </a:extLst>
              </p:cNvPr>
              <p:cNvSpPr txBox="1"/>
              <p:nvPr/>
            </p:nvSpPr>
            <p:spPr>
              <a:xfrm>
                <a:off x="4623483" y="3462885"/>
                <a:ext cx="1634678" cy="795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72E0B0-178B-4600-8517-F9EEB15AF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483" y="3462885"/>
                <a:ext cx="1634678" cy="7950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93C1599-1CD0-4453-988E-1AA41387B599}"/>
                  </a:ext>
                </a:extLst>
              </p:cNvPr>
              <p:cNvSpPr txBox="1"/>
              <p:nvPr/>
            </p:nvSpPr>
            <p:spPr>
              <a:xfrm>
                <a:off x="6926595" y="3654211"/>
                <a:ext cx="1927194" cy="398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93C1599-1CD0-4453-988E-1AA41387B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595" y="3654211"/>
                <a:ext cx="1927194" cy="398507"/>
              </a:xfrm>
              <a:prstGeom prst="rect">
                <a:avLst/>
              </a:prstGeom>
              <a:blipFill>
                <a:blip r:embed="rId5"/>
                <a:stretch>
                  <a:fillRect l="-316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C0B97D-4FBA-4908-969F-610427F49800}"/>
                  </a:ext>
                </a:extLst>
              </p:cNvPr>
              <p:cNvSpPr txBox="1"/>
              <p:nvPr/>
            </p:nvSpPr>
            <p:spPr>
              <a:xfrm>
                <a:off x="4650485" y="4498396"/>
                <a:ext cx="36865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=1.18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=0.68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C0B97D-4FBA-4908-969F-610427F49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485" y="4498396"/>
                <a:ext cx="3686587" cy="369332"/>
              </a:xfrm>
              <a:prstGeom prst="rect">
                <a:avLst/>
              </a:prstGeom>
              <a:blipFill>
                <a:blip r:embed="rId6"/>
                <a:stretch>
                  <a:fillRect l="-1653" r="-1488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8F891D7-F410-4EFE-8578-943B5AA7A6F3}"/>
                  </a:ext>
                </a:extLst>
              </p:cNvPr>
              <p:cNvSpPr/>
              <p:nvPr/>
            </p:nvSpPr>
            <p:spPr>
              <a:xfrm>
                <a:off x="254800" y="5679243"/>
                <a:ext cx="24783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8F891D7-F410-4EFE-8578-943B5AA7A6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00" y="5679243"/>
                <a:ext cx="24783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1F2116-787F-4546-98AC-9688417CC7EE}"/>
                  </a:ext>
                </a:extLst>
              </p:cNvPr>
              <p:cNvSpPr/>
              <p:nvPr/>
            </p:nvSpPr>
            <p:spPr>
              <a:xfrm>
                <a:off x="5981238" y="5382832"/>
                <a:ext cx="2821542" cy="707886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0.68 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1F2116-787F-4546-98AC-9688417CC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238" y="5382832"/>
                <a:ext cx="2821542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2C8163AD-FBA4-4EA6-8C6F-1BDCACEE4961}"/>
              </a:ext>
            </a:extLst>
          </p:cNvPr>
          <p:cNvSpPr/>
          <p:nvPr/>
        </p:nvSpPr>
        <p:spPr>
          <a:xfrm>
            <a:off x="290211" y="3489429"/>
            <a:ext cx="576708" cy="5767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7CC2B4-6B93-4A43-9C90-7DA828CF6110}"/>
              </a:ext>
            </a:extLst>
          </p:cNvPr>
          <p:cNvGrpSpPr/>
          <p:nvPr/>
        </p:nvGrpSpPr>
        <p:grpSpPr>
          <a:xfrm>
            <a:off x="581566" y="3506331"/>
            <a:ext cx="1155243" cy="584775"/>
            <a:chOff x="4181437" y="3501338"/>
            <a:chExt cx="1831698" cy="927192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20E1C0F-3D61-46B9-B694-C1B3E7A070AC}"/>
                </a:ext>
              </a:extLst>
            </p:cNvPr>
            <p:cNvCxnSpPr>
              <a:cxnSpLocks/>
            </p:cNvCxnSpPr>
            <p:nvPr/>
          </p:nvCxnSpPr>
          <p:spPr>
            <a:xfrm>
              <a:off x="4181437" y="3944122"/>
              <a:ext cx="1184029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2B1336-9D1A-4C1E-8E58-F33E06B7504F}"/>
                </a:ext>
              </a:extLst>
            </p:cNvPr>
            <p:cNvSpPr txBox="1"/>
            <p:nvPr/>
          </p:nvSpPr>
          <p:spPr>
            <a:xfrm>
              <a:off x="5243118" y="3501338"/>
              <a:ext cx="770017" cy="927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</a:rPr>
                <a:t>T</a:t>
              </a:r>
              <a:r>
                <a:rPr lang="en-US" sz="3200" baseline="-25000" dirty="0">
                  <a:solidFill>
                    <a:srgbClr val="0070C0"/>
                  </a:solidFill>
                </a:rPr>
                <a:t>x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58E0D6-495C-4700-A26F-87B3E3902401}"/>
              </a:ext>
            </a:extLst>
          </p:cNvPr>
          <p:cNvGrpSpPr/>
          <p:nvPr/>
        </p:nvGrpSpPr>
        <p:grpSpPr>
          <a:xfrm>
            <a:off x="368701" y="2003383"/>
            <a:ext cx="552417" cy="1782210"/>
            <a:chOff x="3843921" y="1118337"/>
            <a:chExt cx="875884" cy="2825785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F420BCE-F100-412A-9845-59AD6298FD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6674" y="2115322"/>
              <a:ext cx="0" cy="1828800"/>
            </a:xfrm>
            <a:prstGeom prst="straightConnector1">
              <a:avLst/>
            </a:prstGeom>
            <a:ln w="76200">
              <a:solidFill>
                <a:srgbClr val="0070C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3BCF984-BFE3-4BC8-A525-AB74C54347B1}"/>
                </a:ext>
              </a:extLst>
            </p:cNvPr>
            <p:cNvSpPr txBox="1"/>
            <p:nvPr/>
          </p:nvSpPr>
          <p:spPr>
            <a:xfrm>
              <a:off x="3843921" y="1118337"/>
              <a:ext cx="875884" cy="92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</a:rPr>
                <a:t>T</a:t>
              </a:r>
              <a:r>
                <a:rPr lang="en-US" sz="3200" baseline="-25000" dirty="0">
                  <a:solidFill>
                    <a:srgbClr val="0070C0"/>
                  </a:solidFill>
                </a:rPr>
                <a:t>y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7C58FD-0428-41EC-ADFC-D8D6DFE36846}"/>
              </a:ext>
            </a:extLst>
          </p:cNvPr>
          <p:cNvGrpSpPr/>
          <p:nvPr/>
        </p:nvGrpSpPr>
        <p:grpSpPr>
          <a:xfrm>
            <a:off x="341220" y="3785592"/>
            <a:ext cx="1260281" cy="1648469"/>
            <a:chOff x="3800350" y="3944123"/>
            <a:chExt cx="1998239" cy="2613732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C4CE2B7-C1DC-4CB2-BE51-AE083E9551A7}"/>
                </a:ext>
              </a:extLst>
            </p:cNvPr>
            <p:cNvCxnSpPr>
              <a:cxnSpLocks/>
            </p:cNvCxnSpPr>
            <p:nvPr/>
          </p:nvCxnSpPr>
          <p:spPr>
            <a:xfrm>
              <a:off x="4176674" y="3944123"/>
              <a:ext cx="0" cy="1829218"/>
            </a:xfrm>
            <a:prstGeom prst="straightConnector1">
              <a:avLst/>
            </a:prstGeom>
            <a:ln w="76200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3CA7A4-BA70-4D7D-995C-9C08C74C045C}"/>
                </a:ext>
              </a:extLst>
            </p:cNvPr>
            <p:cNvSpPr txBox="1"/>
            <p:nvPr/>
          </p:nvSpPr>
          <p:spPr>
            <a:xfrm>
              <a:off x="3800350" y="5728263"/>
              <a:ext cx="1998239" cy="82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F</a:t>
              </a:r>
              <a:r>
                <a:rPr lang="en-US" sz="2800" baseline="-25000" dirty="0">
                  <a:solidFill>
                    <a:srgbClr val="C00000"/>
                  </a:solidFill>
                </a:rPr>
                <a:t>g</a:t>
              </a:r>
              <a:r>
                <a:rPr lang="en-US" sz="2800" dirty="0">
                  <a:solidFill>
                    <a:srgbClr val="C00000"/>
                  </a:solidFill>
                </a:rPr>
                <a:t> = mg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FEF74E-C2C6-4767-9A0D-1096AC8F7A79}"/>
              </a:ext>
            </a:extLst>
          </p:cNvPr>
          <p:cNvGrpSpPr/>
          <p:nvPr/>
        </p:nvGrpSpPr>
        <p:grpSpPr>
          <a:xfrm>
            <a:off x="988835" y="2727407"/>
            <a:ext cx="822470" cy="624263"/>
            <a:chOff x="4999634" y="3063116"/>
            <a:chExt cx="1304067" cy="989801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39AAF06-64B2-4CC6-A2AF-5753CE5675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99634" y="4052917"/>
              <a:ext cx="1304067" cy="0"/>
            </a:xfrm>
            <a:prstGeom prst="straightConnector1">
              <a:avLst/>
            </a:prstGeom>
            <a:ln w="127000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A678F4-3343-4258-80A3-FB8798FCAA8A}"/>
                </a:ext>
              </a:extLst>
            </p:cNvPr>
            <p:cNvSpPr txBox="1"/>
            <p:nvPr/>
          </p:nvSpPr>
          <p:spPr>
            <a:xfrm>
              <a:off x="5028014" y="3063116"/>
              <a:ext cx="913679" cy="92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</a:rPr>
                <a:t>F</a:t>
              </a:r>
              <a:r>
                <a:rPr lang="en-US" sz="3200" baseline="-25000" dirty="0">
                  <a:solidFill>
                    <a:srgbClr val="7030A0"/>
                  </a:solidFill>
                </a:rPr>
                <a:t>c</a:t>
              </a:r>
              <a:endParaRPr lang="en-US" sz="3200" dirty="0">
                <a:solidFill>
                  <a:srgbClr val="7030A0"/>
                </a:solidFill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B97AA7DF-ECA0-4AD1-9823-F51181BFC93D}"/>
              </a:ext>
            </a:extLst>
          </p:cNvPr>
          <p:cNvSpPr/>
          <p:nvPr/>
        </p:nvSpPr>
        <p:spPr>
          <a:xfrm>
            <a:off x="520894" y="3727922"/>
            <a:ext cx="115342" cy="115342"/>
          </a:xfrm>
          <a:prstGeom prst="ellipse">
            <a:avLst/>
          </a:prstGeom>
          <a:solidFill>
            <a:srgbClr val="00A1D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7C3CC0F-7F99-4C5A-95B3-9CEB0F367A5E}"/>
                  </a:ext>
                </a:extLst>
              </p:cNvPr>
              <p:cNvSpPr/>
              <p:nvPr/>
            </p:nvSpPr>
            <p:spPr>
              <a:xfrm>
                <a:off x="2556345" y="5679243"/>
                <a:ext cx="16541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.68 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7C3CC0F-7F99-4C5A-95B3-9CEB0F367A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45" y="5679243"/>
                <a:ext cx="165417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EBA7C51-C7D5-48D3-8CD7-4C43575E192C}"/>
                  </a:ext>
                </a:extLst>
              </p:cNvPr>
              <p:cNvSpPr/>
              <p:nvPr/>
            </p:nvSpPr>
            <p:spPr>
              <a:xfrm>
                <a:off x="3834385" y="2598129"/>
                <a:ext cx="50239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0.12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9.81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1.18 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EBA7C51-C7D5-48D3-8CD7-4C43575E1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385" y="2598129"/>
                <a:ext cx="502393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991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9" grpId="0"/>
      <p:bldP spid="30" grpId="0"/>
      <p:bldP spid="31" grpId="0"/>
      <p:bldP spid="32" grpId="0" animBg="1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CAUTION! There are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triangles</a:t>
            </a:r>
          </a:p>
        </p:txBody>
      </p:sp>
      <p:pic>
        <p:nvPicPr>
          <p:cNvPr id="6146" name="Picture 2" descr="Image result for pendulum 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1" y="2110442"/>
            <a:ext cx="2757837" cy="337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1EF7952-BF82-452A-B2C2-FFC1867A98D8}"/>
              </a:ext>
            </a:extLst>
          </p:cNvPr>
          <p:cNvGrpSpPr/>
          <p:nvPr/>
        </p:nvGrpSpPr>
        <p:grpSpPr>
          <a:xfrm>
            <a:off x="6674269" y="1680906"/>
            <a:ext cx="1978560" cy="4003522"/>
            <a:chOff x="986873" y="4052439"/>
            <a:chExt cx="1494894" cy="2236444"/>
          </a:xfrm>
        </p:grpSpPr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A8E5CDC9-C015-4ECE-883F-047B61A61A40}"/>
                </a:ext>
              </a:extLst>
            </p:cNvPr>
            <p:cNvSpPr/>
            <p:nvPr/>
          </p:nvSpPr>
          <p:spPr>
            <a:xfrm>
              <a:off x="1409805" y="4052439"/>
              <a:ext cx="878879" cy="726633"/>
            </a:xfrm>
            <a:prstGeom prst="arc">
              <a:avLst>
                <a:gd name="adj1" fmla="val 5369686"/>
                <a:gd name="adj2" fmla="val 6785020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43540D3-DAE0-43DA-9959-504F026C366F}"/>
                </a:ext>
              </a:extLst>
            </p:cNvPr>
            <p:cNvGrpSpPr/>
            <p:nvPr/>
          </p:nvGrpSpPr>
          <p:grpSpPr>
            <a:xfrm>
              <a:off x="986873" y="4419599"/>
              <a:ext cx="1494894" cy="1869284"/>
              <a:chOff x="1643706" y="3728435"/>
              <a:chExt cx="2099875" cy="2625782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42AE890-181C-48AD-829D-8FC623A42E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54137" y="3733864"/>
                <a:ext cx="1217614" cy="1828800"/>
              </a:xfrm>
              <a:prstGeom prst="straightConnector1">
                <a:avLst/>
              </a:prstGeom>
              <a:ln w="76200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5A45D583-713A-4EF7-9EBA-787B7D58B4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4137" y="5557234"/>
                <a:ext cx="1184029" cy="0"/>
              </a:xfrm>
              <a:prstGeom prst="straightConnector1">
                <a:avLst/>
              </a:prstGeom>
              <a:ln w="76200">
                <a:solidFill>
                  <a:srgbClr val="0070C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F9991E9-2A8A-499F-9083-338EA0F0FA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63507" y="3728435"/>
                <a:ext cx="0" cy="1828800"/>
              </a:xfrm>
              <a:prstGeom prst="straightConnector1">
                <a:avLst/>
              </a:prstGeom>
              <a:ln w="76200">
                <a:solidFill>
                  <a:srgbClr val="0070C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B2F0BC1-2F6C-426A-AE3E-34F71C710649}"/>
                  </a:ext>
                </a:extLst>
              </p:cNvPr>
              <p:cNvSpPr txBox="1"/>
              <p:nvPr/>
            </p:nvSpPr>
            <p:spPr>
              <a:xfrm>
                <a:off x="1857303" y="5557234"/>
                <a:ext cx="794708" cy="796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>
                    <a:solidFill>
                      <a:srgbClr val="0070C0"/>
                    </a:solidFill>
                  </a:rPr>
                  <a:t>T</a:t>
                </a:r>
                <a:r>
                  <a:rPr lang="en-US" sz="6000" baseline="-25000" dirty="0">
                    <a:solidFill>
                      <a:srgbClr val="0070C0"/>
                    </a:solidFill>
                  </a:rPr>
                  <a:t>x</a:t>
                </a:r>
                <a:endParaRPr lang="en-US" sz="6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2990C92-4D40-4F70-9EBF-141C32692E9F}"/>
                  </a:ext>
                </a:extLst>
              </p:cNvPr>
              <p:cNvSpPr txBox="1"/>
              <p:nvPr/>
            </p:nvSpPr>
            <p:spPr>
              <a:xfrm>
                <a:off x="2939890" y="4371131"/>
                <a:ext cx="803691" cy="796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>
                    <a:solidFill>
                      <a:srgbClr val="0070C0"/>
                    </a:solidFill>
                  </a:rPr>
                  <a:t>T</a:t>
                </a:r>
                <a:r>
                  <a:rPr lang="en-US" sz="6000" baseline="-25000" dirty="0">
                    <a:solidFill>
                      <a:srgbClr val="0070C0"/>
                    </a:solidFill>
                  </a:rPr>
                  <a:t>y</a:t>
                </a:r>
                <a:endParaRPr lang="en-US" sz="6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296A4BA-39F3-4966-AF34-AB5739AD157A}"/>
                  </a:ext>
                </a:extLst>
              </p:cNvPr>
              <p:cNvSpPr txBox="1"/>
              <p:nvPr/>
            </p:nvSpPr>
            <p:spPr>
              <a:xfrm>
                <a:off x="1643706" y="4109521"/>
                <a:ext cx="594091" cy="796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6700BC-9038-452E-8F1F-C3D60DE8A42D}"/>
                </a:ext>
              </a:extLst>
            </p:cNvPr>
            <p:cNvSpPr txBox="1"/>
            <p:nvPr/>
          </p:nvSpPr>
          <p:spPr>
            <a:xfrm>
              <a:off x="1589502" y="4759580"/>
              <a:ext cx="359395" cy="292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>
                  <a:solidFill>
                    <a:srgbClr val="00B0F0"/>
                  </a:solidFill>
                </a:rPr>
                <a:t>θ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A5A7412-2204-4857-8DB8-5DB31A72918F}"/>
              </a:ext>
            </a:extLst>
          </p:cNvPr>
          <p:cNvGrpSpPr/>
          <p:nvPr/>
        </p:nvGrpSpPr>
        <p:grpSpPr>
          <a:xfrm>
            <a:off x="4308414" y="1680906"/>
            <a:ext cx="1809923" cy="3917252"/>
            <a:chOff x="986873" y="4052439"/>
            <a:chExt cx="1367481" cy="2188252"/>
          </a:xfrm>
        </p:grpSpPr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1F2BA5AA-FC8C-4CAF-AE63-49FA2BB1CFFC}"/>
                </a:ext>
              </a:extLst>
            </p:cNvPr>
            <p:cNvSpPr/>
            <p:nvPr/>
          </p:nvSpPr>
          <p:spPr>
            <a:xfrm>
              <a:off x="1409806" y="4052439"/>
              <a:ext cx="878879" cy="726633"/>
            </a:xfrm>
            <a:prstGeom prst="arc">
              <a:avLst>
                <a:gd name="adj1" fmla="val 5369907"/>
                <a:gd name="adj2" fmla="val 6785020"/>
              </a:avLst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75B5522-E460-4AE2-9637-324F286E1433}"/>
                </a:ext>
              </a:extLst>
            </p:cNvPr>
            <p:cNvGrpSpPr/>
            <p:nvPr/>
          </p:nvGrpSpPr>
          <p:grpSpPr>
            <a:xfrm>
              <a:off x="986873" y="4419599"/>
              <a:ext cx="1367481" cy="1821092"/>
              <a:chOff x="1643706" y="3728435"/>
              <a:chExt cx="1920898" cy="2558087"/>
            </a:xfrm>
          </p:grpSpPr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5129BC0C-5B38-4183-A424-B6B3210B82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54137" y="3733864"/>
                <a:ext cx="1217614" cy="1828800"/>
              </a:xfrm>
              <a:prstGeom prst="straightConnector1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9132A3C1-3DA7-4B7F-9918-5D8C2D585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4137" y="5557234"/>
                <a:ext cx="1184029" cy="0"/>
              </a:xfrm>
              <a:prstGeom prst="straightConnector1">
                <a:avLst/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A192D4D9-B3F0-4B07-B6F1-DF3695247F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63507" y="3728435"/>
                <a:ext cx="0" cy="1828800"/>
              </a:xfrm>
              <a:prstGeom prst="straightConnector1">
                <a:avLst/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9038BAE-2B29-42A5-A0EB-AD04FBFAACCE}"/>
                  </a:ext>
                </a:extLst>
              </p:cNvPr>
              <p:cNvSpPr txBox="1"/>
              <p:nvPr/>
            </p:nvSpPr>
            <p:spPr>
              <a:xfrm>
                <a:off x="2006098" y="5489539"/>
                <a:ext cx="480105" cy="796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F3EDB2B-7DE3-422C-943E-9B7F0732ECC7}"/>
                  </a:ext>
                </a:extLst>
              </p:cNvPr>
              <p:cNvSpPr txBox="1"/>
              <p:nvPr/>
            </p:nvSpPr>
            <p:spPr>
              <a:xfrm>
                <a:off x="2939890" y="4371131"/>
                <a:ext cx="624714" cy="796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5ADB221-573D-450E-A184-686E0C440C94}"/>
                  </a:ext>
                </a:extLst>
              </p:cNvPr>
              <p:cNvSpPr txBox="1"/>
              <p:nvPr/>
            </p:nvSpPr>
            <p:spPr>
              <a:xfrm>
                <a:off x="1643706" y="4109521"/>
                <a:ext cx="539650" cy="796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>
                    <a:solidFill>
                      <a:schemeClr val="bg1">
                        <a:lumMod val="50000"/>
                      </a:schemeClr>
                    </a:solidFill>
                  </a:rPr>
                  <a:t>L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630BABB-FE6C-4669-9714-FB63060122BD}"/>
                </a:ext>
              </a:extLst>
            </p:cNvPr>
            <p:cNvSpPr txBox="1"/>
            <p:nvPr/>
          </p:nvSpPr>
          <p:spPr>
            <a:xfrm>
              <a:off x="1546514" y="4785707"/>
              <a:ext cx="359395" cy="292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θ</a:t>
              </a:r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B62A0C1-D221-4FFC-AE1C-9FC0BC524994}"/>
              </a:ext>
            </a:extLst>
          </p:cNvPr>
          <p:cNvSpPr txBox="1"/>
          <p:nvPr/>
        </p:nvSpPr>
        <p:spPr>
          <a:xfrm>
            <a:off x="4056199" y="1773528"/>
            <a:ext cx="1975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Distances | [m]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737A8AE-181D-43BD-9BC2-69F0E4C63233}"/>
              </a:ext>
            </a:extLst>
          </p:cNvPr>
          <p:cNvSpPr txBox="1"/>
          <p:nvPr/>
        </p:nvSpPr>
        <p:spPr>
          <a:xfrm>
            <a:off x="6636711" y="1720835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Forces | [N]</a:t>
            </a:r>
          </a:p>
        </p:txBody>
      </p:sp>
    </p:spTree>
    <p:extLst>
      <p:ext uri="{BB962C8B-B14F-4D97-AF65-F5344CB8AC3E}">
        <p14:creationId xmlns:p14="http://schemas.microsoft.com/office/powerpoint/2010/main" val="38234077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Together Now!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69D197F-E957-4128-85C3-A15BF45204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18422" y="3862932"/>
            <a:ext cx="2707156" cy="167836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14A53D6-3D4C-45E7-9ED5-5858BDB4C215}"/>
              </a:ext>
            </a:extLst>
          </p:cNvPr>
          <p:cNvGrpSpPr/>
          <p:nvPr/>
        </p:nvGrpSpPr>
        <p:grpSpPr>
          <a:xfrm>
            <a:off x="4572000" y="4862928"/>
            <a:ext cx="600324" cy="1097280"/>
            <a:chOff x="4562457" y="4984484"/>
            <a:chExt cx="600324" cy="109728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FDFAB8F-F35B-40DA-AAFC-FACA373ACDAA}"/>
                </a:ext>
              </a:extLst>
            </p:cNvPr>
            <p:cNvCxnSpPr>
              <a:cxnSpLocks/>
            </p:cNvCxnSpPr>
            <p:nvPr/>
          </p:nvCxnSpPr>
          <p:spPr>
            <a:xfrm>
              <a:off x="4562457" y="4984484"/>
              <a:ext cx="0" cy="109728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048AFA-0067-4006-9D5C-4573026F36CE}"/>
                </a:ext>
              </a:extLst>
            </p:cNvPr>
            <p:cNvSpPr txBox="1"/>
            <p:nvPr/>
          </p:nvSpPr>
          <p:spPr>
            <a:xfrm>
              <a:off x="4700795" y="5521386"/>
              <a:ext cx="4619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C00000"/>
                  </a:solidFill>
                </a:rPr>
                <a:t>F</a:t>
              </a:r>
              <a:r>
                <a:rPr lang="en-US" sz="2800" baseline="-25000" dirty="0" err="1">
                  <a:solidFill>
                    <a:srgbClr val="C00000"/>
                  </a:solidFill>
                </a:rPr>
                <a:t>g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5B85141-98FC-44F2-9650-6B69B33C3299}"/>
              </a:ext>
            </a:extLst>
          </p:cNvPr>
          <p:cNvGrpSpPr/>
          <p:nvPr/>
        </p:nvGrpSpPr>
        <p:grpSpPr>
          <a:xfrm>
            <a:off x="4572000" y="3604837"/>
            <a:ext cx="485563" cy="1097280"/>
            <a:chOff x="4562457" y="3726393"/>
            <a:chExt cx="485563" cy="109728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D43481F-6998-40C2-96CE-97000FB6BB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2457" y="3726393"/>
              <a:ext cx="0" cy="109728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FAB76F3-35E2-41B0-88C5-A526103F5721}"/>
                </a:ext>
              </a:extLst>
            </p:cNvPr>
            <p:cNvSpPr txBox="1"/>
            <p:nvPr/>
          </p:nvSpPr>
          <p:spPr>
            <a:xfrm>
              <a:off x="4667788" y="3733295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/>
                  </a:solidFill>
                </a:rPr>
                <a:t>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10B62F-238B-4C6B-88F1-08CD5FCEAB9C}"/>
              </a:ext>
            </a:extLst>
          </p:cNvPr>
          <p:cNvGrpSpPr/>
          <p:nvPr/>
        </p:nvGrpSpPr>
        <p:grpSpPr>
          <a:xfrm>
            <a:off x="2944381" y="4477494"/>
            <a:ext cx="1503795" cy="523220"/>
            <a:chOff x="2934838" y="4599050"/>
            <a:chExt cx="1503795" cy="523220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7287AE7-F2ED-4E6C-896B-5828EC847D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4114" y="4914899"/>
              <a:ext cx="1084519" cy="0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6FC7306-35A2-46C4-8539-687E7550F62E}"/>
                </a:ext>
              </a:extLst>
            </p:cNvPr>
            <p:cNvSpPr txBox="1"/>
            <p:nvPr/>
          </p:nvSpPr>
          <p:spPr>
            <a:xfrm>
              <a:off x="2934838" y="459905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</a:rPr>
                <a:t>F</a:t>
              </a:r>
              <a:r>
                <a:rPr lang="en-US" sz="2800" baseline="-25000" dirty="0">
                  <a:solidFill>
                    <a:srgbClr val="7030A0"/>
                  </a:solidFill>
                </a:rPr>
                <a:t>f</a:t>
              </a:r>
              <a:endParaRPr lang="en-US" sz="2800" dirty="0">
                <a:solidFill>
                  <a:srgbClr val="7030A0"/>
                </a:solidFill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59BE56D7-BEDA-4E05-9396-429149C3B988}"/>
              </a:ext>
            </a:extLst>
          </p:cNvPr>
          <p:cNvSpPr>
            <a:spLocks/>
          </p:cNvSpPr>
          <p:nvPr/>
        </p:nvSpPr>
        <p:spPr>
          <a:xfrm>
            <a:off x="4448175" y="4669518"/>
            <a:ext cx="247650" cy="2476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82F52D-C0F3-4C83-8AEA-D661EE8BF1A2}"/>
              </a:ext>
            </a:extLst>
          </p:cNvPr>
          <p:cNvGrpSpPr/>
          <p:nvPr/>
        </p:nvGrpSpPr>
        <p:grpSpPr>
          <a:xfrm>
            <a:off x="-1958720" y="3507909"/>
            <a:ext cx="3917440" cy="2642529"/>
            <a:chOff x="-2095547" y="3443805"/>
            <a:chExt cx="3917440" cy="264252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F98410C-652E-453C-8CAD-73A21B01CF47}"/>
                </a:ext>
              </a:extLst>
            </p:cNvPr>
            <p:cNvSpPr/>
            <p:nvPr/>
          </p:nvSpPr>
          <p:spPr>
            <a:xfrm>
              <a:off x="-2095547" y="3443805"/>
              <a:ext cx="3844213" cy="485192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2FA218-93C7-45E8-881E-7D1A36BD5D01}"/>
                </a:ext>
              </a:extLst>
            </p:cNvPr>
            <p:cNvSpPr/>
            <p:nvPr/>
          </p:nvSpPr>
          <p:spPr>
            <a:xfrm>
              <a:off x="-2095547" y="5601142"/>
              <a:ext cx="3844213" cy="485192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70A8FCB-43F5-4FC0-B823-19F608C943D4}"/>
                </a:ext>
              </a:extLst>
            </p:cNvPr>
            <p:cNvCxnSpPr>
              <a:stCxn id="40" idx="2"/>
              <a:endCxn id="41" idx="2"/>
            </p:cNvCxnSpPr>
            <p:nvPr/>
          </p:nvCxnSpPr>
          <p:spPr>
            <a:xfrm>
              <a:off x="-2095547" y="3686401"/>
              <a:ext cx="0" cy="2157337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CA277E5-5306-45A6-BD5F-ADCEE6D60571}"/>
                </a:ext>
              </a:extLst>
            </p:cNvPr>
            <p:cNvCxnSpPr/>
            <p:nvPr/>
          </p:nvCxnSpPr>
          <p:spPr>
            <a:xfrm>
              <a:off x="1748666" y="3686401"/>
              <a:ext cx="0" cy="2157337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829A5E1-92BE-45B5-A3A2-660FD3563076}"/>
                </a:ext>
              </a:extLst>
            </p:cNvPr>
            <p:cNvCxnSpPr>
              <a:stCxn id="40" idx="3"/>
              <a:endCxn id="41" idx="3"/>
            </p:cNvCxnSpPr>
            <p:nvPr/>
          </p:nvCxnSpPr>
          <p:spPr>
            <a:xfrm>
              <a:off x="-1532575" y="3857942"/>
              <a:ext cx="0" cy="2157337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88FA90A-F988-49C3-818D-6B16237F6646}"/>
                </a:ext>
              </a:extLst>
            </p:cNvPr>
            <p:cNvCxnSpPr>
              <a:stCxn id="40" idx="4"/>
              <a:endCxn id="41" idx="4"/>
            </p:cNvCxnSpPr>
            <p:nvPr/>
          </p:nvCxnSpPr>
          <p:spPr>
            <a:xfrm>
              <a:off x="-173440" y="3928997"/>
              <a:ext cx="0" cy="2157337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0C8C951-D245-4610-966A-29F281BE5829}"/>
                </a:ext>
              </a:extLst>
            </p:cNvPr>
            <p:cNvCxnSpPr>
              <a:stCxn id="40" idx="5"/>
              <a:endCxn id="41" idx="5"/>
            </p:cNvCxnSpPr>
            <p:nvPr/>
          </p:nvCxnSpPr>
          <p:spPr>
            <a:xfrm>
              <a:off x="1185694" y="3857942"/>
              <a:ext cx="0" cy="2157337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21B0AA7-C071-4B58-B7A1-CB09DE6E366C}"/>
                </a:ext>
              </a:extLst>
            </p:cNvPr>
            <p:cNvCxnSpPr/>
            <p:nvPr/>
          </p:nvCxnSpPr>
          <p:spPr>
            <a:xfrm>
              <a:off x="-859240" y="3462855"/>
              <a:ext cx="0" cy="2157337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3BB782C-DFE3-4B0C-BB52-271BC48552C6}"/>
                </a:ext>
              </a:extLst>
            </p:cNvPr>
            <p:cNvCxnSpPr/>
            <p:nvPr/>
          </p:nvCxnSpPr>
          <p:spPr>
            <a:xfrm>
              <a:off x="493310" y="3462855"/>
              <a:ext cx="0" cy="2157337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70" name="Picture 2" descr="Image result for person standing profile side">
              <a:extLst>
                <a:ext uri="{FF2B5EF4-FFF2-40B4-BE49-F238E27FC236}">
                  <a16:creationId xmlns:a16="http://schemas.microsoft.com/office/drawing/2014/main" id="{019ADC3A-BF2E-4E77-AE29-C57EDA987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1929" flipH="1">
              <a:off x="1339981" y="3948465"/>
              <a:ext cx="481912" cy="167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B852728-71C3-4A06-B1F0-F86893F06CA6}"/>
              </a:ext>
            </a:extLst>
          </p:cNvPr>
          <p:cNvGrpSpPr/>
          <p:nvPr/>
        </p:nvGrpSpPr>
        <p:grpSpPr>
          <a:xfrm>
            <a:off x="1709020" y="4846837"/>
            <a:ext cx="600324" cy="1097280"/>
            <a:chOff x="4562457" y="4984484"/>
            <a:chExt cx="600324" cy="1097280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94F284E2-BA82-4379-A7C5-BB69C8431172}"/>
                </a:ext>
              </a:extLst>
            </p:cNvPr>
            <p:cNvCxnSpPr>
              <a:cxnSpLocks/>
            </p:cNvCxnSpPr>
            <p:nvPr/>
          </p:nvCxnSpPr>
          <p:spPr>
            <a:xfrm>
              <a:off x="4562457" y="4984484"/>
              <a:ext cx="0" cy="109728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D6D391B-2558-4C54-9D16-E3176DF47F39}"/>
                </a:ext>
              </a:extLst>
            </p:cNvPr>
            <p:cNvSpPr txBox="1"/>
            <p:nvPr/>
          </p:nvSpPr>
          <p:spPr>
            <a:xfrm>
              <a:off x="4700795" y="5521386"/>
              <a:ext cx="4619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C00000"/>
                  </a:solidFill>
                </a:rPr>
                <a:t>F</a:t>
              </a:r>
              <a:r>
                <a:rPr lang="en-US" sz="2800" baseline="-25000" dirty="0" err="1">
                  <a:solidFill>
                    <a:srgbClr val="C00000"/>
                  </a:solidFill>
                </a:rPr>
                <a:t>g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83975C8-6075-4CD1-A96F-B66BABE194DA}"/>
              </a:ext>
            </a:extLst>
          </p:cNvPr>
          <p:cNvGrpSpPr/>
          <p:nvPr/>
        </p:nvGrpSpPr>
        <p:grpSpPr>
          <a:xfrm>
            <a:off x="1709020" y="3588746"/>
            <a:ext cx="528845" cy="1097280"/>
            <a:chOff x="4562457" y="3726393"/>
            <a:chExt cx="528845" cy="1097280"/>
          </a:xfrm>
        </p:grpSpPr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AE2A42FC-5A03-494D-A5DE-CDF8B5E72B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2457" y="3726393"/>
              <a:ext cx="0" cy="1097280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C317D11-43AB-4605-B263-285472156544}"/>
                </a:ext>
              </a:extLst>
            </p:cNvPr>
            <p:cNvSpPr txBox="1"/>
            <p:nvPr/>
          </p:nvSpPr>
          <p:spPr>
            <a:xfrm>
              <a:off x="4667788" y="3733295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</a:rPr>
                <a:t>F</a:t>
              </a:r>
              <a:r>
                <a:rPr lang="en-US" sz="2800" baseline="-25000" dirty="0">
                  <a:solidFill>
                    <a:srgbClr val="7030A0"/>
                  </a:solidFill>
                </a:rPr>
                <a:t>f</a:t>
              </a:r>
              <a:endParaRPr lang="en-US" sz="2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C4BD2DD-303F-481D-AF0A-DD68344DBAC4}"/>
              </a:ext>
            </a:extLst>
          </p:cNvPr>
          <p:cNvGrpSpPr/>
          <p:nvPr/>
        </p:nvGrpSpPr>
        <p:grpSpPr>
          <a:xfrm>
            <a:off x="133662" y="4501983"/>
            <a:ext cx="1451534" cy="523220"/>
            <a:chOff x="2987099" y="4639630"/>
            <a:chExt cx="1451534" cy="523220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6745E623-EC2B-489B-8690-AA582E1C57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4114" y="4914899"/>
              <a:ext cx="1084519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73E3FDF-8851-4DEE-97C7-57A4253E7E58}"/>
                </a:ext>
              </a:extLst>
            </p:cNvPr>
            <p:cNvSpPr txBox="1"/>
            <p:nvPr/>
          </p:nvSpPr>
          <p:spPr>
            <a:xfrm>
              <a:off x="2987099" y="4639630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R</a:t>
              </a:r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7B211B95-BA95-4888-BA00-B306BCE84518}"/>
              </a:ext>
            </a:extLst>
          </p:cNvPr>
          <p:cNvSpPr>
            <a:spLocks/>
          </p:cNvSpPr>
          <p:nvPr/>
        </p:nvSpPr>
        <p:spPr>
          <a:xfrm>
            <a:off x="1565923" y="4660729"/>
            <a:ext cx="247650" cy="24765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D662F2D-41EA-437C-9AA4-08E90F65595A}"/>
              </a:ext>
            </a:extLst>
          </p:cNvPr>
          <p:cNvGrpSpPr/>
          <p:nvPr/>
        </p:nvGrpSpPr>
        <p:grpSpPr>
          <a:xfrm>
            <a:off x="8038698" y="4862809"/>
            <a:ext cx="600324" cy="1097280"/>
            <a:chOff x="4562457" y="4984484"/>
            <a:chExt cx="600324" cy="1097280"/>
          </a:xfrm>
        </p:grpSpPr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0DA52DC7-F3F7-4D70-8D88-88BD303169B3}"/>
                </a:ext>
              </a:extLst>
            </p:cNvPr>
            <p:cNvCxnSpPr>
              <a:cxnSpLocks/>
            </p:cNvCxnSpPr>
            <p:nvPr/>
          </p:nvCxnSpPr>
          <p:spPr>
            <a:xfrm>
              <a:off x="4562457" y="4984484"/>
              <a:ext cx="0" cy="109728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3BFCD42-8783-406D-A8CA-B254190B6AFA}"/>
                </a:ext>
              </a:extLst>
            </p:cNvPr>
            <p:cNvSpPr txBox="1"/>
            <p:nvPr/>
          </p:nvSpPr>
          <p:spPr>
            <a:xfrm>
              <a:off x="4700795" y="5521386"/>
              <a:ext cx="4619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C00000"/>
                  </a:solidFill>
                </a:rPr>
                <a:t>F</a:t>
              </a:r>
              <a:r>
                <a:rPr lang="en-US" sz="2800" baseline="-25000" dirty="0" err="1">
                  <a:solidFill>
                    <a:srgbClr val="C00000"/>
                  </a:solidFill>
                </a:rPr>
                <a:t>g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39723B-4881-4016-A62F-AEC3A2C5AA16}"/>
              </a:ext>
            </a:extLst>
          </p:cNvPr>
          <p:cNvGrpSpPr/>
          <p:nvPr/>
        </p:nvGrpSpPr>
        <p:grpSpPr>
          <a:xfrm>
            <a:off x="8038698" y="3604718"/>
            <a:ext cx="564111" cy="1097280"/>
            <a:chOff x="8038698" y="3604718"/>
            <a:chExt cx="564111" cy="1097280"/>
          </a:xfrm>
        </p:grpSpPr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3080D830-6C42-4DBF-A7D9-1D7730D31A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38698" y="3604718"/>
              <a:ext cx="0" cy="1097280"/>
            </a:xfrm>
            <a:prstGeom prst="straightConnector1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F9E353C-A488-4F52-AC8D-CEE3D55E5408}"/>
                </a:ext>
              </a:extLst>
            </p:cNvPr>
            <p:cNvSpPr txBox="1"/>
            <p:nvPr/>
          </p:nvSpPr>
          <p:spPr>
            <a:xfrm>
              <a:off x="8144029" y="3611620"/>
              <a:ext cx="4587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T</a:t>
              </a:r>
              <a:r>
                <a:rPr lang="en-US" sz="2800" baseline="-25000" dirty="0">
                  <a:solidFill>
                    <a:schemeClr val="accent4"/>
                  </a:solidFill>
                </a:rPr>
                <a:t>y</a:t>
              </a:r>
              <a:endParaRPr 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468969-B642-4C0D-8EEC-EFEEE28034FA}"/>
              </a:ext>
            </a:extLst>
          </p:cNvPr>
          <p:cNvGrpSpPr/>
          <p:nvPr/>
        </p:nvGrpSpPr>
        <p:grpSpPr>
          <a:xfrm>
            <a:off x="6408225" y="4477494"/>
            <a:ext cx="1506649" cy="523220"/>
            <a:chOff x="6408225" y="4477494"/>
            <a:chExt cx="1506649" cy="523220"/>
          </a:xfrm>
        </p:grpSpPr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8A4E410D-E8D4-4C42-B7BB-345BA2A661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0355" y="4793224"/>
              <a:ext cx="1084519" cy="0"/>
            </a:xfrm>
            <a:prstGeom prst="straightConnector1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975839B-4F30-4A71-8241-E8683F4F05E1}"/>
                </a:ext>
              </a:extLst>
            </p:cNvPr>
            <p:cNvSpPr txBox="1"/>
            <p:nvPr/>
          </p:nvSpPr>
          <p:spPr>
            <a:xfrm>
              <a:off x="6408225" y="4477494"/>
              <a:ext cx="4539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T</a:t>
              </a:r>
              <a:r>
                <a:rPr lang="en-US" sz="2800" baseline="-25000" dirty="0">
                  <a:solidFill>
                    <a:schemeClr val="accent4"/>
                  </a:solidFill>
                </a:rPr>
                <a:t>x</a:t>
              </a:r>
              <a:endParaRPr lang="en-US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12" name="Oval 111">
            <a:extLst>
              <a:ext uri="{FF2B5EF4-FFF2-40B4-BE49-F238E27FC236}">
                <a16:creationId xmlns:a16="http://schemas.microsoft.com/office/drawing/2014/main" id="{13A8F598-8CEA-4910-9F4B-5F4649EB1693}"/>
              </a:ext>
            </a:extLst>
          </p:cNvPr>
          <p:cNvSpPr>
            <a:spLocks/>
          </p:cNvSpPr>
          <p:nvPr/>
        </p:nvSpPr>
        <p:spPr>
          <a:xfrm>
            <a:off x="7895601" y="4676701"/>
            <a:ext cx="247650" cy="24765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2883E9A-C6F1-460A-8F94-673DE6774D69}"/>
                  </a:ext>
                </a:extLst>
              </p:cNvPr>
              <p:cNvSpPr/>
              <p:nvPr/>
            </p:nvSpPr>
            <p:spPr>
              <a:xfrm>
                <a:off x="6862195" y="1575877"/>
                <a:ext cx="1792863" cy="758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2883E9A-C6F1-460A-8F94-673DE6774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195" y="1575877"/>
                <a:ext cx="1792863" cy="7580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93A4147-306A-4500-8017-8F2B08DFC6EE}"/>
                  </a:ext>
                </a:extLst>
              </p:cNvPr>
              <p:cNvSpPr/>
              <p:nvPr/>
            </p:nvSpPr>
            <p:spPr>
              <a:xfrm>
                <a:off x="3700649" y="1538891"/>
                <a:ext cx="1771895" cy="758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93A4147-306A-4500-8017-8F2B08DFC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649" y="1538891"/>
                <a:ext cx="1771895" cy="7580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8A5BD599-EAB5-45CA-9192-7D193F04D3C7}"/>
                  </a:ext>
                </a:extLst>
              </p:cNvPr>
              <p:cNvSpPr/>
              <p:nvPr/>
            </p:nvSpPr>
            <p:spPr>
              <a:xfrm>
                <a:off x="699248" y="1538891"/>
                <a:ext cx="1771895" cy="758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8A5BD599-EAB5-45CA-9192-7D193F04D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8" y="1538891"/>
                <a:ext cx="1771895" cy="758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D8B2D88-2AB6-4014-BAB2-AD561215A14B}"/>
                  </a:ext>
                </a:extLst>
              </p:cNvPr>
              <p:cNvSpPr/>
              <p:nvPr/>
            </p:nvSpPr>
            <p:spPr>
              <a:xfrm>
                <a:off x="753223" y="2377756"/>
                <a:ext cx="17449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D8B2D88-2AB6-4014-BAB2-AD561215A1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23" y="2377756"/>
                <a:ext cx="174490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327A074D-7EE4-4637-B4A3-1EB85322835C}"/>
                  </a:ext>
                </a:extLst>
              </p:cNvPr>
              <p:cNvSpPr/>
              <p:nvPr/>
            </p:nvSpPr>
            <p:spPr>
              <a:xfrm>
                <a:off x="3660652" y="2352685"/>
                <a:ext cx="1884042" cy="757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sz="4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327A074D-7EE4-4637-B4A3-1EB853228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652" y="2352685"/>
                <a:ext cx="1884042" cy="7572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6ECF7C1-21C3-4245-A574-91376F2E958D}"/>
                  </a:ext>
                </a:extLst>
              </p:cNvPr>
              <p:cNvSpPr/>
              <p:nvPr/>
            </p:nvSpPr>
            <p:spPr>
              <a:xfrm>
                <a:off x="6862195" y="2377756"/>
                <a:ext cx="188987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6ECF7C1-21C3-4245-A574-91376F2E9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195" y="2377756"/>
                <a:ext cx="1889876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FEB003-F5FB-44E1-8EA2-3466726A9FC7}"/>
              </a:ext>
            </a:extLst>
          </p:cNvPr>
          <p:cNvCxnSpPr>
            <a:stCxn id="112" idx="1"/>
          </p:cNvCxnSpPr>
          <p:nvPr/>
        </p:nvCxnSpPr>
        <p:spPr>
          <a:xfrm flipH="1" flipV="1">
            <a:off x="7086600" y="3750505"/>
            <a:ext cx="845269" cy="96246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5479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draw a free body diagram and solve a problem when circular motion is produced by </a:t>
            </a:r>
            <a:r>
              <a:rPr lang="en-US" sz="2400" b="1" u="sng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components of an angled tension force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9677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28453</TotalTime>
  <Words>230</Words>
  <Application>Microsoft Office PowerPoint</Application>
  <PresentationFormat>On-screen Show (4:3)</PresentationFormat>
  <Paragraphs>68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Cambria Math</vt:lpstr>
      <vt:lpstr>Ebrima</vt:lpstr>
      <vt:lpstr>Wingdings</vt:lpstr>
      <vt:lpstr>Retrospect</vt:lpstr>
      <vt:lpstr>Circular Motion Scenarios The Pendulum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- 2.9.3 - Circular Motion Scenarios - The Pendulum</dc:title>
  <dc:creator>Joe Cossette</dc:creator>
  <cp:lastModifiedBy>Joe Cossette</cp:lastModifiedBy>
  <cp:revision>298</cp:revision>
  <dcterms:created xsi:type="dcterms:W3CDTF">2014-08-31T00:23:19Z</dcterms:created>
  <dcterms:modified xsi:type="dcterms:W3CDTF">2020-10-26T04:26:50Z</dcterms:modified>
</cp:coreProperties>
</file>