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83" r:id="rId3"/>
    <p:sldId id="278" r:id="rId4"/>
    <p:sldId id="282" r:id="rId5"/>
    <p:sldId id="280" r:id="rId6"/>
    <p:sldId id="284" r:id="rId7"/>
    <p:sldId id="281" r:id="rId8"/>
    <p:sldId id="285" r:id="rId9"/>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280" autoAdjust="0"/>
  </p:normalViewPr>
  <p:slideViewPr>
    <p:cSldViewPr snapToGrid="0">
      <p:cViewPr varScale="1">
        <p:scale>
          <a:sx n="69" d="100"/>
          <a:sy n="69" d="100"/>
        </p:scale>
        <p:origin x="11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D1827F-4294-4A76-9295-F508ADDE970B}"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166166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1827F-4294-4A76-9295-F508ADDE970B}"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1935663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1827F-4294-4A76-9295-F508ADDE970B}"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1300220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D1827F-4294-4A76-9295-F508ADDE970B}"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256951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D1827F-4294-4A76-9295-F508ADDE970B}"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83933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D1827F-4294-4A76-9295-F508ADDE970B}"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197449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D1827F-4294-4A76-9295-F508ADDE970B}" type="datetimeFigureOut">
              <a:rPr lang="en-US" smtClean="0"/>
              <a:t>8/21/2018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384552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D1827F-4294-4A76-9295-F508ADDE970B}" type="datetimeFigureOut">
              <a:rPr lang="en-US" smtClean="0"/>
              <a:t>8/21/2018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155302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1827F-4294-4A76-9295-F508ADDE970B}" type="datetimeFigureOut">
              <a:rPr lang="en-US" smtClean="0"/>
              <a:t>8/21/2018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1719034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D1827F-4294-4A76-9295-F508ADDE970B}"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3932343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ED1827F-4294-4A76-9295-F508ADDE970B}"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42639-756D-4F5D-B1F3-9DDC13E01065}" type="slidenum">
              <a:rPr lang="en-US" smtClean="0"/>
              <a:t>‹#›</a:t>
            </a:fld>
            <a:endParaRPr lang="en-US"/>
          </a:p>
        </p:txBody>
      </p:sp>
    </p:spTree>
    <p:extLst>
      <p:ext uri="{BB962C8B-B14F-4D97-AF65-F5344CB8AC3E}">
        <p14:creationId xmlns:p14="http://schemas.microsoft.com/office/powerpoint/2010/main" val="253304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1827F-4294-4A76-9295-F508ADDE970B}" type="datetimeFigureOut">
              <a:rPr lang="en-US" smtClean="0"/>
              <a:t>8/21/2018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42639-756D-4F5D-B1F3-9DDC13E01065}" type="slidenum">
              <a:rPr lang="en-US" smtClean="0"/>
              <a:t>‹#›</a:t>
            </a:fld>
            <a:endParaRPr lang="en-US"/>
          </a:p>
        </p:txBody>
      </p:sp>
    </p:spTree>
    <p:extLst>
      <p:ext uri="{BB962C8B-B14F-4D97-AF65-F5344CB8AC3E}">
        <p14:creationId xmlns:p14="http://schemas.microsoft.com/office/powerpoint/2010/main" val="4221873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306" y="555421"/>
            <a:ext cx="8047502" cy="673861"/>
          </a:xfrm>
        </p:spPr>
        <p:txBody>
          <a:bodyPr>
            <a:noAutofit/>
          </a:bodyPr>
          <a:lstStyle/>
          <a:p>
            <a:pPr marL="0" indent="0">
              <a:buNone/>
            </a:pPr>
            <a:r>
              <a:rPr lang="en-US" sz="5400" b="1" dirty="0">
                <a:latin typeface="Ebrima" panose="02000000000000000000" pitchFamily="2" charset="0"/>
                <a:ea typeface="Ebrima" panose="02000000000000000000" pitchFamily="2" charset="0"/>
                <a:cs typeface="Ebrima" panose="02000000000000000000" pitchFamily="2" charset="0"/>
              </a:rPr>
              <a:t>Pigpen Cipher</a:t>
            </a:r>
          </a:p>
        </p:txBody>
      </p:sp>
      <p:sp>
        <p:nvSpPr>
          <p:cNvPr id="5" name="Rectangle 4">
            <a:extLst>
              <a:ext uri="{FF2B5EF4-FFF2-40B4-BE49-F238E27FC236}">
                <a16:creationId xmlns:a16="http://schemas.microsoft.com/office/drawing/2014/main" id="{1B862AA6-C3D7-4884-906F-F9502E39B460}"/>
              </a:ext>
            </a:extLst>
          </p:cNvPr>
          <p:cNvSpPr/>
          <p:nvPr/>
        </p:nvSpPr>
        <p:spPr>
          <a:xfrm>
            <a:off x="490106" y="1590635"/>
            <a:ext cx="8195902" cy="704039"/>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The Pigpen Cipher is a Substitution Cipher that was used by the Freemasons in the 18th Century. They substituted each letter of the alphabet with a picture.</a:t>
            </a:r>
          </a:p>
        </p:txBody>
      </p:sp>
      <p:graphicFrame>
        <p:nvGraphicFramePr>
          <p:cNvPr id="4" name="Table 3">
            <a:extLst>
              <a:ext uri="{FF2B5EF4-FFF2-40B4-BE49-F238E27FC236}">
                <a16:creationId xmlns:a16="http://schemas.microsoft.com/office/drawing/2014/main" id="{A02B6417-FFE7-467B-8E11-CAEFFDDE522E}"/>
              </a:ext>
            </a:extLst>
          </p:cNvPr>
          <p:cNvGraphicFramePr>
            <a:graphicFrameLocks noGrp="1"/>
          </p:cNvGraphicFramePr>
          <p:nvPr>
            <p:extLst>
              <p:ext uri="{D42A27DB-BD31-4B8C-83A1-F6EECF244321}">
                <p14:modId xmlns:p14="http://schemas.microsoft.com/office/powerpoint/2010/main" val="2780237009"/>
              </p:ext>
            </p:extLst>
          </p:nvPr>
        </p:nvGraphicFramePr>
        <p:xfrm>
          <a:off x="837831" y="2483702"/>
          <a:ext cx="1645920" cy="1645920"/>
        </p:xfrm>
        <a:graphic>
          <a:graphicData uri="http://schemas.openxmlformats.org/drawingml/2006/table">
            <a:tbl>
              <a:tblPr bandRow="1">
                <a:tableStyleId>{5C22544A-7EE6-4342-B048-85BDC9FD1C3A}</a:tableStyleId>
              </a:tblPr>
              <a:tblGrid>
                <a:gridCol w="548640">
                  <a:extLst>
                    <a:ext uri="{9D8B030D-6E8A-4147-A177-3AD203B41FA5}">
                      <a16:colId xmlns:a16="http://schemas.microsoft.com/office/drawing/2014/main" val="3483091162"/>
                    </a:ext>
                  </a:extLst>
                </a:gridCol>
                <a:gridCol w="548640">
                  <a:extLst>
                    <a:ext uri="{9D8B030D-6E8A-4147-A177-3AD203B41FA5}">
                      <a16:colId xmlns:a16="http://schemas.microsoft.com/office/drawing/2014/main" val="4246808170"/>
                    </a:ext>
                  </a:extLst>
                </a:gridCol>
                <a:gridCol w="548640">
                  <a:extLst>
                    <a:ext uri="{9D8B030D-6E8A-4147-A177-3AD203B41FA5}">
                      <a16:colId xmlns:a16="http://schemas.microsoft.com/office/drawing/2014/main" val="533818591"/>
                    </a:ext>
                  </a:extLst>
                </a:gridCol>
              </a:tblGrid>
              <a:tr h="54864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A</a:t>
                      </a: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B</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C</a:t>
                      </a: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8714818"/>
                  </a:ext>
                </a:extLst>
              </a:tr>
              <a:tr h="54864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D</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E</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F</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6315931"/>
                  </a:ext>
                </a:extLst>
              </a:tr>
              <a:tr h="54864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G</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H</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I</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210892784"/>
                  </a:ext>
                </a:extLst>
              </a:tr>
            </a:tbl>
          </a:graphicData>
        </a:graphic>
      </p:graphicFrame>
      <p:graphicFrame>
        <p:nvGraphicFramePr>
          <p:cNvPr id="7" name="Table 6">
            <a:extLst>
              <a:ext uri="{FF2B5EF4-FFF2-40B4-BE49-F238E27FC236}">
                <a16:creationId xmlns:a16="http://schemas.microsoft.com/office/drawing/2014/main" id="{69A8216B-9D4E-4280-8784-EB4C7596980F}"/>
              </a:ext>
            </a:extLst>
          </p:cNvPr>
          <p:cNvGraphicFramePr>
            <a:graphicFrameLocks noGrp="1"/>
          </p:cNvGraphicFramePr>
          <p:nvPr>
            <p:extLst>
              <p:ext uri="{D42A27DB-BD31-4B8C-83A1-F6EECF244321}">
                <p14:modId xmlns:p14="http://schemas.microsoft.com/office/powerpoint/2010/main" val="1350545893"/>
              </p:ext>
            </p:extLst>
          </p:nvPr>
        </p:nvGraphicFramePr>
        <p:xfrm>
          <a:off x="2758071" y="2483702"/>
          <a:ext cx="1645920" cy="1645920"/>
        </p:xfrm>
        <a:graphic>
          <a:graphicData uri="http://schemas.openxmlformats.org/drawingml/2006/table">
            <a:tbl>
              <a:tblPr bandRow="1">
                <a:tableStyleId>{5C22544A-7EE6-4342-B048-85BDC9FD1C3A}</a:tableStyleId>
              </a:tblPr>
              <a:tblGrid>
                <a:gridCol w="548640">
                  <a:extLst>
                    <a:ext uri="{9D8B030D-6E8A-4147-A177-3AD203B41FA5}">
                      <a16:colId xmlns:a16="http://schemas.microsoft.com/office/drawing/2014/main" val="3483091162"/>
                    </a:ext>
                  </a:extLst>
                </a:gridCol>
                <a:gridCol w="548640">
                  <a:extLst>
                    <a:ext uri="{9D8B030D-6E8A-4147-A177-3AD203B41FA5}">
                      <a16:colId xmlns:a16="http://schemas.microsoft.com/office/drawing/2014/main" val="4246808170"/>
                    </a:ext>
                  </a:extLst>
                </a:gridCol>
                <a:gridCol w="548640">
                  <a:extLst>
                    <a:ext uri="{9D8B030D-6E8A-4147-A177-3AD203B41FA5}">
                      <a16:colId xmlns:a16="http://schemas.microsoft.com/office/drawing/2014/main" val="533818591"/>
                    </a:ext>
                  </a:extLst>
                </a:gridCol>
              </a:tblGrid>
              <a:tr h="54864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J</a:t>
                      </a: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K</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L</a:t>
                      </a:r>
                    </a:p>
                  </a:txBody>
                  <a:tcPr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8714818"/>
                  </a:ext>
                </a:extLst>
              </a:tr>
              <a:tr h="54864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M</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N</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O</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6315931"/>
                  </a:ext>
                </a:extLst>
              </a:tr>
              <a:tr h="54864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P</a:t>
                      </a: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Q</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R</a:t>
                      </a: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210892784"/>
                  </a:ext>
                </a:extLst>
              </a:tr>
            </a:tbl>
          </a:graphicData>
        </a:graphic>
      </p:graphicFrame>
      <p:graphicFrame>
        <p:nvGraphicFramePr>
          <p:cNvPr id="6" name="Table 5">
            <a:extLst>
              <a:ext uri="{FF2B5EF4-FFF2-40B4-BE49-F238E27FC236}">
                <a16:creationId xmlns:a16="http://schemas.microsoft.com/office/drawing/2014/main" id="{70F77B52-5A60-49D7-B141-224A8FDD2D93}"/>
              </a:ext>
            </a:extLst>
          </p:cNvPr>
          <p:cNvGraphicFramePr>
            <a:graphicFrameLocks noGrp="1"/>
          </p:cNvGraphicFramePr>
          <p:nvPr>
            <p:extLst>
              <p:ext uri="{D42A27DB-BD31-4B8C-83A1-F6EECF244321}">
                <p14:modId xmlns:p14="http://schemas.microsoft.com/office/powerpoint/2010/main" val="565468423"/>
              </p:ext>
            </p:extLst>
          </p:nvPr>
        </p:nvGraphicFramePr>
        <p:xfrm>
          <a:off x="4952631" y="2758022"/>
          <a:ext cx="1097280" cy="1097280"/>
        </p:xfrm>
        <a:graphic>
          <a:graphicData uri="http://schemas.openxmlformats.org/drawingml/2006/table">
            <a:tbl>
              <a:tblPr bandRow="1">
                <a:tableStyleId>{5C22544A-7EE6-4342-B048-85BDC9FD1C3A}</a:tableStyleId>
              </a:tblPr>
              <a:tblGrid>
                <a:gridCol w="548640">
                  <a:extLst>
                    <a:ext uri="{9D8B030D-6E8A-4147-A177-3AD203B41FA5}">
                      <a16:colId xmlns:a16="http://schemas.microsoft.com/office/drawing/2014/main" val="1857881806"/>
                    </a:ext>
                  </a:extLst>
                </a:gridCol>
                <a:gridCol w="548640">
                  <a:extLst>
                    <a:ext uri="{9D8B030D-6E8A-4147-A177-3AD203B41FA5}">
                      <a16:colId xmlns:a16="http://schemas.microsoft.com/office/drawing/2014/main" val="1805311955"/>
                    </a:ext>
                  </a:extLst>
                </a:gridCol>
              </a:tblGrid>
              <a:tr h="548640">
                <a:tc>
                  <a:txBody>
                    <a:bodyPr/>
                    <a:lstStyle/>
                    <a:p>
                      <a:endParaRPr lang="en-US" dirty="0"/>
                    </a:p>
                  </a:txBody>
                  <a:tcPr>
                    <a:lnL w="12700" cmpd="sng">
                      <a:noFill/>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endParaRPr lang="en-US" dirty="0"/>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12700" cmpd="sng">
                      <a:noFill/>
                      <a:prstDash val="solid"/>
                    </a:lnTlToBr>
                    <a:lnBlToTr w="28575"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970039518"/>
                  </a:ext>
                </a:extLst>
              </a:tr>
              <a:tr h="548640">
                <a:tc>
                  <a:txBody>
                    <a:bodyPr/>
                    <a:lstStyle/>
                    <a:p>
                      <a:endParaRPr lang="en-US" dirty="0"/>
                    </a:p>
                  </a:txBody>
                  <a:tcPr>
                    <a:lnL w="12700" cmpd="sng">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28575" cap="flat" cmpd="sng" algn="ctr">
                      <a:solidFill>
                        <a:schemeClr val="tx1"/>
                      </a:solidFill>
                      <a:prstDash val="solid"/>
                      <a:round/>
                      <a:headEnd type="none" w="med" len="med"/>
                      <a:tailEnd type="none" w="med" len="med"/>
                    </a:lnBlToTr>
                    <a:solidFill>
                      <a:schemeClr val="bg1"/>
                    </a:solidFill>
                  </a:tcPr>
                </a:tc>
                <a:tc>
                  <a:txBody>
                    <a:bodyPr/>
                    <a:lstStyle/>
                    <a:p>
                      <a:endParaRPr lang="en-US" dirty="0"/>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w="12700" cmpd="sng">
                      <a:noFill/>
                      <a:prstDash val="solid"/>
                    </a:lnBlToTr>
                    <a:solidFill>
                      <a:schemeClr val="bg1"/>
                    </a:solidFill>
                  </a:tcPr>
                </a:tc>
                <a:extLst>
                  <a:ext uri="{0D108BD9-81ED-4DB2-BD59-A6C34878D82A}">
                    <a16:rowId xmlns:a16="http://schemas.microsoft.com/office/drawing/2014/main" val="1018292701"/>
                  </a:ext>
                </a:extLst>
              </a:tr>
            </a:tbl>
          </a:graphicData>
        </a:graphic>
      </p:graphicFrame>
      <p:graphicFrame>
        <p:nvGraphicFramePr>
          <p:cNvPr id="11" name="Table 10">
            <a:extLst>
              <a:ext uri="{FF2B5EF4-FFF2-40B4-BE49-F238E27FC236}">
                <a16:creationId xmlns:a16="http://schemas.microsoft.com/office/drawing/2014/main" id="{F9744743-1842-47FC-AECD-EC9329F80297}"/>
              </a:ext>
            </a:extLst>
          </p:cNvPr>
          <p:cNvGraphicFramePr>
            <a:graphicFrameLocks noGrp="1"/>
          </p:cNvGraphicFramePr>
          <p:nvPr>
            <p:extLst>
              <p:ext uri="{D42A27DB-BD31-4B8C-83A1-F6EECF244321}">
                <p14:modId xmlns:p14="http://schemas.microsoft.com/office/powerpoint/2010/main" val="493946000"/>
              </p:ext>
            </p:extLst>
          </p:nvPr>
        </p:nvGraphicFramePr>
        <p:xfrm>
          <a:off x="4678311" y="2483702"/>
          <a:ext cx="1645920" cy="1645920"/>
        </p:xfrm>
        <a:graphic>
          <a:graphicData uri="http://schemas.openxmlformats.org/drawingml/2006/table">
            <a:tbl>
              <a:tblPr bandRow="1">
                <a:tableStyleId>{5C22544A-7EE6-4342-B048-85BDC9FD1C3A}</a:tableStyleId>
              </a:tblPr>
              <a:tblGrid>
                <a:gridCol w="548640">
                  <a:extLst>
                    <a:ext uri="{9D8B030D-6E8A-4147-A177-3AD203B41FA5}">
                      <a16:colId xmlns:a16="http://schemas.microsoft.com/office/drawing/2014/main" val="3483091162"/>
                    </a:ext>
                  </a:extLst>
                </a:gridCol>
                <a:gridCol w="548640">
                  <a:extLst>
                    <a:ext uri="{9D8B030D-6E8A-4147-A177-3AD203B41FA5}">
                      <a16:colId xmlns:a16="http://schemas.microsoft.com/office/drawing/2014/main" val="4246808170"/>
                    </a:ext>
                  </a:extLst>
                </a:gridCol>
                <a:gridCol w="548640">
                  <a:extLst>
                    <a:ext uri="{9D8B030D-6E8A-4147-A177-3AD203B41FA5}">
                      <a16:colId xmlns:a16="http://schemas.microsoft.com/office/drawing/2014/main" val="533818591"/>
                    </a:ext>
                  </a:extLst>
                </a:gridCol>
              </a:tblGrid>
              <a:tr h="548640">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L w="12700" cmpd="sng">
                      <a:noFill/>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S</a:t>
                      </a: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L w="28575" cap="flat" cmpd="sng" algn="ctr">
                      <a:noFill/>
                      <a:prstDash val="solid"/>
                      <a:round/>
                      <a:headEnd type="none" w="med" len="med"/>
                      <a:tailEnd type="none" w="med" len="med"/>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8714818"/>
                  </a:ext>
                </a:extLst>
              </a:tr>
              <a:tr h="54864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T</a:t>
                      </a:r>
                    </a:p>
                  </a:txBody>
                  <a:tcPr anchor="ctr">
                    <a:lnL w="12700" cmpd="sng">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U</a:t>
                      </a: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6315931"/>
                  </a:ext>
                </a:extLst>
              </a:tr>
              <a:tr h="548640">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L w="12700" cmpd="sng">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V</a:t>
                      </a: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10892784"/>
                  </a:ext>
                </a:extLst>
              </a:tr>
            </a:tbl>
          </a:graphicData>
        </a:graphic>
      </p:graphicFrame>
      <p:graphicFrame>
        <p:nvGraphicFramePr>
          <p:cNvPr id="12" name="Table 11">
            <a:extLst>
              <a:ext uri="{FF2B5EF4-FFF2-40B4-BE49-F238E27FC236}">
                <a16:creationId xmlns:a16="http://schemas.microsoft.com/office/drawing/2014/main" id="{3A98C9B3-1FC2-413D-9485-750337A6D046}"/>
              </a:ext>
            </a:extLst>
          </p:cNvPr>
          <p:cNvGraphicFramePr>
            <a:graphicFrameLocks noGrp="1"/>
          </p:cNvGraphicFramePr>
          <p:nvPr>
            <p:extLst>
              <p:ext uri="{D42A27DB-BD31-4B8C-83A1-F6EECF244321}">
                <p14:modId xmlns:p14="http://schemas.microsoft.com/office/powerpoint/2010/main" val="2029175112"/>
              </p:ext>
            </p:extLst>
          </p:nvPr>
        </p:nvGraphicFramePr>
        <p:xfrm>
          <a:off x="6974585" y="2758022"/>
          <a:ext cx="1097280" cy="1097280"/>
        </p:xfrm>
        <a:graphic>
          <a:graphicData uri="http://schemas.openxmlformats.org/drawingml/2006/table">
            <a:tbl>
              <a:tblPr bandRow="1">
                <a:tableStyleId>{5C22544A-7EE6-4342-B048-85BDC9FD1C3A}</a:tableStyleId>
              </a:tblPr>
              <a:tblGrid>
                <a:gridCol w="548640">
                  <a:extLst>
                    <a:ext uri="{9D8B030D-6E8A-4147-A177-3AD203B41FA5}">
                      <a16:colId xmlns:a16="http://schemas.microsoft.com/office/drawing/2014/main" val="1857881806"/>
                    </a:ext>
                  </a:extLst>
                </a:gridCol>
                <a:gridCol w="548640">
                  <a:extLst>
                    <a:ext uri="{9D8B030D-6E8A-4147-A177-3AD203B41FA5}">
                      <a16:colId xmlns:a16="http://schemas.microsoft.com/office/drawing/2014/main" val="1805311955"/>
                    </a:ext>
                  </a:extLst>
                </a:gridCol>
              </a:tblGrid>
              <a:tr h="548640">
                <a:tc>
                  <a:txBody>
                    <a:bodyPr/>
                    <a:lstStyle/>
                    <a:p>
                      <a:endParaRPr lang="en-US" dirty="0"/>
                    </a:p>
                  </a:txBody>
                  <a:tcPr>
                    <a:lnL w="12700" cmpd="sng">
                      <a:noFill/>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endParaRPr lang="en-US" dirty="0"/>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12700" cmpd="sng">
                      <a:noFill/>
                      <a:prstDash val="solid"/>
                    </a:lnTlToBr>
                    <a:lnBlToTr w="28575"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970039518"/>
                  </a:ext>
                </a:extLst>
              </a:tr>
              <a:tr h="548640">
                <a:tc>
                  <a:txBody>
                    <a:bodyPr/>
                    <a:lstStyle/>
                    <a:p>
                      <a:endParaRPr lang="en-US" dirty="0"/>
                    </a:p>
                  </a:txBody>
                  <a:tcPr>
                    <a:lnL w="12700" cmpd="sng">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28575" cap="flat" cmpd="sng" algn="ctr">
                      <a:solidFill>
                        <a:schemeClr val="tx1"/>
                      </a:solidFill>
                      <a:prstDash val="solid"/>
                      <a:round/>
                      <a:headEnd type="none" w="med" len="med"/>
                      <a:tailEnd type="none" w="med" len="med"/>
                    </a:lnBlToTr>
                    <a:solidFill>
                      <a:schemeClr val="bg1"/>
                    </a:solidFill>
                  </a:tcPr>
                </a:tc>
                <a:tc>
                  <a:txBody>
                    <a:bodyPr/>
                    <a:lstStyle/>
                    <a:p>
                      <a:endParaRPr lang="en-US" dirty="0"/>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w="12700" cmpd="sng">
                      <a:noFill/>
                      <a:prstDash val="solid"/>
                    </a:lnBlToTr>
                    <a:solidFill>
                      <a:schemeClr val="bg1"/>
                    </a:solidFill>
                  </a:tcPr>
                </a:tc>
                <a:extLst>
                  <a:ext uri="{0D108BD9-81ED-4DB2-BD59-A6C34878D82A}">
                    <a16:rowId xmlns:a16="http://schemas.microsoft.com/office/drawing/2014/main" val="1018292701"/>
                  </a:ext>
                </a:extLst>
              </a:tr>
            </a:tbl>
          </a:graphicData>
        </a:graphic>
      </p:graphicFrame>
      <p:graphicFrame>
        <p:nvGraphicFramePr>
          <p:cNvPr id="13" name="Table 12">
            <a:extLst>
              <a:ext uri="{FF2B5EF4-FFF2-40B4-BE49-F238E27FC236}">
                <a16:creationId xmlns:a16="http://schemas.microsoft.com/office/drawing/2014/main" id="{9ABB86A2-EC98-4810-800C-EB7389D2254C}"/>
              </a:ext>
            </a:extLst>
          </p:cNvPr>
          <p:cNvGraphicFramePr>
            <a:graphicFrameLocks noGrp="1"/>
          </p:cNvGraphicFramePr>
          <p:nvPr>
            <p:extLst>
              <p:ext uri="{D42A27DB-BD31-4B8C-83A1-F6EECF244321}">
                <p14:modId xmlns:p14="http://schemas.microsoft.com/office/powerpoint/2010/main" val="628096434"/>
              </p:ext>
            </p:extLst>
          </p:nvPr>
        </p:nvGraphicFramePr>
        <p:xfrm>
          <a:off x="6700265" y="2483702"/>
          <a:ext cx="1645920" cy="1645920"/>
        </p:xfrm>
        <a:graphic>
          <a:graphicData uri="http://schemas.openxmlformats.org/drawingml/2006/table">
            <a:tbl>
              <a:tblPr bandRow="1">
                <a:tableStyleId>{5C22544A-7EE6-4342-B048-85BDC9FD1C3A}</a:tableStyleId>
              </a:tblPr>
              <a:tblGrid>
                <a:gridCol w="548640">
                  <a:extLst>
                    <a:ext uri="{9D8B030D-6E8A-4147-A177-3AD203B41FA5}">
                      <a16:colId xmlns:a16="http://schemas.microsoft.com/office/drawing/2014/main" val="3483091162"/>
                    </a:ext>
                  </a:extLst>
                </a:gridCol>
                <a:gridCol w="548640">
                  <a:extLst>
                    <a:ext uri="{9D8B030D-6E8A-4147-A177-3AD203B41FA5}">
                      <a16:colId xmlns:a16="http://schemas.microsoft.com/office/drawing/2014/main" val="4246808170"/>
                    </a:ext>
                  </a:extLst>
                </a:gridCol>
                <a:gridCol w="548640">
                  <a:extLst>
                    <a:ext uri="{9D8B030D-6E8A-4147-A177-3AD203B41FA5}">
                      <a16:colId xmlns:a16="http://schemas.microsoft.com/office/drawing/2014/main" val="533818591"/>
                    </a:ext>
                  </a:extLst>
                </a:gridCol>
              </a:tblGrid>
              <a:tr h="548640">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L w="12700" cmpd="sng">
                      <a:noFill/>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W</a:t>
                      </a: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L w="28575" cap="flat" cmpd="sng" algn="ctr">
                      <a:noFill/>
                      <a:prstDash val="solid"/>
                      <a:round/>
                      <a:headEnd type="none" w="med" len="med"/>
                      <a:tailEnd type="none" w="med" len="med"/>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8714818"/>
                  </a:ext>
                </a:extLst>
              </a:tr>
              <a:tr h="54864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X</a:t>
                      </a:r>
                    </a:p>
                  </a:txBody>
                  <a:tcPr anchor="ctr">
                    <a:lnL w="12700" cmpd="sng">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Y</a:t>
                      </a: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6315931"/>
                  </a:ext>
                </a:extLst>
              </a:tr>
              <a:tr h="548640">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L w="12700" cmpd="sng">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Z</a:t>
                      </a: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10892784"/>
                  </a:ext>
                </a:extLst>
              </a:tr>
            </a:tbl>
          </a:graphicData>
        </a:graphic>
      </p:graphicFrame>
      <p:sp>
        <p:nvSpPr>
          <p:cNvPr id="10" name="Oval 9">
            <a:extLst>
              <a:ext uri="{FF2B5EF4-FFF2-40B4-BE49-F238E27FC236}">
                <a16:creationId xmlns:a16="http://schemas.microsoft.com/office/drawing/2014/main" id="{05D1E6A4-AD79-4771-A110-AE609A5AC519}"/>
              </a:ext>
            </a:extLst>
          </p:cNvPr>
          <p:cNvSpPr/>
          <p:nvPr/>
        </p:nvSpPr>
        <p:spPr>
          <a:xfrm>
            <a:off x="3535311" y="3612283"/>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6EB0BA2D-0EDE-41B0-8EAD-9C5A0C92EB53}"/>
              </a:ext>
            </a:extLst>
          </p:cNvPr>
          <p:cNvSpPr/>
          <p:nvPr/>
        </p:nvSpPr>
        <p:spPr>
          <a:xfrm>
            <a:off x="3179077" y="3612283"/>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7760FB1-C876-4DF5-8173-E53546C73F36}"/>
              </a:ext>
            </a:extLst>
          </p:cNvPr>
          <p:cNvSpPr/>
          <p:nvPr/>
        </p:nvSpPr>
        <p:spPr>
          <a:xfrm>
            <a:off x="3891545" y="3612283"/>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69490AFA-4C45-461A-A3B8-53FCCF44D5FF}"/>
              </a:ext>
            </a:extLst>
          </p:cNvPr>
          <p:cNvSpPr/>
          <p:nvPr/>
        </p:nvSpPr>
        <p:spPr>
          <a:xfrm>
            <a:off x="3891545" y="3265705"/>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1F3D4E37-3528-4244-A0E3-D9C5BE4918E0}"/>
              </a:ext>
            </a:extLst>
          </p:cNvPr>
          <p:cNvSpPr/>
          <p:nvPr/>
        </p:nvSpPr>
        <p:spPr>
          <a:xfrm>
            <a:off x="3179077" y="3265705"/>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8B76532-5C7A-4640-BCC3-6CCF431D011E}"/>
              </a:ext>
            </a:extLst>
          </p:cNvPr>
          <p:cNvSpPr/>
          <p:nvPr/>
        </p:nvSpPr>
        <p:spPr>
          <a:xfrm>
            <a:off x="3179077" y="2906960"/>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8FE2FFF-4E28-483E-A019-F089047CE262}"/>
              </a:ext>
            </a:extLst>
          </p:cNvPr>
          <p:cNvSpPr/>
          <p:nvPr/>
        </p:nvSpPr>
        <p:spPr>
          <a:xfrm>
            <a:off x="3891545" y="2906960"/>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B8B6B51-73CA-4406-BA44-CACDAE0E02F2}"/>
              </a:ext>
            </a:extLst>
          </p:cNvPr>
          <p:cNvSpPr/>
          <p:nvPr/>
        </p:nvSpPr>
        <p:spPr>
          <a:xfrm>
            <a:off x="3535311" y="2906960"/>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D36926C-1F75-40A1-9107-8C7CBB3AE09A}"/>
              </a:ext>
            </a:extLst>
          </p:cNvPr>
          <p:cNvSpPr/>
          <p:nvPr/>
        </p:nvSpPr>
        <p:spPr>
          <a:xfrm>
            <a:off x="3535311" y="3456496"/>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3425D13-736F-4253-92A9-5FDE4444507C}"/>
              </a:ext>
            </a:extLst>
          </p:cNvPr>
          <p:cNvSpPr/>
          <p:nvPr/>
        </p:nvSpPr>
        <p:spPr>
          <a:xfrm>
            <a:off x="7353567" y="3257667"/>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36BC068-4F7F-4568-9803-11CCD59BED61}"/>
              </a:ext>
            </a:extLst>
          </p:cNvPr>
          <p:cNvSpPr/>
          <p:nvPr/>
        </p:nvSpPr>
        <p:spPr>
          <a:xfrm>
            <a:off x="7477505" y="3145166"/>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356A8D56-5CA8-462F-BB3B-4E31D15C043B}"/>
              </a:ext>
            </a:extLst>
          </p:cNvPr>
          <p:cNvSpPr/>
          <p:nvPr/>
        </p:nvSpPr>
        <p:spPr>
          <a:xfrm>
            <a:off x="7477505" y="3373766"/>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EC77257-D1EC-483B-A0D6-863AC5C22586}"/>
              </a:ext>
            </a:extLst>
          </p:cNvPr>
          <p:cNvSpPr/>
          <p:nvPr/>
        </p:nvSpPr>
        <p:spPr>
          <a:xfrm>
            <a:off x="7599686" y="3261636"/>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1186F49F-6325-44F3-B01B-F8FF1318B630}"/>
              </a:ext>
            </a:extLst>
          </p:cNvPr>
          <p:cNvSpPr/>
          <p:nvPr/>
        </p:nvSpPr>
        <p:spPr>
          <a:xfrm>
            <a:off x="490106" y="4337615"/>
            <a:ext cx="8195902" cy="723916"/>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It is a fairly simple cipher to use, where each letter is replaced by the lines and dots given by the position it sits on the table. For example:</a:t>
            </a:r>
          </a:p>
        </p:txBody>
      </p:sp>
      <p:graphicFrame>
        <p:nvGraphicFramePr>
          <p:cNvPr id="30" name="Table 29">
            <a:extLst>
              <a:ext uri="{FF2B5EF4-FFF2-40B4-BE49-F238E27FC236}">
                <a16:creationId xmlns:a16="http://schemas.microsoft.com/office/drawing/2014/main" id="{FC20392F-136A-4DC1-94CE-E5A8B42DD25F}"/>
              </a:ext>
            </a:extLst>
          </p:cNvPr>
          <p:cNvGraphicFramePr>
            <a:graphicFrameLocks noGrp="1"/>
          </p:cNvGraphicFramePr>
          <p:nvPr>
            <p:extLst>
              <p:ext uri="{D42A27DB-BD31-4B8C-83A1-F6EECF244321}">
                <p14:modId xmlns:p14="http://schemas.microsoft.com/office/powerpoint/2010/main" val="2338972292"/>
              </p:ext>
            </p:extLst>
          </p:nvPr>
        </p:nvGraphicFramePr>
        <p:xfrm>
          <a:off x="1489281" y="5499288"/>
          <a:ext cx="548640" cy="548640"/>
        </p:xfrm>
        <a:graphic>
          <a:graphicData uri="http://schemas.openxmlformats.org/drawingml/2006/table">
            <a:tbl>
              <a:tblPr bandRow="1">
                <a:tableStyleId>{5C22544A-7EE6-4342-B048-85BDC9FD1C3A}</a:tableStyleId>
              </a:tblPr>
              <a:tblGrid>
                <a:gridCol w="548640">
                  <a:extLst>
                    <a:ext uri="{9D8B030D-6E8A-4147-A177-3AD203B41FA5}">
                      <a16:colId xmlns:a16="http://schemas.microsoft.com/office/drawing/2014/main" val="2197234957"/>
                    </a:ext>
                  </a:extLst>
                </a:gridCol>
              </a:tblGrid>
              <a:tr h="548640">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4525140"/>
                  </a:ext>
                </a:extLst>
              </a:tr>
            </a:tbl>
          </a:graphicData>
        </a:graphic>
      </p:graphicFrame>
      <p:graphicFrame>
        <p:nvGraphicFramePr>
          <p:cNvPr id="31" name="Table 30">
            <a:extLst>
              <a:ext uri="{FF2B5EF4-FFF2-40B4-BE49-F238E27FC236}">
                <a16:creationId xmlns:a16="http://schemas.microsoft.com/office/drawing/2014/main" id="{6F278FDA-2A71-421E-9ED1-CFA9C8075BC7}"/>
              </a:ext>
            </a:extLst>
          </p:cNvPr>
          <p:cNvGraphicFramePr>
            <a:graphicFrameLocks noGrp="1"/>
          </p:cNvGraphicFramePr>
          <p:nvPr>
            <p:extLst>
              <p:ext uri="{D42A27DB-BD31-4B8C-83A1-F6EECF244321}">
                <p14:modId xmlns:p14="http://schemas.microsoft.com/office/powerpoint/2010/main" val="2307697804"/>
              </p:ext>
            </p:extLst>
          </p:nvPr>
        </p:nvGraphicFramePr>
        <p:xfrm>
          <a:off x="3740134" y="5499288"/>
          <a:ext cx="548640" cy="548640"/>
        </p:xfrm>
        <a:graphic>
          <a:graphicData uri="http://schemas.openxmlformats.org/drawingml/2006/table">
            <a:tbl>
              <a:tblPr bandRow="1">
                <a:tableStyleId>{5C22544A-7EE6-4342-B048-85BDC9FD1C3A}</a:tableStyleId>
              </a:tblPr>
              <a:tblGrid>
                <a:gridCol w="548640">
                  <a:extLst>
                    <a:ext uri="{9D8B030D-6E8A-4147-A177-3AD203B41FA5}">
                      <a16:colId xmlns:a16="http://schemas.microsoft.com/office/drawing/2014/main" val="3471612803"/>
                    </a:ext>
                  </a:extLst>
                </a:gridCol>
              </a:tblGrid>
              <a:tr h="54864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174457749"/>
                  </a:ext>
                </a:extLst>
              </a:tr>
            </a:tbl>
          </a:graphicData>
        </a:graphic>
      </p:graphicFrame>
      <p:graphicFrame>
        <p:nvGraphicFramePr>
          <p:cNvPr id="32" name="Table 31">
            <a:extLst>
              <a:ext uri="{FF2B5EF4-FFF2-40B4-BE49-F238E27FC236}">
                <a16:creationId xmlns:a16="http://schemas.microsoft.com/office/drawing/2014/main" id="{03292DB1-87F7-422B-B5C6-6806D876BEBE}"/>
              </a:ext>
            </a:extLst>
          </p:cNvPr>
          <p:cNvGraphicFramePr>
            <a:graphicFrameLocks noGrp="1"/>
          </p:cNvGraphicFramePr>
          <p:nvPr>
            <p:extLst>
              <p:ext uri="{D42A27DB-BD31-4B8C-83A1-F6EECF244321}">
                <p14:modId xmlns:p14="http://schemas.microsoft.com/office/powerpoint/2010/main" val="137002838"/>
              </p:ext>
            </p:extLst>
          </p:nvPr>
        </p:nvGraphicFramePr>
        <p:xfrm>
          <a:off x="5991722" y="5499288"/>
          <a:ext cx="365760" cy="548640"/>
        </p:xfrm>
        <a:graphic>
          <a:graphicData uri="http://schemas.openxmlformats.org/drawingml/2006/table">
            <a:tbl>
              <a:tblPr bandRow="1">
                <a:tableStyleId>{5C22544A-7EE6-4342-B048-85BDC9FD1C3A}</a:tableStyleId>
              </a:tblPr>
              <a:tblGrid>
                <a:gridCol w="365760">
                  <a:extLst>
                    <a:ext uri="{9D8B030D-6E8A-4147-A177-3AD203B41FA5}">
                      <a16:colId xmlns:a16="http://schemas.microsoft.com/office/drawing/2014/main" val="4283075647"/>
                    </a:ext>
                  </a:extLst>
                </a:gridCol>
              </a:tblGrid>
              <a:tr h="274320">
                <a:tc>
                  <a:txBody>
                    <a:bodyPr/>
                    <a:lstStyle/>
                    <a:p>
                      <a:endParaRPr lang="en-US" sz="1200" dirty="0"/>
                    </a:p>
                  </a:txBody>
                  <a:tcPr>
                    <a:lnL w="12700" cmpd="sng">
                      <a:noFill/>
                    </a:lnL>
                    <a:lnR w="28575" cap="flat" cmpd="sng" algn="ctr">
                      <a:noFill/>
                      <a:prstDash val="solid"/>
                      <a:round/>
                      <a:headEnd type="none" w="med" len="med"/>
                      <a:tailEnd type="none" w="med" len="med"/>
                    </a:lnR>
                    <a:lnT w="12700" cmpd="sng">
                      <a:noFill/>
                    </a:lnT>
                    <a:lnB w="28575" cap="flat" cmpd="sng" algn="ctr">
                      <a:no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w="12700" cmpd="sng">
                      <a:noFill/>
                      <a:prstDash val="solid"/>
                    </a:lnBlToTr>
                    <a:solidFill>
                      <a:schemeClr val="bg1"/>
                    </a:solidFill>
                  </a:tcPr>
                </a:tc>
                <a:extLst>
                  <a:ext uri="{0D108BD9-81ED-4DB2-BD59-A6C34878D82A}">
                    <a16:rowId xmlns:a16="http://schemas.microsoft.com/office/drawing/2014/main" val="2390005414"/>
                  </a:ext>
                </a:extLst>
              </a:tr>
              <a:tr h="274320">
                <a:tc>
                  <a:txBody>
                    <a:bodyPr/>
                    <a:lstStyle/>
                    <a:p>
                      <a:endParaRPr lang="en-US" sz="1200" dirty="0"/>
                    </a:p>
                  </a:txBody>
                  <a:tcPr>
                    <a:lnL w="12700" cmpd="sng">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28575"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3849707655"/>
                  </a:ext>
                </a:extLst>
              </a:tr>
            </a:tbl>
          </a:graphicData>
        </a:graphic>
      </p:graphicFrame>
      <p:graphicFrame>
        <p:nvGraphicFramePr>
          <p:cNvPr id="33" name="Table 32">
            <a:extLst>
              <a:ext uri="{FF2B5EF4-FFF2-40B4-BE49-F238E27FC236}">
                <a16:creationId xmlns:a16="http://schemas.microsoft.com/office/drawing/2014/main" id="{1D9015EE-DB5D-4EB8-A3D4-54A9A51A2714}"/>
              </a:ext>
            </a:extLst>
          </p:cNvPr>
          <p:cNvGraphicFramePr>
            <a:graphicFrameLocks noGrp="1"/>
          </p:cNvGraphicFramePr>
          <p:nvPr>
            <p:extLst>
              <p:ext uri="{D42A27DB-BD31-4B8C-83A1-F6EECF244321}">
                <p14:modId xmlns:p14="http://schemas.microsoft.com/office/powerpoint/2010/main" val="926048455"/>
              </p:ext>
            </p:extLst>
          </p:nvPr>
        </p:nvGraphicFramePr>
        <p:xfrm>
          <a:off x="7790883" y="5590728"/>
          <a:ext cx="548640" cy="365760"/>
        </p:xfrm>
        <a:graphic>
          <a:graphicData uri="http://schemas.openxmlformats.org/drawingml/2006/table">
            <a:tbl>
              <a:tblPr bandRow="1">
                <a:tableStyleId>{5C22544A-7EE6-4342-B048-85BDC9FD1C3A}</a:tableStyleId>
              </a:tblPr>
              <a:tblGrid>
                <a:gridCol w="274320">
                  <a:extLst>
                    <a:ext uri="{9D8B030D-6E8A-4147-A177-3AD203B41FA5}">
                      <a16:colId xmlns:a16="http://schemas.microsoft.com/office/drawing/2014/main" val="803669325"/>
                    </a:ext>
                  </a:extLst>
                </a:gridCol>
                <a:gridCol w="274320">
                  <a:extLst>
                    <a:ext uri="{9D8B030D-6E8A-4147-A177-3AD203B41FA5}">
                      <a16:colId xmlns:a16="http://schemas.microsoft.com/office/drawing/2014/main" val="1223840006"/>
                    </a:ext>
                  </a:extLst>
                </a:gridCol>
              </a:tblGrid>
              <a:tr h="365760">
                <a:tc>
                  <a:txBody>
                    <a:bodyPr/>
                    <a:lstStyle/>
                    <a:p>
                      <a:endParaRPr lang="en-US" sz="1400" dirty="0"/>
                    </a:p>
                  </a:txBody>
                  <a:tcPr>
                    <a:lnL w="12700" cmpd="sng">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28575" cap="flat" cmpd="sng" algn="ctr">
                      <a:solidFill>
                        <a:schemeClr val="tx1"/>
                      </a:solidFill>
                      <a:prstDash val="solid"/>
                      <a:round/>
                      <a:headEnd type="none" w="med" len="med"/>
                      <a:tailEnd type="none" w="med" len="med"/>
                    </a:lnBlToTr>
                    <a:solidFill>
                      <a:schemeClr val="bg1"/>
                    </a:solidFill>
                  </a:tcPr>
                </a:tc>
                <a:tc>
                  <a:txBody>
                    <a:bodyPr/>
                    <a:lstStyle/>
                    <a:p>
                      <a:endParaRPr lang="en-US" sz="1400" dirty="0"/>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w="12700" cmpd="sng">
                      <a:noFill/>
                      <a:prstDash val="solid"/>
                    </a:lnBlToTr>
                    <a:solidFill>
                      <a:schemeClr val="bg1"/>
                    </a:solidFill>
                  </a:tcPr>
                </a:tc>
                <a:extLst>
                  <a:ext uri="{0D108BD9-81ED-4DB2-BD59-A6C34878D82A}">
                    <a16:rowId xmlns:a16="http://schemas.microsoft.com/office/drawing/2014/main" val="3216757061"/>
                  </a:ext>
                </a:extLst>
              </a:tr>
            </a:tbl>
          </a:graphicData>
        </a:graphic>
      </p:graphicFrame>
      <p:sp>
        <p:nvSpPr>
          <p:cNvPr id="35" name="Oval 34">
            <a:extLst>
              <a:ext uri="{FF2B5EF4-FFF2-40B4-BE49-F238E27FC236}">
                <a16:creationId xmlns:a16="http://schemas.microsoft.com/office/drawing/2014/main" id="{0F951AD0-4978-4C3B-8833-D115C6348A07}"/>
              </a:ext>
            </a:extLst>
          </p:cNvPr>
          <p:cNvSpPr/>
          <p:nvPr/>
        </p:nvSpPr>
        <p:spPr>
          <a:xfrm>
            <a:off x="8019483" y="5824873"/>
            <a:ext cx="91440" cy="9144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E3C52C2D-4FFF-428C-B69B-3F30B8E4D827}"/>
              </a:ext>
            </a:extLst>
          </p:cNvPr>
          <p:cNvSpPr txBox="1"/>
          <p:nvPr/>
        </p:nvSpPr>
        <p:spPr>
          <a:xfrm>
            <a:off x="490106" y="5450443"/>
            <a:ext cx="1051891" cy="646331"/>
          </a:xfrm>
          <a:prstGeom prst="rect">
            <a:avLst/>
          </a:prstGeom>
          <a:noFill/>
        </p:spPr>
        <p:txBody>
          <a:bodyPr wrap="none" rtlCol="0">
            <a:spAutoFit/>
          </a:bodyPr>
          <a:lstStyle/>
          <a:p>
            <a:r>
              <a:rPr lang="en-US" sz="3600" dirty="0">
                <a:latin typeface="Ebrima" panose="02000000000000000000" pitchFamily="2" charset="0"/>
                <a:ea typeface="Ebrima" panose="02000000000000000000" pitchFamily="2" charset="0"/>
                <a:cs typeface="Ebrima" panose="02000000000000000000" pitchFamily="2" charset="0"/>
              </a:rPr>
              <a:t>A = </a:t>
            </a:r>
          </a:p>
        </p:txBody>
      </p:sp>
      <p:sp>
        <p:nvSpPr>
          <p:cNvPr id="37" name="TextBox 36">
            <a:extLst>
              <a:ext uri="{FF2B5EF4-FFF2-40B4-BE49-F238E27FC236}">
                <a16:creationId xmlns:a16="http://schemas.microsoft.com/office/drawing/2014/main" id="{B532519F-E1ED-4332-A8BA-CBA3B7781736}"/>
              </a:ext>
            </a:extLst>
          </p:cNvPr>
          <p:cNvSpPr txBox="1"/>
          <p:nvPr/>
        </p:nvSpPr>
        <p:spPr>
          <a:xfrm>
            <a:off x="2732856" y="5450443"/>
            <a:ext cx="1101584" cy="646331"/>
          </a:xfrm>
          <a:prstGeom prst="rect">
            <a:avLst/>
          </a:prstGeom>
          <a:noFill/>
        </p:spPr>
        <p:txBody>
          <a:bodyPr wrap="none" rtlCol="0">
            <a:spAutoFit/>
          </a:bodyPr>
          <a:lstStyle/>
          <a:p>
            <a:r>
              <a:rPr lang="en-US" sz="3600" dirty="0">
                <a:latin typeface="Ebrima" panose="02000000000000000000" pitchFamily="2" charset="0"/>
                <a:ea typeface="Ebrima" panose="02000000000000000000" pitchFamily="2" charset="0"/>
                <a:cs typeface="Ebrima" panose="02000000000000000000" pitchFamily="2" charset="0"/>
              </a:rPr>
              <a:t>Q = </a:t>
            </a:r>
          </a:p>
        </p:txBody>
      </p:sp>
      <p:sp>
        <p:nvSpPr>
          <p:cNvPr id="38" name="TextBox 37">
            <a:extLst>
              <a:ext uri="{FF2B5EF4-FFF2-40B4-BE49-F238E27FC236}">
                <a16:creationId xmlns:a16="http://schemas.microsoft.com/office/drawing/2014/main" id="{1C4752E6-1CC5-449E-9CF2-B9362052A22D}"/>
              </a:ext>
            </a:extLst>
          </p:cNvPr>
          <p:cNvSpPr txBox="1"/>
          <p:nvPr/>
        </p:nvSpPr>
        <p:spPr>
          <a:xfrm>
            <a:off x="5073503" y="5450443"/>
            <a:ext cx="995785" cy="646331"/>
          </a:xfrm>
          <a:prstGeom prst="rect">
            <a:avLst/>
          </a:prstGeom>
          <a:noFill/>
        </p:spPr>
        <p:txBody>
          <a:bodyPr wrap="none" rtlCol="0">
            <a:spAutoFit/>
          </a:bodyPr>
          <a:lstStyle/>
          <a:p>
            <a:r>
              <a:rPr lang="en-US" sz="3600" dirty="0">
                <a:latin typeface="Ebrima" panose="02000000000000000000" pitchFamily="2" charset="0"/>
                <a:ea typeface="Ebrima" panose="02000000000000000000" pitchFamily="2" charset="0"/>
                <a:cs typeface="Ebrima" panose="02000000000000000000" pitchFamily="2" charset="0"/>
              </a:rPr>
              <a:t>T = </a:t>
            </a:r>
          </a:p>
        </p:txBody>
      </p:sp>
      <p:sp>
        <p:nvSpPr>
          <p:cNvPr id="39" name="TextBox 38">
            <a:extLst>
              <a:ext uri="{FF2B5EF4-FFF2-40B4-BE49-F238E27FC236}">
                <a16:creationId xmlns:a16="http://schemas.microsoft.com/office/drawing/2014/main" id="{D235AA07-EC5C-4A01-8D21-B9092DC11076}"/>
              </a:ext>
            </a:extLst>
          </p:cNvPr>
          <p:cNvSpPr txBox="1"/>
          <p:nvPr/>
        </p:nvSpPr>
        <p:spPr>
          <a:xfrm>
            <a:off x="6894221" y="5450443"/>
            <a:ext cx="1016625" cy="646331"/>
          </a:xfrm>
          <a:prstGeom prst="rect">
            <a:avLst/>
          </a:prstGeom>
          <a:noFill/>
        </p:spPr>
        <p:txBody>
          <a:bodyPr wrap="none" rtlCol="0">
            <a:spAutoFit/>
          </a:bodyPr>
          <a:lstStyle/>
          <a:p>
            <a:r>
              <a:rPr lang="en-US" sz="3600" dirty="0">
                <a:latin typeface="Ebrima" panose="02000000000000000000" pitchFamily="2" charset="0"/>
                <a:ea typeface="Ebrima" panose="02000000000000000000" pitchFamily="2" charset="0"/>
                <a:cs typeface="Ebrima" panose="02000000000000000000" pitchFamily="2" charset="0"/>
              </a:rPr>
              <a:t>Z = </a:t>
            </a:r>
          </a:p>
        </p:txBody>
      </p:sp>
    </p:spTree>
    <p:extLst>
      <p:ext uri="{BB962C8B-B14F-4D97-AF65-F5344CB8AC3E}">
        <p14:creationId xmlns:p14="http://schemas.microsoft.com/office/powerpoint/2010/main" val="2163551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0E932A5-ABD4-45E7-ABC0-177CEEDA81DD}"/>
              </a:ext>
            </a:extLst>
          </p:cNvPr>
          <p:cNvGraphicFramePr>
            <a:graphicFrameLocks noGrp="1"/>
          </p:cNvGraphicFramePr>
          <p:nvPr>
            <p:extLst>
              <p:ext uri="{D42A27DB-BD31-4B8C-83A1-F6EECF244321}">
                <p14:modId xmlns:p14="http://schemas.microsoft.com/office/powerpoint/2010/main" val="2108648234"/>
              </p:ext>
            </p:extLst>
          </p:nvPr>
        </p:nvGraphicFramePr>
        <p:xfrm>
          <a:off x="1856511" y="2546598"/>
          <a:ext cx="5486400" cy="3840480"/>
        </p:xfrm>
        <a:graphic>
          <a:graphicData uri="http://schemas.openxmlformats.org/drawingml/2006/table">
            <a:tbl>
              <a:tblPr firstRow="1" firstCol="1" bandRow="1">
                <a:tableStyleId>{5C22544A-7EE6-4342-B048-85BDC9FD1C3A}</a:tableStyleId>
              </a:tblPr>
              <a:tblGrid>
                <a:gridCol w="914400">
                  <a:extLst>
                    <a:ext uri="{9D8B030D-6E8A-4147-A177-3AD203B41FA5}">
                      <a16:colId xmlns:a16="http://schemas.microsoft.com/office/drawing/2014/main" val="2780794934"/>
                    </a:ext>
                  </a:extLst>
                </a:gridCol>
                <a:gridCol w="914400">
                  <a:extLst>
                    <a:ext uri="{9D8B030D-6E8A-4147-A177-3AD203B41FA5}">
                      <a16:colId xmlns:a16="http://schemas.microsoft.com/office/drawing/2014/main" val="2390499598"/>
                    </a:ext>
                  </a:extLst>
                </a:gridCol>
                <a:gridCol w="914400">
                  <a:extLst>
                    <a:ext uri="{9D8B030D-6E8A-4147-A177-3AD203B41FA5}">
                      <a16:colId xmlns:a16="http://schemas.microsoft.com/office/drawing/2014/main" val="4034966644"/>
                    </a:ext>
                  </a:extLst>
                </a:gridCol>
                <a:gridCol w="914400">
                  <a:extLst>
                    <a:ext uri="{9D8B030D-6E8A-4147-A177-3AD203B41FA5}">
                      <a16:colId xmlns:a16="http://schemas.microsoft.com/office/drawing/2014/main" val="2944811741"/>
                    </a:ext>
                  </a:extLst>
                </a:gridCol>
                <a:gridCol w="914400">
                  <a:extLst>
                    <a:ext uri="{9D8B030D-6E8A-4147-A177-3AD203B41FA5}">
                      <a16:colId xmlns:a16="http://schemas.microsoft.com/office/drawing/2014/main" val="101173068"/>
                    </a:ext>
                  </a:extLst>
                </a:gridCol>
                <a:gridCol w="914400">
                  <a:extLst>
                    <a:ext uri="{9D8B030D-6E8A-4147-A177-3AD203B41FA5}">
                      <a16:colId xmlns:a16="http://schemas.microsoft.com/office/drawing/2014/main" val="3224360071"/>
                    </a:ext>
                  </a:extLst>
                </a:gridCol>
              </a:tblGrid>
              <a:tr h="640080">
                <a:tc>
                  <a:txBody>
                    <a:bodyPr/>
                    <a:lstStyle/>
                    <a:p>
                      <a:pPr algn="ctr"/>
                      <a:endParaRPr lang="en-US" sz="2800" dirty="0">
                        <a:latin typeface="Ebrima" panose="02000000000000000000" pitchFamily="2" charset="0"/>
                        <a:ea typeface="Ebrima" panose="02000000000000000000" pitchFamily="2" charset="0"/>
                        <a:cs typeface="Ebrima" panose="02000000000000000000" pitchFamily="2" charset="0"/>
                      </a:endParaRPr>
                    </a:p>
                  </a:txBody>
                  <a:tcPr anchor="ctr">
                    <a:noFill/>
                  </a:tcP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1</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2</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3</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4</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5</a:t>
                      </a:r>
                    </a:p>
                  </a:txBody>
                  <a:tcPr anchor="ctr"/>
                </a:tc>
                <a:extLst>
                  <a:ext uri="{0D108BD9-81ED-4DB2-BD59-A6C34878D82A}">
                    <a16:rowId xmlns:a16="http://schemas.microsoft.com/office/drawing/2014/main" val="2877754693"/>
                  </a:ext>
                </a:extLst>
              </a:tr>
              <a:tr h="64008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1</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A</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B</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C</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D</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E</a:t>
                      </a:r>
                    </a:p>
                  </a:txBody>
                  <a:tcPr anchor="ctr"/>
                </a:tc>
                <a:extLst>
                  <a:ext uri="{0D108BD9-81ED-4DB2-BD59-A6C34878D82A}">
                    <a16:rowId xmlns:a16="http://schemas.microsoft.com/office/drawing/2014/main" val="3261128491"/>
                  </a:ext>
                </a:extLst>
              </a:tr>
              <a:tr h="64008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2</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F</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G</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H</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I/J</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K</a:t>
                      </a:r>
                    </a:p>
                  </a:txBody>
                  <a:tcPr anchor="ctr"/>
                </a:tc>
                <a:extLst>
                  <a:ext uri="{0D108BD9-81ED-4DB2-BD59-A6C34878D82A}">
                    <a16:rowId xmlns:a16="http://schemas.microsoft.com/office/drawing/2014/main" val="3931577909"/>
                  </a:ext>
                </a:extLst>
              </a:tr>
              <a:tr h="64008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3</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L</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M</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N</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O</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P</a:t>
                      </a:r>
                    </a:p>
                  </a:txBody>
                  <a:tcPr anchor="ctr"/>
                </a:tc>
                <a:extLst>
                  <a:ext uri="{0D108BD9-81ED-4DB2-BD59-A6C34878D82A}">
                    <a16:rowId xmlns:a16="http://schemas.microsoft.com/office/drawing/2014/main" val="3760779747"/>
                  </a:ext>
                </a:extLst>
              </a:tr>
              <a:tr h="64008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4</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Q</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R</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S</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T</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U</a:t>
                      </a:r>
                    </a:p>
                  </a:txBody>
                  <a:tcPr anchor="ctr"/>
                </a:tc>
                <a:extLst>
                  <a:ext uri="{0D108BD9-81ED-4DB2-BD59-A6C34878D82A}">
                    <a16:rowId xmlns:a16="http://schemas.microsoft.com/office/drawing/2014/main" val="1408412626"/>
                  </a:ext>
                </a:extLst>
              </a:tr>
              <a:tr h="640080">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5</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V</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W</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X</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Y</a:t>
                      </a:r>
                    </a:p>
                  </a:txBody>
                  <a:tcPr anchor="ctr"/>
                </a:tc>
                <a:tc>
                  <a:txBody>
                    <a:bodyPr/>
                    <a:lstStyle/>
                    <a:p>
                      <a:pPr algn="ctr"/>
                      <a:r>
                        <a:rPr lang="en-US" sz="2800" dirty="0">
                          <a:latin typeface="Ebrima" panose="02000000000000000000" pitchFamily="2" charset="0"/>
                          <a:ea typeface="Ebrima" panose="02000000000000000000" pitchFamily="2" charset="0"/>
                          <a:cs typeface="Ebrima" panose="02000000000000000000" pitchFamily="2" charset="0"/>
                        </a:rPr>
                        <a:t>Z</a:t>
                      </a:r>
                    </a:p>
                  </a:txBody>
                  <a:tcPr anchor="ctr"/>
                </a:tc>
                <a:extLst>
                  <a:ext uri="{0D108BD9-81ED-4DB2-BD59-A6C34878D82A}">
                    <a16:rowId xmlns:a16="http://schemas.microsoft.com/office/drawing/2014/main" val="2303731189"/>
                  </a:ext>
                </a:extLst>
              </a:tr>
            </a:tbl>
          </a:graphicData>
        </a:graphic>
      </p:graphicFrame>
      <p:sp>
        <p:nvSpPr>
          <p:cNvPr id="12" name="Rectangle 11">
            <a:extLst>
              <a:ext uri="{FF2B5EF4-FFF2-40B4-BE49-F238E27FC236}">
                <a16:creationId xmlns:a16="http://schemas.microsoft.com/office/drawing/2014/main" id="{B934E253-9D20-45F6-8904-930403F9271F}"/>
              </a:ext>
            </a:extLst>
          </p:cNvPr>
          <p:cNvSpPr/>
          <p:nvPr/>
        </p:nvSpPr>
        <p:spPr>
          <a:xfrm>
            <a:off x="501760" y="1629562"/>
            <a:ext cx="8195902" cy="723916"/>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Each letter is then represented by its coordinates in the grid. For example, "BAT" becomes "12 / 11 / 44“. Hint: the row number always comes first.</a:t>
            </a:r>
          </a:p>
        </p:txBody>
      </p:sp>
      <p:sp>
        <p:nvSpPr>
          <p:cNvPr id="9" name="Content Placeholder 2">
            <a:extLst>
              <a:ext uri="{FF2B5EF4-FFF2-40B4-BE49-F238E27FC236}">
                <a16:creationId xmlns:a16="http://schemas.microsoft.com/office/drawing/2014/main" id="{85D80027-8CD5-49B6-9933-8D2467A158AC}"/>
              </a:ext>
            </a:extLst>
          </p:cNvPr>
          <p:cNvSpPr txBox="1">
            <a:spLocks/>
          </p:cNvSpPr>
          <p:nvPr/>
        </p:nvSpPr>
        <p:spPr>
          <a:xfrm>
            <a:off x="564306" y="555421"/>
            <a:ext cx="8047502" cy="6738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b="1" dirty="0">
                <a:latin typeface="Ebrima" panose="02000000000000000000" pitchFamily="2" charset="0"/>
                <a:ea typeface="Ebrima" panose="02000000000000000000" pitchFamily="2" charset="0"/>
                <a:cs typeface="Ebrima" panose="02000000000000000000" pitchFamily="2" charset="0"/>
              </a:rPr>
              <a:t>Polybius Square</a:t>
            </a:r>
          </a:p>
        </p:txBody>
      </p:sp>
    </p:spTree>
    <p:extLst>
      <p:ext uri="{BB962C8B-B14F-4D97-AF65-F5344CB8AC3E}">
        <p14:creationId xmlns:p14="http://schemas.microsoft.com/office/powerpoint/2010/main" val="419313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492E3B90-A934-4072-A30A-25BEDA82170D}"/>
              </a:ext>
            </a:extLst>
          </p:cNvPr>
          <p:cNvSpPr/>
          <p:nvPr/>
        </p:nvSpPr>
        <p:spPr>
          <a:xfrm>
            <a:off x="490106" y="1590635"/>
            <a:ext cx="8195902" cy="1987082"/>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The </a:t>
            </a:r>
            <a:r>
              <a:rPr lang="en-US" dirty="0" err="1">
                <a:latin typeface="Ebrima" panose="02000000000000000000" pitchFamily="2" charset="0"/>
                <a:ea typeface="Ebrima" panose="02000000000000000000" pitchFamily="2" charset="0"/>
                <a:cs typeface="Ebrima" panose="02000000000000000000" pitchFamily="2" charset="0"/>
              </a:rPr>
              <a:t>Atbash</a:t>
            </a:r>
            <a:r>
              <a:rPr lang="en-US" dirty="0">
                <a:latin typeface="Ebrima" panose="02000000000000000000" pitchFamily="2" charset="0"/>
                <a:ea typeface="Ebrima" panose="02000000000000000000" pitchFamily="2" charset="0"/>
                <a:cs typeface="Ebrima" panose="02000000000000000000" pitchFamily="2" charset="0"/>
              </a:rPr>
              <a:t> Cipher is a very old Substitution Cipher that was originally developed for use with the Hebrew alphabet. In fact, in the Book of Jeremiah there are several words that have been enciphered using the </a:t>
            </a:r>
            <a:r>
              <a:rPr lang="en-US" dirty="0" err="1">
                <a:latin typeface="Ebrima" panose="02000000000000000000" pitchFamily="2" charset="0"/>
                <a:ea typeface="Ebrima" panose="02000000000000000000" pitchFamily="2" charset="0"/>
                <a:cs typeface="Ebrima" panose="02000000000000000000" pitchFamily="2" charset="0"/>
              </a:rPr>
              <a:t>Atbash</a:t>
            </a:r>
            <a:r>
              <a:rPr lang="en-US" dirty="0">
                <a:latin typeface="Ebrima" panose="02000000000000000000" pitchFamily="2" charset="0"/>
                <a:ea typeface="Ebrima" panose="02000000000000000000" pitchFamily="2" charset="0"/>
                <a:cs typeface="Ebrima" panose="02000000000000000000" pitchFamily="2" charset="0"/>
              </a:rPr>
              <a:t> Cipher. It is generally considered one of the easiest ciphers to use as it follows a very simple substitution method. The first letter of the alphabet is replaced with the last letter, the second letter is replaced with the second from last, and so on. </a:t>
            </a:r>
          </a:p>
        </p:txBody>
      </p:sp>
      <p:graphicFrame>
        <p:nvGraphicFramePr>
          <p:cNvPr id="4" name="Table 3">
            <a:extLst>
              <a:ext uri="{FF2B5EF4-FFF2-40B4-BE49-F238E27FC236}">
                <a16:creationId xmlns:a16="http://schemas.microsoft.com/office/drawing/2014/main" id="{9D98F1BD-BB99-4F9D-8789-733E1EBC53E5}"/>
              </a:ext>
            </a:extLst>
          </p:cNvPr>
          <p:cNvGraphicFramePr>
            <a:graphicFrameLocks noGrp="1"/>
          </p:cNvGraphicFramePr>
          <p:nvPr>
            <p:extLst>
              <p:ext uri="{D42A27DB-BD31-4B8C-83A1-F6EECF244321}">
                <p14:modId xmlns:p14="http://schemas.microsoft.com/office/powerpoint/2010/main" val="2155048948"/>
              </p:ext>
            </p:extLst>
          </p:nvPr>
        </p:nvGraphicFramePr>
        <p:xfrm>
          <a:off x="490106" y="4234809"/>
          <a:ext cx="8195902" cy="754654"/>
        </p:xfrm>
        <a:graphic>
          <a:graphicData uri="http://schemas.openxmlformats.org/drawingml/2006/table">
            <a:tbl>
              <a:tblPr bandRow="1">
                <a:tableStyleId>{22838BEF-8BB2-4498-84A7-C5851F593DF1}</a:tableStyleId>
              </a:tblPr>
              <a:tblGrid>
                <a:gridCol w="315227">
                  <a:extLst>
                    <a:ext uri="{9D8B030D-6E8A-4147-A177-3AD203B41FA5}">
                      <a16:colId xmlns:a16="http://schemas.microsoft.com/office/drawing/2014/main" val="700558140"/>
                    </a:ext>
                  </a:extLst>
                </a:gridCol>
                <a:gridCol w="315227">
                  <a:extLst>
                    <a:ext uri="{9D8B030D-6E8A-4147-A177-3AD203B41FA5}">
                      <a16:colId xmlns:a16="http://schemas.microsoft.com/office/drawing/2014/main" val="3246602566"/>
                    </a:ext>
                  </a:extLst>
                </a:gridCol>
                <a:gridCol w="315227">
                  <a:extLst>
                    <a:ext uri="{9D8B030D-6E8A-4147-A177-3AD203B41FA5}">
                      <a16:colId xmlns:a16="http://schemas.microsoft.com/office/drawing/2014/main" val="4292297991"/>
                    </a:ext>
                  </a:extLst>
                </a:gridCol>
                <a:gridCol w="315227">
                  <a:extLst>
                    <a:ext uri="{9D8B030D-6E8A-4147-A177-3AD203B41FA5}">
                      <a16:colId xmlns:a16="http://schemas.microsoft.com/office/drawing/2014/main" val="1535693012"/>
                    </a:ext>
                  </a:extLst>
                </a:gridCol>
                <a:gridCol w="315227">
                  <a:extLst>
                    <a:ext uri="{9D8B030D-6E8A-4147-A177-3AD203B41FA5}">
                      <a16:colId xmlns:a16="http://schemas.microsoft.com/office/drawing/2014/main" val="3289150841"/>
                    </a:ext>
                  </a:extLst>
                </a:gridCol>
                <a:gridCol w="315227">
                  <a:extLst>
                    <a:ext uri="{9D8B030D-6E8A-4147-A177-3AD203B41FA5}">
                      <a16:colId xmlns:a16="http://schemas.microsoft.com/office/drawing/2014/main" val="2418745340"/>
                    </a:ext>
                  </a:extLst>
                </a:gridCol>
                <a:gridCol w="315227">
                  <a:extLst>
                    <a:ext uri="{9D8B030D-6E8A-4147-A177-3AD203B41FA5}">
                      <a16:colId xmlns:a16="http://schemas.microsoft.com/office/drawing/2014/main" val="3510246390"/>
                    </a:ext>
                  </a:extLst>
                </a:gridCol>
                <a:gridCol w="315227">
                  <a:extLst>
                    <a:ext uri="{9D8B030D-6E8A-4147-A177-3AD203B41FA5}">
                      <a16:colId xmlns:a16="http://schemas.microsoft.com/office/drawing/2014/main" val="28046491"/>
                    </a:ext>
                  </a:extLst>
                </a:gridCol>
                <a:gridCol w="315227">
                  <a:extLst>
                    <a:ext uri="{9D8B030D-6E8A-4147-A177-3AD203B41FA5}">
                      <a16:colId xmlns:a16="http://schemas.microsoft.com/office/drawing/2014/main" val="998336974"/>
                    </a:ext>
                  </a:extLst>
                </a:gridCol>
                <a:gridCol w="315227">
                  <a:extLst>
                    <a:ext uri="{9D8B030D-6E8A-4147-A177-3AD203B41FA5}">
                      <a16:colId xmlns:a16="http://schemas.microsoft.com/office/drawing/2014/main" val="387870069"/>
                    </a:ext>
                  </a:extLst>
                </a:gridCol>
                <a:gridCol w="315227">
                  <a:extLst>
                    <a:ext uri="{9D8B030D-6E8A-4147-A177-3AD203B41FA5}">
                      <a16:colId xmlns:a16="http://schemas.microsoft.com/office/drawing/2014/main" val="833104719"/>
                    </a:ext>
                  </a:extLst>
                </a:gridCol>
                <a:gridCol w="315227">
                  <a:extLst>
                    <a:ext uri="{9D8B030D-6E8A-4147-A177-3AD203B41FA5}">
                      <a16:colId xmlns:a16="http://schemas.microsoft.com/office/drawing/2014/main" val="499322625"/>
                    </a:ext>
                  </a:extLst>
                </a:gridCol>
                <a:gridCol w="315227">
                  <a:extLst>
                    <a:ext uri="{9D8B030D-6E8A-4147-A177-3AD203B41FA5}">
                      <a16:colId xmlns:a16="http://schemas.microsoft.com/office/drawing/2014/main" val="3543652719"/>
                    </a:ext>
                  </a:extLst>
                </a:gridCol>
                <a:gridCol w="315227">
                  <a:extLst>
                    <a:ext uri="{9D8B030D-6E8A-4147-A177-3AD203B41FA5}">
                      <a16:colId xmlns:a16="http://schemas.microsoft.com/office/drawing/2014/main" val="2459221039"/>
                    </a:ext>
                  </a:extLst>
                </a:gridCol>
                <a:gridCol w="315227">
                  <a:extLst>
                    <a:ext uri="{9D8B030D-6E8A-4147-A177-3AD203B41FA5}">
                      <a16:colId xmlns:a16="http://schemas.microsoft.com/office/drawing/2014/main" val="1109579545"/>
                    </a:ext>
                  </a:extLst>
                </a:gridCol>
                <a:gridCol w="315227">
                  <a:extLst>
                    <a:ext uri="{9D8B030D-6E8A-4147-A177-3AD203B41FA5}">
                      <a16:colId xmlns:a16="http://schemas.microsoft.com/office/drawing/2014/main" val="1330591910"/>
                    </a:ext>
                  </a:extLst>
                </a:gridCol>
                <a:gridCol w="315227">
                  <a:extLst>
                    <a:ext uri="{9D8B030D-6E8A-4147-A177-3AD203B41FA5}">
                      <a16:colId xmlns:a16="http://schemas.microsoft.com/office/drawing/2014/main" val="4096480523"/>
                    </a:ext>
                  </a:extLst>
                </a:gridCol>
                <a:gridCol w="315227">
                  <a:extLst>
                    <a:ext uri="{9D8B030D-6E8A-4147-A177-3AD203B41FA5}">
                      <a16:colId xmlns:a16="http://schemas.microsoft.com/office/drawing/2014/main" val="1330797646"/>
                    </a:ext>
                  </a:extLst>
                </a:gridCol>
                <a:gridCol w="315227">
                  <a:extLst>
                    <a:ext uri="{9D8B030D-6E8A-4147-A177-3AD203B41FA5}">
                      <a16:colId xmlns:a16="http://schemas.microsoft.com/office/drawing/2014/main" val="3883497772"/>
                    </a:ext>
                  </a:extLst>
                </a:gridCol>
                <a:gridCol w="315227">
                  <a:extLst>
                    <a:ext uri="{9D8B030D-6E8A-4147-A177-3AD203B41FA5}">
                      <a16:colId xmlns:a16="http://schemas.microsoft.com/office/drawing/2014/main" val="3019925201"/>
                    </a:ext>
                  </a:extLst>
                </a:gridCol>
                <a:gridCol w="315227">
                  <a:extLst>
                    <a:ext uri="{9D8B030D-6E8A-4147-A177-3AD203B41FA5}">
                      <a16:colId xmlns:a16="http://schemas.microsoft.com/office/drawing/2014/main" val="1662325933"/>
                    </a:ext>
                  </a:extLst>
                </a:gridCol>
                <a:gridCol w="315227">
                  <a:extLst>
                    <a:ext uri="{9D8B030D-6E8A-4147-A177-3AD203B41FA5}">
                      <a16:colId xmlns:a16="http://schemas.microsoft.com/office/drawing/2014/main" val="3461536989"/>
                    </a:ext>
                  </a:extLst>
                </a:gridCol>
                <a:gridCol w="315227">
                  <a:extLst>
                    <a:ext uri="{9D8B030D-6E8A-4147-A177-3AD203B41FA5}">
                      <a16:colId xmlns:a16="http://schemas.microsoft.com/office/drawing/2014/main" val="4156039590"/>
                    </a:ext>
                  </a:extLst>
                </a:gridCol>
                <a:gridCol w="315227">
                  <a:extLst>
                    <a:ext uri="{9D8B030D-6E8A-4147-A177-3AD203B41FA5}">
                      <a16:colId xmlns:a16="http://schemas.microsoft.com/office/drawing/2014/main" val="1621209111"/>
                    </a:ext>
                  </a:extLst>
                </a:gridCol>
                <a:gridCol w="315227">
                  <a:extLst>
                    <a:ext uri="{9D8B030D-6E8A-4147-A177-3AD203B41FA5}">
                      <a16:colId xmlns:a16="http://schemas.microsoft.com/office/drawing/2014/main" val="4054252622"/>
                    </a:ext>
                  </a:extLst>
                </a:gridCol>
                <a:gridCol w="315227">
                  <a:extLst>
                    <a:ext uri="{9D8B030D-6E8A-4147-A177-3AD203B41FA5}">
                      <a16:colId xmlns:a16="http://schemas.microsoft.com/office/drawing/2014/main" val="3594820500"/>
                    </a:ext>
                  </a:extLst>
                </a:gridCol>
              </a:tblGrid>
              <a:tr h="377327">
                <a:tc>
                  <a:txBody>
                    <a:bodyPr/>
                    <a:lstStyle/>
                    <a:p>
                      <a:pPr algn="ctr"/>
                      <a:r>
                        <a:rPr lang="en-US" dirty="0"/>
                        <a:t>a</a:t>
                      </a:r>
                    </a:p>
                  </a:txBody>
                  <a:tcPr marL="0" marR="0" marT="0" marB="0" anchor="ctr"/>
                </a:tc>
                <a:tc>
                  <a:txBody>
                    <a:bodyPr/>
                    <a:lstStyle/>
                    <a:p>
                      <a:pPr algn="ctr"/>
                      <a:r>
                        <a:rPr lang="en-US" dirty="0"/>
                        <a:t>b</a:t>
                      </a:r>
                    </a:p>
                  </a:txBody>
                  <a:tcPr marL="0" marR="0" marT="0" marB="0" anchor="ctr"/>
                </a:tc>
                <a:tc>
                  <a:txBody>
                    <a:bodyPr/>
                    <a:lstStyle/>
                    <a:p>
                      <a:pPr algn="ctr"/>
                      <a:r>
                        <a:rPr lang="en-US" dirty="0"/>
                        <a:t>c</a:t>
                      </a:r>
                    </a:p>
                  </a:txBody>
                  <a:tcPr marL="0" marR="0" marT="0" marB="0" anchor="ctr"/>
                </a:tc>
                <a:tc>
                  <a:txBody>
                    <a:bodyPr/>
                    <a:lstStyle/>
                    <a:p>
                      <a:pPr algn="ctr"/>
                      <a:r>
                        <a:rPr lang="en-US" dirty="0"/>
                        <a:t>d</a:t>
                      </a:r>
                    </a:p>
                  </a:txBody>
                  <a:tcPr marL="0" marR="0" marT="0" marB="0" anchor="ctr"/>
                </a:tc>
                <a:tc>
                  <a:txBody>
                    <a:bodyPr/>
                    <a:lstStyle/>
                    <a:p>
                      <a:pPr algn="ctr"/>
                      <a:r>
                        <a:rPr lang="en-US" dirty="0"/>
                        <a:t>e</a:t>
                      </a:r>
                    </a:p>
                  </a:txBody>
                  <a:tcPr marL="0" marR="0" marT="0" marB="0" anchor="ctr"/>
                </a:tc>
                <a:tc>
                  <a:txBody>
                    <a:bodyPr/>
                    <a:lstStyle/>
                    <a:p>
                      <a:pPr algn="ctr"/>
                      <a:r>
                        <a:rPr lang="en-US" dirty="0"/>
                        <a:t>f</a:t>
                      </a:r>
                    </a:p>
                  </a:txBody>
                  <a:tcPr marL="0" marR="0" marT="0" marB="0" anchor="ctr"/>
                </a:tc>
                <a:tc>
                  <a:txBody>
                    <a:bodyPr/>
                    <a:lstStyle/>
                    <a:p>
                      <a:pPr algn="ctr"/>
                      <a:r>
                        <a:rPr lang="en-US" dirty="0"/>
                        <a:t>g</a:t>
                      </a:r>
                    </a:p>
                  </a:txBody>
                  <a:tcPr marL="0" marR="0" marT="0" marB="0" anchor="ctr"/>
                </a:tc>
                <a:tc>
                  <a:txBody>
                    <a:bodyPr/>
                    <a:lstStyle/>
                    <a:p>
                      <a:pPr algn="ctr"/>
                      <a:r>
                        <a:rPr lang="en-US" dirty="0"/>
                        <a:t>h</a:t>
                      </a:r>
                    </a:p>
                  </a:txBody>
                  <a:tcPr marL="0" marR="0" marT="0" marB="0" anchor="ctr"/>
                </a:tc>
                <a:tc>
                  <a:txBody>
                    <a:bodyPr/>
                    <a:lstStyle/>
                    <a:p>
                      <a:pPr algn="ctr"/>
                      <a:r>
                        <a:rPr lang="en-US" dirty="0" err="1"/>
                        <a:t>i</a:t>
                      </a:r>
                      <a:endParaRPr lang="en-US" dirty="0"/>
                    </a:p>
                  </a:txBody>
                  <a:tcPr marL="0" marR="0" marT="0" marB="0" anchor="ctr"/>
                </a:tc>
                <a:tc>
                  <a:txBody>
                    <a:bodyPr/>
                    <a:lstStyle/>
                    <a:p>
                      <a:pPr algn="ctr"/>
                      <a:r>
                        <a:rPr lang="en-US" dirty="0"/>
                        <a:t>j</a:t>
                      </a:r>
                    </a:p>
                  </a:txBody>
                  <a:tcPr marL="0" marR="0" marT="0" marB="0" anchor="ctr"/>
                </a:tc>
                <a:tc>
                  <a:txBody>
                    <a:bodyPr/>
                    <a:lstStyle/>
                    <a:p>
                      <a:pPr algn="ctr"/>
                      <a:r>
                        <a:rPr lang="en-US" dirty="0"/>
                        <a:t>k</a:t>
                      </a:r>
                    </a:p>
                  </a:txBody>
                  <a:tcPr marL="0" marR="0" marT="0" marB="0" anchor="ctr"/>
                </a:tc>
                <a:tc>
                  <a:txBody>
                    <a:bodyPr/>
                    <a:lstStyle/>
                    <a:p>
                      <a:pPr algn="ctr"/>
                      <a:r>
                        <a:rPr lang="en-US" dirty="0"/>
                        <a:t>l</a:t>
                      </a:r>
                    </a:p>
                  </a:txBody>
                  <a:tcPr marL="0" marR="0" marT="0" marB="0" anchor="ctr"/>
                </a:tc>
                <a:tc>
                  <a:txBody>
                    <a:bodyPr/>
                    <a:lstStyle/>
                    <a:p>
                      <a:pPr algn="ctr"/>
                      <a:r>
                        <a:rPr lang="en-US" dirty="0"/>
                        <a:t>m</a:t>
                      </a:r>
                    </a:p>
                  </a:txBody>
                  <a:tcPr marL="0" marR="0" marT="0" marB="0" anchor="ctr"/>
                </a:tc>
                <a:tc>
                  <a:txBody>
                    <a:bodyPr/>
                    <a:lstStyle/>
                    <a:p>
                      <a:pPr algn="ctr"/>
                      <a:r>
                        <a:rPr lang="en-US" dirty="0"/>
                        <a:t>n</a:t>
                      </a:r>
                    </a:p>
                  </a:txBody>
                  <a:tcPr marL="0" marR="0" marT="0" marB="0" anchor="ctr"/>
                </a:tc>
                <a:tc>
                  <a:txBody>
                    <a:bodyPr/>
                    <a:lstStyle/>
                    <a:p>
                      <a:pPr algn="ctr"/>
                      <a:r>
                        <a:rPr lang="en-US" dirty="0"/>
                        <a:t>o</a:t>
                      </a:r>
                    </a:p>
                  </a:txBody>
                  <a:tcPr marL="0" marR="0" marT="0" marB="0" anchor="ctr"/>
                </a:tc>
                <a:tc>
                  <a:txBody>
                    <a:bodyPr/>
                    <a:lstStyle/>
                    <a:p>
                      <a:pPr algn="ctr"/>
                      <a:r>
                        <a:rPr lang="en-US" dirty="0"/>
                        <a:t>p</a:t>
                      </a:r>
                    </a:p>
                  </a:txBody>
                  <a:tcPr marL="0" marR="0" marT="0" marB="0" anchor="ctr"/>
                </a:tc>
                <a:tc>
                  <a:txBody>
                    <a:bodyPr/>
                    <a:lstStyle/>
                    <a:p>
                      <a:pPr algn="ctr"/>
                      <a:r>
                        <a:rPr lang="en-US" dirty="0"/>
                        <a:t>q</a:t>
                      </a:r>
                    </a:p>
                  </a:txBody>
                  <a:tcPr marL="0" marR="0" marT="0" marB="0" anchor="ctr"/>
                </a:tc>
                <a:tc>
                  <a:txBody>
                    <a:bodyPr/>
                    <a:lstStyle/>
                    <a:p>
                      <a:pPr algn="ctr"/>
                      <a:r>
                        <a:rPr lang="en-US" dirty="0"/>
                        <a:t>r</a:t>
                      </a:r>
                    </a:p>
                  </a:txBody>
                  <a:tcPr marL="0" marR="0" marT="0" marB="0" anchor="ctr"/>
                </a:tc>
                <a:tc>
                  <a:txBody>
                    <a:bodyPr/>
                    <a:lstStyle/>
                    <a:p>
                      <a:pPr algn="ctr"/>
                      <a:r>
                        <a:rPr lang="en-US" dirty="0"/>
                        <a:t>s</a:t>
                      </a:r>
                    </a:p>
                  </a:txBody>
                  <a:tcPr marL="0" marR="0" marT="0" marB="0" anchor="ctr"/>
                </a:tc>
                <a:tc>
                  <a:txBody>
                    <a:bodyPr/>
                    <a:lstStyle/>
                    <a:p>
                      <a:pPr algn="ctr"/>
                      <a:r>
                        <a:rPr lang="en-US" dirty="0"/>
                        <a:t>t</a:t>
                      </a:r>
                    </a:p>
                  </a:txBody>
                  <a:tcPr marL="0" marR="0" marT="0" marB="0" anchor="ctr"/>
                </a:tc>
                <a:tc>
                  <a:txBody>
                    <a:bodyPr/>
                    <a:lstStyle/>
                    <a:p>
                      <a:pPr algn="ctr"/>
                      <a:r>
                        <a:rPr lang="en-US" dirty="0"/>
                        <a:t>u</a:t>
                      </a:r>
                    </a:p>
                  </a:txBody>
                  <a:tcPr marL="0" marR="0" marT="0" marB="0" anchor="ctr"/>
                </a:tc>
                <a:tc>
                  <a:txBody>
                    <a:bodyPr/>
                    <a:lstStyle/>
                    <a:p>
                      <a:pPr algn="ctr"/>
                      <a:r>
                        <a:rPr lang="en-US" dirty="0"/>
                        <a:t>v</a:t>
                      </a:r>
                    </a:p>
                  </a:txBody>
                  <a:tcPr marL="0" marR="0" marT="0" marB="0" anchor="ctr"/>
                </a:tc>
                <a:tc>
                  <a:txBody>
                    <a:bodyPr/>
                    <a:lstStyle/>
                    <a:p>
                      <a:pPr algn="ctr"/>
                      <a:r>
                        <a:rPr lang="en-US" dirty="0"/>
                        <a:t>w</a:t>
                      </a:r>
                    </a:p>
                  </a:txBody>
                  <a:tcPr marL="0" marR="0" marT="0" marB="0" anchor="ctr"/>
                </a:tc>
                <a:tc>
                  <a:txBody>
                    <a:bodyPr/>
                    <a:lstStyle/>
                    <a:p>
                      <a:pPr algn="ctr"/>
                      <a:r>
                        <a:rPr lang="en-US" dirty="0"/>
                        <a:t>x</a:t>
                      </a:r>
                    </a:p>
                  </a:txBody>
                  <a:tcPr marL="0" marR="0" marT="0" marB="0" anchor="ctr"/>
                </a:tc>
                <a:tc>
                  <a:txBody>
                    <a:bodyPr/>
                    <a:lstStyle/>
                    <a:p>
                      <a:pPr algn="ctr"/>
                      <a:r>
                        <a:rPr lang="en-US" dirty="0"/>
                        <a:t>y</a:t>
                      </a:r>
                    </a:p>
                  </a:txBody>
                  <a:tcPr marL="0" marR="0" marT="0" marB="0" anchor="ctr"/>
                </a:tc>
                <a:tc>
                  <a:txBody>
                    <a:bodyPr/>
                    <a:lstStyle/>
                    <a:p>
                      <a:pPr algn="ctr"/>
                      <a:r>
                        <a:rPr lang="en-US" dirty="0"/>
                        <a:t>z</a:t>
                      </a:r>
                    </a:p>
                  </a:txBody>
                  <a:tcPr marL="0" marR="0" marT="0" marB="0" anchor="ctr"/>
                </a:tc>
                <a:extLst>
                  <a:ext uri="{0D108BD9-81ED-4DB2-BD59-A6C34878D82A}">
                    <a16:rowId xmlns:a16="http://schemas.microsoft.com/office/drawing/2014/main" val="2491658745"/>
                  </a:ext>
                </a:extLst>
              </a:tr>
              <a:tr h="377327">
                <a:tc>
                  <a:txBody>
                    <a:bodyPr/>
                    <a:lstStyle/>
                    <a:p>
                      <a:pPr algn="ctr"/>
                      <a:r>
                        <a:rPr lang="en-US" dirty="0"/>
                        <a:t>Z</a:t>
                      </a:r>
                    </a:p>
                  </a:txBody>
                  <a:tcPr marL="0" marR="0" marT="0" marB="0" anchor="ctr"/>
                </a:tc>
                <a:tc>
                  <a:txBody>
                    <a:bodyPr/>
                    <a:lstStyle/>
                    <a:p>
                      <a:pPr algn="ctr"/>
                      <a:r>
                        <a:rPr lang="en-US" dirty="0"/>
                        <a:t>Y</a:t>
                      </a:r>
                    </a:p>
                  </a:txBody>
                  <a:tcPr marL="0" marR="0" marT="0" marB="0" anchor="ctr"/>
                </a:tc>
                <a:tc>
                  <a:txBody>
                    <a:bodyPr/>
                    <a:lstStyle/>
                    <a:p>
                      <a:pPr algn="ctr"/>
                      <a:r>
                        <a:rPr lang="en-US" dirty="0"/>
                        <a:t>X</a:t>
                      </a:r>
                    </a:p>
                  </a:txBody>
                  <a:tcPr marL="0" marR="0" marT="0" marB="0" anchor="ctr"/>
                </a:tc>
                <a:tc>
                  <a:txBody>
                    <a:bodyPr/>
                    <a:lstStyle/>
                    <a:p>
                      <a:pPr algn="ctr"/>
                      <a:r>
                        <a:rPr lang="en-US" dirty="0"/>
                        <a:t>W</a:t>
                      </a:r>
                    </a:p>
                  </a:txBody>
                  <a:tcPr marL="0" marR="0" marT="0" marB="0" anchor="ctr"/>
                </a:tc>
                <a:tc>
                  <a:txBody>
                    <a:bodyPr/>
                    <a:lstStyle/>
                    <a:p>
                      <a:pPr algn="ctr"/>
                      <a:r>
                        <a:rPr lang="en-US" dirty="0"/>
                        <a:t>V</a:t>
                      </a:r>
                    </a:p>
                  </a:txBody>
                  <a:tcPr marL="0" marR="0" marT="0" marB="0" anchor="ctr"/>
                </a:tc>
                <a:tc>
                  <a:txBody>
                    <a:bodyPr/>
                    <a:lstStyle/>
                    <a:p>
                      <a:pPr algn="ctr"/>
                      <a:r>
                        <a:rPr lang="en-US" dirty="0"/>
                        <a:t>U</a:t>
                      </a:r>
                    </a:p>
                  </a:txBody>
                  <a:tcPr marL="0" marR="0" marT="0" marB="0" anchor="ctr"/>
                </a:tc>
                <a:tc>
                  <a:txBody>
                    <a:bodyPr/>
                    <a:lstStyle/>
                    <a:p>
                      <a:pPr algn="ctr"/>
                      <a:r>
                        <a:rPr lang="en-US" dirty="0"/>
                        <a:t>T</a:t>
                      </a:r>
                    </a:p>
                  </a:txBody>
                  <a:tcPr marL="0" marR="0" marT="0" marB="0" anchor="ctr"/>
                </a:tc>
                <a:tc>
                  <a:txBody>
                    <a:bodyPr/>
                    <a:lstStyle/>
                    <a:p>
                      <a:pPr algn="ctr"/>
                      <a:r>
                        <a:rPr lang="en-US" dirty="0"/>
                        <a:t>S</a:t>
                      </a:r>
                    </a:p>
                  </a:txBody>
                  <a:tcPr marL="0" marR="0" marT="0" marB="0" anchor="ctr"/>
                </a:tc>
                <a:tc>
                  <a:txBody>
                    <a:bodyPr/>
                    <a:lstStyle/>
                    <a:p>
                      <a:pPr algn="ctr"/>
                      <a:r>
                        <a:rPr lang="en-US" dirty="0"/>
                        <a:t>R</a:t>
                      </a:r>
                    </a:p>
                  </a:txBody>
                  <a:tcPr marL="0" marR="0" marT="0" marB="0" anchor="ctr"/>
                </a:tc>
                <a:tc>
                  <a:txBody>
                    <a:bodyPr/>
                    <a:lstStyle/>
                    <a:p>
                      <a:pPr algn="ctr"/>
                      <a:r>
                        <a:rPr lang="en-US" dirty="0"/>
                        <a:t>Q</a:t>
                      </a:r>
                    </a:p>
                  </a:txBody>
                  <a:tcPr marL="0" marR="0" marT="0" marB="0" anchor="ctr"/>
                </a:tc>
                <a:tc>
                  <a:txBody>
                    <a:bodyPr/>
                    <a:lstStyle/>
                    <a:p>
                      <a:pPr algn="ctr"/>
                      <a:r>
                        <a:rPr lang="en-US" dirty="0"/>
                        <a:t>P</a:t>
                      </a:r>
                    </a:p>
                  </a:txBody>
                  <a:tcPr marL="0" marR="0" marT="0" marB="0" anchor="ctr"/>
                </a:tc>
                <a:tc>
                  <a:txBody>
                    <a:bodyPr/>
                    <a:lstStyle/>
                    <a:p>
                      <a:pPr algn="ctr"/>
                      <a:r>
                        <a:rPr lang="en-US" dirty="0"/>
                        <a:t>O</a:t>
                      </a:r>
                    </a:p>
                  </a:txBody>
                  <a:tcPr marL="0" marR="0" marT="0" marB="0" anchor="ctr"/>
                </a:tc>
                <a:tc>
                  <a:txBody>
                    <a:bodyPr/>
                    <a:lstStyle/>
                    <a:p>
                      <a:pPr algn="ctr"/>
                      <a:r>
                        <a:rPr lang="en-US" dirty="0"/>
                        <a:t>N</a:t>
                      </a:r>
                    </a:p>
                  </a:txBody>
                  <a:tcPr marL="0" marR="0" marT="0" marB="0" anchor="ctr"/>
                </a:tc>
                <a:tc>
                  <a:txBody>
                    <a:bodyPr/>
                    <a:lstStyle/>
                    <a:p>
                      <a:pPr algn="ctr"/>
                      <a:r>
                        <a:rPr lang="en-US" dirty="0"/>
                        <a:t>M</a:t>
                      </a:r>
                    </a:p>
                  </a:txBody>
                  <a:tcPr marL="0" marR="0" marT="0" marB="0" anchor="ctr"/>
                </a:tc>
                <a:tc>
                  <a:txBody>
                    <a:bodyPr/>
                    <a:lstStyle/>
                    <a:p>
                      <a:pPr algn="ctr"/>
                      <a:r>
                        <a:rPr lang="en-US" dirty="0"/>
                        <a:t>L</a:t>
                      </a:r>
                    </a:p>
                  </a:txBody>
                  <a:tcPr marL="0" marR="0" marT="0" marB="0" anchor="ctr"/>
                </a:tc>
                <a:tc>
                  <a:txBody>
                    <a:bodyPr/>
                    <a:lstStyle/>
                    <a:p>
                      <a:pPr algn="ctr"/>
                      <a:r>
                        <a:rPr lang="en-US" dirty="0"/>
                        <a:t>K</a:t>
                      </a:r>
                    </a:p>
                  </a:txBody>
                  <a:tcPr marL="0" marR="0" marT="0" marB="0" anchor="ctr"/>
                </a:tc>
                <a:tc>
                  <a:txBody>
                    <a:bodyPr/>
                    <a:lstStyle/>
                    <a:p>
                      <a:pPr algn="ctr"/>
                      <a:r>
                        <a:rPr lang="en-US" dirty="0"/>
                        <a:t>J</a:t>
                      </a:r>
                    </a:p>
                  </a:txBody>
                  <a:tcPr marL="0" marR="0" marT="0" marB="0" anchor="ctr"/>
                </a:tc>
                <a:tc>
                  <a:txBody>
                    <a:bodyPr/>
                    <a:lstStyle/>
                    <a:p>
                      <a:pPr algn="ctr"/>
                      <a:r>
                        <a:rPr lang="en-US" dirty="0"/>
                        <a:t>I</a:t>
                      </a:r>
                    </a:p>
                  </a:txBody>
                  <a:tcPr marL="0" marR="0" marT="0" marB="0" anchor="ctr"/>
                </a:tc>
                <a:tc>
                  <a:txBody>
                    <a:bodyPr/>
                    <a:lstStyle/>
                    <a:p>
                      <a:pPr algn="ctr"/>
                      <a:r>
                        <a:rPr lang="en-US" dirty="0"/>
                        <a:t>H</a:t>
                      </a:r>
                    </a:p>
                  </a:txBody>
                  <a:tcPr marL="0" marR="0" marT="0" marB="0" anchor="ctr"/>
                </a:tc>
                <a:tc>
                  <a:txBody>
                    <a:bodyPr/>
                    <a:lstStyle/>
                    <a:p>
                      <a:pPr algn="ctr"/>
                      <a:r>
                        <a:rPr lang="en-US" dirty="0"/>
                        <a:t>G</a:t>
                      </a:r>
                    </a:p>
                  </a:txBody>
                  <a:tcPr marL="0" marR="0" marT="0" marB="0" anchor="ctr"/>
                </a:tc>
                <a:tc>
                  <a:txBody>
                    <a:bodyPr/>
                    <a:lstStyle/>
                    <a:p>
                      <a:pPr algn="ctr"/>
                      <a:r>
                        <a:rPr lang="en-US" dirty="0"/>
                        <a:t>F</a:t>
                      </a:r>
                    </a:p>
                  </a:txBody>
                  <a:tcPr marL="0" marR="0" marT="0" marB="0" anchor="ctr"/>
                </a:tc>
                <a:tc>
                  <a:txBody>
                    <a:bodyPr/>
                    <a:lstStyle/>
                    <a:p>
                      <a:pPr algn="ctr"/>
                      <a:r>
                        <a:rPr lang="en-US" dirty="0"/>
                        <a:t>E</a:t>
                      </a:r>
                    </a:p>
                  </a:txBody>
                  <a:tcPr marL="0" marR="0" marT="0" marB="0" anchor="ctr"/>
                </a:tc>
                <a:tc>
                  <a:txBody>
                    <a:bodyPr/>
                    <a:lstStyle/>
                    <a:p>
                      <a:pPr algn="ctr"/>
                      <a:r>
                        <a:rPr lang="en-US" dirty="0"/>
                        <a:t>D</a:t>
                      </a:r>
                    </a:p>
                  </a:txBody>
                  <a:tcPr marL="0" marR="0" marT="0" marB="0" anchor="ctr"/>
                </a:tc>
                <a:tc>
                  <a:txBody>
                    <a:bodyPr/>
                    <a:lstStyle/>
                    <a:p>
                      <a:pPr algn="ctr"/>
                      <a:r>
                        <a:rPr lang="en-US" dirty="0"/>
                        <a:t>C</a:t>
                      </a:r>
                    </a:p>
                  </a:txBody>
                  <a:tcPr marL="0" marR="0" marT="0" marB="0" anchor="ctr"/>
                </a:tc>
                <a:tc>
                  <a:txBody>
                    <a:bodyPr/>
                    <a:lstStyle/>
                    <a:p>
                      <a:pPr algn="ctr"/>
                      <a:r>
                        <a:rPr lang="en-US" dirty="0"/>
                        <a:t>B</a:t>
                      </a:r>
                    </a:p>
                  </a:txBody>
                  <a:tcPr marL="0" marR="0" marT="0" marB="0" anchor="ctr"/>
                </a:tc>
                <a:tc>
                  <a:txBody>
                    <a:bodyPr/>
                    <a:lstStyle/>
                    <a:p>
                      <a:pPr algn="ctr"/>
                      <a:r>
                        <a:rPr lang="en-US" dirty="0"/>
                        <a:t>A</a:t>
                      </a:r>
                    </a:p>
                  </a:txBody>
                  <a:tcPr marL="0" marR="0" marT="0" marB="0" anchor="ctr"/>
                </a:tc>
                <a:extLst>
                  <a:ext uri="{0D108BD9-81ED-4DB2-BD59-A6C34878D82A}">
                    <a16:rowId xmlns:a16="http://schemas.microsoft.com/office/drawing/2014/main" val="4252741817"/>
                  </a:ext>
                </a:extLst>
              </a:tr>
            </a:tbl>
          </a:graphicData>
        </a:graphic>
      </p:graphicFrame>
      <p:sp>
        <p:nvSpPr>
          <p:cNvPr id="6" name="Rectangle 5">
            <a:extLst>
              <a:ext uri="{FF2B5EF4-FFF2-40B4-BE49-F238E27FC236}">
                <a16:creationId xmlns:a16="http://schemas.microsoft.com/office/drawing/2014/main" id="{9E08A5E7-2572-48A0-A5B0-2BE4457B2832}"/>
              </a:ext>
            </a:extLst>
          </p:cNvPr>
          <p:cNvSpPr/>
          <p:nvPr/>
        </p:nvSpPr>
        <p:spPr>
          <a:xfrm>
            <a:off x="490106" y="3808044"/>
            <a:ext cx="8195902" cy="408125"/>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Using the English alphabet, the key to this cipher is shown below:</a:t>
            </a:r>
          </a:p>
        </p:txBody>
      </p:sp>
      <p:sp>
        <p:nvSpPr>
          <p:cNvPr id="9" name="Content Placeholder 2">
            <a:extLst>
              <a:ext uri="{FF2B5EF4-FFF2-40B4-BE49-F238E27FC236}">
                <a16:creationId xmlns:a16="http://schemas.microsoft.com/office/drawing/2014/main" id="{B9C49AE6-6840-4827-A000-1698BED2EBEA}"/>
              </a:ext>
            </a:extLst>
          </p:cNvPr>
          <p:cNvSpPr txBox="1">
            <a:spLocks/>
          </p:cNvSpPr>
          <p:nvPr/>
        </p:nvSpPr>
        <p:spPr>
          <a:xfrm>
            <a:off x="564306" y="555421"/>
            <a:ext cx="8047502" cy="6738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b="1" dirty="0" err="1">
                <a:latin typeface="Ebrima" panose="02000000000000000000" pitchFamily="2" charset="0"/>
                <a:ea typeface="Ebrima" panose="02000000000000000000" pitchFamily="2" charset="0"/>
                <a:cs typeface="Ebrima" panose="02000000000000000000" pitchFamily="2" charset="0"/>
              </a:rPr>
              <a:t>Atbash</a:t>
            </a:r>
            <a:r>
              <a:rPr lang="en-US" sz="5400" b="1" dirty="0">
                <a:latin typeface="Ebrima" panose="02000000000000000000" pitchFamily="2" charset="0"/>
                <a:ea typeface="Ebrima" panose="02000000000000000000" pitchFamily="2" charset="0"/>
                <a:cs typeface="Ebrima" panose="02000000000000000000" pitchFamily="2" charset="0"/>
              </a:rPr>
              <a:t> Cipher</a:t>
            </a:r>
          </a:p>
        </p:txBody>
      </p:sp>
      <p:sp>
        <p:nvSpPr>
          <p:cNvPr id="2" name="TextBox 1">
            <a:extLst>
              <a:ext uri="{FF2B5EF4-FFF2-40B4-BE49-F238E27FC236}">
                <a16:creationId xmlns:a16="http://schemas.microsoft.com/office/drawing/2014/main" id="{9BCE72C3-B603-44AB-9A20-A23BD9DEA197}"/>
              </a:ext>
            </a:extLst>
          </p:cNvPr>
          <p:cNvSpPr txBox="1"/>
          <p:nvPr/>
        </p:nvSpPr>
        <p:spPr>
          <a:xfrm>
            <a:off x="2095227" y="5599215"/>
            <a:ext cx="4985660" cy="707886"/>
          </a:xfrm>
          <a:prstGeom prst="rect">
            <a:avLst/>
          </a:prstGeom>
          <a:noFill/>
        </p:spPr>
        <p:txBody>
          <a:bodyPr wrap="none" rtlCol="0">
            <a:spAutoFit/>
          </a:bodyPr>
          <a:lstStyle/>
          <a:p>
            <a:r>
              <a:rPr lang="en-US" sz="4000"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HXRVMXV  science</a:t>
            </a:r>
            <a:endParaRPr lang="en-US" sz="4000" dirty="0">
              <a:latin typeface="Ebrima" panose="02000000000000000000" pitchFamily="2" charset="0"/>
              <a:ea typeface="Ebrima" panose="02000000000000000000" pitchFamily="2" charset="0"/>
              <a:cs typeface="Ebrima" panose="02000000000000000000" pitchFamily="2" charset="0"/>
            </a:endParaRPr>
          </a:p>
        </p:txBody>
      </p:sp>
      <p:cxnSp>
        <p:nvCxnSpPr>
          <p:cNvPr id="5" name="Straight Arrow Connector 4">
            <a:extLst>
              <a:ext uri="{FF2B5EF4-FFF2-40B4-BE49-F238E27FC236}">
                <a16:creationId xmlns:a16="http://schemas.microsoft.com/office/drawing/2014/main" id="{F2334E40-491D-4329-BDF2-6BC31881C1BB}"/>
              </a:ext>
            </a:extLst>
          </p:cNvPr>
          <p:cNvCxnSpPr>
            <a:cxnSpLocks/>
          </p:cNvCxnSpPr>
          <p:nvPr/>
        </p:nvCxnSpPr>
        <p:spPr>
          <a:xfrm flipV="1">
            <a:off x="6323041" y="4920898"/>
            <a:ext cx="0" cy="43475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DC07888-EB3C-47F6-8545-A24308239362}"/>
              </a:ext>
            </a:extLst>
          </p:cNvPr>
          <p:cNvCxnSpPr>
            <a:cxnSpLocks/>
          </p:cNvCxnSpPr>
          <p:nvPr/>
        </p:nvCxnSpPr>
        <p:spPr>
          <a:xfrm flipV="1">
            <a:off x="1281141" y="4920898"/>
            <a:ext cx="0" cy="43475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791E890-AA2D-4564-A222-447E71397330}"/>
              </a:ext>
            </a:extLst>
          </p:cNvPr>
          <p:cNvCxnSpPr>
            <a:cxnSpLocks/>
          </p:cNvCxnSpPr>
          <p:nvPr/>
        </p:nvCxnSpPr>
        <p:spPr>
          <a:xfrm flipV="1">
            <a:off x="3173441" y="4920898"/>
            <a:ext cx="0" cy="43475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5FAF1B2-7C30-49DD-9525-00F719D3CE77}"/>
              </a:ext>
            </a:extLst>
          </p:cNvPr>
          <p:cNvCxnSpPr>
            <a:cxnSpLocks/>
          </p:cNvCxnSpPr>
          <p:nvPr/>
        </p:nvCxnSpPr>
        <p:spPr>
          <a:xfrm flipV="1">
            <a:off x="1908521" y="4920898"/>
            <a:ext cx="0" cy="43475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ADB50E3-D9AF-40F5-807E-E28BF37EF950}"/>
              </a:ext>
            </a:extLst>
          </p:cNvPr>
          <p:cNvCxnSpPr>
            <a:cxnSpLocks/>
          </p:cNvCxnSpPr>
          <p:nvPr/>
        </p:nvCxnSpPr>
        <p:spPr>
          <a:xfrm flipV="1">
            <a:off x="4745701" y="4920898"/>
            <a:ext cx="0" cy="43475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7445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492E3B90-A934-4072-A30A-25BEDA82170D}"/>
              </a:ext>
            </a:extLst>
          </p:cNvPr>
          <p:cNvSpPr/>
          <p:nvPr/>
        </p:nvSpPr>
        <p:spPr>
          <a:xfrm>
            <a:off x="415906" y="1590635"/>
            <a:ext cx="8195902" cy="1013034"/>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The Affine Cipher is a cipher that uses math to encode the message. It works by converting every letter in the alphabet into a number and performing a function on that number. </a:t>
            </a:r>
          </a:p>
        </p:txBody>
      </p:sp>
      <p:graphicFrame>
        <p:nvGraphicFramePr>
          <p:cNvPr id="7" name="Table 6">
            <a:extLst>
              <a:ext uri="{FF2B5EF4-FFF2-40B4-BE49-F238E27FC236}">
                <a16:creationId xmlns:a16="http://schemas.microsoft.com/office/drawing/2014/main" id="{8FF95859-DFC0-4FAC-84EE-BBAB204512DC}"/>
              </a:ext>
            </a:extLst>
          </p:cNvPr>
          <p:cNvGraphicFramePr>
            <a:graphicFrameLocks noGrp="1"/>
          </p:cNvGraphicFramePr>
          <p:nvPr>
            <p:extLst>
              <p:ext uri="{D42A27DB-BD31-4B8C-83A1-F6EECF244321}">
                <p14:modId xmlns:p14="http://schemas.microsoft.com/office/powerpoint/2010/main" val="4006263828"/>
              </p:ext>
            </p:extLst>
          </p:nvPr>
        </p:nvGraphicFramePr>
        <p:xfrm>
          <a:off x="490106" y="4047962"/>
          <a:ext cx="8195902" cy="754654"/>
        </p:xfrm>
        <a:graphic>
          <a:graphicData uri="http://schemas.openxmlformats.org/drawingml/2006/table">
            <a:tbl>
              <a:tblPr bandRow="1">
                <a:tableStyleId>{22838BEF-8BB2-4498-84A7-C5851F593DF1}</a:tableStyleId>
              </a:tblPr>
              <a:tblGrid>
                <a:gridCol w="315227">
                  <a:extLst>
                    <a:ext uri="{9D8B030D-6E8A-4147-A177-3AD203B41FA5}">
                      <a16:colId xmlns:a16="http://schemas.microsoft.com/office/drawing/2014/main" val="700558140"/>
                    </a:ext>
                  </a:extLst>
                </a:gridCol>
                <a:gridCol w="315227">
                  <a:extLst>
                    <a:ext uri="{9D8B030D-6E8A-4147-A177-3AD203B41FA5}">
                      <a16:colId xmlns:a16="http://schemas.microsoft.com/office/drawing/2014/main" val="3246602566"/>
                    </a:ext>
                  </a:extLst>
                </a:gridCol>
                <a:gridCol w="315227">
                  <a:extLst>
                    <a:ext uri="{9D8B030D-6E8A-4147-A177-3AD203B41FA5}">
                      <a16:colId xmlns:a16="http://schemas.microsoft.com/office/drawing/2014/main" val="4292297991"/>
                    </a:ext>
                  </a:extLst>
                </a:gridCol>
                <a:gridCol w="315227">
                  <a:extLst>
                    <a:ext uri="{9D8B030D-6E8A-4147-A177-3AD203B41FA5}">
                      <a16:colId xmlns:a16="http://schemas.microsoft.com/office/drawing/2014/main" val="1535693012"/>
                    </a:ext>
                  </a:extLst>
                </a:gridCol>
                <a:gridCol w="315227">
                  <a:extLst>
                    <a:ext uri="{9D8B030D-6E8A-4147-A177-3AD203B41FA5}">
                      <a16:colId xmlns:a16="http://schemas.microsoft.com/office/drawing/2014/main" val="3289150841"/>
                    </a:ext>
                  </a:extLst>
                </a:gridCol>
                <a:gridCol w="315227">
                  <a:extLst>
                    <a:ext uri="{9D8B030D-6E8A-4147-A177-3AD203B41FA5}">
                      <a16:colId xmlns:a16="http://schemas.microsoft.com/office/drawing/2014/main" val="2418745340"/>
                    </a:ext>
                  </a:extLst>
                </a:gridCol>
                <a:gridCol w="315227">
                  <a:extLst>
                    <a:ext uri="{9D8B030D-6E8A-4147-A177-3AD203B41FA5}">
                      <a16:colId xmlns:a16="http://schemas.microsoft.com/office/drawing/2014/main" val="3510246390"/>
                    </a:ext>
                  </a:extLst>
                </a:gridCol>
                <a:gridCol w="315227">
                  <a:extLst>
                    <a:ext uri="{9D8B030D-6E8A-4147-A177-3AD203B41FA5}">
                      <a16:colId xmlns:a16="http://schemas.microsoft.com/office/drawing/2014/main" val="28046491"/>
                    </a:ext>
                  </a:extLst>
                </a:gridCol>
                <a:gridCol w="315227">
                  <a:extLst>
                    <a:ext uri="{9D8B030D-6E8A-4147-A177-3AD203B41FA5}">
                      <a16:colId xmlns:a16="http://schemas.microsoft.com/office/drawing/2014/main" val="998336974"/>
                    </a:ext>
                  </a:extLst>
                </a:gridCol>
                <a:gridCol w="315227">
                  <a:extLst>
                    <a:ext uri="{9D8B030D-6E8A-4147-A177-3AD203B41FA5}">
                      <a16:colId xmlns:a16="http://schemas.microsoft.com/office/drawing/2014/main" val="387870069"/>
                    </a:ext>
                  </a:extLst>
                </a:gridCol>
                <a:gridCol w="315227">
                  <a:extLst>
                    <a:ext uri="{9D8B030D-6E8A-4147-A177-3AD203B41FA5}">
                      <a16:colId xmlns:a16="http://schemas.microsoft.com/office/drawing/2014/main" val="833104719"/>
                    </a:ext>
                  </a:extLst>
                </a:gridCol>
                <a:gridCol w="315227">
                  <a:extLst>
                    <a:ext uri="{9D8B030D-6E8A-4147-A177-3AD203B41FA5}">
                      <a16:colId xmlns:a16="http://schemas.microsoft.com/office/drawing/2014/main" val="499322625"/>
                    </a:ext>
                  </a:extLst>
                </a:gridCol>
                <a:gridCol w="315227">
                  <a:extLst>
                    <a:ext uri="{9D8B030D-6E8A-4147-A177-3AD203B41FA5}">
                      <a16:colId xmlns:a16="http://schemas.microsoft.com/office/drawing/2014/main" val="3543652719"/>
                    </a:ext>
                  </a:extLst>
                </a:gridCol>
                <a:gridCol w="315227">
                  <a:extLst>
                    <a:ext uri="{9D8B030D-6E8A-4147-A177-3AD203B41FA5}">
                      <a16:colId xmlns:a16="http://schemas.microsoft.com/office/drawing/2014/main" val="2459221039"/>
                    </a:ext>
                  </a:extLst>
                </a:gridCol>
                <a:gridCol w="315227">
                  <a:extLst>
                    <a:ext uri="{9D8B030D-6E8A-4147-A177-3AD203B41FA5}">
                      <a16:colId xmlns:a16="http://schemas.microsoft.com/office/drawing/2014/main" val="1109579545"/>
                    </a:ext>
                  </a:extLst>
                </a:gridCol>
                <a:gridCol w="315227">
                  <a:extLst>
                    <a:ext uri="{9D8B030D-6E8A-4147-A177-3AD203B41FA5}">
                      <a16:colId xmlns:a16="http://schemas.microsoft.com/office/drawing/2014/main" val="1330591910"/>
                    </a:ext>
                  </a:extLst>
                </a:gridCol>
                <a:gridCol w="315227">
                  <a:extLst>
                    <a:ext uri="{9D8B030D-6E8A-4147-A177-3AD203B41FA5}">
                      <a16:colId xmlns:a16="http://schemas.microsoft.com/office/drawing/2014/main" val="4096480523"/>
                    </a:ext>
                  </a:extLst>
                </a:gridCol>
                <a:gridCol w="315227">
                  <a:extLst>
                    <a:ext uri="{9D8B030D-6E8A-4147-A177-3AD203B41FA5}">
                      <a16:colId xmlns:a16="http://schemas.microsoft.com/office/drawing/2014/main" val="1330797646"/>
                    </a:ext>
                  </a:extLst>
                </a:gridCol>
                <a:gridCol w="315227">
                  <a:extLst>
                    <a:ext uri="{9D8B030D-6E8A-4147-A177-3AD203B41FA5}">
                      <a16:colId xmlns:a16="http://schemas.microsoft.com/office/drawing/2014/main" val="3883497772"/>
                    </a:ext>
                  </a:extLst>
                </a:gridCol>
                <a:gridCol w="315227">
                  <a:extLst>
                    <a:ext uri="{9D8B030D-6E8A-4147-A177-3AD203B41FA5}">
                      <a16:colId xmlns:a16="http://schemas.microsoft.com/office/drawing/2014/main" val="3019925201"/>
                    </a:ext>
                  </a:extLst>
                </a:gridCol>
                <a:gridCol w="315227">
                  <a:extLst>
                    <a:ext uri="{9D8B030D-6E8A-4147-A177-3AD203B41FA5}">
                      <a16:colId xmlns:a16="http://schemas.microsoft.com/office/drawing/2014/main" val="1662325933"/>
                    </a:ext>
                  </a:extLst>
                </a:gridCol>
                <a:gridCol w="315227">
                  <a:extLst>
                    <a:ext uri="{9D8B030D-6E8A-4147-A177-3AD203B41FA5}">
                      <a16:colId xmlns:a16="http://schemas.microsoft.com/office/drawing/2014/main" val="3461536989"/>
                    </a:ext>
                  </a:extLst>
                </a:gridCol>
                <a:gridCol w="315227">
                  <a:extLst>
                    <a:ext uri="{9D8B030D-6E8A-4147-A177-3AD203B41FA5}">
                      <a16:colId xmlns:a16="http://schemas.microsoft.com/office/drawing/2014/main" val="4156039590"/>
                    </a:ext>
                  </a:extLst>
                </a:gridCol>
                <a:gridCol w="315227">
                  <a:extLst>
                    <a:ext uri="{9D8B030D-6E8A-4147-A177-3AD203B41FA5}">
                      <a16:colId xmlns:a16="http://schemas.microsoft.com/office/drawing/2014/main" val="1621209111"/>
                    </a:ext>
                  </a:extLst>
                </a:gridCol>
                <a:gridCol w="315227">
                  <a:extLst>
                    <a:ext uri="{9D8B030D-6E8A-4147-A177-3AD203B41FA5}">
                      <a16:colId xmlns:a16="http://schemas.microsoft.com/office/drawing/2014/main" val="4054252622"/>
                    </a:ext>
                  </a:extLst>
                </a:gridCol>
                <a:gridCol w="315227">
                  <a:extLst>
                    <a:ext uri="{9D8B030D-6E8A-4147-A177-3AD203B41FA5}">
                      <a16:colId xmlns:a16="http://schemas.microsoft.com/office/drawing/2014/main" val="3594820500"/>
                    </a:ext>
                  </a:extLst>
                </a:gridCol>
              </a:tblGrid>
              <a:tr h="377327">
                <a:tc>
                  <a:txBody>
                    <a:bodyPr/>
                    <a:lstStyle/>
                    <a:p>
                      <a:pPr algn="ctr"/>
                      <a:r>
                        <a:rPr lang="en-US" dirty="0"/>
                        <a:t>a</a:t>
                      </a:r>
                    </a:p>
                  </a:txBody>
                  <a:tcPr marL="0" marR="0" marT="0" marB="0" anchor="ctr"/>
                </a:tc>
                <a:tc>
                  <a:txBody>
                    <a:bodyPr/>
                    <a:lstStyle/>
                    <a:p>
                      <a:pPr algn="ctr"/>
                      <a:r>
                        <a:rPr lang="en-US" dirty="0"/>
                        <a:t>b</a:t>
                      </a:r>
                    </a:p>
                  </a:txBody>
                  <a:tcPr marL="0" marR="0" marT="0" marB="0" anchor="ctr"/>
                </a:tc>
                <a:tc>
                  <a:txBody>
                    <a:bodyPr/>
                    <a:lstStyle/>
                    <a:p>
                      <a:pPr algn="ctr"/>
                      <a:r>
                        <a:rPr lang="en-US" dirty="0"/>
                        <a:t>c</a:t>
                      </a:r>
                    </a:p>
                  </a:txBody>
                  <a:tcPr marL="0" marR="0" marT="0" marB="0" anchor="ctr"/>
                </a:tc>
                <a:tc>
                  <a:txBody>
                    <a:bodyPr/>
                    <a:lstStyle/>
                    <a:p>
                      <a:pPr algn="ctr"/>
                      <a:r>
                        <a:rPr lang="en-US" dirty="0"/>
                        <a:t>d</a:t>
                      </a:r>
                    </a:p>
                  </a:txBody>
                  <a:tcPr marL="0" marR="0" marT="0" marB="0" anchor="ctr"/>
                </a:tc>
                <a:tc>
                  <a:txBody>
                    <a:bodyPr/>
                    <a:lstStyle/>
                    <a:p>
                      <a:pPr algn="ctr"/>
                      <a:r>
                        <a:rPr lang="en-US" dirty="0"/>
                        <a:t>e</a:t>
                      </a:r>
                    </a:p>
                  </a:txBody>
                  <a:tcPr marL="0" marR="0" marT="0" marB="0" anchor="ctr"/>
                </a:tc>
                <a:tc>
                  <a:txBody>
                    <a:bodyPr/>
                    <a:lstStyle/>
                    <a:p>
                      <a:pPr algn="ctr"/>
                      <a:r>
                        <a:rPr lang="en-US" dirty="0"/>
                        <a:t>f</a:t>
                      </a:r>
                    </a:p>
                  </a:txBody>
                  <a:tcPr marL="0" marR="0" marT="0" marB="0" anchor="ctr"/>
                </a:tc>
                <a:tc>
                  <a:txBody>
                    <a:bodyPr/>
                    <a:lstStyle/>
                    <a:p>
                      <a:pPr algn="ctr"/>
                      <a:r>
                        <a:rPr lang="en-US" dirty="0"/>
                        <a:t>g</a:t>
                      </a:r>
                    </a:p>
                  </a:txBody>
                  <a:tcPr marL="0" marR="0" marT="0" marB="0" anchor="ctr"/>
                </a:tc>
                <a:tc>
                  <a:txBody>
                    <a:bodyPr/>
                    <a:lstStyle/>
                    <a:p>
                      <a:pPr algn="ctr"/>
                      <a:r>
                        <a:rPr lang="en-US" dirty="0"/>
                        <a:t>h</a:t>
                      </a:r>
                    </a:p>
                  </a:txBody>
                  <a:tcPr marL="0" marR="0" marT="0" marB="0" anchor="ctr"/>
                </a:tc>
                <a:tc>
                  <a:txBody>
                    <a:bodyPr/>
                    <a:lstStyle/>
                    <a:p>
                      <a:pPr algn="ctr"/>
                      <a:r>
                        <a:rPr lang="en-US" dirty="0" err="1"/>
                        <a:t>i</a:t>
                      </a:r>
                      <a:endParaRPr lang="en-US" dirty="0"/>
                    </a:p>
                  </a:txBody>
                  <a:tcPr marL="0" marR="0" marT="0" marB="0" anchor="ctr"/>
                </a:tc>
                <a:tc>
                  <a:txBody>
                    <a:bodyPr/>
                    <a:lstStyle/>
                    <a:p>
                      <a:pPr algn="ctr"/>
                      <a:r>
                        <a:rPr lang="en-US" dirty="0"/>
                        <a:t>j</a:t>
                      </a:r>
                    </a:p>
                  </a:txBody>
                  <a:tcPr marL="0" marR="0" marT="0" marB="0" anchor="ctr"/>
                </a:tc>
                <a:tc>
                  <a:txBody>
                    <a:bodyPr/>
                    <a:lstStyle/>
                    <a:p>
                      <a:pPr algn="ctr"/>
                      <a:r>
                        <a:rPr lang="en-US" dirty="0"/>
                        <a:t>k</a:t>
                      </a:r>
                    </a:p>
                  </a:txBody>
                  <a:tcPr marL="0" marR="0" marT="0" marB="0" anchor="ctr"/>
                </a:tc>
                <a:tc>
                  <a:txBody>
                    <a:bodyPr/>
                    <a:lstStyle/>
                    <a:p>
                      <a:pPr algn="ctr"/>
                      <a:r>
                        <a:rPr lang="en-US" dirty="0"/>
                        <a:t>l</a:t>
                      </a:r>
                    </a:p>
                  </a:txBody>
                  <a:tcPr marL="0" marR="0" marT="0" marB="0" anchor="ctr"/>
                </a:tc>
                <a:tc>
                  <a:txBody>
                    <a:bodyPr/>
                    <a:lstStyle/>
                    <a:p>
                      <a:pPr algn="ctr"/>
                      <a:r>
                        <a:rPr lang="en-US" dirty="0"/>
                        <a:t>m</a:t>
                      </a:r>
                    </a:p>
                  </a:txBody>
                  <a:tcPr marL="0" marR="0" marT="0" marB="0" anchor="ctr"/>
                </a:tc>
                <a:tc>
                  <a:txBody>
                    <a:bodyPr/>
                    <a:lstStyle/>
                    <a:p>
                      <a:pPr algn="ctr"/>
                      <a:r>
                        <a:rPr lang="en-US" dirty="0"/>
                        <a:t>n</a:t>
                      </a:r>
                    </a:p>
                  </a:txBody>
                  <a:tcPr marL="0" marR="0" marT="0" marB="0" anchor="ctr"/>
                </a:tc>
                <a:tc>
                  <a:txBody>
                    <a:bodyPr/>
                    <a:lstStyle/>
                    <a:p>
                      <a:pPr algn="ctr"/>
                      <a:r>
                        <a:rPr lang="en-US" dirty="0"/>
                        <a:t>o</a:t>
                      </a:r>
                    </a:p>
                  </a:txBody>
                  <a:tcPr marL="0" marR="0" marT="0" marB="0" anchor="ctr"/>
                </a:tc>
                <a:tc>
                  <a:txBody>
                    <a:bodyPr/>
                    <a:lstStyle/>
                    <a:p>
                      <a:pPr algn="ctr"/>
                      <a:r>
                        <a:rPr lang="en-US" dirty="0"/>
                        <a:t>p</a:t>
                      </a:r>
                    </a:p>
                  </a:txBody>
                  <a:tcPr marL="0" marR="0" marT="0" marB="0" anchor="ctr"/>
                </a:tc>
                <a:tc>
                  <a:txBody>
                    <a:bodyPr/>
                    <a:lstStyle/>
                    <a:p>
                      <a:pPr algn="ctr"/>
                      <a:r>
                        <a:rPr lang="en-US" dirty="0"/>
                        <a:t>q</a:t>
                      </a:r>
                    </a:p>
                  </a:txBody>
                  <a:tcPr marL="0" marR="0" marT="0" marB="0" anchor="ctr"/>
                </a:tc>
                <a:tc>
                  <a:txBody>
                    <a:bodyPr/>
                    <a:lstStyle/>
                    <a:p>
                      <a:pPr algn="ctr"/>
                      <a:r>
                        <a:rPr lang="en-US" dirty="0"/>
                        <a:t>r</a:t>
                      </a:r>
                    </a:p>
                  </a:txBody>
                  <a:tcPr marL="0" marR="0" marT="0" marB="0" anchor="ctr"/>
                </a:tc>
                <a:tc>
                  <a:txBody>
                    <a:bodyPr/>
                    <a:lstStyle/>
                    <a:p>
                      <a:pPr algn="ctr"/>
                      <a:r>
                        <a:rPr lang="en-US" dirty="0"/>
                        <a:t>s</a:t>
                      </a:r>
                    </a:p>
                  </a:txBody>
                  <a:tcPr marL="0" marR="0" marT="0" marB="0" anchor="ctr"/>
                </a:tc>
                <a:tc>
                  <a:txBody>
                    <a:bodyPr/>
                    <a:lstStyle/>
                    <a:p>
                      <a:pPr algn="ctr"/>
                      <a:r>
                        <a:rPr lang="en-US" dirty="0"/>
                        <a:t>t</a:t>
                      </a:r>
                    </a:p>
                  </a:txBody>
                  <a:tcPr marL="0" marR="0" marT="0" marB="0" anchor="ctr"/>
                </a:tc>
                <a:tc>
                  <a:txBody>
                    <a:bodyPr/>
                    <a:lstStyle/>
                    <a:p>
                      <a:pPr algn="ctr"/>
                      <a:r>
                        <a:rPr lang="en-US" dirty="0"/>
                        <a:t>u</a:t>
                      </a:r>
                    </a:p>
                  </a:txBody>
                  <a:tcPr marL="0" marR="0" marT="0" marB="0" anchor="ctr"/>
                </a:tc>
                <a:tc>
                  <a:txBody>
                    <a:bodyPr/>
                    <a:lstStyle/>
                    <a:p>
                      <a:pPr algn="ctr"/>
                      <a:r>
                        <a:rPr lang="en-US" dirty="0"/>
                        <a:t>v</a:t>
                      </a:r>
                    </a:p>
                  </a:txBody>
                  <a:tcPr marL="0" marR="0" marT="0" marB="0" anchor="ctr"/>
                </a:tc>
                <a:tc>
                  <a:txBody>
                    <a:bodyPr/>
                    <a:lstStyle/>
                    <a:p>
                      <a:pPr algn="ctr"/>
                      <a:r>
                        <a:rPr lang="en-US" dirty="0"/>
                        <a:t>w</a:t>
                      </a:r>
                    </a:p>
                  </a:txBody>
                  <a:tcPr marL="0" marR="0" marT="0" marB="0" anchor="ctr"/>
                </a:tc>
                <a:tc>
                  <a:txBody>
                    <a:bodyPr/>
                    <a:lstStyle/>
                    <a:p>
                      <a:pPr algn="ctr"/>
                      <a:r>
                        <a:rPr lang="en-US" dirty="0"/>
                        <a:t>x</a:t>
                      </a:r>
                    </a:p>
                  </a:txBody>
                  <a:tcPr marL="0" marR="0" marT="0" marB="0" anchor="ctr"/>
                </a:tc>
                <a:tc>
                  <a:txBody>
                    <a:bodyPr/>
                    <a:lstStyle/>
                    <a:p>
                      <a:pPr algn="ctr"/>
                      <a:r>
                        <a:rPr lang="en-US" dirty="0"/>
                        <a:t>y</a:t>
                      </a:r>
                    </a:p>
                  </a:txBody>
                  <a:tcPr marL="0" marR="0" marT="0" marB="0" anchor="ctr"/>
                </a:tc>
                <a:tc>
                  <a:txBody>
                    <a:bodyPr/>
                    <a:lstStyle/>
                    <a:p>
                      <a:pPr algn="ctr"/>
                      <a:r>
                        <a:rPr lang="en-US" dirty="0"/>
                        <a:t>z</a:t>
                      </a:r>
                    </a:p>
                  </a:txBody>
                  <a:tcPr marL="0" marR="0" marT="0" marB="0" anchor="ctr"/>
                </a:tc>
                <a:extLst>
                  <a:ext uri="{0D108BD9-81ED-4DB2-BD59-A6C34878D82A}">
                    <a16:rowId xmlns:a16="http://schemas.microsoft.com/office/drawing/2014/main" val="2491658745"/>
                  </a:ext>
                </a:extLst>
              </a:tr>
              <a:tr h="377327">
                <a:tc>
                  <a:txBody>
                    <a:bodyPr/>
                    <a:lstStyle/>
                    <a:p>
                      <a:pPr algn="ctr"/>
                      <a:r>
                        <a:rPr lang="en-US" sz="1600" dirty="0"/>
                        <a:t>1</a:t>
                      </a:r>
                    </a:p>
                  </a:txBody>
                  <a:tcPr marL="0" marR="0" marT="0" marB="0" anchor="ctr"/>
                </a:tc>
                <a:tc>
                  <a:txBody>
                    <a:bodyPr/>
                    <a:lstStyle/>
                    <a:p>
                      <a:pPr algn="ctr"/>
                      <a:r>
                        <a:rPr lang="en-US" sz="1600" dirty="0"/>
                        <a:t>2</a:t>
                      </a:r>
                    </a:p>
                  </a:txBody>
                  <a:tcPr marL="0" marR="0" marT="0" marB="0" anchor="ctr"/>
                </a:tc>
                <a:tc>
                  <a:txBody>
                    <a:bodyPr/>
                    <a:lstStyle/>
                    <a:p>
                      <a:pPr algn="ctr"/>
                      <a:r>
                        <a:rPr lang="en-US" sz="1600" dirty="0"/>
                        <a:t>3</a:t>
                      </a:r>
                    </a:p>
                  </a:txBody>
                  <a:tcPr marL="0" marR="0" marT="0" marB="0" anchor="ctr"/>
                </a:tc>
                <a:tc>
                  <a:txBody>
                    <a:bodyPr/>
                    <a:lstStyle/>
                    <a:p>
                      <a:pPr algn="ctr"/>
                      <a:r>
                        <a:rPr lang="en-US" sz="1600" dirty="0"/>
                        <a:t>4</a:t>
                      </a:r>
                    </a:p>
                  </a:txBody>
                  <a:tcPr marL="0" marR="0" marT="0" marB="0" anchor="ctr"/>
                </a:tc>
                <a:tc>
                  <a:txBody>
                    <a:bodyPr/>
                    <a:lstStyle/>
                    <a:p>
                      <a:pPr algn="ctr"/>
                      <a:r>
                        <a:rPr lang="en-US" sz="1600" dirty="0"/>
                        <a:t>5</a:t>
                      </a:r>
                    </a:p>
                  </a:txBody>
                  <a:tcPr marL="0" marR="0" marT="0" marB="0" anchor="ctr"/>
                </a:tc>
                <a:tc>
                  <a:txBody>
                    <a:bodyPr/>
                    <a:lstStyle/>
                    <a:p>
                      <a:pPr algn="ctr"/>
                      <a:r>
                        <a:rPr lang="en-US" sz="1600" dirty="0"/>
                        <a:t>6</a:t>
                      </a:r>
                    </a:p>
                  </a:txBody>
                  <a:tcPr marL="0" marR="0" marT="0" marB="0" anchor="ctr"/>
                </a:tc>
                <a:tc>
                  <a:txBody>
                    <a:bodyPr/>
                    <a:lstStyle/>
                    <a:p>
                      <a:pPr algn="ctr"/>
                      <a:r>
                        <a:rPr lang="en-US" sz="1600" dirty="0"/>
                        <a:t>7</a:t>
                      </a:r>
                    </a:p>
                  </a:txBody>
                  <a:tcPr marL="0" marR="0" marT="0" marB="0" anchor="ctr"/>
                </a:tc>
                <a:tc>
                  <a:txBody>
                    <a:bodyPr/>
                    <a:lstStyle/>
                    <a:p>
                      <a:pPr algn="ctr"/>
                      <a:r>
                        <a:rPr lang="en-US" sz="1600" dirty="0"/>
                        <a:t>8</a:t>
                      </a:r>
                    </a:p>
                  </a:txBody>
                  <a:tcPr marL="0" marR="0" marT="0" marB="0" anchor="ctr"/>
                </a:tc>
                <a:tc>
                  <a:txBody>
                    <a:bodyPr/>
                    <a:lstStyle/>
                    <a:p>
                      <a:pPr algn="ctr"/>
                      <a:r>
                        <a:rPr lang="en-US" sz="1600" dirty="0"/>
                        <a:t>9</a:t>
                      </a:r>
                    </a:p>
                  </a:txBody>
                  <a:tcPr marL="0" marR="0" marT="0" marB="0" anchor="ctr"/>
                </a:tc>
                <a:tc>
                  <a:txBody>
                    <a:bodyPr/>
                    <a:lstStyle/>
                    <a:p>
                      <a:pPr algn="ctr"/>
                      <a:r>
                        <a:rPr lang="en-US" sz="1600" dirty="0"/>
                        <a:t>10</a:t>
                      </a:r>
                    </a:p>
                  </a:txBody>
                  <a:tcPr marL="0" marR="0" marT="0" marB="0" anchor="ctr"/>
                </a:tc>
                <a:tc>
                  <a:txBody>
                    <a:bodyPr/>
                    <a:lstStyle/>
                    <a:p>
                      <a:pPr algn="ctr"/>
                      <a:r>
                        <a:rPr lang="en-US" sz="1600" dirty="0"/>
                        <a:t>11</a:t>
                      </a:r>
                    </a:p>
                  </a:txBody>
                  <a:tcPr marL="0" marR="0" marT="0" marB="0" anchor="ctr"/>
                </a:tc>
                <a:tc>
                  <a:txBody>
                    <a:bodyPr/>
                    <a:lstStyle/>
                    <a:p>
                      <a:pPr algn="ctr"/>
                      <a:r>
                        <a:rPr lang="en-US" sz="1600" dirty="0"/>
                        <a:t>12</a:t>
                      </a:r>
                    </a:p>
                  </a:txBody>
                  <a:tcPr marL="0" marR="0" marT="0" marB="0" anchor="ctr"/>
                </a:tc>
                <a:tc>
                  <a:txBody>
                    <a:bodyPr/>
                    <a:lstStyle/>
                    <a:p>
                      <a:pPr algn="ctr"/>
                      <a:r>
                        <a:rPr lang="en-US" sz="1600" dirty="0"/>
                        <a:t>13</a:t>
                      </a:r>
                    </a:p>
                  </a:txBody>
                  <a:tcPr marL="0" marR="0" marT="0" marB="0" anchor="ctr"/>
                </a:tc>
                <a:tc>
                  <a:txBody>
                    <a:bodyPr/>
                    <a:lstStyle/>
                    <a:p>
                      <a:pPr algn="ctr"/>
                      <a:r>
                        <a:rPr lang="en-US" sz="1600" dirty="0"/>
                        <a:t>14</a:t>
                      </a:r>
                    </a:p>
                  </a:txBody>
                  <a:tcPr marL="0" marR="0" marT="0" marB="0" anchor="ctr"/>
                </a:tc>
                <a:tc>
                  <a:txBody>
                    <a:bodyPr/>
                    <a:lstStyle/>
                    <a:p>
                      <a:pPr algn="ctr"/>
                      <a:r>
                        <a:rPr lang="en-US" sz="1600" dirty="0"/>
                        <a:t>15</a:t>
                      </a:r>
                    </a:p>
                  </a:txBody>
                  <a:tcPr marL="0" marR="0" marT="0" marB="0" anchor="ctr"/>
                </a:tc>
                <a:tc>
                  <a:txBody>
                    <a:bodyPr/>
                    <a:lstStyle/>
                    <a:p>
                      <a:pPr algn="ctr"/>
                      <a:r>
                        <a:rPr lang="en-US" sz="1600" dirty="0"/>
                        <a:t>16</a:t>
                      </a:r>
                    </a:p>
                  </a:txBody>
                  <a:tcPr marL="0" marR="0" marT="0" marB="0" anchor="ctr"/>
                </a:tc>
                <a:tc>
                  <a:txBody>
                    <a:bodyPr/>
                    <a:lstStyle/>
                    <a:p>
                      <a:pPr algn="ctr"/>
                      <a:r>
                        <a:rPr lang="en-US" sz="1600" dirty="0"/>
                        <a:t>17</a:t>
                      </a:r>
                    </a:p>
                  </a:txBody>
                  <a:tcPr marL="0" marR="0" marT="0" marB="0" anchor="ctr"/>
                </a:tc>
                <a:tc>
                  <a:txBody>
                    <a:bodyPr/>
                    <a:lstStyle/>
                    <a:p>
                      <a:pPr algn="ctr"/>
                      <a:r>
                        <a:rPr lang="en-US" sz="1600" dirty="0"/>
                        <a:t>18</a:t>
                      </a:r>
                    </a:p>
                  </a:txBody>
                  <a:tcPr marL="0" marR="0" marT="0" marB="0" anchor="ctr"/>
                </a:tc>
                <a:tc>
                  <a:txBody>
                    <a:bodyPr/>
                    <a:lstStyle/>
                    <a:p>
                      <a:pPr algn="ctr"/>
                      <a:r>
                        <a:rPr lang="en-US" sz="1600" dirty="0"/>
                        <a:t>19</a:t>
                      </a:r>
                    </a:p>
                  </a:txBody>
                  <a:tcPr marL="0" marR="0" marT="0" marB="0" anchor="ctr"/>
                </a:tc>
                <a:tc>
                  <a:txBody>
                    <a:bodyPr/>
                    <a:lstStyle/>
                    <a:p>
                      <a:pPr algn="ctr"/>
                      <a:r>
                        <a:rPr lang="en-US" sz="1600" dirty="0"/>
                        <a:t>20</a:t>
                      </a:r>
                    </a:p>
                  </a:txBody>
                  <a:tcPr marL="0" marR="0" marT="0" marB="0" anchor="ctr"/>
                </a:tc>
                <a:tc>
                  <a:txBody>
                    <a:bodyPr/>
                    <a:lstStyle/>
                    <a:p>
                      <a:pPr algn="ctr"/>
                      <a:r>
                        <a:rPr lang="en-US" sz="1600" dirty="0"/>
                        <a:t>21</a:t>
                      </a:r>
                    </a:p>
                  </a:txBody>
                  <a:tcPr marL="0" marR="0" marT="0" marB="0" anchor="ctr"/>
                </a:tc>
                <a:tc>
                  <a:txBody>
                    <a:bodyPr/>
                    <a:lstStyle/>
                    <a:p>
                      <a:pPr algn="ctr"/>
                      <a:r>
                        <a:rPr lang="en-US" sz="1600" dirty="0"/>
                        <a:t>22</a:t>
                      </a:r>
                    </a:p>
                  </a:txBody>
                  <a:tcPr marL="0" marR="0" marT="0" marB="0" anchor="ctr"/>
                </a:tc>
                <a:tc>
                  <a:txBody>
                    <a:bodyPr/>
                    <a:lstStyle/>
                    <a:p>
                      <a:pPr algn="ctr"/>
                      <a:r>
                        <a:rPr lang="en-US" sz="1600" dirty="0"/>
                        <a:t>23</a:t>
                      </a:r>
                    </a:p>
                  </a:txBody>
                  <a:tcPr marL="0" marR="0" marT="0" marB="0" anchor="ctr"/>
                </a:tc>
                <a:tc>
                  <a:txBody>
                    <a:bodyPr/>
                    <a:lstStyle/>
                    <a:p>
                      <a:pPr algn="ctr"/>
                      <a:r>
                        <a:rPr lang="en-US" sz="1600" dirty="0"/>
                        <a:t>24</a:t>
                      </a:r>
                    </a:p>
                  </a:txBody>
                  <a:tcPr marL="0" marR="0" marT="0" marB="0" anchor="ctr"/>
                </a:tc>
                <a:tc>
                  <a:txBody>
                    <a:bodyPr/>
                    <a:lstStyle/>
                    <a:p>
                      <a:pPr algn="ctr"/>
                      <a:r>
                        <a:rPr lang="en-US" sz="1600" dirty="0"/>
                        <a:t>25</a:t>
                      </a: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26</a:t>
                      </a:r>
                      <a:endParaRPr lang="en-US" sz="1800" dirty="0"/>
                    </a:p>
                  </a:txBody>
                  <a:tcPr marL="0" marR="0" marT="0" marB="0" anchor="ctr"/>
                </a:tc>
                <a:extLst>
                  <a:ext uri="{0D108BD9-81ED-4DB2-BD59-A6C34878D82A}">
                    <a16:rowId xmlns:a16="http://schemas.microsoft.com/office/drawing/2014/main" val="4252741817"/>
                  </a:ext>
                </a:extLst>
              </a:tr>
            </a:tbl>
          </a:graphicData>
        </a:graphic>
      </p:graphicFrame>
      <p:sp>
        <p:nvSpPr>
          <p:cNvPr id="12" name="Content Placeholder 2">
            <a:extLst>
              <a:ext uri="{FF2B5EF4-FFF2-40B4-BE49-F238E27FC236}">
                <a16:creationId xmlns:a16="http://schemas.microsoft.com/office/drawing/2014/main" id="{93B6CD59-D366-46DA-B075-7565E175077F}"/>
              </a:ext>
            </a:extLst>
          </p:cNvPr>
          <p:cNvSpPr txBox="1">
            <a:spLocks/>
          </p:cNvSpPr>
          <p:nvPr/>
        </p:nvSpPr>
        <p:spPr>
          <a:xfrm>
            <a:off x="564306" y="555421"/>
            <a:ext cx="8047502" cy="6738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b="1" dirty="0">
                <a:latin typeface="Ebrima" panose="02000000000000000000" pitchFamily="2" charset="0"/>
                <a:ea typeface="Ebrima" panose="02000000000000000000" pitchFamily="2" charset="0"/>
                <a:cs typeface="Ebrima" panose="02000000000000000000" pitchFamily="2" charset="0"/>
              </a:rPr>
              <a:t>Affine Cipher</a:t>
            </a:r>
          </a:p>
        </p:txBody>
      </p:sp>
      <p:sp>
        <p:nvSpPr>
          <p:cNvPr id="2" name="Rectangle 1">
            <a:extLst>
              <a:ext uri="{FF2B5EF4-FFF2-40B4-BE49-F238E27FC236}">
                <a16:creationId xmlns:a16="http://schemas.microsoft.com/office/drawing/2014/main" id="{90A5576D-3C43-480D-9E82-AF6C9F987F0B}"/>
              </a:ext>
            </a:extLst>
          </p:cNvPr>
          <p:cNvSpPr/>
          <p:nvPr/>
        </p:nvSpPr>
        <p:spPr>
          <a:xfrm>
            <a:off x="415906" y="3340744"/>
            <a:ext cx="8270102" cy="646331"/>
          </a:xfrm>
          <a:prstGeom prst="rect">
            <a:avLst/>
          </a:prstGeom>
        </p:spPr>
        <p:txBody>
          <a:bodyPr wrap="square">
            <a:spAutoFit/>
          </a:bodyPr>
          <a:lstStyle/>
          <a:p>
            <a:r>
              <a:rPr lang="en-US" dirty="0">
                <a:latin typeface="Ebrima" panose="02000000000000000000" pitchFamily="2" charset="0"/>
                <a:ea typeface="Ebrima" panose="02000000000000000000" pitchFamily="2" charset="0"/>
                <a:cs typeface="Ebrima" panose="02000000000000000000" pitchFamily="2" charset="0"/>
              </a:rPr>
              <a:t>To convert letters into numbers, or vise-versa use the following system where each letter gets a number:</a:t>
            </a:r>
            <a:endParaRPr lang="en-US" dirty="0"/>
          </a:p>
        </p:txBody>
      </p:sp>
      <p:sp>
        <p:nvSpPr>
          <p:cNvPr id="13" name="TextBox 12">
            <a:extLst>
              <a:ext uri="{FF2B5EF4-FFF2-40B4-BE49-F238E27FC236}">
                <a16:creationId xmlns:a16="http://schemas.microsoft.com/office/drawing/2014/main" id="{53B39D84-31C6-45DC-B68E-7FB71D012153}"/>
              </a:ext>
            </a:extLst>
          </p:cNvPr>
          <p:cNvSpPr txBox="1"/>
          <p:nvPr/>
        </p:nvSpPr>
        <p:spPr>
          <a:xfrm>
            <a:off x="1418759" y="5555338"/>
            <a:ext cx="6338595" cy="707886"/>
          </a:xfrm>
          <a:prstGeom prst="rect">
            <a:avLst/>
          </a:prstGeom>
          <a:noFill/>
        </p:spPr>
        <p:txBody>
          <a:bodyPr wrap="none" rtlCol="0">
            <a:spAutoFit/>
          </a:bodyPr>
          <a:lstStyle/>
          <a:p>
            <a:r>
              <a:rPr lang="en-US" sz="4000"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19-3-9-5-14-3-5  science</a:t>
            </a:r>
            <a:endParaRPr lang="en-US" sz="4000" dirty="0">
              <a:latin typeface="Ebrima" panose="02000000000000000000" pitchFamily="2" charset="0"/>
              <a:ea typeface="Ebrima" panose="02000000000000000000" pitchFamily="2" charset="0"/>
              <a:cs typeface="Ebrima" panose="02000000000000000000" pitchFamily="2" charset="0"/>
            </a:endParaRPr>
          </a:p>
        </p:txBody>
      </p:sp>
      <p:cxnSp>
        <p:nvCxnSpPr>
          <p:cNvPr id="14" name="Straight Arrow Connector 13">
            <a:extLst>
              <a:ext uri="{FF2B5EF4-FFF2-40B4-BE49-F238E27FC236}">
                <a16:creationId xmlns:a16="http://schemas.microsoft.com/office/drawing/2014/main" id="{D8382DB1-927E-44EA-8B26-0693CBC0DB84}"/>
              </a:ext>
            </a:extLst>
          </p:cNvPr>
          <p:cNvCxnSpPr>
            <a:cxnSpLocks/>
          </p:cNvCxnSpPr>
          <p:nvPr/>
        </p:nvCxnSpPr>
        <p:spPr>
          <a:xfrm flipV="1">
            <a:off x="6308527" y="4761244"/>
            <a:ext cx="0" cy="43475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FE8C9A1-AF43-45A1-874F-37F0E54CCC7A}"/>
              </a:ext>
            </a:extLst>
          </p:cNvPr>
          <p:cNvCxnSpPr>
            <a:cxnSpLocks/>
          </p:cNvCxnSpPr>
          <p:nvPr/>
        </p:nvCxnSpPr>
        <p:spPr>
          <a:xfrm flipV="1">
            <a:off x="1266627" y="4761244"/>
            <a:ext cx="0" cy="43475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5220C4B-7E68-45C6-BD45-4E918022F6A5}"/>
              </a:ext>
            </a:extLst>
          </p:cNvPr>
          <p:cNvCxnSpPr>
            <a:cxnSpLocks/>
          </p:cNvCxnSpPr>
          <p:nvPr/>
        </p:nvCxnSpPr>
        <p:spPr>
          <a:xfrm flipV="1">
            <a:off x="3158927" y="4761244"/>
            <a:ext cx="0" cy="43475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8860F6D-886E-4DF7-A522-C1EAA8398972}"/>
              </a:ext>
            </a:extLst>
          </p:cNvPr>
          <p:cNvCxnSpPr>
            <a:cxnSpLocks/>
          </p:cNvCxnSpPr>
          <p:nvPr/>
        </p:nvCxnSpPr>
        <p:spPr>
          <a:xfrm flipV="1">
            <a:off x="1894007" y="4761244"/>
            <a:ext cx="0" cy="43475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18E57C0-2AB2-4584-B5A7-B0B3F6A0F7A6}"/>
              </a:ext>
            </a:extLst>
          </p:cNvPr>
          <p:cNvCxnSpPr>
            <a:cxnSpLocks/>
          </p:cNvCxnSpPr>
          <p:nvPr/>
        </p:nvCxnSpPr>
        <p:spPr>
          <a:xfrm flipV="1">
            <a:off x="4731187" y="4761244"/>
            <a:ext cx="0" cy="43475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16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492E3B90-A934-4072-A30A-25BEDA82170D}"/>
              </a:ext>
            </a:extLst>
          </p:cNvPr>
          <p:cNvSpPr/>
          <p:nvPr/>
        </p:nvSpPr>
        <p:spPr>
          <a:xfrm>
            <a:off x="490106" y="1590635"/>
            <a:ext cx="8195902" cy="2302875"/>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The Caesar Shift Cipher has a long history of usage, dating back to Julius Caesar (100BC—44BC). He used the cipher to protect messages of military importance, and it is believed that he used many other substitution ciphers as well (although this is the only one we have evidence of him using, as quoted by Suetonius). The cipher works by substituting for each letter the letter that is </a:t>
            </a:r>
            <a:r>
              <a:rPr lang="en-US" i="1" dirty="0">
                <a:latin typeface="Ebrima" panose="02000000000000000000" pitchFamily="2" charset="0"/>
                <a:ea typeface="Ebrima" panose="02000000000000000000" pitchFamily="2" charset="0"/>
                <a:cs typeface="Ebrima" panose="02000000000000000000" pitchFamily="2" charset="0"/>
              </a:rPr>
              <a:t>k</a:t>
            </a:r>
            <a:r>
              <a:rPr lang="en-US" dirty="0">
                <a:latin typeface="Ebrima" panose="02000000000000000000" pitchFamily="2" charset="0"/>
                <a:ea typeface="Ebrima" panose="02000000000000000000" pitchFamily="2" charset="0"/>
                <a:cs typeface="Ebrima" panose="02000000000000000000" pitchFamily="2" charset="0"/>
              </a:rPr>
              <a:t> letters further along the alphabet, where </a:t>
            </a:r>
            <a:r>
              <a:rPr lang="en-US" i="1" dirty="0">
                <a:latin typeface="Ebrima" panose="02000000000000000000" pitchFamily="2" charset="0"/>
                <a:ea typeface="Ebrima" panose="02000000000000000000" pitchFamily="2" charset="0"/>
                <a:cs typeface="Ebrima" panose="02000000000000000000" pitchFamily="2" charset="0"/>
              </a:rPr>
              <a:t>k</a:t>
            </a:r>
            <a:r>
              <a:rPr lang="en-US" dirty="0">
                <a:latin typeface="Ebrima" panose="02000000000000000000" pitchFamily="2" charset="0"/>
                <a:ea typeface="Ebrima" panose="02000000000000000000" pitchFamily="2" charset="0"/>
                <a:cs typeface="Ebrima" panose="02000000000000000000" pitchFamily="2" charset="0"/>
              </a:rPr>
              <a:t> is the key. Below is the completed table for a shift of 3.</a:t>
            </a:r>
          </a:p>
        </p:txBody>
      </p:sp>
      <p:graphicFrame>
        <p:nvGraphicFramePr>
          <p:cNvPr id="4" name="Table 3">
            <a:extLst>
              <a:ext uri="{FF2B5EF4-FFF2-40B4-BE49-F238E27FC236}">
                <a16:creationId xmlns:a16="http://schemas.microsoft.com/office/drawing/2014/main" id="{9D98F1BD-BB99-4F9D-8789-733E1EBC53E5}"/>
              </a:ext>
            </a:extLst>
          </p:cNvPr>
          <p:cNvGraphicFramePr>
            <a:graphicFrameLocks noGrp="1"/>
          </p:cNvGraphicFramePr>
          <p:nvPr>
            <p:extLst>
              <p:ext uri="{D42A27DB-BD31-4B8C-83A1-F6EECF244321}">
                <p14:modId xmlns:p14="http://schemas.microsoft.com/office/powerpoint/2010/main" val="626832561"/>
              </p:ext>
            </p:extLst>
          </p:nvPr>
        </p:nvGraphicFramePr>
        <p:xfrm>
          <a:off x="564315" y="4548688"/>
          <a:ext cx="8195893" cy="754654"/>
        </p:xfrm>
        <a:graphic>
          <a:graphicData uri="http://schemas.openxmlformats.org/drawingml/2006/table">
            <a:tbl>
              <a:tblPr bandRow="1">
                <a:tableStyleId>{22838BEF-8BB2-4498-84A7-C5851F593DF1}</a:tableStyleId>
              </a:tblPr>
              <a:tblGrid>
                <a:gridCol w="282617">
                  <a:extLst>
                    <a:ext uri="{9D8B030D-6E8A-4147-A177-3AD203B41FA5}">
                      <a16:colId xmlns:a16="http://schemas.microsoft.com/office/drawing/2014/main" val="4200720399"/>
                    </a:ext>
                  </a:extLst>
                </a:gridCol>
                <a:gridCol w="282617">
                  <a:extLst>
                    <a:ext uri="{9D8B030D-6E8A-4147-A177-3AD203B41FA5}">
                      <a16:colId xmlns:a16="http://schemas.microsoft.com/office/drawing/2014/main" val="4090078187"/>
                    </a:ext>
                  </a:extLst>
                </a:gridCol>
                <a:gridCol w="282617">
                  <a:extLst>
                    <a:ext uri="{9D8B030D-6E8A-4147-A177-3AD203B41FA5}">
                      <a16:colId xmlns:a16="http://schemas.microsoft.com/office/drawing/2014/main" val="1662230400"/>
                    </a:ext>
                  </a:extLst>
                </a:gridCol>
                <a:gridCol w="282617">
                  <a:extLst>
                    <a:ext uri="{9D8B030D-6E8A-4147-A177-3AD203B41FA5}">
                      <a16:colId xmlns:a16="http://schemas.microsoft.com/office/drawing/2014/main" val="700558140"/>
                    </a:ext>
                  </a:extLst>
                </a:gridCol>
                <a:gridCol w="282617">
                  <a:extLst>
                    <a:ext uri="{9D8B030D-6E8A-4147-A177-3AD203B41FA5}">
                      <a16:colId xmlns:a16="http://schemas.microsoft.com/office/drawing/2014/main" val="3246602566"/>
                    </a:ext>
                  </a:extLst>
                </a:gridCol>
                <a:gridCol w="282617">
                  <a:extLst>
                    <a:ext uri="{9D8B030D-6E8A-4147-A177-3AD203B41FA5}">
                      <a16:colId xmlns:a16="http://schemas.microsoft.com/office/drawing/2014/main" val="4292297991"/>
                    </a:ext>
                  </a:extLst>
                </a:gridCol>
                <a:gridCol w="282617">
                  <a:extLst>
                    <a:ext uri="{9D8B030D-6E8A-4147-A177-3AD203B41FA5}">
                      <a16:colId xmlns:a16="http://schemas.microsoft.com/office/drawing/2014/main" val="1535693012"/>
                    </a:ext>
                  </a:extLst>
                </a:gridCol>
                <a:gridCol w="282617">
                  <a:extLst>
                    <a:ext uri="{9D8B030D-6E8A-4147-A177-3AD203B41FA5}">
                      <a16:colId xmlns:a16="http://schemas.microsoft.com/office/drawing/2014/main" val="3289150841"/>
                    </a:ext>
                  </a:extLst>
                </a:gridCol>
                <a:gridCol w="282617">
                  <a:extLst>
                    <a:ext uri="{9D8B030D-6E8A-4147-A177-3AD203B41FA5}">
                      <a16:colId xmlns:a16="http://schemas.microsoft.com/office/drawing/2014/main" val="2418745340"/>
                    </a:ext>
                  </a:extLst>
                </a:gridCol>
                <a:gridCol w="282617">
                  <a:extLst>
                    <a:ext uri="{9D8B030D-6E8A-4147-A177-3AD203B41FA5}">
                      <a16:colId xmlns:a16="http://schemas.microsoft.com/office/drawing/2014/main" val="3510246390"/>
                    </a:ext>
                  </a:extLst>
                </a:gridCol>
                <a:gridCol w="282617">
                  <a:extLst>
                    <a:ext uri="{9D8B030D-6E8A-4147-A177-3AD203B41FA5}">
                      <a16:colId xmlns:a16="http://schemas.microsoft.com/office/drawing/2014/main" val="28046491"/>
                    </a:ext>
                  </a:extLst>
                </a:gridCol>
                <a:gridCol w="282617">
                  <a:extLst>
                    <a:ext uri="{9D8B030D-6E8A-4147-A177-3AD203B41FA5}">
                      <a16:colId xmlns:a16="http://schemas.microsoft.com/office/drawing/2014/main" val="998336974"/>
                    </a:ext>
                  </a:extLst>
                </a:gridCol>
                <a:gridCol w="282617">
                  <a:extLst>
                    <a:ext uri="{9D8B030D-6E8A-4147-A177-3AD203B41FA5}">
                      <a16:colId xmlns:a16="http://schemas.microsoft.com/office/drawing/2014/main" val="387870069"/>
                    </a:ext>
                  </a:extLst>
                </a:gridCol>
                <a:gridCol w="282617">
                  <a:extLst>
                    <a:ext uri="{9D8B030D-6E8A-4147-A177-3AD203B41FA5}">
                      <a16:colId xmlns:a16="http://schemas.microsoft.com/office/drawing/2014/main" val="833104719"/>
                    </a:ext>
                  </a:extLst>
                </a:gridCol>
                <a:gridCol w="282617">
                  <a:extLst>
                    <a:ext uri="{9D8B030D-6E8A-4147-A177-3AD203B41FA5}">
                      <a16:colId xmlns:a16="http://schemas.microsoft.com/office/drawing/2014/main" val="499322625"/>
                    </a:ext>
                  </a:extLst>
                </a:gridCol>
                <a:gridCol w="282617">
                  <a:extLst>
                    <a:ext uri="{9D8B030D-6E8A-4147-A177-3AD203B41FA5}">
                      <a16:colId xmlns:a16="http://schemas.microsoft.com/office/drawing/2014/main" val="3543652719"/>
                    </a:ext>
                  </a:extLst>
                </a:gridCol>
                <a:gridCol w="282617">
                  <a:extLst>
                    <a:ext uri="{9D8B030D-6E8A-4147-A177-3AD203B41FA5}">
                      <a16:colId xmlns:a16="http://schemas.microsoft.com/office/drawing/2014/main" val="2459221039"/>
                    </a:ext>
                  </a:extLst>
                </a:gridCol>
                <a:gridCol w="282617">
                  <a:extLst>
                    <a:ext uri="{9D8B030D-6E8A-4147-A177-3AD203B41FA5}">
                      <a16:colId xmlns:a16="http://schemas.microsoft.com/office/drawing/2014/main" val="1109579545"/>
                    </a:ext>
                  </a:extLst>
                </a:gridCol>
                <a:gridCol w="282617">
                  <a:extLst>
                    <a:ext uri="{9D8B030D-6E8A-4147-A177-3AD203B41FA5}">
                      <a16:colId xmlns:a16="http://schemas.microsoft.com/office/drawing/2014/main" val="1330591910"/>
                    </a:ext>
                  </a:extLst>
                </a:gridCol>
                <a:gridCol w="282617">
                  <a:extLst>
                    <a:ext uri="{9D8B030D-6E8A-4147-A177-3AD203B41FA5}">
                      <a16:colId xmlns:a16="http://schemas.microsoft.com/office/drawing/2014/main" val="4096480523"/>
                    </a:ext>
                  </a:extLst>
                </a:gridCol>
                <a:gridCol w="282617">
                  <a:extLst>
                    <a:ext uri="{9D8B030D-6E8A-4147-A177-3AD203B41FA5}">
                      <a16:colId xmlns:a16="http://schemas.microsoft.com/office/drawing/2014/main" val="1330797646"/>
                    </a:ext>
                  </a:extLst>
                </a:gridCol>
                <a:gridCol w="282617">
                  <a:extLst>
                    <a:ext uri="{9D8B030D-6E8A-4147-A177-3AD203B41FA5}">
                      <a16:colId xmlns:a16="http://schemas.microsoft.com/office/drawing/2014/main" val="3883497772"/>
                    </a:ext>
                  </a:extLst>
                </a:gridCol>
                <a:gridCol w="282617">
                  <a:extLst>
                    <a:ext uri="{9D8B030D-6E8A-4147-A177-3AD203B41FA5}">
                      <a16:colId xmlns:a16="http://schemas.microsoft.com/office/drawing/2014/main" val="3019925201"/>
                    </a:ext>
                  </a:extLst>
                </a:gridCol>
                <a:gridCol w="282617">
                  <a:extLst>
                    <a:ext uri="{9D8B030D-6E8A-4147-A177-3AD203B41FA5}">
                      <a16:colId xmlns:a16="http://schemas.microsoft.com/office/drawing/2014/main" val="1662325933"/>
                    </a:ext>
                  </a:extLst>
                </a:gridCol>
                <a:gridCol w="282617">
                  <a:extLst>
                    <a:ext uri="{9D8B030D-6E8A-4147-A177-3AD203B41FA5}">
                      <a16:colId xmlns:a16="http://schemas.microsoft.com/office/drawing/2014/main" val="3461536989"/>
                    </a:ext>
                  </a:extLst>
                </a:gridCol>
                <a:gridCol w="282617">
                  <a:extLst>
                    <a:ext uri="{9D8B030D-6E8A-4147-A177-3AD203B41FA5}">
                      <a16:colId xmlns:a16="http://schemas.microsoft.com/office/drawing/2014/main" val="4156039590"/>
                    </a:ext>
                  </a:extLst>
                </a:gridCol>
                <a:gridCol w="282617">
                  <a:extLst>
                    <a:ext uri="{9D8B030D-6E8A-4147-A177-3AD203B41FA5}">
                      <a16:colId xmlns:a16="http://schemas.microsoft.com/office/drawing/2014/main" val="1621209111"/>
                    </a:ext>
                  </a:extLst>
                </a:gridCol>
                <a:gridCol w="282617">
                  <a:extLst>
                    <a:ext uri="{9D8B030D-6E8A-4147-A177-3AD203B41FA5}">
                      <a16:colId xmlns:a16="http://schemas.microsoft.com/office/drawing/2014/main" val="4054252622"/>
                    </a:ext>
                  </a:extLst>
                </a:gridCol>
                <a:gridCol w="282617">
                  <a:extLst>
                    <a:ext uri="{9D8B030D-6E8A-4147-A177-3AD203B41FA5}">
                      <a16:colId xmlns:a16="http://schemas.microsoft.com/office/drawing/2014/main" val="3594820500"/>
                    </a:ext>
                  </a:extLst>
                </a:gridCol>
              </a:tblGrid>
              <a:tr h="377327">
                <a:tc>
                  <a:txBody>
                    <a:bodyPr/>
                    <a:lstStyle/>
                    <a:p>
                      <a:pPr algn="ctr"/>
                      <a:endParaRPr lang="en-US" dirty="0"/>
                    </a:p>
                  </a:txBody>
                  <a:tcPr marL="0" marR="0" marT="0" marB="0" anchor="ctr">
                    <a:lnL w="12700" cmpd="sng">
                      <a:noFill/>
                    </a:lnL>
                    <a:lnR w="12700" cmpd="sng">
                      <a:noFill/>
                    </a:lnR>
                    <a:lnT w="12700" cmpd="sng">
                      <a:noFill/>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marL="0" marR="0" marT="0" marB="0" anchor="ctr">
                    <a:lnL w="12700" cmpd="sng">
                      <a:noFill/>
                    </a:lnL>
                    <a:lnR w="12700" cmpd="sng">
                      <a:noFill/>
                    </a:lnR>
                    <a:lnT w="12700" cmpd="sng">
                      <a:noFill/>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marL="0" marR="0" marT="0" marB="0" anchor="ctr">
                    <a:lnL w="12700" cmpd="sng">
                      <a:noFill/>
                    </a:lnL>
                    <a:lnR w="12700" cap="flat" cmpd="sng" algn="ctr">
                      <a:solidFill>
                        <a:srgbClr val="0070C0"/>
                      </a:solidFill>
                      <a:prstDash val="solid"/>
                      <a:round/>
                      <a:headEnd type="none" w="med" len="med"/>
                      <a:tailEnd type="none" w="med" len="med"/>
                    </a:lnR>
                    <a:lnT w="12700" cmpd="sng">
                      <a:noFill/>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a</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b</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c</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d</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e</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f</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g</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h</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err="1"/>
                        <a:t>i</a:t>
                      </a:r>
                      <a:endParaRPr lang="en-US" dirty="0"/>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j</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k</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l</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m</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n</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o</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p</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q</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r</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s</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t</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u</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v</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w</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x</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y</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z</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491658745"/>
                  </a:ext>
                </a:extLst>
              </a:tr>
              <a:tr h="377327">
                <a:tc>
                  <a:txBody>
                    <a:bodyPr/>
                    <a:lstStyle/>
                    <a:p>
                      <a:pPr algn="ctr"/>
                      <a:r>
                        <a:rPr lang="en-US" dirty="0"/>
                        <a:t>A</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B</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C</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D</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E</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F</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G</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H</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I</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J</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K</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L</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M</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N</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O</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P</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Q</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R</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S</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T</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U</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V</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W</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X</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Y</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t>Z</a:t>
                      </a:r>
                    </a:p>
                  </a:txBody>
                  <a:tcPr marL="0" marR="0" marT="0"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dirty="0">
                          <a:solidFill>
                            <a:schemeClr val="tx1">
                              <a:lumMod val="50000"/>
                              <a:lumOff val="50000"/>
                            </a:schemeClr>
                          </a:solidFill>
                        </a:rPr>
                        <a:t>A</a:t>
                      </a:r>
                    </a:p>
                  </a:txBody>
                  <a:tcPr marL="0" marR="0" marT="0" marB="0" anchor="ctr">
                    <a:lnL w="12700" cap="flat" cmpd="sng" algn="ctr">
                      <a:solidFill>
                        <a:srgbClr val="0070C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lumMod val="50000"/>
                              <a:lumOff val="50000"/>
                            </a:schemeClr>
                          </a:solidFill>
                        </a:rPr>
                        <a:t>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lumMod val="50000"/>
                              <a:lumOff val="50000"/>
                            </a:schemeClr>
                          </a:solidFill>
                        </a:rPr>
                        <a:t>C</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2741817"/>
                  </a:ext>
                </a:extLst>
              </a:tr>
            </a:tbl>
          </a:graphicData>
        </a:graphic>
      </p:graphicFrame>
      <p:sp>
        <p:nvSpPr>
          <p:cNvPr id="6" name="Rectangle 5">
            <a:extLst>
              <a:ext uri="{FF2B5EF4-FFF2-40B4-BE49-F238E27FC236}">
                <a16:creationId xmlns:a16="http://schemas.microsoft.com/office/drawing/2014/main" id="{9E08A5E7-2572-48A0-A5B0-2BE4457B2832}"/>
              </a:ext>
            </a:extLst>
          </p:cNvPr>
          <p:cNvSpPr/>
          <p:nvPr/>
        </p:nvSpPr>
        <p:spPr>
          <a:xfrm>
            <a:off x="564306" y="4140563"/>
            <a:ext cx="8195902" cy="408125"/>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Below is the completed table for </a:t>
            </a:r>
            <a:r>
              <a:rPr lang="en-US" b="1" dirty="0">
                <a:latin typeface="Ebrima" panose="02000000000000000000" pitchFamily="2" charset="0"/>
                <a:ea typeface="Ebrima" panose="02000000000000000000" pitchFamily="2" charset="0"/>
                <a:cs typeface="Ebrima" panose="02000000000000000000" pitchFamily="2" charset="0"/>
              </a:rPr>
              <a:t>a shift of 3</a:t>
            </a:r>
            <a:r>
              <a:rPr lang="en-US" dirty="0">
                <a:latin typeface="Ebrima" panose="02000000000000000000" pitchFamily="2" charset="0"/>
                <a:ea typeface="Ebrima" panose="02000000000000000000" pitchFamily="2" charset="0"/>
                <a:cs typeface="Ebrima" panose="02000000000000000000" pitchFamily="2" charset="0"/>
              </a:rPr>
              <a:t>:</a:t>
            </a:r>
          </a:p>
        </p:txBody>
      </p:sp>
      <p:sp>
        <p:nvSpPr>
          <p:cNvPr id="10" name="Content Placeholder 2">
            <a:extLst>
              <a:ext uri="{FF2B5EF4-FFF2-40B4-BE49-F238E27FC236}">
                <a16:creationId xmlns:a16="http://schemas.microsoft.com/office/drawing/2014/main" id="{CB7F3179-32F7-4F01-99FF-2A33353F64EB}"/>
              </a:ext>
            </a:extLst>
          </p:cNvPr>
          <p:cNvSpPr txBox="1">
            <a:spLocks/>
          </p:cNvSpPr>
          <p:nvPr/>
        </p:nvSpPr>
        <p:spPr>
          <a:xfrm>
            <a:off x="564306" y="555421"/>
            <a:ext cx="8047502" cy="6738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b="1" dirty="0">
                <a:latin typeface="Ebrima" panose="02000000000000000000" pitchFamily="2" charset="0"/>
                <a:ea typeface="Ebrima" panose="02000000000000000000" pitchFamily="2" charset="0"/>
                <a:cs typeface="Ebrima" panose="02000000000000000000" pitchFamily="2" charset="0"/>
              </a:rPr>
              <a:t>Caesar Cipher</a:t>
            </a:r>
          </a:p>
        </p:txBody>
      </p:sp>
      <p:cxnSp>
        <p:nvCxnSpPr>
          <p:cNvPr id="3" name="Straight Arrow Connector 2">
            <a:extLst>
              <a:ext uri="{FF2B5EF4-FFF2-40B4-BE49-F238E27FC236}">
                <a16:creationId xmlns:a16="http://schemas.microsoft.com/office/drawing/2014/main" id="{43837B52-F8D8-4C95-AD33-81241BB58731}"/>
              </a:ext>
            </a:extLst>
          </p:cNvPr>
          <p:cNvCxnSpPr/>
          <p:nvPr/>
        </p:nvCxnSpPr>
        <p:spPr>
          <a:xfrm flipH="1">
            <a:off x="331384" y="5131955"/>
            <a:ext cx="232931"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66082F1-DF82-41C7-98DE-44291709D479}"/>
              </a:ext>
            </a:extLst>
          </p:cNvPr>
          <p:cNvSpPr txBox="1"/>
          <p:nvPr/>
        </p:nvSpPr>
        <p:spPr>
          <a:xfrm>
            <a:off x="2194613" y="5711467"/>
            <a:ext cx="4786888" cy="707886"/>
          </a:xfrm>
          <a:prstGeom prst="rect">
            <a:avLst/>
          </a:prstGeom>
          <a:noFill/>
        </p:spPr>
        <p:txBody>
          <a:bodyPr wrap="none" rtlCol="0">
            <a:spAutoFit/>
          </a:bodyPr>
          <a:lstStyle/>
          <a:p>
            <a:r>
              <a:rPr lang="en-US" sz="4000"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VFLHQFH  science</a:t>
            </a:r>
            <a:endParaRPr lang="en-US" sz="4000" dirty="0">
              <a:latin typeface="Ebrima" panose="02000000000000000000" pitchFamily="2" charset="0"/>
              <a:ea typeface="Ebrima" panose="02000000000000000000" pitchFamily="2" charset="0"/>
              <a:cs typeface="Ebrima" panose="02000000000000000000" pitchFamily="2" charset="0"/>
            </a:endParaRPr>
          </a:p>
        </p:txBody>
      </p:sp>
      <p:cxnSp>
        <p:nvCxnSpPr>
          <p:cNvPr id="9" name="Straight Arrow Connector 8">
            <a:extLst>
              <a:ext uri="{FF2B5EF4-FFF2-40B4-BE49-F238E27FC236}">
                <a16:creationId xmlns:a16="http://schemas.microsoft.com/office/drawing/2014/main" id="{50E01C15-3C5F-4DE6-A99E-36062D47069F}"/>
              </a:ext>
            </a:extLst>
          </p:cNvPr>
          <p:cNvCxnSpPr>
            <a:cxnSpLocks/>
          </p:cNvCxnSpPr>
          <p:nvPr/>
        </p:nvCxnSpPr>
        <p:spPr>
          <a:xfrm flipV="1">
            <a:off x="6641827" y="5233455"/>
            <a:ext cx="0" cy="36576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E8F716D-D59D-475B-808C-2BA813FE1536}"/>
              </a:ext>
            </a:extLst>
          </p:cNvPr>
          <p:cNvCxnSpPr>
            <a:cxnSpLocks/>
          </p:cNvCxnSpPr>
          <p:nvPr/>
        </p:nvCxnSpPr>
        <p:spPr>
          <a:xfrm flipV="1">
            <a:off x="2114277" y="5233455"/>
            <a:ext cx="0" cy="36576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0D5CC0B-EAF1-4111-AD30-2C87E81ECF17}"/>
              </a:ext>
            </a:extLst>
          </p:cNvPr>
          <p:cNvCxnSpPr>
            <a:cxnSpLocks/>
          </p:cNvCxnSpPr>
          <p:nvPr/>
        </p:nvCxnSpPr>
        <p:spPr>
          <a:xfrm flipV="1">
            <a:off x="3806552" y="5233455"/>
            <a:ext cx="0" cy="36576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344CE73-7491-44F6-AFA7-E5322AAD7250}"/>
              </a:ext>
            </a:extLst>
          </p:cNvPr>
          <p:cNvCxnSpPr>
            <a:cxnSpLocks/>
          </p:cNvCxnSpPr>
          <p:nvPr/>
        </p:nvCxnSpPr>
        <p:spPr>
          <a:xfrm flipV="1">
            <a:off x="2674982" y="5233455"/>
            <a:ext cx="0" cy="36576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459A261-6D85-45EC-B3F4-39FCF8A32AE7}"/>
              </a:ext>
            </a:extLst>
          </p:cNvPr>
          <p:cNvCxnSpPr>
            <a:cxnSpLocks/>
          </p:cNvCxnSpPr>
          <p:nvPr/>
        </p:nvCxnSpPr>
        <p:spPr>
          <a:xfrm flipV="1">
            <a:off x="5216887" y="5233455"/>
            <a:ext cx="0" cy="36576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897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934E253-9D20-45F6-8904-930403F9271F}"/>
              </a:ext>
            </a:extLst>
          </p:cNvPr>
          <p:cNvSpPr/>
          <p:nvPr/>
        </p:nvSpPr>
        <p:spPr>
          <a:xfrm>
            <a:off x="501760" y="1629562"/>
            <a:ext cx="4279790" cy="2934458"/>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The 2-9 buttons on a phone each correspond to some letters in the English alphabet. The challenge is that while each letter can only map to one number, each number can represent 3 or 4 different letters. We can remove this ambiguity by indicating how many which letter by pressing the key more than once. </a:t>
            </a:r>
          </a:p>
        </p:txBody>
      </p:sp>
      <p:pic>
        <p:nvPicPr>
          <p:cNvPr id="1026" name="Picture 2" descr="Image result for phone alphabet">
            <a:extLst>
              <a:ext uri="{FF2B5EF4-FFF2-40B4-BE49-F238E27FC236}">
                <a16:creationId xmlns:a16="http://schemas.microsoft.com/office/drawing/2014/main" id="{DACBAD75-AA34-4C46-853F-BF3C7177EE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1281" y="1840923"/>
            <a:ext cx="3114675" cy="42291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EFD9A6C8-FD9B-4A07-83B1-C77623450E2B}"/>
              </a:ext>
            </a:extLst>
          </p:cNvPr>
          <p:cNvSpPr txBox="1">
            <a:spLocks/>
          </p:cNvSpPr>
          <p:nvPr/>
        </p:nvSpPr>
        <p:spPr>
          <a:xfrm>
            <a:off x="564306" y="555421"/>
            <a:ext cx="8047502" cy="6738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b="1" dirty="0">
                <a:latin typeface="Ebrima" panose="02000000000000000000" pitchFamily="2" charset="0"/>
                <a:ea typeface="Ebrima" panose="02000000000000000000" pitchFamily="2" charset="0"/>
                <a:cs typeface="Ebrima" panose="02000000000000000000" pitchFamily="2" charset="0"/>
              </a:rPr>
              <a:t>Phone Characters</a:t>
            </a:r>
          </a:p>
        </p:txBody>
      </p:sp>
      <p:sp>
        <p:nvSpPr>
          <p:cNvPr id="2" name="Rectangle 1">
            <a:extLst>
              <a:ext uri="{FF2B5EF4-FFF2-40B4-BE49-F238E27FC236}">
                <a16:creationId xmlns:a16="http://schemas.microsoft.com/office/drawing/2014/main" id="{F241241C-4D30-4AAE-8D41-4BCB510134A6}"/>
              </a:ext>
            </a:extLst>
          </p:cNvPr>
          <p:cNvSpPr/>
          <p:nvPr/>
        </p:nvSpPr>
        <p:spPr>
          <a:xfrm>
            <a:off x="564306" y="4964300"/>
            <a:ext cx="3764172" cy="923330"/>
          </a:xfrm>
          <a:prstGeom prst="rect">
            <a:avLst/>
          </a:prstGeom>
        </p:spPr>
        <p:txBody>
          <a:bodyPr wrap="none">
            <a:spAutoFit/>
          </a:bodyPr>
          <a:lstStyle/>
          <a:p>
            <a:r>
              <a:rPr lang="en-US" dirty="0">
                <a:latin typeface="Ebrima" panose="02000000000000000000" pitchFamily="2" charset="0"/>
                <a:ea typeface="Ebrima" panose="02000000000000000000" pitchFamily="2" charset="0"/>
                <a:cs typeface="Ebrima" panose="02000000000000000000" pitchFamily="2" charset="0"/>
              </a:rPr>
              <a:t>For Example:</a:t>
            </a:r>
          </a:p>
          <a:p>
            <a:pPr>
              <a:lnSpc>
                <a:spcPct val="200000"/>
              </a:lnSpc>
            </a:pPr>
            <a:r>
              <a:rPr lang="en-US" dirty="0">
                <a:latin typeface="Ebrima" panose="02000000000000000000" pitchFamily="2" charset="0"/>
                <a:ea typeface="Ebrima" panose="02000000000000000000" pitchFamily="2" charset="0"/>
                <a:cs typeface="Ebrima" panose="02000000000000000000" pitchFamily="2" charset="0"/>
              </a:rPr>
              <a:t>   (2) </a:t>
            </a:r>
            <a:r>
              <a:rPr lang="en-US" dirty="0">
                <a:latin typeface="Ebrima" panose="02000000000000000000" pitchFamily="2" charset="0"/>
                <a:ea typeface="Ebrima" panose="02000000000000000000" pitchFamily="2" charset="0"/>
                <a:cs typeface="Ebrima" panose="02000000000000000000" pitchFamily="2" charset="0"/>
                <a:sym typeface="Wingdings" panose="05000000000000000000" pitchFamily="2" charset="2"/>
              </a:rPr>
              <a:t> A      (22)  B      (222)  C</a:t>
            </a:r>
            <a:endParaRPr lang="en-US" dirty="0"/>
          </a:p>
        </p:txBody>
      </p:sp>
    </p:spTree>
    <p:extLst>
      <p:ext uri="{BB962C8B-B14F-4D97-AF65-F5344CB8AC3E}">
        <p14:creationId xmlns:p14="http://schemas.microsoft.com/office/powerpoint/2010/main" val="2864297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a:extLst>
              <a:ext uri="{FF2B5EF4-FFF2-40B4-BE49-F238E27FC236}">
                <a16:creationId xmlns:a16="http://schemas.microsoft.com/office/drawing/2014/main" id="{492E3B90-A934-4072-A30A-25BEDA82170D}"/>
              </a:ext>
            </a:extLst>
          </p:cNvPr>
          <p:cNvSpPr/>
          <p:nvPr/>
        </p:nvSpPr>
        <p:spPr>
          <a:xfrm>
            <a:off x="490106" y="1590635"/>
            <a:ext cx="8195902" cy="2618666"/>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The most commonly used method, is to use a keyword, which generates the key. Usually this is implemented as follows. The keyword is chosen as a memorable word to both the sender and the receiver. To generate the key (the ciphertext alphabet), you first use the letters from the keyword in the order they appear in the keyword (but without repeating any letters). Once all the letters from the keyword have been used, you now insert the remaining letters of the alphabet in alphabetical order. (make sure you don’t reuse letter from the keyword)</a:t>
            </a:r>
          </a:p>
        </p:txBody>
      </p:sp>
      <p:graphicFrame>
        <p:nvGraphicFramePr>
          <p:cNvPr id="4" name="Table 3">
            <a:extLst>
              <a:ext uri="{FF2B5EF4-FFF2-40B4-BE49-F238E27FC236}">
                <a16:creationId xmlns:a16="http://schemas.microsoft.com/office/drawing/2014/main" id="{9D98F1BD-BB99-4F9D-8789-733E1EBC53E5}"/>
              </a:ext>
            </a:extLst>
          </p:cNvPr>
          <p:cNvGraphicFramePr>
            <a:graphicFrameLocks noGrp="1"/>
          </p:cNvGraphicFramePr>
          <p:nvPr>
            <p:extLst>
              <p:ext uri="{D42A27DB-BD31-4B8C-83A1-F6EECF244321}">
                <p14:modId xmlns:p14="http://schemas.microsoft.com/office/powerpoint/2010/main" val="884829421"/>
              </p:ext>
            </p:extLst>
          </p:nvPr>
        </p:nvGraphicFramePr>
        <p:xfrm>
          <a:off x="490106" y="5092610"/>
          <a:ext cx="8195902" cy="754654"/>
        </p:xfrm>
        <a:graphic>
          <a:graphicData uri="http://schemas.openxmlformats.org/drawingml/2006/table">
            <a:tbl>
              <a:tblPr bandRow="1">
                <a:tableStyleId>{22838BEF-8BB2-4498-84A7-C5851F593DF1}</a:tableStyleId>
              </a:tblPr>
              <a:tblGrid>
                <a:gridCol w="315227">
                  <a:extLst>
                    <a:ext uri="{9D8B030D-6E8A-4147-A177-3AD203B41FA5}">
                      <a16:colId xmlns:a16="http://schemas.microsoft.com/office/drawing/2014/main" val="700558140"/>
                    </a:ext>
                  </a:extLst>
                </a:gridCol>
                <a:gridCol w="315227">
                  <a:extLst>
                    <a:ext uri="{9D8B030D-6E8A-4147-A177-3AD203B41FA5}">
                      <a16:colId xmlns:a16="http://schemas.microsoft.com/office/drawing/2014/main" val="3246602566"/>
                    </a:ext>
                  </a:extLst>
                </a:gridCol>
                <a:gridCol w="315227">
                  <a:extLst>
                    <a:ext uri="{9D8B030D-6E8A-4147-A177-3AD203B41FA5}">
                      <a16:colId xmlns:a16="http://schemas.microsoft.com/office/drawing/2014/main" val="4292297991"/>
                    </a:ext>
                  </a:extLst>
                </a:gridCol>
                <a:gridCol w="315227">
                  <a:extLst>
                    <a:ext uri="{9D8B030D-6E8A-4147-A177-3AD203B41FA5}">
                      <a16:colId xmlns:a16="http://schemas.microsoft.com/office/drawing/2014/main" val="1535693012"/>
                    </a:ext>
                  </a:extLst>
                </a:gridCol>
                <a:gridCol w="315227">
                  <a:extLst>
                    <a:ext uri="{9D8B030D-6E8A-4147-A177-3AD203B41FA5}">
                      <a16:colId xmlns:a16="http://schemas.microsoft.com/office/drawing/2014/main" val="3289150841"/>
                    </a:ext>
                  </a:extLst>
                </a:gridCol>
                <a:gridCol w="315227">
                  <a:extLst>
                    <a:ext uri="{9D8B030D-6E8A-4147-A177-3AD203B41FA5}">
                      <a16:colId xmlns:a16="http://schemas.microsoft.com/office/drawing/2014/main" val="2418745340"/>
                    </a:ext>
                  </a:extLst>
                </a:gridCol>
                <a:gridCol w="315227">
                  <a:extLst>
                    <a:ext uri="{9D8B030D-6E8A-4147-A177-3AD203B41FA5}">
                      <a16:colId xmlns:a16="http://schemas.microsoft.com/office/drawing/2014/main" val="3510246390"/>
                    </a:ext>
                  </a:extLst>
                </a:gridCol>
                <a:gridCol w="315227">
                  <a:extLst>
                    <a:ext uri="{9D8B030D-6E8A-4147-A177-3AD203B41FA5}">
                      <a16:colId xmlns:a16="http://schemas.microsoft.com/office/drawing/2014/main" val="28046491"/>
                    </a:ext>
                  </a:extLst>
                </a:gridCol>
                <a:gridCol w="315227">
                  <a:extLst>
                    <a:ext uri="{9D8B030D-6E8A-4147-A177-3AD203B41FA5}">
                      <a16:colId xmlns:a16="http://schemas.microsoft.com/office/drawing/2014/main" val="998336974"/>
                    </a:ext>
                  </a:extLst>
                </a:gridCol>
                <a:gridCol w="315227">
                  <a:extLst>
                    <a:ext uri="{9D8B030D-6E8A-4147-A177-3AD203B41FA5}">
                      <a16:colId xmlns:a16="http://schemas.microsoft.com/office/drawing/2014/main" val="387870069"/>
                    </a:ext>
                  </a:extLst>
                </a:gridCol>
                <a:gridCol w="315227">
                  <a:extLst>
                    <a:ext uri="{9D8B030D-6E8A-4147-A177-3AD203B41FA5}">
                      <a16:colId xmlns:a16="http://schemas.microsoft.com/office/drawing/2014/main" val="833104719"/>
                    </a:ext>
                  </a:extLst>
                </a:gridCol>
                <a:gridCol w="315227">
                  <a:extLst>
                    <a:ext uri="{9D8B030D-6E8A-4147-A177-3AD203B41FA5}">
                      <a16:colId xmlns:a16="http://schemas.microsoft.com/office/drawing/2014/main" val="499322625"/>
                    </a:ext>
                  </a:extLst>
                </a:gridCol>
                <a:gridCol w="315227">
                  <a:extLst>
                    <a:ext uri="{9D8B030D-6E8A-4147-A177-3AD203B41FA5}">
                      <a16:colId xmlns:a16="http://schemas.microsoft.com/office/drawing/2014/main" val="3543652719"/>
                    </a:ext>
                  </a:extLst>
                </a:gridCol>
                <a:gridCol w="315227">
                  <a:extLst>
                    <a:ext uri="{9D8B030D-6E8A-4147-A177-3AD203B41FA5}">
                      <a16:colId xmlns:a16="http://schemas.microsoft.com/office/drawing/2014/main" val="2459221039"/>
                    </a:ext>
                  </a:extLst>
                </a:gridCol>
                <a:gridCol w="315227">
                  <a:extLst>
                    <a:ext uri="{9D8B030D-6E8A-4147-A177-3AD203B41FA5}">
                      <a16:colId xmlns:a16="http://schemas.microsoft.com/office/drawing/2014/main" val="1109579545"/>
                    </a:ext>
                  </a:extLst>
                </a:gridCol>
                <a:gridCol w="315227">
                  <a:extLst>
                    <a:ext uri="{9D8B030D-6E8A-4147-A177-3AD203B41FA5}">
                      <a16:colId xmlns:a16="http://schemas.microsoft.com/office/drawing/2014/main" val="1330591910"/>
                    </a:ext>
                  </a:extLst>
                </a:gridCol>
                <a:gridCol w="315227">
                  <a:extLst>
                    <a:ext uri="{9D8B030D-6E8A-4147-A177-3AD203B41FA5}">
                      <a16:colId xmlns:a16="http://schemas.microsoft.com/office/drawing/2014/main" val="4096480523"/>
                    </a:ext>
                  </a:extLst>
                </a:gridCol>
                <a:gridCol w="315227">
                  <a:extLst>
                    <a:ext uri="{9D8B030D-6E8A-4147-A177-3AD203B41FA5}">
                      <a16:colId xmlns:a16="http://schemas.microsoft.com/office/drawing/2014/main" val="1330797646"/>
                    </a:ext>
                  </a:extLst>
                </a:gridCol>
                <a:gridCol w="315227">
                  <a:extLst>
                    <a:ext uri="{9D8B030D-6E8A-4147-A177-3AD203B41FA5}">
                      <a16:colId xmlns:a16="http://schemas.microsoft.com/office/drawing/2014/main" val="3883497772"/>
                    </a:ext>
                  </a:extLst>
                </a:gridCol>
                <a:gridCol w="315227">
                  <a:extLst>
                    <a:ext uri="{9D8B030D-6E8A-4147-A177-3AD203B41FA5}">
                      <a16:colId xmlns:a16="http://schemas.microsoft.com/office/drawing/2014/main" val="3019925201"/>
                    </a:ext>
                  </a:extLst>
                </a:gridCol>
                <a:gridCol w="315227">
                  <a:extLst>
                    <a:ext uri="{9D8B030D-6E8A-4147-A177-3AD203B41FA5}">
                      <a16:colId xmlns:a16="http://schemas.microsoft.com/office/drawing/2014/main" val="1662325933"/>
                    </a:ext>
                  </a:extLst>
                </a:gridCol>
                <a:gridCol w="315227">
                  <a:extLst>
                    <a:ext uri="{9D8B030D-6E8A-4147-A177-3AD203B41FA5}">
                      <a16:colId xmlns:a16="http://schemas.microsoft.com/office/drawing/2014/main" val="3461536989"/>
                    </a:ext>
                  </a:extLst>
                </a:gridCol>
                <a:gridCol w="315227">
                  <a:extLst>
                    <a:ext uri="{9D8B030D-6E8A-4147-A177-3AD203B41FA5}">
                      <a16:colId xmlns:a16="http://schemas.microsoft.com/office/drawing/2014/main" val="4156039590"/>
                    </a:ext>
                  </a:extLst>
                </a:gridCol>
                <a:gridCol w="315227">
                  <a:extLst>
                    <a:ext uri="{9D8B030D-6E8A-4147-A177-3AD203B41FA5}">
                      <a16:colId xmlns:a16="http://schemas.microsoft.com/office/drawing/2014/main" val="1621209111"/>
                    </a:ext>
                  </a:extLst>
                </a:gridCol>
                <a:gridCol w="315227">
                  <a:extLst>
                    <a:ext uri="{9D8B030D-6E8A-4147-A177-3AD203B41FA5}">
                      <a16:colId xmlns:a16="http://schemas.microsoft.com/office/drawing/2014/main" val="4054252622"/>
                    </a:ext>
                  </a:extLst>
                </a:gridCol>
                <a:gridCol w="315227">
                  <a:extLst>
                    <a:ext uri="{9D8B030D-6E8A-4147-A177-3AD203B41FA5}">
                      <a16:colId xmlns:a16="http://schemas.microsoft.com/office/drawing/2014/main" val="3594820500"/>
                    </a:ext>
                  </a:extLst>
                </a:gridCol>
              </a:tblGrid>
              <a:tr h="377327">
                <a:tc>
                  <a:txBody>
                    <a:bodyPr/>
                    <a:lstStyle/>
                    <a:p>
                      <a:pPr algn="ctr"/>
                      <a:r>
                        <a:rPr lang="en-US" dirty="0"/>
                        <a:t>a</a:t>
                      </a:r>
                    </a:p>
                  </a:txBody>
                  <a:tcPr marL="0" marR="0" marT="0" marB="0" anchor="ctr"/>
                </a:tc>
                <a:tc>
                  <a:txBody>
                    <a:bodyPr/>
                    <a:lstStyle/>
                    <a:p>
                      <a:pPr algn="ctr"/>
                      <a:r>
                        <a:rPr lang="en-US" dirty="0"/>
                        <a:t>b</a:t>
                      </a:r>
                    </a:p>
                  </a:txBody>
                  <a:tcPr marL="0" marR="0" marT="0" marB="0" anchor="ctr"/>
                </a:tc>
                <a:tc>
                  <a:txBody>
                    <a:bodyPr/>
                    <a:lstStyle/>
                    <a:p>
                      <a:pPr algn="ctr"/>
                      <a:r>
                        <a:rPr lang="en-US" dirty="0"/>
                        <a:t>c</a:t>
                      </a:r>
                    </a:p>
                  </a:txBody>
                  <a:tcPr marL="0" marR="0" marT="0" marB="0" anchor="ctr"/>
                </a:tc>
                <a:tc>
                  <a:txBody>
                    <a:bodyPr/>
                    <a:lstStyle/>
                    <a:p>
                      <a:pPr algn="ctr"/>
                      <a:r>
                        <a:rPr lang="en-US" dirty="0"/>
                        <a:t>d</a:t>
                      </a:r>
                    </a:p>
                  </a:txBody>
                  <a:tcPr marL="0" marR="0" marT="0" marB="0" anchor="ctr"/>
                </a:tc>
                <a:tc>
                  <a:txBody>
                    <a:bodyPr/>
                    <a:lstStyle/>
                    <a:p>
                      <a:pPr algn="ctr"/>
                      <a:r>
                        <a:rPr lang="en-US" dirty="0"/>
                        <a:t>e</a:t>
                      </a:r>
                    </a:p>
                  </a:txBody>
                  <a:tcPr marL="0" marR="0" marT="0" marB="0" anchor="ctr"/>
                </a:tc>
                <a:tc>
                  <a:txBody>
                    <a:bodyPr/>
                    <a:lstStyle/>
                    <a:p>
                      <a:pPr algn="ctr"/>
                      <a:r>
                        <a:rPr lang="en-US" dirty="0"/>
                        <a:t>f</a:t>
                      </a:r>
                    </a:p>
                  </a:txBody>
                  <a:tcPr marL="0" marR="0" marT="0" marB="0" anchor="ctr"/>
                </a:tc>
                <a:tc>
                  <a:txBody>
                    <a:bodyPr/>
                    <a:lstStyle/>
                    <a:p>
                      <a:pPr algn="ctr"/>
                      <a:r>
                        <a:rPr lang="en-US" dirty="0"/>
                        <a:t>g</a:t>
                      </a:r>
                    </a:p>
                  </a:txBody>
                  <a:tcPr marL="0" marR="0" marT="0" marB="0" anchor="ctr"/>
                </a:tc>
                <a:tc>
                  <a:txBody>
                    <a:bodyPr/>
                    <a:lstStyle/>
                    <a:p>
                      <a:pPr algn="ctr"/>
                      <a:r>
                        <a:rPr lang="en-US" dirty="0"/>
                        <a:t>h</a:t>
                      </a:r>
                    </a:p>
                  </a:txBody>
                  <a:tcPr marL="0" marR="0" marT="0" marB="0" anchor="ctr"/>
                </a:tc>
                <a:tc>
                  <a:txBody>
                    <a:bodyPr/>
                    <a:lstStyle/>
                    <a:p>
                      <a:pPr algn="ctr"/>
                      <a:r>
                        <a:rPr lang="en-US" dirty="0" err="1"/>
                        <a:t>i</a:t>
                      </a:r>
                      <a:endParaRPr lang="en-US" dirty="0"/>
                    </a:p>
                  </a:txBody>
                  <a:tcPr marL="0" marR="0" marT="0" marB="0" anchor="ctr"/>
                </a:tc>
                <a:tc>
                  <a:txBody>
                    <a:bodyPr/>
                    <a:lstStyle/>
                    <a:p>
                      <a:pPr algn="ctr"/>
                      <a:r>
                        <a:rPr lang="en-US" dirty="0"/>
                        <a:t>j</a:t>
                      </a:r>
                    </a:p>
                  </a:txBody>
                  <a:tcPr marL="0" marR="0" marT="0" marB="0" anchor="ctr"/>
                </a:tc>
                <a:tc>
                  <a:txBody>
                    <a:bodyPr/>
                    <a:lstStyle/>
                    <a:p>
                      <a:pPr algn="ctr"/>
                      <a:r>
                        <a:rPr lang="en-US" dirty="0"/>
                        <a:t>k</a:t>
                      </a:r>
                    </a:p>
                  </a:txBody>
                  <a:tcPr marL="0" marR="0" marT="0" marB="0" anchor="ctr"/>
                </a:tc>
                <a:tc>
                  <a:txBody>
                    <a:bodyPr/>
                    <a:lstStyle/>
                    <a:p>
                      <a:pPr algn="ctr"/>
                      <a:r>
                        <a:rPr lang="en-US" dirty="0"/>
                        <a:t>l</a:t>
                      </a:r>
                    </a:p>
                  </a:txBody>
                  <a:tcPr marL="0" marR="0" marT="0" marB="0" anchor="ctr"/>
                </a:tc>
                <a:tc>
                  <a:txBody>
                    <a:bodyPr/>
                    <a:lstStyle/>
                    <a:p>
                      <a:pPr algn="ctr"/>
                      <a:r>
                        <a:rPr lang="en-US" dirty="0"/>
                        <a:t>m</a:t>
                      </a:r>
                    </a:p>
                  </a:txBody>
                  <a:tcPr marL="0" marR="0" marT="0" marB="0" anchor="ctr"/>
                </a:tc>
                <a:tc>
                  <a:txBody>
                    <a:bodyPr/>
                    <a:lstStyle/>
                    <a:p>
                      <a:pPr algn="ctr"/>
                      <a:r>
                        <a:rPr lang="en-US" dirty="0"/>
                        <a:t>n</a:t>
                      </a:r>
                    </a:p>
                  </a:txBody>
                  <a:tcPr marL="0" marR="0" marT="0" marB="0" anchor="ctr"/>
                </a:tc>
                <a:tc>
                  <a:txBody>
                    <a:bodyPr/>
                    <a:lstStyle/>
                    <a:p>
                      <a:pPr algn="ctr"/>
                      <a:r>
                        <a:rPr lang="en-US" dirty="0"/>
                        <a:t>o</a:t>
                      </a:r>
                    </a:p>
                  </a:txBody>
                  <a:tcPr marL="0" marR="0" marT="0" marB="0" anchor="ctr"/>
                </a:tc>
                <a:tc>
                  <a:txBody>
                    <a:bodyPr/>
                    <a:lstStyle/>
                    <a:p>
                      <a:pPr algn="ctr"/>
                      <a:r>
                        <a:rPr lang="en-US" dirty="0"/>
                        <a:t>p</a:t>
                      </a:r>
                    </a:p>
                  </a:txBody>
                  <a:tcPr marL="0" marR="0" marT="0" marB="0" anchor="ctr"/>
                </a:tc>
                <a:tc>
                  <a:txBody>
                    <a:bodyPr/>
                    <a:lstStyle/>
                    <a:p>
                      <a:pPr algn="ctr"/>
                      <a:r>
                        <a:rPr lang="en-US" dirty="0"/>
                        <a:t>q</a:t>
                      </a:r>
                    </a:p>
                  </a:txBody>
                  <a:tcPr marL="0" marR="0" marT="0" marB="0" anchor="ctr"/>
                </a:tc>
                <a:tc>
                  <a:txBody>
                    <a:bodyPr/>
                    <a:lstStyle/>
                    <a:p>
                      <a:pPr algn="ctr"/>
                      <a:r>
                        <a:rPr lang="en-US" dirty="0"/>
                        <a:t>r</a:t>
                      </a:r>
                    </a:p>
                  </a:txBody>
                  <a:tcPr marL="0" marR="0" marT="0" marB="0" anchor="ctr"/>
                </a:tc>
                <a:tc>
                  <a:txBody>
                    <a:bodyPr/>
                    <a:lstStyle/>
                    <a:p>
                      <a:pPr algn="ctr"/>
                      <a:r>
                        <a:rPr lang="en-US" dirty="0"/>
                        <a:t>s</a:t>
                      </a:r>
                    </a:p>
                  </a:txBody>
                  <a:tcPr marL="0" marR="0" marT="0" marB="0" anchor="ctr"/>
                </a:tc>
                <a:tc>
                  <a:txBody>
                    <a:bodyPr/>
                    <a:lstStyle/>
                    <a:p>
                      <a:pPr algn="ctr"/>
                      <a:r>
                        <a:rPr lang="en-US" dirty="0"/>
                        <a:t>t</a:t>
                      </a:r>
                    </a:p>
                  </a:txBody>
                  <a:tcPr marL="0" marR="0" marT="0" marB="0" anchor="ctr"/>
                </a:tc>
                <a:tc>
                  <a:txBody>
                    <a:bodyPr/>
                    <a:lstStyle/>
                    <a:p>
                      <a:pPr algn="ctr"/>
                      <a:r>
                        <a:rPr lang="en-US" dirty="0"/>
                        <a:t>u</a:t>
                      </a:r>
                    </a:p>
                  </a:txBody>
                  <a:tcPr marL="0" marR="0" marT="0" marB="0" anchor="ctr"/>
                </a:tc>
                <a:tc>
                  <a:txBody>
                    <a:bodyPr/>
                    <a:lstStyle/>
                    <a:p>
                      <a:pPr algn="ctr"/>
                      <a:r>
                        <a:rPr lang="en-US" dirty="0"/>
                        <a:t>v</a:t>
                      </a:r>
                    </a:p>
                  </a:txBody>
                  <a:tcPr marL="0" marR="0" marT="0" marB="0" anchor="ctr"/>
                </a:tc>
                <a:tc>
                  <a:txBody>
                    <a:bodyPr/>
                    <a:lstStyle/>
                    <a:p>
                      <a:pPr algn="ctr"/>
                      <a:r>
                        <a:rPr lang="en-US" dirty="0"/>
                        <a:t>w</a:t>
                      </a:r>
                    </a:p>
                  </a:txBody>
                  <a:tcPr marL="0" marR="0" marT="0" marB="0" anchor="ctr"/>
                </a:tc>
                <a:tc>
                  <a:txBody>
                    <a:bodyPr/>
                    <a:lstStyle/>
                    <a:p>
                      <a:pPr algn="ctr"/>
                      <a:r>
                        <a:rPr lang="en-US" dirty="0"/>
                        <a:t>x</a:t>
                      </a:r>
                    </a:p>
                  </a:txBody>
                  <a:tcPr marL="0" marR="0" marT="0" marB="0" anchor="ctr"/>
                </a:tc>
                <a:tc>
                  <a:txBody>
                    <a:bodyPr/>
                    <a:lstStyle/>
                    <a:p>
                      <a:pPr algn="ctr"/>
                      <a:r>
                        <a:rPr lang="en-US" dirty="0"/>
                        <a:t>y</a:t>
                      </a:r>
                    </a:p>
                  </a:txBody>
                  <a:tcPr marL="0" marR="0" marT="0" marB="0" anchor="ctr"/>
                </a:tc>
                <a:tc>
                  <a:txBody>
                    <a:bodyPr/>
                    <a:lstStyle/>
                    <a:p>
                      <a:pPr algn="ctr"/>
                      <a:r>
                        <a:rPr lang="en-US" dirty="0"/>
                        <a:t>z</a:t>
                      </a:r>
                    </a:p>
                  </a:txBody>
                  <a:tcPr marL="0" marR="0" marT="0" marB="0" anchor="ctr"/>
                </a:tc>
                <a:extLst>
                  <a:ext uri="{0D108BD9-81ED-4DB2-BD59-A6C34878D82A}">
                    <a16:rowId xmlns:a16="http://schemas.microsoft.com/office/drawing/2014/main" val="2491658745"/>
                  </a:ext>
                </a:extLst>
              </a:tr>
              <a:tr h="377327">
                <a:tc>
                  <a:txBody>
                    <a:bodyPr/>
                    <a:lstStyle/>
                    <a:p>
                      <a:pPr algn="ctr"/>
                      <a:r>
                        <a:rPr lang="en-US" dirty="0"/>
                        <a:t>Z</a:t>
                      </a:r>
                    </a:p>
                  </a:txBody>
                  <a:tcPr marL="0" marR="0" marT="0" marB="0" anchor="ctr"/>
                </a:tc>
                <a:tc>
                  <a:txBody>
                    <a:bodyPr/>
                    <a:lstStyle/>
                    <a:p>
                      <a:pPr algn="ctr"/>
                      <a:r>
                        <a:rPr lang="en-US" dirty="0"/>
                        <a:t>E</a:t>
                      </a:r>
                    </a:p>
                  </a:txBody>
                  <a:tcPr marL="0" marR="0" marT="0" marB="0" anchor="ctr"/>
                </a:tc>
                <a:tc>
                  <a:txBody>
                    <a:bodyPr/>
                    <a:lstStyle/>
                    <a:p>
                      <a:pPr algn="ctr"/>
                      <a:r>
                        <a:rPr lang="en-US" dirty="0"/>
                        <a:t>B</a:t>
                      </a:r>
                    </a:p>
                  </a:txBody>
                  <a:tcPr marL="0" marR="0" marT="0" marB="0" anchor="ctr"/>
                </a:tc>
                <a:tc>
                  <a:txBody>
                    <a:bodyPr/>
                    <a:lstStyle/>
                    <a:p>
                      <a:pPr algn="ctr"/>
                      <a:r>
                        <a:rPr lang="en-US" dirty="0"/>
                        <a:t>R</a:t>
                      </a:r>
                    </a:p>
                  </a:txBody>
                  <a:tcPr marL="0" marR="0" marT="0" marB="0" anchor="ctr"/>
                </a:tc>
                <a:tc>
                  <a:txBody>
                    <a:bodyPr/>
                    <a:lstStyle/>
                    <a:p>
                      <a:pPr algn="ctr"/>
                      <a:r>
                        <a:rPr lang="en-US" dirty="0"/>
                        <a:t>A</a:t>
                      </a:r>
                    </a:p>
                  </a:txBody>
                  <a:tcPr marL="0" marR="0" marT="0" marB="0" anchor="ctr"/>
                </a:tc>
                <a:tc>
                  <a:txBody>
                    <a:bodyPr/>
                    <a:lstStyle/>
                    <a:p>
                      <a:pPr algn="ctr"/>
                      <a:r>
                        <a:rPr lang="en-US" dirty="0"/>
                        <a:t>C</a:t>
                      </a:r>
                    </a:p>
                  </a:txBody>
                  <a:tcPr marL="0" marR="0" marT="0" marB="0" anchor="ctr"/>
                </a:tc>
                <a:tc>
                  <a:txBody>
                    <a:bodyPr/>
                    <a:lstStyle/>
                    <a:p>
                      <a:pPr algn="ctr"/>
                      <a:r>
                        <a:rPr lang="en-US" dirty="0"/>
                        <a:t>D</a:t>
                      </a:r>
                    </a:p>
                  </a:txBody>
                  <a:tcPr marL="0" marR="0" marT="0" marB="0" anchor="ctr"/>
                </a:tc>
                <a:tc>
                  <a:txBody>
                    <a:bodyPr/>
                    <a:lstStyle/>
                    <a:p>
                      <a:pPr algn="ctr"/>
                      <a:r>
                        <a:rPr lang="en-US" dirty="0"/>
                        <a:t>F</a:t>
                      </a:r>
                    </a:p>
                  </a:txBody>
                  <a:tcPr marL="0" marR="0" marT="0" marB="0" anchor="ctr"/>
                </a:tc>
                <a:tc>
                  <a:txBody>
                    <a:bodyPr/>
                    <a:lstStyle/>
                    <a:p>
                      <a:pPr algn="ctr"/>
                      <a:r>
                        <a:rPr lang="en-US" dirty="0"/>
                        <a:t>G</a:t>
                      </a:r>
                    </a:p>
                  </a:txBody>
                  <a:tcPr marL="0" marR="0" marT="0" marB="0" anchor="ctr"/>
                </a:tc>
                <a:tc>
                  <a:txBody>
                    <a:bodyPr/>
                    <a:lstStyle/>
                    <a:p>
                      <a:pPr algn="ctr"/>
                      <a:r>
                        <a:rPr lang="en-US" dirty="0"/>
                        <a:t>H</a:t>
                      </a:r>
                    </a:p>
                  </a:txBody>
                  <a:tcPr marL="0" marR="0" marT="0" marB="0" anchor="ctr"/>
                </a:tc>
                <a:tc>
                  <a:txBody>
                    <a:bodyPr/>
                    <a:lstStyle/>
                    <a:p>
                      <a:pPr algn="ctr"/>
                      <a:r>
                        <a:rPr lang="en-US" dirty="0"/>
                        <a:t>I</a:t>
                      </a:r>
                    </a:p>
                  </a:txBody>
                  <a:tcPr marL="0" marR="0" marT="0" marB="0" anchor="ctr"/>
                </a:tc>
                <a:tc>
                  <a:txBody>
                    <a:bodyPr/>
                    <a:lstStyle/>
                    <a:p>
                      <a:pPr algn="ctr"/>
                      <a:r>
                        <a:rPr lang="en-US" dirty="0"/>
                        <a:t>J</a:t>
                      </a:r>
                    </a:p>
                  </a:txBody>
                  <a:tcPr marL="0" marR="0" marT="0" marB="0" anchor="ctr"/>
                </a:tc>
                <a:tc>
                  <a:txBody>
                    <a:bodyPr/>
                    <a:lstStyle/>
                    <a:p>
                      <a:pPr algn="ctr"/>
                      <a:r>
                        <a:rPr lang="en-US" dirty="0"/>
                        <a:t>K</a:t>
                      </a:r>
                    </a:p>
                  </a:txBody>
                  <a:tcPr marL="0" marR="0" marT="0" marB="0" anchor="ctr"/>
                </a:tc>
                <a:tc>
                  <a:txBody>
                    <a:bodyPr/>
                    <a:lstStyle/>
                    <a:p>
                      <a:pPr algn="ctr"/>
                      <a:r>
                        <a:rPr lang="en-US" dirty="0"/>
                        <a:t>L</a:t>
                      </a:r>
                    </a:p>
                  </a:txBody>
                  <a:tcPr marL="0" marR="0" marT="0" marB="0" anchor="ctr"/>
                </a:tc>
                <a:tc>
                  <a:txBody>
                    <a:bodyPr/>
                    <a:lstStyle/>
                    <a:p>
                      <a:pPr algn="ctr"/>
                      <a:r>
                        <a:rPr lang="en-US" dirty="0"/>
                        <a:t>M</a:t>
                      </a:r>
                    </a:p>
                  </a:txBody>
                  <a:tcPr marL="0" marR="0" marT="0" marB="0" anchor="ctr"/>
                </a:tc>
                <a:tc>
                  <a:txBody>
                    <a:bodyPr/>
                    <a:lstStyle/>
                    <a:p>
                      <a:pPr algn="ctr"/>
                      <a:r>
                        <a:rPr lang="en-US" dirty="0"/>
                        <a:t>N</a:t>
                      </a:r>
                    </a:p>
                  </a:txBody>
                  <a:tcPr marL="0" marR="0" marT="0" marB="0" anchor="ctr"/>
                </a:tc>
                <a:tc>
                  <a:txBody>
                    <a:bodyPr/>
                    <a:lstStyle/>
                    <a:p>
                      <a:pPr algn="ctr"/>
                      <a:r>
                        <a:rPr lang="en-US" dirty="0"/>
                        <a:t>O</a:t>
                      </a:r>
                    </a:p>
                  </a:txBody>
                  <a:tcPr marL="0" marR="0" marT="0" marB="0" anchor="ctr"/>
                </a:tc>
                <a:tc>
                  <a:txBody>
                    <a:bodyPr/>
                    <a:lstStyle/>
                    <a:p>
                      <a:pPr algn="ctr"/>
                      <a:r>
                        <a:rPr lang="en-US" dirty="0"/>
                        <a:t>P</a:t>
                      </a:r>
                    </a:p>
                  </a:txBody>
                  <a:tcPr marL="0" marR="0" marT="0" marB="0" anchor="ctr"/>
                </a:tc>
                <a:tc>
                  <a:txBody>
                    <a:bodyPr/>
                    <a:lstStyle/>
                    <a:p>
                      <a:pPr algn="ctr"/>
                      <a:r>
                        <a:rPr lang="en-US" dirty="0"/>
                        <a:t>Q</a:t>
                      </a:r>
                    </a:p>
                  </a:txBody>
                  <a:tcPr marL="0" marR="0" marT="0" marB="0" anchor="ctr"/>
                </a:tc>
                <a:tc>
                  <a:txBody>
                    <a:bodyPr/>
                    <a:lstStyle/>
                    <a:p>
                      <a:pPr algn="ctr"/>
                      <a:r>
                        <a:rPr lang="en-US" dirty="0"/>
                        <a:t>S</a:t>
                      </a:r>
                    </a:p>
                  </a:txBody>
                  <a:tcPr marL="0" marR="0" marT="0" marB="0" anchor="ctr"/>
                </a:tc>
                <a:tc>
                  <a:txBody>
                    <a:bodyPr/>
                    <a:lstStyle/>
                    <a:p>
                      <a:pPr algn="ctr"/>
                      <a:r>
                        <a:rPr lang="en-US" dirty="0"/>
                        <a:t>T</a:t>
                      </a:r>
                    </a:p>
                  </a:txBody>
                  <a:tcPr marL="0" marR="0" marT="0" marB="0" anchor="ctr"/>
                </a:tc>
                <a:tc>
                  <a:txBody>
                    <a:bodyPr/>
                    <a:lstStyle/>
                    <a:p>
                      <a:pPr algn="ctr"/>
                      <a:r>
                        <a:rPr lang="en-US" dirty="0"/>
                        <a:t>U</a:t>
                      </a:r>
                    </a:p>
                  </a:txBody>
                  <a:tcPr marL="0" marR="0" marT="0" marB="0" anchor="ctr"/>
                </a:tc>
                <a:tc>
                  <a:txBody>
                    <a:bodyPr/>
                    <a:lstStyle/>
                    <a:p>
                      <a:pPr algn="ctr"/>
                      <a:r>
                        <a:rPr lang="en-US" dirty="0"/>
                        <a:t>V</a:t>
                      </a:r>
                    </a:p>
                  </a:txBody>
                  <a:tcPr marL="0" marR="0" marT="0" marB="0" anchor="ctr"/>
                </a:tc>
                <a:tc>
                  <a:txBody>
                    <a:bodyPr/>
                    <a:lstStyle/>
                    <a:p>
                      <a:pPr algn="ctr"/>
                      <a:r>
                        <a:rPr lang="en-US" dirty="0"/>
                        <a:t>W</a:t>
                      </a:r>
                    </a:p>
                  </a:txBody>
                  <a:tcPr marL="0" marR="0" marT="0" marB="0" anchor="ctr"/>
                </a:tc>
                <a:tc>
                  <a:txBody>
                    <a:bodyPr/>
                    <a:lstStyle/>
                    <a:p>
                      <a:pPr algn="ctr"/>
                      <a:r>
                        <a:rPr lang="en-US" dirty="0"/>
                        <a:t>X</a:t>
                      </a:r>
                    </a:p>
                  </a:txBody>
                  <a:tcPr marL="0" marR="0" marT="0" marB="0" anchor="ctr"/>
                </a:tc>
                <a:tc>
                  <a:txBody>
                    <a:bodyPr/>
                    <a:lstStyle/>
                    <a:p>
                      <a:pPr algn="ctr"/>
                      <a:r>
                        <a:rPr lang="en-US" dirty="0"/>
                        <a:t>Y</a:t>
                      </a:r>
                    </a:p>
                  </a:txBody>
                  <a:tcPr marL="0" marR="0" marT="0" marB="0" anchor="ctr"/>
                </a:tc>
                <a:extLst>
                  <a:ext uri="{0D108BD9-81ED-4DB2-BD59-A6C34878D82A}">
                    <a16:rowId xmlns:a16="http://schemas.microsoft.com/office/drawing/2014/main" val="4252741817"/>
                  </a:ext>
                </a:extLst>
              </a:tr>
            </a:tbl>
          </a:graphicData>
        </a:graphic>
      </p:graphicFrame>
      <p:sp>
        <p:nvSpPr>
          <p:cNvPr id="6" name="Rectangle 5">
            <a:extLst>
              <a:ext uri="{FF2B5EF4-FFF2-40B4-BE49-F238E27FC236}">
                <a16:creationId xmlns:a16="http://schemas.microsoft.com/office/drawing/2014/main" id="{9E08A5E7-2572-48A0-A5B0-2BE4457B2832}"/>
              </a:ext>
            </a:extLst>
          </p:cNvPr>
          <p:cNvSpPr/>
          <p:nvPr/>
        </p:nvSpPr>
        <p:spPr>
          <a:xfrm>
            <a:off x="490106" y="4644725"/>
            <a:ext cx="8195902" cy="408125"/>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Below is the completed table for </a:t>
            </a:r>
            <a:r>
              <a:rPr lang="en-US" b="1" dirty="0">
                <a:latin typeface="Ebrima" panose="02000000000000000000" pitchFamily="2" charset="0"/>
                <a:ea typeface="Ebrima" panose="02000000000000000000" pitchFamily="2" charset="0"/>
                <a:cs typeface="Ebrima" panose="02000000000000000000" pitchFamily="2" charset="0"/>
              </a:rPr>
              <a:t>a keyword of ZEBRA</a:t>
            </a:r>
            <a:r>
              <a:rPr lang="en-US" dirty="0">
                <a:latin typeface="Ebrima" panose="02000000000000000000" pitchFamily="2" charset="0"/>
                <a:ea typeface="Ebrima" panose="02000000000000000000" pitchFamily="2" charset="0"/>
                <a:cs typeface="Ebrima" panose="02000000000000000000" pitchFamily="2" charset="0"/>
              </a:rPr>
              <a:t>:</a:t>
            </a:r>
          </a:p>
        </p:txBody>
      </p:sp>
      <p:sp>
        <p:nvSpPr>
          <p:cNvPr id="9" name="Content Placeholder 2">
            <a:extLst>
              <a:ext uri="{FF2B5EF4-FFF2-40B4-BE49-F238E27FC236}">
                <a16:creationId xmlns:a16="http://schemas.microsoft.com/office/drawing/2014/main" id="{E92F8257-0A7F-483D-AAC5-A012B509C0D7}"/>
              </a:ext>
            </a:extLst>
          </p:cNvPr>
          <p:cNvSpPr txBox="1">
            <a:spLocks/>
          </p:cNvSpPr>
          <p:nvPr/>
        </p:nvSpPr>
        <p:spPr>
          <a:xfrm>
            <a:off x="564306" y="555421"/>
            <a:ext cx="8047502" cy="6738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5400" b="1" dirty="0">
                <a:latin typeface="Ebrima" panose="02000000000000000000" pitchFamily="2" charset="0"/>
                <a:ea typeface="Ebrima" panose="02000000000000000000" pitchFamily="2" charset="0"/>
                <a:cs typeface="Ebrima" panose="02000000000000000000" pitchFamily="2" charset="0"/>
              </a:rPr>
              <a:t>Keyword Cipher</a:t>
            </a:r>
          </a:p>
        </p:txBody>
      </p:sp>
    </p:spTree>
    <p:extLst>
      <p:ext uri="{BB962C8B-B14F-4D97-AF65-F5344CB8AC3E}">
        <p14:creationId xmlns:p14="http://schemas.microsoft.com/office/powerpoint/2010/main" val="2622883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934E253-9D20-45F6-8904-930403F9271F}"/>
              </a:ext>
            </a:extLst>
          </p:cNvPr>
          <p:cNvSpPr/>
          <p:nvPr/>
        </p:nvSpPr>
        <p:spPr>
          <a:xfrm>
            <a:off x="501760" y="1629562"/>
            <a:ext cx="7894094" cy="1039708"/>
          </a:xfrm>
          <a:prstGeom prst="rect">
            <a:avLst/>
          </a:prstGeom>
        </p:spPr>
        <p:txBody>
          <a:bodyPr wrap="square">
            <a:spAutoFit/>
          </a:bodyPr>
          <a:lstStyle/>
          <a:p>
            <a:pPr>
              <a:lnSpc>
                <a:spcPct val="114000"/>
              </a:lnSpc>
            </a:pPr>
            <a:r>
              <a:rPr lang="en-US" dirty="0">
                <a:latin typeface="Ebrima" panose="02000000000000000000" pitchFamily="2" charset="0"/>
                <a:ea typeface="Ebrima" panose="02000000000000000000" pitchFamily="2" charset="0"/>
                <a:cs typeface="Ebrima" panose="02000000000000000000" pitchFamily="2" charset="0"/>
              </a:rPr>
              <a:t>Morse code was commonly used to transmit text information as a series of on-off tones, lights, or clicks. Skilled listeners can translate these dots and dashes back into letters and words once the message is received. </a:t>
            </a:r>
          </a:p>
        </p:txBody>
      </p:sp>
      <p:sp>
        <p:nvSpPr>
          <p:cNvPr id="9" name="Content Placeholder 2">
            <a:extLst>
              <a:ext uri="{FF2B5EF4-FFF2-40B4-BE49-F238E27FC236}">
                <a16:creationId xmlns:a16="http://schemas.microsoft.com/office/drawing/2014/main" id="{0C100689-7A90-4759-970A-7DF2F628F16B}"/>
              </a:ext>
            </a:extLst>
          </p:cNvPr>
          <p:cNvSpPr>
            <a:spLocks noGrp="1"/>
          </p:cNvSpPr>
          <p:nvPr>
            <p:ph idx="1"/>
          </p:nvPr>
        </p:nvSpPr>
        <p:spPr>
          <a:xfrm>
            <a:off x="564306" y="555421"/>
            <a:ext cx="8047502" cy="673861"/>
          </a:xfrm>
        </p:spPr>
        <p:txBody>
          <a:bodyPr>
            <a:noAutofit/>
          </a:bodyPr>
          <a:lstStyle/>
          <a:p>
            <a:pPr marL="0" indent="0">
              <a:buNone/>
            </a:pPr>
            <a:r>
              <a:rPr lang="en-US" sz="5400" b="1" dirty="0">
                <a:latin typeface="Ebrima" panose="02000000000000000000" pitchFamily="2" charset="0"/>
                <a:ea typeface="Ebrima" panose="02000000000000000000" pitchFamily="2" charset="0"/>
                <a:cs typeface="Ebrima" panose="02000000000000000000" pitchFamily="2" charset="0"/>
              </a:rPr>
              <a:t>Morse Code</a:t>
            </a:r>
          </a:p>
        </p:txBody>
      </p:sp>
      <p:pic>
        <p:nvPicPr>
          <p:cNvPr id="1026" name="Picture 2" descr="Image result for MORSE code">
            <a:extLst>
              <a:ext uri="{FF2B5EF4-FFF2-40B4-BE49-F238E27FC236}">
                <a16:creationId xmlns:a16="http://schemas.microsoft.com/office/drawing/2014/main" id="{91B196DC-E12B-44CB-9EE1-F46BCC9267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1506" y="2669270"/>
            <a:ext cx="7114348" cy="3935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4161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9168</TotalTime>
  <Words>810</Words>
  <Application>Microsoft Office PowerPoint</Application>
  <PresentationFormat>Letter Paper (8.5x11 in)</PresentationFormat>
  <Paragraphs>303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Ebrima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Cossette</dc:creator>
  <cp:lastModifiedBy>Joe Cossette</cp:lastModifiedBy>
  <cp:revision>102</cp:revision>
  <cp:lastPrinted>2016-02-29T16:33:38Z</cp:lastPrinted>
  <dcterms:created xsi:type="dcterms:W3CDTF">2016-02-28T21:43:49Z</dcterms:created>
  <dcterms:modified xsi:type="dcterms:W3CDTF">2018-08-21T23:24:23Z</dcterms:modified>
</cp:coreProperties>
</file>