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514" r:id="rId2"/>
    <p:sldId id="515" r:id="rId3"/>
    <p:sldId id="598" r:id="rId4"/>
    <p:sldId id="498" r:id="rId5"/>
    <p:sldId id="501" r:id="rId6"/>
    <p:sldId id="520" r:id="rId7"/>
    <p:sldId id="521" r:id="rId8"/>
    <p:sldId id="599" r:id="rId9"/>
    <p:sldId id="524" r:id="rId10"/>
    <p:sldId id="525" r:id="rId11"/>
    <p:sldId id="600" r:id="rId12"/>
    <p:sldId id="527" r:id="rId13"/>
    <p:sldId id="528" r:id="rId14"/>
    <p:sldId id="568" r:id="rId15"/>
    <p:sldId id="571" r:id="rId16"/>
    <p:sldId id="569" r:id="rId17"/>
    <p:sldId id="457" r:id="rId18"/>
    <p:sldId id="5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FF"/>
    <a:srgbClr val="002060"/>
    <a:srgbClr val="FF7D7D"/>
    <a:srgbClr val="FECFC6"/>
    <a:srgbClr val="E29DFD"/>
    <a:srgbClr val="FFCC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5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NULL"/><Relationship Id="rId7" Type="http://schemas.openxmlformats.org/officeDocument/2006/relationships/image" Target="../media/image4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electron+drift&amp;espv=2&amp;biw=1280&amp;bih=894&amp;source=lnms&amp;tbm=isch&amp;sa=X&amp;ved=0ahUKEwiYhKak86PRAhVH9YMKHXWTB6EQ_AUIBygC#q=electron+drift&amp;tbm=isch&amp;tbs=itp:animated&amp;imgrc=9CkYWNg3UpZn0M%3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37944" cy="3566160"/>
          </a:xfrm>
        </p:spPr>
        <p:txBody>
          <a:bodyPr>
            <a:normAutofit/>
          </a:bodyPr>
          <a:lstStyle/>
          <a:p>
            <a:r>
              <a:rPr lang="en-US" sz="6600" dirty="0"/>
              <a:t>Electrical Properties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Electricity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576D6-228E-4711-93CB-EB82E4474006}"/>
              </a:ext>
            </a:extLst>
          </p:cNvPr>
          <p:cNvSpPr txBox="1"/>
          <p:nvPr/>
        </p:nvSpPr>
        <p:spPr>
          <a:xfrm>
            <a:off x="465512" y="6432951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C6954-5975-46FE-B1F4-F46FDB0A778A}"/>
              </a:ext>
            </a:extLst>
          </p:cNvPr>
          <p:cNvSpPr txBox="1"/>
          <p:nvPr/>
        </p:nvSpPr>
        <p:spPr>
          <a:xfrm>
            <a:off x="5003394" y="6432951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D5C97-C486-4AD2-A650-8255653DD07E}"/>
              </a:ext>
            </a:extLst>
          </p:cNvPr>
          <p:cNvSpPr txBox="1"/>
          <p:nvPr/>
        </p:nvSpPr>
        <p:spPr>
          <a:xfrm>
            <a:off x="2734453" y="6432951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406DF-6093-4A58-AFC8-4A8C4018D15A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176876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they Related?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A useful guide to understanding voltage, current, and resistanc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45" y="1531726"/>
            <a:ext cx="47148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2E12F2-D64C-454B-B491-F123DCA4C6ED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B25BD-3396-431A-A6B1-C7AB5B876F12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87EE9-00FB-45BA-AFA9-FB047976F7A4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EC56C-B63E-4FF8-B9C6-302FF137E08F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142609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Ohm’s Law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60611" y="1796817"/>
            <a:ext cx="4790941" cy="3934283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35619" y="4031088"/>
            <a:ext cx="2253804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71370" y="4043967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0483" y="1647637"/>
            <a:ext cx="5138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Mathematical relationship between the electrical properties</a:t>
            </a:r>
          </a:p>
        </p:txBody>
      </p:sp>
      <p:sp>
        <p:nvSpPr>
          <p:cNvPr id="8" name="TextBox 7"/>
          <p:cNvSpPr txBox="1"/>
          <p:nvPr/>
        </p:nvSpPr>
        <p:spPr>
          <a:xfrm rot="20407846">
            <a:off x="391879" y="387294"/>
            <a:ext cx="2288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*Memorize*</a:t>
            </a:r>
          </a:p>
        </p:txBody>
      </p:sp>
      <p:pic>
        <p:nvPicPr>
          <p:cNvPr id="9" name="Picture 8" descr="Georg-Simon-O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334" y="288990"/>
            <a:ext cx="1126811" cy="17251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057672-0608-4AC9-8B54-C68A79487E7D}"/>
              </a:ext>
            </a:extLst>
          </p:cNvPr>
          <p:cNvSpPr txBox="1"/>
          <p:nvPr/>
        </p:nvSpPr>
        <p:spPr>
          <a:xfrm>
            <a:off x="2336103" y="2633059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1C8F0-F215-4ECB-A134-71F6C41E7251}"/>
              </a:ext>
            </a:extLst>
          </p:cNvPr>
          <p:cNvSpPr txBox="1"/>
          <p:nvPr/>
        </p:nvSpPr>
        <p:spPr>
          <a:xfrm>
            <a:off x="1452805" y="4219375"/>
            <a:ext cx="5100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3FC5FA-FEB8-49D0-BC4D-32472391AB28}"/>
              </a:ext>
            </a:extLst>
          </p:cNvPr>
          <p:cNvSpPr txBox="1"/>
          <p:nvPr/>
        </p:nvSpPr>
        <p:spPr>
          <a:xfrm>
            <a:off x="3462062" y="4219374"/>
            <a:ext cx="854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326DD4-D491-4AEE-AC5D-6DD03CCD725C}"/>
                  </a:ext>
                </a:extLst>
              </p:cNvPr>
              <p:cNvSpPr txBox="1"/>
              <p:nvPr/>
            </p:nvSpPr>
            <p:spPr>
              <a:xfrm>
                <a:off x="4758613" y="2918115"/>
                <a:ext cx="18142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326DD4-D491-4AEE-AC5D-6DD03CCD7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13" y="2918115"/>
                <a:ext cx="181421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818171-7003-4741-9461-258E7827459B}"/>
                  </a:ext>
                </a:extLst>
              </p:cNvPr>
              <p:cNvSpPr txBox="1"/>
              <p:nvPr/>
            </p:nvSpPr>
            <p:spPr>
              <a:xfrm>
                <a:off x="5864915" y="3796868"/>
                <a:ext cx="1069011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818171-7003-4741-9461-258E78274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915" y="3796868"/>
                <a:ext cx="1069011" cy="9187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B619AF-FA7D-497D-A2EC-F34EC02E68FC}"/>
                  </a:ext>
                </a:extLst>
              </p:cNvPr>
              <p:cNvSpPr txBox="1"/>
              <p:nvPr/>
            </p:nvSpPr>
            <p:spPr>
              <a:xfrm>
                <a:off x="7156689" y="4881093"/>
                <a:ext cx="1169999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B619AF-FA7D-497D-A2EC-F34EC02E6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689" y="4881093"/>
                <a:ext cx="1169999" cy="9187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5788CF5-5FA0-4420-B910-8DA9941AAA2A}"/>
              </a:ext>
            </a:extLst>
          </p:cNvPr>
          <p:cNvSpPr/>
          <p:nvPr/>
        </p:nvSpPr>
        <p:spPr>
          <a:xfrm>
            <a:off x="1841683" y="2315984"/>
            <a:ext cx="1828800" cy="1828800"/>
          </a:xfrm>
          <a:prstGeom prst="ellipse">
            <a:avLst/>
          </a:prstGeom>
          <a:solidFill>
            <a:srgbClr val="262626">
              <a:alpha val="89804"/>
            </a:srgb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D70257-B564-4481-B16A-25097C5E89D7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E4EC9-E1EF-4B34-A788-3E9FC96DF8C7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BA734B-D80B-4030-A214-D81B06471E10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837B72-9DEF-41A2-8D5A-6743AD611A2C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955145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11476 0.240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76 0.24075 L 0.12396 0.240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6" grpId="0" animBg="1"/>
      <p:bldP spid="6" grpId="1" animBg="1"/>
      <p:bldP spid="6" grpId="2" animBg="1"/>
      <p:bldP spid="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" y="1449516"/>
            <a:ext cx="9114806" cy="4712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529D18-5041-4028-AC47-1E028AA4587D}"/>
              </a:ext>
            </a:extLst>
          </p:cNvPr>
          <p:cNvSpPr/>
          <p:nvPr/>
        </p:nvSpPr>
        <p:spPr>
          <a:xfrm>
            <a:off x="4627983" y="2715209"/>
            <a:ext cx="578498" cy="569168"/>
          </a:xfrm>
          <a:prstGeom prst="rect">
            <a:avLst/>
          </a:prstGeom>
          <a:solidFill>
            <a:srgbClr val="FFFF00">
              <a:alpha val="20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BF8BC-521A-492C-86FE-F94E3950BBB1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CDBF-47A4-458E-8102-D41AA2174A40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D0B40-26D2-4F1D-8FA2-82356F082FE0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FB662-A2CC-4CAF-80BD-6085AAE42E4A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632693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83860" y="1422019"/>
            <a:ext cx="7955339" cy="11560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What is the voltage of a battery that produces a current of 1.5 amps through a 3 ohm resistor?</a:t>
            </a:r>
            <a:endParaRPr lang="en-US" altLang="en-US" sz="2800" dirty="0">
              <a:latin typeface="+mj-lt"/>
            </a:endParaRPr>
          </a:p>
        </p:txBody>
      </p:sp>
      <p:pic>
        <p:nvPicPr>
          <p:cNvPr id="4098" name="Picture 2" descr="http://www.psdgraphics.com/file/battery-energy-ic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6836" r="19369" b="4804"/>
          <a:stretch/>
        </p:blipFill>
        <p:spPr bwMode="auto">
          <a:xfrm>
            <a:off x="29194" y="1422019"/>
            <a:ext cx="854666" cy="9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3860" y="3793142"/>
            <a:ext cx="7493412" cy="10630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What resistance would produce a current of 5 amps from a 120-volt power source?</a:t>
            </a:r>
            <a:endParaRPr lang="en-US" altLang="en-US" sz="2800" dirty="0">
              <a:latin typeface="+mj-lt"/>
            </a:endParaRPr>
          </a:p>
        </p:txBody>
      </p:sp>
      <p:pic>
        <p:nvPicPr>
          <p:cNvPr id="10" name="Picture 2" descr="http://www.doityourself.com/forum/attachments/electrical-ac-dc/30434d1398262547-converting-light-receptacle-outlet-electrical-outlet-plug-outl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9793" r="11910" b="11639"/>
          <a:stretch/>
        </p:blipFill>
        <p:spPr bwMode="auto">
          <a:xfrm>
            <a:off x="100712" y="3793142"/>
            <a:ext cx="711630" cy="11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AC27E6-6E7E-47D2-AF11-A26D692330CE}"/>
                  </a:ext>
                </a:extLst>
              </p:cNvPr>
              <p:cNvSpPr txBox="1"/>
              <p:nvPr/>
            </p:nvSpPr>
            <p:spPr>
              <a:xfrm>
                <a:off x="1329167" y="4776339"/>
                <a:ext cx="13695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AC27E6-6E7E-47D2-AF11-A26D69233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67" y="4776339"/>
                <a:ext cx="136954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DAE1CE-FD2B-4E96-8F80-6179B456432B}"/>
                  </a:ext>
                </a:extLst>
              </p:cNvPr>
              <p:cNvSpPr txBox="1"/>
              <p:nvPr/>
            </p:nvSpPr>
            <p:spPr>
              <a:xfrm>
                <a:off x="1329167" y="5271734"/>
                <a:ext cx="19177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DAE1CE-FD2B-4E96-8F80-6179B4564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67" y="5271734"/>
                <a:ext cx="191776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1E724C-E517-4157-ACE4-F48E98088E67}"/>
                  </a:ext>
                </a:extLst>
              </p:cNvPr>
              <p:cNvSpPr txBox="1"/>
              <p:nvPr/>
            </p:nvSpPr>
            <p:spPr>
              <a:xfrm>
                <a:off x="4506845" y="5036341"/>
                <a:ext cx="1170000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1E724C-E517-4157-ACE4-F48E9808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845" y="5036341"/>
                <a:ext cx="1170000" cy="9187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E2EED0-8827-46E3-8128-B3CF25C9CC3D}"/>
                  </a:ext>
                </a:extLst>
              </p:cNvPr>
              <p:cNvSpPr txBox="1"/>
              <p:nvPr/>
            </p:nvSpPr>
            <p:spPr>
              <a:xfrm>
                <a:off x="1329167" y="5747335"/>
                <a:ext cx="12909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??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E2EED0-8827-46E3-8128-B3CF25C9C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67" y="5747335"/>
                <a:ext cx="129093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9B1AD0-B3FA-43EC-972A-4CADC7AFB1E7}"/>
                  </a:ext>
                </a:extLst>
              </p:cNvPr>
              <p:cNvSpPr txBox="1"/>
              <p:nvPr/>
            </p:nvSpPr>
            <p:spPr>
              <a:xfrm>
                <a:off x="5760494" y="5036341"/>
                <a:ext cx="119603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9B1AD0-B3FA-43EC-972A-4CADC7AFB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494" y="5036341"/>
                <a:ext cx="1196032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97C9A0-A723-4CC6-A398-9109B2B70C05}"/>
                  </a:ext>
                </a:extLst>
              </p:cNvPr>
              <p:cNvSpPr txBox="1"/>
              <p:nvPr/>
            </p:nvSpPr>
            <p:spPr>
              <a:xfrm>
                <a:off x="7040175" y="5341523"/>
                <a:ext cx="13370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97C9A0-A723-4CC6-A398-9109B2B70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175" y="5341523"/>
                <a:ext cx="133709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86E0ED-9041-466C-84CC-CCAF9FAA256B}"/>
                  </a:ext>
                </a:extLst>
              </p:cNvPr>
              <p:cNvSpPr txBox="1"/>
              <p:nvPr/>
            </p:nvSpPr>
            <p:spPr>
              <a:xfrm>
                <a:off x="1329167" y="2345553"/>
                <a:ext cx="16821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=1.5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86E0ED-9041-466C-84CC-CCAF9FAA2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67" y="2345553"/>
                <a:ext cx="168212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4F2C49-ED22-4A4E-9774-AC736E66B537}"/>
                  </a:ext>
                </a:extLst>
              </p:cNvPr>
              <p:cNvSpPr txBox="1"/>
              <p:nvPr/>
            </p:nvSpPr>
            <p:spPr>
              <a:xfrm>
                <a:off x="1329167" y="2829056"/>
                <a:ext cx="14968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4F2C49-ED22-4A4E-9774-AC736E66B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67" y="2829056"/>
                <a:ext cx="1496820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52B9AB-DEDF-4057-B046-39963333EAB6}"/>
                  </a:ext>
                </a:extLst>
              </p:cNvPr>
              <p:cNvSpPr txBox="1"/>
              <p:nvPr/>
            </p:nvSpPr>
            <p:spPr>
              <a:xfrm>
                <a:off x="3679489" y="2817196"/>
                <a:ext cx="18142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52B9AB-DEDF-4057-B046-39963333E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489" y="2817196"/>
                <a:ext cx="1814215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2DE892-1EB0-4495-81D7-FCB8F4A09074}"/>
                  </a:ext>
                </a:extLst>
              </p:cNvPr>
              <p:cNvSpPr txBox="1"/>
              <p:nvPr/>
            </p:nvSpPr>
            <p:spPr>
              <a:xfrm>
                <a:off x="1345501" y="3323951"/>
                <a:ext cx="128708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??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2DE892-1EB0-4495-81D7-FCB8F4A09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01" y="3323951"/>
                <a:ext cx="128708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7473787-21A6-44CF-B416-A74AC39F0369}"/>
                  </a:ext>
                </a:extLst>
              </p:cNvPr>
              <p:cNvSpPr/>
              <p:nvPr/>
            </p:nvSpPr>
            <p:spPr>
              <a:xfrm>
                <a:off x="5442691" y="2771031"/>
                <a:ext cx="19413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7473787-21A6-44CF-B416-A74AC39F0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691" y="2771031"/>
                <a:ext cx="1941365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4C4F02-E9CA-4E01-8F42-88DD6DB909FD}"/>
                  </a:ext>
                </a:extLst>
              </p:cNvPr>
              <p:cNvSpPr/>
              <p:nvPr/>
            </p:nvSpPr>
            <p:spPr>
              <a:xfrm>
                <a:off x="7262934" y="2771031"/>
                <a:ext cx="15762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4.5 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4C4F02-E9CA-4E01-8F42-88DD6DB90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934" y="2771031"/>
                <a:ext cx="1576265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2CB7CC-8DAD-4A6A-8467-56980C26B2D3}"/>
                  </a:ext>
                </a:extLst>
              </p:cNvPr>
              <p:cNvSpPr txBox="1"/>
              <p:nvPr/>
            </p:nvSpPr>
            <p:spPr>
              <a:xfrm>
                <a:off x="7384056" y="185961"/>
                <a:ext cx="1170000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2CB7CC-8DAD-4A6A-8467-56980C26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56" y="185961"/>
                <a:ext cx="1170000" cy="9187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63AF594-74A2-4AE0-8CF0-8E6FE1BF71EA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6CFD94-E24A-41F0-9612-BE0B0451A36C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9C525F-DFCB-44AB-BBC2-7C9BA0DAC76D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3F9E2F-3C5B-4B67-98A5-2114D9C80323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401364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Power?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5223" y="1609026"/>
          <a:ext cx="6096000" cy="78167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67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 Symbol: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 Unit: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6876" y="2900990"/>
            <a:ext cx="6513779" cy="18467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>
                <a:latin typeface="+mj-lt"/>
              </a:rPr>
              <a:t>New Equations:</a:t>
            </a:r>
            <a:endParaRPr lang="en-US" altLang="en-US" sz="3600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72437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D96466F-22AD-4D38-B8D0-2C831276560F}"/>
              </a:ext>
            </a:extLst>
          </p:cNvPr>
          <p:cNvSpPr txBox="1"/>
          <p:nvPr/>
        </p:nvSpPr>
        <p:spPr>
          <a:xfrm>
            <a:off x="3031603" y="1531027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5AD3E-54AE-4662-B3B8-7CCC0E5FC80C}"/>
              </a:ext>
            </a:extLst>
          </p:cNvPr>
          <p:cNvSpPr txBox="1"/>
          <p:nvPr/>
        </p:nvSpPr>
        <p:spPr>
          <a:xfrm>
            <a:off x="4803032" y="1627238"/>
            <a:ext cx="2640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Watts [W]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E82E9D-D875-4FD4-8171-2C605E212290}"/>
                  </a:ext>
                </a:extLst>
              </p:cNvPr>
              <p:cNvSpPr txBox="1"/>
              <p:nvPr/>
            </p:nvSpPr>
            <p:spPr>
              <a:xfrm>
                <a:off x="3259694" y="4201446"/>
                <a:ext cx="247118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6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𝑉𝐼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E82E9D-D875-4FD4-8171-2C605E212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694" y="4201446"/>
                <a:ext cx="247118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96C8C0-6E73-4611-B7F5-A2C54B0D0A6F}"/>
                  </a:ext>
                </a:extLst>
              </p:cNvPr>
              <p:cNvSpPr txBox="1"/>
              <p:nvPr/>
            </p:nvSpPr>
            <p:spPr>
              <a:xfrm>
                <a:off x="381415" y="4924327"/>
                <a:ext cx="228761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96C8C0-6E73-4611-B7F5-A2C54B0D0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5" y="4924327"/>
                <a:ext cx="2287614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3F83EE-B723-4F74-BAF1-701DBCDB725D}"/>
                  </a:ext>
                </a:extLst>
              </p:cNvPr>
              <p:cNvSpPr txBox="1"/>
              <p:nvPr/>
            </p:nvSpPr>
            <p:spPr>
              <a:xfrm>
                <a:off x="6474973" y="4510278"/>
                <a:ext cx="2041969" cy="1477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3F83EE-B723-4F74-BAF1-701DBCDB7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73" y="4510278"/>
                <a:ext cx="2041969" cy="14773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791F61-7E18-4463-A411-28F8CC425769}"/>
                  </a:ext>
                </a:extLst>
              </p:cNvPr>
              <p:cNvSpPr txBox="1"/>
              <p:nvPr/>
            </p:nvSpPr>
            <p:spPr>
              <a:xfrm>
                <a:off x="697047" y="4132163"/>
                <a:ext cx="16563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𝐼𝑅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791F61-7E18-4463-A411-28F8CC425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47" y="4132163"/>
                <a:ext cx="165635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D64A16-73BF-417B-8264-7C0DACA15CD8}"/>
                  </a:ext>
                </a:extLst>
              </p:cNvPr>
              <p:cNvSpPr txBox="1"/>
              <p:nvPr/>
            </p:nvSpPr>
            <p:spPr>
              <a:xfrm>
                <a:off x="3259694" y="4205812"/>
                <a:ext cx="247118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6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D64A16-73BF-417B-8264-7C0DACA15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694" y="4205812"/>
                <a:ext cx="247118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F979AC-945C-4CE5-A2BD-8A3CA5ECE0C2}"/>
                  </a:ext>
                </a:extLst>
              </p:cNvPr>
              <p:cNvSpPr txBox="1"/>
              <p:nvPr/>
            </p:nvSpPr>
            <p:spPr>
              <a:xfrm>
                <a:off x="3256381" y="4210026"/>
                <a:ext cx="247118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6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𝑉𝐼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F979AC-945C-4CE5-A2BD-8A3CA5ECE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81" y="4210026"/>
                <a:ext cx="247118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7BE328-D9A6-425F-8358-EEAE6CFA6A02}"/>
                  </a:ext>
                </a:extLst>
              </p:cNvPr>
              <p:cNvSpPr txBox="1"/>
              <p:nvPr/>
            </p:nvSpPr>
            <p:spPr>
              <a:xfrm>
                <a:off x="6775623" y="3094679"/>
                <a:ext cx="1335750" cy="1148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7BE328-D9A6-425F-8358-EEAE6CFA6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623" y="3094679"/>
                <a:ext cx="1335750" cy="11484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7CD0623-E912-42D1-9652-C167594B8C93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258162-A1A3-480E-A57F-8B1E91AE0B73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42C9E8-4C3F-41C3-96EE-700E2BF64A48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8F6CB-EBC3-4AA4-A22C-9642B23F7BCB}"/>
              </a:ext>
            </a:extLst>
          </p:cNvPr>
          <p:cNvSpPr txBox="1"/>
          <p:nvPr/>
        </p:nvSpPr>
        <p:spPr>
          <a:xfrm>
            <a:off x="7665069" y="6432951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673621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" y="1449516"/>
            <a:ext cx="9114806" cy="47120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F178A-6BA8-409A-BC42-D889815FF4A9}"/>
              </a:ext>
            </a:extLst>
          </p:cNvPr>
          <p:cNvSpPr/>
          <p:nvPr/>
        </p:nvSpPr>
        <p:spPr>
          <a:xfrm>
            <a:off x="4567935" y="3245701"/>
            <a:ext cx="1627591" cy="51453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AFF6C-633C-4CC3-8892-E67B887AF46D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C328E-1A28-4AC3-ACAA-AC351513E143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27DBC-0282-499A-8D02-ABF7F18B6D2D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2C577-38F7-4E71-8CCA-86001F509433}"/>
              </a:ext>
            </a:extLst>
          </p:cNvPr>
          <p:cNvSpPr txBox="1"/>
          <p:nvPr/>
        </p:nvSpPr>
        <p:spPr>
          <a:xfrm>
            <a:off x="7665069" y="6432951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542461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Power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439638" y="1396683"/>
            <a:ext cx="6513779" cy="18467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>
                <a:latin typeface="+mj-lt"/>
              </a:rPr>
              <a:t>A blender runs on 5 amps of current on a 120 V. How much power is it drawing?</a:t>
            </a:r>
            <a:endParaRPr lang="en-US" altLang="en-US" sz="3600" dirty="0">
              <a:latin typeface="+mj-lt"/>
            </a:endParaRPr>
          </a:p>
        </p:txBody>
      </p:sp>
      <p:pic>
        <p:nvPicPr>
          <p:cNvPr id="1028" name="Picture 4" descr="http://www.cpsc.gov/Global/Images/Recall/2014/14012/LARGE_Blender%201832449_Full%20Produ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8" y="1396683"/>
            <a:ext cx="1231790" cy="190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322A5B-8841-4106-915B-5615C6C2470E}"/>
                  </a:ext>
                </a:extLst>
              </p:cNvPr>
              <p:cNvSpPr txBox="1"/>
              <p:nvPr/>
            </p:nvSpPr>
            <p:spPr>
              <a:xfrm>
                <a:off x="602001" y="3555259"/>
                <a:ext cx="15375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322A5B-8841-4106-915B-5615C6C24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01" y="3555259"/>
                <a:ext cx="153753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1CEF78-F737-410D-B3F1-CEA9235E937E}"/>
                  </a:ext>
                </a:extLst>
              </p:cNvPr>
              <p:cNvSpPr txBox="1"/>
              <p:nvPr/>
            </p:nvSpPr>
            <p:spPr>
              <a:xfrm>
                <a:off x="602001" y="4109257"/>
                <a:ext cx="21611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1CEF78-F737-410D-B3F1-CEA9235E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01" y="4109257"/>
                <a:ext cx="216110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5BD527-906E-4713-8D7B-1A092869AD2E}"/>
                  </a:ext>
                </a:extLst>
              </p:cNvPr>
              <p:cNvSpPr txBox="1"/>
              <p:nvPr/>
            </p:nvSpPr>
            <p:spPr>
              <a:xfrm>
                <a:off x="3564762" y="4016924"/>
                <a:ext cx="197637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𝑉𝐼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5BD527-906E-4713-8D7B-1A092869A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762" y="4016924"/>
                <a:ext cx="1976375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7D6F02-9051-4D31-B3A2-A9BA9B97915A}"/>
                  </a:ext>
                </a:extLst>
              </p:cNvPr>
              <p:cNvSpPr/>
              <p:nvPr/>
            </p:nvSpPr>
            <p:spPr>
              <a:xfrm>
                <a:off x="5476742" y="4791835"/>
                <a:ext cx="27970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𝟔𝟎𝟎</m:t>
                      </m:r>
                      <m:r>
                        <a:rPr lang="en-US" sz="4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7D6F02-9051-4D31-B3A2-A9BA9B979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742" y="4791835"/>
                <a:ext cx="279704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AF1758-98EE-45FA-8055-46BB9CAE7832}"/>
                  </a:ext>
                </a:extLst>
              </p:cNvPr>
              <p:cNvSpPr txBox="1"/>
              <p:nvPr/>
            </p:nvSpPr>
            <p:spPr>
              <a:xfrm>
                <a:off x="5572684" y="4016924"/>
                <a:ext cx="315579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=(120)(5)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AF1758-98EE-45FA-8055-46BB9CAE7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84" y="4016924"/>
                <a:ext cx="3155799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B5A002-574B-41D4-9039-D49CD1192D82}"/>
                  </a:ext>
                </a:extLst>
              </p:cNvPr>
              <p:cNvSpPr txBox="1"/>
              <p:nvPr/>
            </p:nvSpPr>
            <p:spPr>
              <a:xfrm>
                <a:off x="300097" y="5461317"/>
                <a:ext cx="2868221" cy="669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𝑉𝐼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B5A002-574B-41D4-9039-D49CD1192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7" y="5461317"/>
                <a:ext cx="2868221" cy="669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7C50B52-398D-447C-A24C-FA6F67263B92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704E9-F233-43DD-9923-EA64E9E02906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D04D5-2BB2-444E-980A-D7244317A4D9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24569-7546-4E08-9D46-0AB6B969865D}"/>
              </a:ext>
            </a:extLst>
          </p:cNvPr>
          <p:cNvSpPr txBox="1"/>
          <p:nvPr/>
        </p:nvSpPr>
        <p:spPr>
          <a:xfrm>
            <a:off x="7665069" y="6432951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489304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Devices… Different Power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2494" y="1586426"/>
          <a:ext cx="5573395" cy="428387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98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Common Appliances</a:t>
                      </a:r>
                      <a:endParaRPr lang="en-US" sz="2800" b="1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Estimated Watts</a:t>
                      </a:r>
                      <a:endParaRPr lang="en-US" sz="2800" b="1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Blender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300-1000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Microwave 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1000-2000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Waffle Iron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800-1500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Toaster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800-1500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Hair Dryer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1000-1875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TV 32" LED/LCD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TV 42" Plasma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240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Blu-Ray or DVD Player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Video Game Console 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(Xbox / PS4 / Wii)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40-140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151920" y="1531726"/>
            <a:ext cx="2518356" cy="18467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>
                <a:latin typeface="+mj-lt"/>
              </a:rPr>
              <a:t>What do you notice?</a:t>
            </a:r>
            <a:endParaRPr lang="en-US" altLang="en-US" sz="3600" dirty="0"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EACA09-EC60-4047-A010-7DA6D96F15AD}"/>
              </a:ext>
            </a:extLst>
          </p:cNvPr>
          <p:cNvSpPr txBox="1">
            <a:spLocks noChangeArrowheads="1"/>
          </p:cNvSpPr>
          <p:nvPr/>
        </p:nvSpPr>
        <p:spPr>
          <a:xfrm>
            <a:off x="6151920" y="3081605"/>
            <a:ext cx="2518356" cy="18467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C00000"/>
                </a:solidFill>
                <a:latin typeface="+mj-lt"/>
              </a:rPr>
              <a:t>Heat</a:t>
            </a:r>
            <a:endParaRPr lang="en-US" alt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ABAFBE-14E1-4ADD-8DA8-B69E2C27668B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E60DE-88B3-490D-BFB4-BB83969EF27E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04CFB2-3732-4F95-8675-CB74FBE70F40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AF82F-7E61-4AE1-9D1B-FADCF89567AF}"/>
              </a:ext>
            </a:extLst>
          </p:cNvPr>
          <p:cNvSpPr txBox="1"/>
          <p:nvPr/>
        </p:nvSpPr>
        <p:spPr>
          <a:xfrm>
            <a:off x="7665069" y="6432951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987325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properties of Voltage, Current, Resistance, and Power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Ohm’s Law to mathematically relate these electrical properties and solve for an unknown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71531-8476-482F-9F78-62C5BD57F95A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4A04D-6A95-42E6-B07A-3516F95B65FD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B8EEA-00B3-4539-AE7E-088F73C9B1D1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9A6BB-3631-4F51-8BDC-33BB3ABA508C}"/>
              </a:ext>
            </a:extLst>
          </p:cNvPr>
          <p:cNvSpPr txBox="1"/>
          <p:nvPr/>
        </p:nvSpPr>
        <p:spPr>
          <a:xfrm>
            <a:off x="7665069" y="6432951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back…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" y="1531726"/>
            <a:ext cx="876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What is potential energy?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6CA21-50EF-4937-851F-17CBDCA7E77C}"/>
              </a:ext>
            </a:extLst>
          </p:cNvPr>
          <p:cNvSpPr txBox="1"/>
          <p:nvPr/>
        </p:nvSpPr>
        <p:spPr>
          <a:xfrm>
            <a:off x="1295301" y="3247053"/>
            <a:ext cx="6553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Stored 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E6812-61AC-4E4E-A293-9E2230B382B0}"/>
              </a:ext>
            </a:extLst>
          </p:cNvPr>
          <p:cNvSpPr txBox="1"/>
          <p:nvPr/>
        </p:nvSpPr>
        <p:spPr>
          <a:xfrm>
            <a:off x="465512" y="6432951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4BCAA-F3A6-4D31-8B37-7213C4B50BFA}"/>
              </a:ext>
            </a:extLst>
          </p:cNvPr>
          <p:cNvSpPr txBox="1"/>
          <p:nvPr/>
        </p:nvSpPr>
        <p:spPr>
          <a:xfrm>
            <a:off x="5003394" y="6432951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63F9C-CD78-4703-AD19-D29319B71DDD}"/>
              </a:ext>
            </a:extLst>
          </p:cNvPr>
          <p:cNvSpPr txBox="1"/>
          <p:nvPr/>
        </p:nvSpPr>
        <p:spPr>
          <a:xfrm>
            <a:off x="2734453" y="6432951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DCF90-EC9C-4E6D-B79B-F5A4C29DD207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106093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00" y="1531726"/>
            <a:ext cx="876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Voltage is the Potential Energy ____________ between two locations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85143" y="3191084"/>
          <a:ext cx="6096000" cy="78167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67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 Symbol: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 Unit: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B4C559-B007-41B9-A5A3-B3C0F2E0B2A7}"/>
              </a:ext>
            </a:extLst>
          </p:cNvPr>
          <p:cNvSpPr txBox="1"/>
          <p:nvPr/>
        </p:nvSpPr>
        <p:spPr>
          <a:xfrm>
            <a:off x="6288833" y="1485559"/>
            <a:ext cx="2119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6A4318-EB48-4B47-9BDB-C4E3B4D34152}"/>
              </a:ext>
            </a:extLst>
          </p:cNvPr>
          <p:cNvSpPr/>
          <p:nvPr/>
        </p:nvSpPr>
        <p:spPr>
          <a:xfrm>
            <a:off x="4233357" y="3223764"/>
            <a:ext cx="53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40D6E-8A9A-4A2C-AB99-2213153007D5}"/>
              </a:ext>
            </a:extLst>
          </p:cNvPr>
          <p:cNvSpPr/>
          <p:nvPr/>
        </p:nvSpPr>
        <p:spPr>
          <a:xfrm>
            <a:off x="6015625" y="3195189"/>
            <a:ext cx="22765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Volts [V]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9CA3F-F7A8-4B06-B02D-A9D748FA7953}"/>
              </a:ext>
            </a:extLst>
          </p:cNvPr>
          <p:cNvSpPr txBox="1"/>
          <p:nvPr/>
        </p:nvSpPr>
        <p:spPr>
          <a:xfrm>
            <a:off x="4887064" y="2254392"/>
            <a:ext cx="389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Voltage = Potential Difference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4032D-2A27-4BCF-BA4D-DFCC2D566A93}"/>
              </a:ext>
            </a:extLst>
          </p:cNvPr>
          <p:cNvSpPr txBox="1"/>
          <p:nvPr/>
        </p:nvSpPr>
        <p:spPr>
          <a:xfrm>
            <a:off x="7017590" y="2590919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</a:rPr>
              <a:t>p.d.</a:t>
            </a:r>
            <a:endParaRPr lang="en-US" sz="2400" dirty="0">
              <a:solidFill>
                <a:srgbClr val="FF00FF"/>
              </a:solidFill>
            </a:endParaRPr>
          </a:p>
        </p:txBody>
      </p:sp>
      <p:pic>
        <p:nvPicPr>
          <p:cNvPr id="1026" name="Picture 2" descr="Guide to Recyclables — Batteries | Recycling Info Depot">
            <a:extLst>
              <a:ext uri="{FF2B5EF4-FFF2-40B4-BE49-F238E27FC236}">
                <a16:creationId xmlns:a16="http://schemas.microsoft.com/office/drawing/2014/main" id="{E42C2BB3-8DC3-473B-80AA-B4ABA45B2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6" y="4099356"/>
            <a:ext cx="2909357" cy="207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2DCE11-8FA2-49CD-A3CA-3B2812C8A7C5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9B0C14-AB8D-4CF0-AC88-D55DA14D2E77}"/>
              </a:ext>
            </a:extLst>
          </p:cNvPr>
          <p:cNvSpPr txBox="1"/>
          <p:nvPr/>
        </p:nvSpPr>
        <p:spPr>
          <a:xfrm>
            <a:off x="5003394" y="6432951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99EED1-C366-4447-B526-2378D857F03D}"/>
              </a:ext>
            </a:extLst>
          </p:cNvPr>
          <p:cNvSpPr txBox="1"/>
          <p:nvPr/>
        </p:nvSpPr>
        <p:spPr>
          <a:xfrm>
            <a:off x="2734453" y="6432951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8BB015-36BC-4BB0-A3A0-A030B3D60E58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535935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7EF1AC4-3C35-4F43-9530-0B5BFCFECE2C}"/>
              </a:ext>
            </a:extLst>
          </p:cNvPr>
          <p:cNvSpPr/>
          <p:nvPr/>
        </p:nvSpPr>
        <p:spPr>
          <a:xfrm>
            <a:off x="201396" y="2908707"/>
            <a:ext cx="5979887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00" y="1531726"/>
            <a:ext cx="6003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The rate at which charges </a:t>
            </a:r>
          </a:p>
          <a:p>
            <a:pPr algn="ctr"/>
            <a:r>
              <a:rPr lang="en-US" sz="3600" dirty="0">
                <a:latin typeface="+mj-lt"/>
              </a:rPr>
              <a:t>move through a conductor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199" y="2907059"/>
            <a:ext cx="5979887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Flow of Electrons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3199" y="4352226"/>
          <a:ext cx="6096000" cy="78167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67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 Symbol: 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 Unit: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397" r="14725"/>
          <a:stretch/>
        </p:blipFill>
        <p:spPr>
          <a:xfrm>
            <a:off x="6734628" y="1680906"/>
            <a:ext cx="1930400" cy="308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611090"/>
            <a:ext cx="9143999" cy="4987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225717" y="5860472"/>
            <a:ext cx="73762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38342" y="5865035"/>
            <a:ext cx="73762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2EAE0EA-2B38-4DC2-A916-33D75129B7CC}"/>
              </a:ext>
            </a:extLst>
          </p:cNvPr>
          <p:cNvSpPr txBox="1"/>
          <p:nvPr/>
        </p:nvSpPr>
        <p:spPr>
          <a:xfrm>
            <a:off x="1850573" y="4420552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endParaRPr lang="en-US" sz="5400" dirty="0">
              <a:solidFill>
                <a:srgbClr val="FF00F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AD3644-8929-48B6-BEE5-F88824F24636}"/>
              </a:ext>
            </a:extLst>
          </p:cNvPr>
          <p:cNvSpPr txBox="1"/>
          <p:nvPr/>
        </p:nvSpPr>
        <p:spPr>
          <a:xfrm>
            <a:off x="3486314" y="4402998"/>
            <a:ext cx="269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Amperes [A]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C8FD12-32FC-4248-8423-1CCC254EA00A}"/>
              </a:ext>
            </a:extLst>
          </p:cNvPr>
          <p:cNvGrpSpPr/>
          <p:nvPr/>
        </p:nvGrpSpPr>
        <p:grpSpPr>
          <a:xfrm>
            <a:off x="-748799" y="5672157"/>
            <a:ext cx="9724662" cy="382674"/>
            <a:chOff x="-748799" y="5672157"/>
            <a:chExt cx="9724662" cy="382674"/>
          </a:xfrm>
        </p:grpSpPr>
        <p:sp>
          <p:nvSpPr>
            <p:cNvPr id="10" name="Oval 9"/>
            <p:cNvSpPr/>
            <p:nvPr/>
          </p:nvSpPr>
          <p:spPr>
            <a:xfrm>
              <a:off x="198717" y="5672157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72475" y="5803371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146233" y="5672157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619991" y="5803371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093749" y="5672157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567507" y="5803371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041265" y="5672157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515023" y="5803371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988781" y="5672157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462539" y="5803371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936297" y="5672157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5410055" y="5803371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883813" y="5672157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357571" y="5803371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831329" y="5672157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40D1B7A-20E7-4EC8-ABDA-2B59D8AC826F}"/>
                </a:ext>
              </a:extLst>
            </p:cNvPr>
            <p:cNvSpPr/>
            <p:nvPr/>
          </p:nvSpPr>
          <p:spPr>
            <a:xfrm>
              <a:off x="7305087" y="5803371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3868148-743F-4E7A-AAE1-CDF01C1A2171}"/>
                </a:ext>
              </a:extLst>
            </p:cNvPr>
            <p:cNvSpPr/>
            <p:nvPr/>
          </p:nvSpPr>
          <p:spPr>
            <a:xfrm>
              <a:off x="7778845" y="5672157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7B5780C-5041-4DD6-BCA7-67D6111F77D7}"/>
                </a:ext>
              </a:extLst>
            </p:cNvPr>
            <p:cNvSpPr/>
            <p:nvPr/>
          </p:nvSpPr>
          <p:spPr>
            <a:xfrm>
              <a:off x="8252603" y="5803371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FE40DF2-8C87-4799-89C6-E102193C94A3}"/>
                </a:ext>
              </a:extLst>
            </p:cNvPr>
            <p:cNvSpPr/>
            <p:nvPr/>
          </p:nvSpPr>
          <p:spPr>
            <a:xfrm>
              <a:off x="8726358" y="5672157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9B48C28-D2EC-4C6C-85EA-69BA2C87DB3D}"/>
                </a:ext>
              </a:extLst>
            </p:cNvPr>
            <p:cNvSpPr/>
            <p:nvPr/>
          </p:nvSpPr>
          <p:spPr>
            <a:xfrm>
              <a:off x="-748799" y="5672157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09BEE16-C156-4D7C-841D-E7C0ACC1C26C}"/>
                </a:ext>
              </a:extLst>
            </p:cNvPr>
            <p:cNvSpPr/>
            <p:nvPr/>
          </p:nvSpPr>
          <p:spPr>
            <a:xfrm>
              <a:off x="-275041" y="5803371"/>
              <a:ext cx="249505" cy="251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F20A264F-B46F-4626-B8B7-F1B3A5BF06E9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D68E804-549E-4B7D-8D0C-0BE954005D2C}"/>
              </a:ext>
            </a:extLst>
          </p:cNvPr>
          <p:cNvSpPr txBox="1"/>
          <p:nvPr/>
        </p:nvSpPr>
        <p:spPr>
          <a:xfrm>
            <a:off x="5003394" y="6432951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ECF741-BFEC-4855-BC82-24A7AB6723B0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6EE1FDF-9B99-4019-B2E4-65E5E0AB5EA1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98139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10365 -0.0004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82" y="1531726"/>
            <a:ext cx="876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Why do the electrons flow instead of protons or neutrons?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05908F-3F5B-40F9-9EE3-2C5B2A2D8ECE}"/>
              </a:ext>
            </a:extLst>
          </p:cNvPr>
          <p:cNvGrpSpPr/>
          <p:nvPr/>
        </p:nvGrpSpPr>
        <p:grpSpPr>
          <a:xfrm>
            <a:off x="2556588" y="2099388"/>
            <a:ext cx="5589814" cy="2273931"/>
            <a:chOff x="2556588" y="2099388"/>
            <a:chExt cx="5589814" cy="227393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801916F-65CC-40AD-B4FB-51A702285C00}"/>
                </a:ext>
              </a:extLst>
            </p:cNvPr>
            <p:cNvCxnSpPr/>
            <p:nvPr/>
          </p:nvCxnSpPr>
          <p:spPr>
            <a:xfrm>
              <a:off x="2556588" y="2099388"/>
              <a:ext cx="1688841" cy="0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E10CC78-A2FF-4021-B58E-4FAE3BF732A8}"/>
                </a:ext>
              </a:extLst>
            </p:cNvPr>
            <p:cNvCxnSpPr/>
            <p:nvPr/>
          </p:nvCxnSpPr>
          <p:spPr>
            <a:xfrm>
              <a:off x="3704253" y="2108718"/>
              <a:ext cx="1203649" cy="1026368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3FC64A-7A83-46A0-AF69-F2E0B3658A84}"/>
                </a:ext>
              </a:extLst>
            </p:cNvPr>
            <p:cNvSpPr txBox="1"/>
            <p:nvPr/>
          </p:nvSpPr>
          <p:spPr>
            <a:xfrm>
              <a:off x="4907902" y="3172990"/>
              <a:ext cx="3238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Outside of the atom so they are more easily transferred</a:t>
              </a:r>
            </a:p>
          </p:txBody>
        </p:sp>
      </p:grpSp>
      <p:pic>
        <p:nvPicPr>
          <p:cNvPr id="1028" name="Picture 4" descr="Image result for atom model">
            <a:extLst>
              <a:ext uri="{FF2B5EF4-FFF2-40B4-BE49-F238E27FC236}">
                <a16:creationId xmlns:a16="http://schemas.microsoft.com/office/drawing/2014/main" id="{F3F25FB6-45CA-40CE-AEF9-CE1AD52D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54" y="3519522"/>
            <a:ext cx="1207457" cy="12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4.bp.blogspot.com/-bPaV6gYEYRA/V1j0NW0loAI/AAAAAAAA3-I/-K-D-xJdPek3nNObB4k8kn5eFnPjuRGWQCLcB/w1200-h630-p-nu/driftvelocity.gif">
            <a:hlinkClick r:id="rId3"/>
            <a:extLst>
              <a:ext uri="{FF2B5EF4-FFF2-40B4-BE49-F238E27FC236}">
                <a16:creationId xmlns:a16="http://schemas.microsoft.com/office/drawing/2014/main" id="{0C99866C-4C9A-406A-886B-704A9B7527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7" y="3930255"/>
            <a:ext cx="3891110" cy="20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B71ABC-6480-42DB-9091-0EAF448B45B5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FD9F4-CC85-4594-9467-6427BFED5C21}"/>
              </a:ext>
            </a:extLst>
          </p:cNvPr>
          <p:cNvSpPr txBox="1"/>
          <p:nvPr/>
        </p:nvSpPr>
        <p:spPr>
          <a:xfrm>
            <a:off x="5003394" y="6432951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78BFD-F5A1-4B3E-B652-DBC5AFE70968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8A2C7-F50A-408D-9F9E-2D92C0DDCD43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502012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857" y="1531726"/>
            <a:ext cx="860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How difficult it is for electrons to flow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0914" y="2378284"/>
          <a:ext cx="6096000" cy="80133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33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 Symbol: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 Unit: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http://www.harborfreight.com/media/catalog/product/cache/1/image/9df78eab33525d08d6e5fb8d27136e95/i/m/image_16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26" y="3542449"/>
            <a:ext cx="2232355" cy="223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623" y="3542449"/>
            <a:ext cx="2623311" cy="2067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6067" y="5774804"/>
            <a:ext cx="606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Which one has more resistance for water flow?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474C53-4A86-4263-9147-021634362B61}"/>
              </a:ext>
            </a:extLst>
          </p:cNvPr>
          <p:cNvSpPr/>
          <p:nvPr/>
        </p:nvSpPr>
        <p:spPr>
          <a:xfrm>
            <a:off x="1938027" y="2395021"/>
            <a:ext cx="522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endParaRPr lang="en-US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B2FFD-E3E5-42AB-AECA-0AA1D5E65F1F}"/>
              </a:ext>
            </a:extLst>
          </p:cNvPr>
          <p:cNvSpPr/>
          <p:nvPr/>
        </p:nvSpPr>
        <p:spPr>
          <a:xfrm>
            <a:off x="3701633" y="2395021"/>
            <a:ext cx="2521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Ohms [</a:t>
            </a:r>
            <a:r>
              <a:rPr lang="el-GR" sz="4400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]</a:t>
            </a:r>
            <a:endParaRPr lang="en-US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3F649F-5B3A-4F91-87D4-20E87350EAF0}"/>
              </a:ext>
            </a:extLst>
          </p:cNvPr>
          <p:cNvSpPr/>
          <p:nvPr/>
        </p:nvSpPr>
        <p:spPr>
          <a:xfrm>
            <a:off x="1632129" y="3678382"/>
            <a:ext cx="2557316" cy="2013435"/>
          </a:xfrm>
          <a:prstGeom prst="rect">
            <a:avLst/>
          </a:prstGeom>
          <a:solidFill>
            <a:srgbClr val="FFFF00">
              <a:alpha val="20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33539-C024-4F65-811F-44DAA4AD9FE5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EC1DB3-706E-4D79-95BE-723FF33C5CDA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8AD00-9D4B-41CE-806E-198CCF8506B3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180E1-73B0-40B8-8429-166D0417B0CA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04859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Conductors and Insulators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2215" y="1680906"/>
            <a:ext cx="8418928" cy="145160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Conductors have a ___________ resistance</a:t>
            </a:r>
          </a:p>
          <a:p>
            <a:pPr marL="0" indent="0" algn="ctr">
              <a:buNone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Insulators have a ___________ resistance</a:t>
            </a:r>
          </a:p>
          <a:p>
            <a:pPr marL="0" indent="0" algn="ctr">
              <a:buNone/>
            </a:pP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296" y="3512651"/>
            <a:ext cx="2510788" cy="2510788"/>
          </a:xfrm>
          <a:prstGeom prst="rect">
            <a:avLst/>
          </a:prstGeom>
        </p:spPr>
      </p:pic>
      <p:pic>
        <p:nvPicPr>
          <p:cNvPr id="3074" name="Picture 2" descr="http://www.instakey.com/wp-content/uploads/FalconKeySerial1000X14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30" y="3231571"/>
            <a:ext cx="1956788" cy="28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63BD46-8177-4682-8E72-743EF323F4C8}"/>
              </a:ext>
            </a:extLst>
          </p:cNvPr>
          <p:cNvSpPr txBox="1"/>
          <p:nvPr/>
        </p:nvSpPr>
        <p:spPr>
          <a:xfrm>
            <a:off x="4815195" y="1568157"/>
            <a:ext cx="862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1BB6F-6222-413C-9A61-B08AA2022A42}"/>
              </a:ext>
            </a:extLst>
          </p:cNvPr>
          <p:cNvSpPr txBox="1"/>
          <p:nvPr/>
        </p:nvSpPr>
        <p:spPr>
          <a:xfrm>
            <a:off x="4586597" y="2250753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high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7F22113-20BC-431C-ABA8-1CAEC3146C2F}"/>
              </a:ext>
            </a:extLst>
          </p:cNvPr>
          <p:cNvSpPr/>
          <p:nvPr/>
        </p:nvSpPr>
        <p:spPr>
          <a:xfrm>
            <a:off x="504799" y="1399825"/>
            <a:ext cx="1956788" cy="2668321"/>
          </a:xfrm>
          <a:prstGeom prst="arc">
            <a:avLst>
              <a:gd name="adj1" fmla="val 5455056"/>
              <a:gd name="adj2" fmla="val 12767017"/>
            </a:avLst>
          </a:prstGeom>
          <a:ln w="762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3BC8583-89CC-4E7D-82DB-057D183F5705}"/>
              </a:ext>
            </a:extLst>
          </p:cNvPr>
          <p:cNvSpPr/>
          <p:nvPr/>
        </p:nvSpPr>
        <p:spPr>
          <a:xfrm flipH="1">
            <a:off x="6457676" y="2506411"/>
            <a:ext cx="1626978" cy="1814362"/>
          </a:xfrm>
          <a:prstGeom prst="arc">
            <a:avLst>
              <a:gd name="adj1" fmla="val 5455056"/>
              <a:gd name="adj2" fmla="val 12767017"/>
            </a:avLst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85564-85EA-441A-82E4-E21469DC1142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11F2C-1C1D-45DE-A3F0-4CE78DEE7AB6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E83AC-0B82-46C5-B36D-FBAD0C5F2CD9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37028-9BE1-4355-884A-63BB2498BB1F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575319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Properties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1905" y="1505648"/>
          <a:ext cx="8683626" cy="44701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621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What is it?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51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+mj-lt"/>
                        </a:rPr>
                        <a:t>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Potential</a:t>
                      </a:r>
                      <a:r>
                        <a:rPr lang="en-US" sz="2400" b="0" baseline="0" dirty="0">
                          <a:latin typeface="+mj-lt"/>
                        </a:rPr>
                        <a:t> Difference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51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+mj-lt"/>
                        </a:rPr>
                        <a:t>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The rate </a:t>
                      </a:r>
                      <a:r>
                        <a:rPr lang="en-US" sz="2400" b="0" baseline="0" dirty="0">
                          <a:latin typeface="+mj-lt"/>
                        </a:rPr>
                        <a:t>at which the charges move through wire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0" dirty="0">
                        <a:solidFill>
                          <a:srgbClr val="00B05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51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70C0"/>
                          </a:solidFill>
                          <a:latin typeface="+mj-lt"/>
                        </a:rPr>
                        <a:t>Resistance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How hard it is for current to flow through a conductor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0" dirty="0">
                        <a:solidFill>
                          <a:srgbClr val="0070C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91ADE3F-9C0D-4959-8D62-D4A8F02C4724}"/>
              </a:ext>
            </a:extLst>
          </p:cNvPr>
          <p:cNvSpPr/>
          <p:nvPr/>
        </p:nvSpPr>
        <p:spPr>
          <a:xfrm>
            <a:off x="6609551" y="2268974"/>
            <a:ext cx="662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endParaRPr lang="en-US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8B16E3-4B42-4A2B-AB31-F1D0A432C164}"/>
              </a:ext>
            </a:extLst>
          </p:cNvPr>
          <p:cNvSpPr/>
          <p:nvPr/>
        </p:nvSpPr>
        <p:spPr>
          <a:xfrm>
            <a:off x="6763225" y="3548840"/>
            <a:ext cx="3898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55EAE-DF9F-4B9F-B78F-1DC639758AC3}"/>
              </a:ext>
            </a:extLst>
          </p:cNvPr>
          <p:cNvSpPr/>
          <p:nvPr/>
        </p:nvSpPr>
        <p:spPr>
          <a:xfrm>
            <a:off x="6627185" y="4828706"/>
            <a:ext cx="6447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BFE85-08F7-4165-BF92-F8D6211B3A27}"/>
              </a:ext>
            </a:extLst>
          </p:cNvPr>
          <p:cNvSpPr/>
          <p:nvPr/>
        </p:nvSpPr>
        <p:spPr>
          <a:xfrm>
            <a:off x="7698376" y="2240671"/>
            <a:ext cx="1119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Volts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[V]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20F347-A34D-4E34-BFC5-C729A561B390}"/>
              </a:ext>
            </a:extLst>
          </p:cNvPr>
          <p:cNvSpPr/>
          <p:nvPr/>
        </p:nvSpPr>
        <p:spPr>
          <a:xfrm>
            <a:off x="7698376" y="3527704"/>
            <a:ext cx="1119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Amps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[A]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63983-8F5C-4D76-BB0C-A1007BB21CA6}"/>
              </a:ext>
            </a:extLst>
          </p:cNvPr>
          <p:cNvSpPr/>
          <p:nvPr/>
        </p:nvSpPr>
        <p:spPr>
          <a:xfrm>
            <a:off x="7641769" y="4813743"/>
            <a:ext cx="12322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Ohms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[</a:t>
            </a:r>
            <a:r>
              <a:rPr lang="el-GR" sz="3200" dirty="0">
                <a:solidFill>
                  <a:srgbClr val="0070C0"/>
                </a:solidFill>
              </a:rPr>
              <a:t>Ω</a:t>
            </a:r>
            <a:r>
              <a:rPr lang="en-US" sz="32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C42BC-708A-44EA-8983-4418A06CEABA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FD16D-E7FC-4FB7-B33D-77DB94F22B56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6C2406-B573-4870-855E-A8AFDF3B047D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7323C1-484B-408E-AF5E-7D8C239B4D50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557973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they Related?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537028" y="1572611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81312" y="1514856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Voltage</a:t>
            </a:r>
          </a:p>
        </p:txBody>
      </p:sp>
      <p:sp>
        <p:nvSpPr>
          <p:cNvPr id="6" name="Oval 5"/>
          <p:cNvSpPr/>
          <p:nvPr/>
        </p:nvSpPr>
        <p:spPr>
          <a:xfrm>
            <a:off x="537028" y="2245138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1312" y="2187383"/>
            <a:ext cx="144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Current</a:t>
            </a:r>
          </a:p>
        </p:txBody>
      </p:sp>
      <p:sp>
        <p:nvSpPr>
          <p:cNvPr id="10" name="Oval 9"/>
          <p:cNvSpPr/>
          <p:nvPr/>
        </p:nvSpPr>
        <p:spPr>
          <a:xfrm>
            <a:off x="537028" y="4101163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81312" y="4043408"/>
            <a:ext cx="1916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Resistance</a:t>
            </a:r>
          </a:p>
        </p:txBody>
      </p:sp>
      <p:sp>
        <p:nvSpPr>
          <p:cNvPr id="12" name="Oval 11"/>
          <p:cNvSpPr/>
          <p:nvPr/>
        </p:nvSpPr>
        <p:spPr>
          <a:xfrm>
            <a:off x="537028" y="4773690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81312" y="4715935"/>
            <a:ext cx="144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Current</a:t>
            </a:r>
          </a:p>
        </p:txBody>
      </p:sp>
      <p:cxnSp>
        <p:nvCxnSpPr>
          <p:cNvPr id="15" name="Straight Arrow Connector 14"/>
          <p:cNvCxnSpPr>
            <a:stCxn id="3" idx="4"/>
          </p:cNvCxnSpPr>
          <p:nvPr/>
        </p:nvCxnSpPr>
        <p:spPr>
          <a:xfrm flipH="1" flipV="1">
            <a:off x="754743" y="1572611"/>
            <a:ext cx="10885" cy="4572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65628" y="4101163"/>
            <a:ext cx="10885" cy="4572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379301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71651"/>
          <a:stretch/>
        </p:blipFill>
        <p:spPr>
          <a:xfrm>
            <a:off x="7230492" y="1475947"/>
            <a:ext cx="1289394" cy="2034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48129" t="23561" b="26249"/>
          <a:stretch/>
        </p:blipFill>
        <p:spPr>
          <a:xfrm>
            <a:off x="3244157" y="2092281"/>
            <a:ext cx="2385708" cy="1032682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5893150" y="2519479"/>
            <a:ext cx="1074057" cy="1611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93150" y="5205490"/>
            <a:ext cx="1074057" cy="1611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221" y="4196261"/>
            <a:ext cx="1632644" cy="19325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492" y="4761563"/>
            <a:ext cx="1771897" cy="905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7028" y="2882900"/>
                <a:ext cx="1979292" cy="6278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8" y="2882900"/>
                <a:ext cx="1979292" cy="627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7028" y="5446217"/>
                <a:ext cx="1979292" cy="6278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type m:val="skw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8" y="5446217"/>
                <a:ext cx="1979292" cy="627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0410072-AC13-4D09-B10B-2057DB2D37B1}"/>
              </a:ext>
            </a:extLst>
          </p:cNvPr>
          <p:cNvCxnSpPr/>
          <p:nvPr/>
        </p:nvCxnSpPr>
        <p:spPr>
          <a:xfrm flipH="1" flipV="1">
            <a:off x="769044" y="2269876"/>
            <a:ext cx="10885" cy="457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CB56291-1CDF-47C4-81C4-3909B554648A}"/>
              </a:ext>
            </a:extLst>
          </p:cNvPr>
          <p:cNvCxnSpPr/>
          <p:nvPr/>
        </p:nvCxnSpPr>
        <p:spPr>
          <a:xfrm flipH="1" flipV="1">
            <a:off x="760185" y="4785661"/>
            <a:ext cx="10885" cy="45720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A90EFD2-6055-4C41-8B51-96D8023C5D1C}"/>
              </a:ext>
            </a:extLst>
          </p:cNvPr>
          <p:cNvSpPr txBox="1"/>
          <p:nvPr/>
        </p:nvSpPr>
        <p:spPr>
          <a:xfrm>
            <a:off x="465512" y="643295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Voltage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B9D441-D949-4CFD-824C-A747B42BC4E7}"/>
              </a:ext>
            </a:extLst>
          </p:cNvPr>
          <p:cNvSpPr txBox="1"/>
          <p:nvPr/>
        </p:nvSpPr>
        <p:spPr>
          <a:xfrm>
            <a:off x="5003394" y="6432951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Resistance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DE315B-510B-4980-AE07-AAE5160B6F55}"/>
              </a:ext>
            </a:extLst>
          </p:cNvPr>
          <p:cNvSpPr txBox="1"/>
          <p:nvPr/>
        </p:nvSpPr>
        <p:spPr>
          <a:xfrm>
            <a:off x="2734453" y="643295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Current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F32F21-FC1C-42CD-AD68-A3601C452063}"/>
              </a:ext>
            </a:extLst>
          </p:cNvPr>
          <p:cNvSpPr txBox="1"/>
          <p:nvPr/>
        </p:nvSpPr>
        <p:spPr>
          <a:xfrm>
            <a:off x="7665069" y="643295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601771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26409</TotalTime>
  <Words>588</Words>
  <Application>Microsoft Office PowerPoint</Application>
  <PresentationFormat>On-screen Show (4:3)</PresentationFormat>
  <Paragraphs>234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Cambria Math</vt:lpstr>
      <vt:lpstr>Ebrima</vt:lpstr>
      <vt:lpstr>Montserrat</vt:lpstr>
      <vt:lpstr>Wingdings</vt:lpstr>
      <vt:lpstr>Retrospect</vt:lpstr>
      <vt:lpstr>Electrical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Electrical Properties</dc:title>
  <dc:creator>Joe Cossette</dc:creator>
  <cp:lastModifiedBy>Joe Cossette</cp:lastModifiedBy>
  <cp:revision>252</cp:revision>
  <dcterms:created xsi:type="dcterms:W3CDTF">2014-08-31T00:23:19Z</dcterms:created>
  <dcterms:modified xsi:type="dcterms:W3CDTF">2021-01-04T03:59:52Z</dcterms:modified>
</cp:coreProperties>
</file>