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514" r:id="rId2"/>
    <p:sldId id="507" r:id="rId3"/>
    <p:sldId id="522" r:id="rId4"/>
    <p:sldId id="475" r:id="rId5"/>
    <p:sldId id="532" r:id="rId6"/>
    <p:sldId id="566" r:id="rId7"/>
    <p:sldId id="571" r:id="rId8"/>
    <p:sldId id="575" r:id="rId9"/>
    <p:sldId id="572" r:id="rId10"/>
    <p:sldId id="561" r:id="rId11"/>
    <p:sldId id="562" r:id="rId12"/>
    <p:sldId id="564" r:id="rId13"/>
    <p:sldId id="56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FFFFFF"/>
    <a:srgbClr val="FF9933"/>
    <a:srgbClr val="FF00FF"/>
    <a:srgbClr val="002060"/>
    <a:srgbClr val="FF7D7D"/>
    <a:srgbClr val="FECFC6"/>
    <a:srgbClr val="E29DFD"/>
    <a:srgbClr val="FFCC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>
        <p:scale>
          <a:sx n="125" d="100"/>
          <a:sy n="125" d="100"/>
        </p:scale>
        <p:origin x="90" y="-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737944" cy="3566160"/>
          </a:xfrm>
        </p:spPr>
        <p:txBody>
          <a:bodyPr>
            <a:normAutofit/>
          </a:bodyPr>
          <a:lstStyle/>
          <a:p>
            <a:r>
              <a:rPr lang="en-US" sz="6600" dirty="0"/>
              <a:t>Circuits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Electricity</a:t>
            </a:r>
          </a:p>
        </p:txBody>
      </p:sp>
    </p:spTree>
    <p:extLst>
      <p:ext uri="{BB962C8B-B14F-4D97-AF65-F5344CB8AC3E}">
        <p14:creationId xmlns:p14="http://schemas.microsoft.com/office/powerpoint/2010/main" val="1176876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Measuring Circuits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18440" y="1531726"/>
            <a:ext cx="8168738" cy="471989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42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440" y="1531726"/>
            <a:ext cx="8560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When we measure </a:t>
            </a:r>
            <a:r>
              <a:rPr lang="en-US" sz="2800" b="1" dirty="0">
                <a:latin typeface="+mj-lt"/>
              </a:rPr>
              <a:t>voltage</a:t>
            </a:r>
            <a:r>
              <a:rPr lang="en-US" sz="2800" dirty="0">
                <a:latin typeface="+mj-lt"/>
              </a:rPr>
              <a:t> or </a:t>
            </a:r>
            <a:r>
              <a:rPr lang="en-US" sz="2800" b="1" dirty="0">
                <a:latin typeface="+mj-lt"/>
              </a:rPr>
              <a:t>current</a:t>
            </a:r>
            <a:r>
              <a:rPr lang="en-US" sz="2800" dirty="0">
                <a:latin typeface="+mj-lt"/>
              </a:rPr>
              <a:t> in a circuit, we need to connect our instrumentation in the right way</a:t>
            </a:r>
          </a:p>
        </p:txBody>
      </p:sp>
      <p:pic>
        <p:nvPicPr>
          <p:cNvPr id="2050" name="Picture 2" descr="Image result for volt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34" y="3121408"/>
            <a:ext cx="3101396" cy="299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volt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248" y="3199175"/>
            <a:ext cx="1171354" cy="126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age result for ammeter"/>
          <p:cNvSpPr>
            <a:spLocks noChangeAspect="1" noChangeArrowheads="1"/>
          </p:cNvSpPr>
          <p:nvPr/>
        </p:nvSpPr>
        <p:spPr bwMode="auto">
          <a:xfrm>
            <a:off x="2803015" y="21008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Image result for am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382" y="4618480"/>
            <a:ext cx="1555270" cy="161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99652" y="3147681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Voltmeter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9651" y="4699650"/>
            <a:ext cx="1546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Ammeter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B0037F-1B69-468A-ABDA-588D02086DFE}"/>
              </a:ext>
            </a:extLst>
          </p:cNvPr>
          <p:cNvGrpSpPr/>
          <p:nvPr/>
        </p:nvGrpSpPr>
        <p:grpSpPr>
          <a:xfrm>
            <a:off x="5990953" y="5427872"/>
            <a:ext cx="1446245" cy="548640"/>
            <a:chOff x="5990953" y="5427872"/>
            <a:chExt cx="1446245" cy="54864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7BE8B0B-7E4A-473C-B88A-13EFAEA1A8CF}"/>
                </a:ext>
              </a:extLst>
            </p:cNvPr>
            <p:cNvCxnSpPr/>
            <p:nvPr/>
          </p:nvCxnSpPr>
          <p:spPr>
            <a:xfrm>
              <a:off x="5990953" y="5710830"/>
              <a:ext cx="144624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C15D17D-A95B-49FF-B4B5-EDE3309F1C83}"/>
                </a:ext>
              </a:extLst>
            </p:cNvPr>
            <p:cNvSpPr/>
            <p:nvPr/>
          </p:nvSpPr>
          <p:spPr>
            <a:xfrm>
              <a:off x="6444775" y="5427872"/>
              <a:ext cx="548640" cy="5486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A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E60B0B5-4B1C-4EED-9845-C84ECAC0D020}"/>
              </a:ext>
            </a:extLst>
          </p:cNvPr>
          <p:cNvGrpSpPr/>
          <p:nvPr/>
        </p:nvGrpSpPr>
        <p:grpSpPr>
          <a:xfrm>
            <a:off x="6005467" y="3897214"/>
            <a:ext cx="1446245" cy="548640"/>
            <a:chOff x="6005467" y="3897214"/>
            <a:chExt cx="1446245" cy="54864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752684F-A8D4-4ECB-A891-3716153A84F5}"/>
                </a:ext>
              </a:extLst>
            </p:cNvPr>
            <p:cNvCxnSpPr/>
            <p:nvPr/>
          </p:nvCxnSpPr>
          <p:spPr>
            <a:xfrm>
              <a:off x="6005467" y="4180172"/>
              <a:ext cx="144624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27EB791-A3DD-4BA4-BBC1-9EDB363D96B4}"/>
                </a:ext>
              </a:extLst>
            </p:cNvPr>
            <p:cNvSpPr/>
            <p:nvPr/>
          </p:nvSpPr>
          <p:spPr>
            <a:xfrm>
              <a:off x="6459289" y="3897214"/>
              <a:ext cx="548640" cy="5486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V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4253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Ammeter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8797" y="1768668"/>
            <a:ext cx="5101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Hooked up in ____________ with the component being measured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49F35C-2039-4DCC-8B0C-3500B86832E7}"/>
              </a:ext>
            </a:extLst>
          </p:cNvPr>
          <p:cNvSpPr txBox="1"/>
          <p:nvPr/>
        </p:nvSpPr>
        <p:spPr>
          <a:xfrm>
            <a:off x="5979330" y="1545658"/>
            <a:ext cx="1459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series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53F8026-748C-4464-93B7-3E5F8ACDCF07}"/>
              </a:ext>
            </a:extLst>
          </p:cNvPr>
          <p:cNvSpPr/>
          <p:nvPr/>
        </p:nvSpPr>
        <p:spPr>
          <a:xfrm>
            <a:off x="1486906" y="286096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C710C1E-8A96-4ABB-8E99-380E1955F8C5}"/>
              </a:ext>
            </a:extLst>
          </p:cNvPr>
          <p:cNvSpPr/>
          <p:nvPr/>
        </p:nvSpPr>
        <p:spPr>
          <a:xfrm>
            <a:off x="1048941" y="286415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052E30B-8398-4DE6-9D6F-2ED7CB9164FB}"/>
              </a:ext>
            </a:extLst>
          </p:cNvPr>
          <p:cNvSpPr/>
          <p:nvPr/>
        </p:nvSpPr>
        <p:spPr>
          <a:xfrm>
            <a:off x="610976" y="286096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E99FC79-98EC-4FB9-92E5-BDBFC4DC1E15}"/>
              </a:ext>
            </a:extLst>
          </p:cNvPr>
          <p:cNvSpPr/>
          <p:nvPr/>
        </p:nvSpPr>
        <p:spPr>
          <a:xfrm>
            <a:off x="490530" y="3170524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9F72760-2930-47E1-BC95-305503E812D3}"/>
              </a:ext>
            </a:extLst>
          </p:cNvPr>
          <p:cNvSpPr/>
          <p:nvPr/>
        </p:nvSpPr>
        <p:spPr>
          <a:xfrm>
            <a:off x="490530" y="362885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F6AB58B-A596-4010-99F3-99669CF13058}"/>
              </a:ext>
            </a:extLst>
          </p:cNvPr>
          <p:cNvSpPr/>
          <p:nvPr/>
        </p:nvSpPr>
        <p:spPr>
          <a:xfrm>
            <a:off x="490530" y="408718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39374BF-316A-402D-88A2-94B842CFC74B}"/>
              </a:ext>
            </a:extLst>
          </p:cNvPr>
          <p:cNvSpPr/>
          <p:nvPr/>
        </p:nvSpPr>
        <p:spPr>
          <a:xfrm>
            <a:off x="490530" y="454551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40C9C49-7239-4BD6-8BF0-0D9BD38AC7D5}"/>
              </a:ext>
            </a:extLst>
          </p:cNvPr>
          <p:cNvSpPr/>
          <p:nvPr/>
        </p:nvSpPr>
        <p:spPr>
          <a:xfrm>
            <a:off x="838705" y="4677942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288F6F9-7EFC-4324-B9CB-8BFFCCA63102}"/>
              </a:ext>
            </a:extLst>
          </p:cNvPr>
          <p:cNvSpPr/>
          <p:nvPr/>
        </p:nvSpPr>
        <p:spPr>
          <a:xfrm>
            <a:off x="1286680" y="4677942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82D66C6-35F7-4193-922A-F8A0429F91C0}"/>
              </a:ext>
            </a:extLst>
          </p:cNvPr>
          <p:cNvSpPr/>
          <p:nvPr/>
        </p:nvSpPr>
        <p:spPr>
          <a:xfrm>
            <a:off x="1734655" y="4677942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516A422-C5DC-428C-B80B-3B259115C7C6}"/>
              </a:ext>
            </a:extLst>
          </p:cNvPr>
          <p:cNvSpPr/>
          <p:nvPr/>
        </p:nvSpPr>
        <p:spPr>
          <a:xfrm>
            <a:off x="2182630" y="4677942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ECFFC58-939D-40D5-90B7-5B6FF75CE2AC}"/>
              </a:ext>
            </a:extLst>
          </p:cNvPr>
          <p:cNvSpPr/>
          <p:nvPr/>
        </p:nvSpPr>
        <p:spPr>
          <a:xfrm>
            <a:off x="2630605" y="4677942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3A5BB2D-3B75-4F41-91A3-E364D286F75F}"/>
              </a:ext>
            </a:extLst>
          </p:cNvPr>
          <p:cNvSpPr/>
          <p:nvPr/>
        </p:nvSpPr>
        <p:spPr>
          <a:xfrm>
            <a:off x="2833308" y="285738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F474F38-5664-4DDC-B153-2DF59E476882}"/>
              </a:ext>
            </a:extLst>
          </p:cNvPr>
          <p:cNvSpPr/>
          <p:nvPr/>
        </p:nvSpPr>
        <p:spPr>
          <a:xfrm>
            <a:off x="2395343" y="286057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B5A4CE4-3166-4564-91B9-4C6E176C7BF9}"/>
              </a:ext>
            </a:extLst>
          </p:cNvPr>
          <p:cNvSpPr/>
          <p:nvPr/>
        </p:nvSpPr>
        <p:spPr>
          <a:xfrm>
            <a:off x="1957378" y="285738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E421D98-F74B-4470-BFF2-D7BB3ACC7B3C}"/>
              </a:ext>
            </a:extLst>
          </p:cNvPr>
          <p:cNvSpPr/>
          <p:nvPr/>
        </p:nvSpPr>
        <p:spPr>
          <a:xfrm>
            <a:off x="2959818" y="317309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28B9167-F8B2-4067-8F59-B0CB956EF044}"/>
              </a:ext>
            </a:extLst>
          </p:cNvPr>
          <p:cNvSpPr/>
          <p:nvPr/>
        </p:nvSpPr>
        <p:spPr>
          <a:xfrm>
            <a:off x="2959818" y="363142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5DF3B0C-771A-4118-A761-2633836D480C}"/>
              </a:ext>
            </a:extLst>
          </p:cNvPr>
          <p:cNvSpPr/>
          <p:nvPr/>
        </p:nvSpPr>
        <p:spPr>
          <a:xfrm>
            <a:off x="2959818" y="40897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0B0C8B3-FF39-4C59-96C2-B1E87D1AF76B}"/>
              </a:ext>
            </a:extLst>
          </p:cNvPr>
          <p:cNvSpPr/>
          <p:nvPr/>
        </p:nvSpPr>
        <p:spPr>
          <a:xfrm>
            <a:off x="2959818" y="4548092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EC2EA1-675F-4CCD-BCE1-C9CCD77A27B4}"/>
              </a:ext>
            </a:extLst>
          </p:cNvPr>
          <p:cNvGrpSpPr/>
          <p:nvPr/>
        </p:nvGrpSpPr>
        <p:grpSpPr>
          <a:xfrm flipH="1">
            <a:off x="981156" y="2726203"/>
            <a:ext cx="689681" cy="350045"/>
            <a:chOff x="1659967" y="1514475"/>
            <a:chExt cx="649846" cy="35004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336BBE3-F0CC-4FE5-91D0-DFD123A6D947}"/>
                </a:ext>
              </a:extLst>
            </p:cNvPr>
            <p:cNvCxnSpPr/>
            <p:nvPr/>
          </p:nvCxnSpPr>
          <p:spPr>
            <a:xfrm>
              <a:off x="1659967" y="1699038"/>
              <a:ext cx="296214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4BE2E0F-89AB-4956-A177-3B37CC1A61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56181" y="1514475"/>
              <a:ext cx="0" cy="350045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A9DFB04-3961-4689-97F8-9DCDE33611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0000" y="1604963"/>
              <a:ext cx="0" cy="19764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86DA050-6A8E-43F4-93EA-85DBCB12B887}"/>
                </a:ext>
              </a:extLst>
            </p:cNvPr>
            <p:cNvCxnSpPr>
              <a:cxnSpLocks/>
            </p:cNvCxnSpPr>
            <p:nvPr/>
          </p:nvCxnSpPr>
          <p:spPr>
            <a:xfrm>
              <a:off x="2030000" y="1699038"/>
              <a:ext cx="279813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5445A6-7E3C-4B31-BD7B-D3F3B02E90F6}"/>
              </a:ext>
            </a:extLst>
          </p:cNvPr>
          <p:cNvGrpSpPr/>
          <p:nvPr/>
        </p:nvGrpSpPr>
        <p:grpSpPr>
          <a:xfrm>
            <a:off x="835861" y="4673259"/>
            <a:ext cx="742715" cy="109523"/>
            <a:chOff x="1605198" y="3505200"/>
            <a:chExt cx="742715" cy="10952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94BAA87-D3AD-4ED3-9780-88444B64D773}"/>
                </a:ext>
              </a:extLst>
            </p:cNvPr>
            <p:cNvCxnSpPr>
              <a:cxnSpLocks/>
            </p:cNvCxnSpPr>
            <p:nvPr/>
          </p:nvCxnSpPr>
          <p:spPr>
            <a:xfrm>
              <a:off x="1605198" y="3565939"/>
              <a:ext cx="12835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EF98ED6-2D77-4349-8643-7AB4EFD95645}"/>
                </a:ext>
              </a:extLst>
            </p:cNvPr>
            <p:cNvCxnSpPr>
              <a:cxnSpLocks/>
            </p:cNvCxnSpPr>
            <p:nvPr/>
          </p:nvCxnSpPr>
          <p:spPr>
            <a:xfrm>
              <a:off x="2238611" y="3565939"/>
              <a:ext cx="10930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00103A1-97BA-47EF-BBC0-988DF5F6044F}"/>
                </a:ext>
              </a:extLst>
            </p:cNvPr>
            <p:cNvSpPr/>
            <p:nvPr/>
          </p:nvSpPr>
          <p:spPr>
            <a:xfrm>
              <a:off x="1733550" y="3505200"/>
              <a:ext cx="505060" cy="109523"/>
            </a:xfrm>
            <a:prstGeom prst="rect">
              <a:avLst/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ECF85B4-8D12-42FD-BB03-75E9980085A3}"/>
              </a:ext>
            </a:extLst>
          </p:cNvPr>
          <p:cNvCxnSpPr>
            <a:cxnSpLocks/>
          </p:cNvCxnSpPr>
          <p:nvPr/>
        </p:nvCxnSpPr>
        <p:spPr>
          <a:xfrm>
            <a:off x="2325394" y="2910606"/>
            <a:ext cx="2918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CA55890-0B5A-4B31-ADE9-13A45B4B1730}"/>
              </a:ext>
            </a:extLst>
          </p:cNvPr>
          <p:cNvCxnSpPr>
            <a:cxnSpLocks/>
          </p:cNvCxnSpPr>
          <p:nvPr/>
        </p:nvCxnSpPr>
        <p:spPr>
          <a:xfrm>
            <a:off x="2033582" y="2909614"/>
            <a:ext cx="250249" cy="15438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DA8CBE5-1275-4D6A-8724-967A70430097}"/>
              </a:ext>
            </a:extLst>
          </p:cNvPr>
          <p:cNvGrpSpPr/>
          <p:nvPr/>
        </p:nvGrpSpPr>
        <p:grpSpPr>
          <a:xfrm>
            <a:off x="531734" y="2905049"/>
            <a:ext cx="2478320" cy="1836465"/>
            <a:chOff x="5995120" y="3375328"/>
            <a:chExt cx="2478320" cy="183646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D9119BC-9BA7-4B48-8A42-2749ABB72E18}"/>
                </a:ext>
              </a:extLst>
            </p:cNvPr>
            <p:cNvGrpSpPr/>
            <p:nvPr/>
          </p:nvGrpSpPr>
          <p:grpSpPr>
            <a:xfrm>
              <a:off x="5995120" y="3375328"/>
              <a:ext cx="2478320" cy="1836465"/>
              <a:chOff x="5995120" y="2894309"/>
              <a:chExt cx="2478320" cy="1836465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6CAB2BC-361F-40A3-961A-BCE88C3189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03313" y="2899071"/>
                <a:ext cx="470127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3D56A74-82EE-4E44-AC67-9CF7EDE166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7501" y="2899071"/>
                <a:ext cx="565108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2633765-4E95-4229-94DC-F03F8C3B2D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9882" y="2894309"/>
                <a:ext cx="0" cy="1836465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D9B2D06-A96E-4C80-99DD-835E3F5768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5120" y="4725217"/>
                <a:ext cx="349878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7B6F3DBF-623E-4295-A5C0-FD50DF8EC8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3991" y="4723630"/>
                <a:ext cx="379449" cy="1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935D29F0-D0BF-4326-952A-477E60A3A9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3440" y="2894309"/>
                <a:ext cx="0" cy="1836465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9D3BC63-9C92-4A84-822C-5F3D67D1358B}"/>
                </a:ext>
              </a:extLst>
            </p:cNvPr>
            <p:cNvCxnSpPr>
              <a:cxnSpLocks/>
            </p:cNvCxnSpPr>
            <p:nvPr/>
          </p:nvCxnSpPr>
          <p:spPr>
            <a:xfrm>
              <a:off x="6932047" y="3380090"/>
              <a:ext cx="564921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F653C99-24BA-4315-B755-80075AC0B998}"/>
              </a:ext>
            </a:extLst>
          </p:cNvPr>
          <p:cNvGrpSpPr/>
          <p:nvPr/>
        </p:nvGrpSpPr>
        <p:grpSpPr>
          <a:xfrm>
            <a:off x="1932893" y="4673259"/>
            <a:ext cx="742715" cy="109523"/>
            <a:chOff x="1605198" y="3505200"/>
            <a:chExt cx="742715" cy="109523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29EC5BD-D087-459A-B367-646759827915}"/>
                </a:ext>
              </a:extLst>
            </p:cNvPr>
            <p:cNvCxnSpPr>
              <a:cxnSpLocks/>
            </p:cNvCxnSpPr>
            <p:nvPr/>
          </p:nvCxnSpPr>
          <p:spPr>
            <a:xfrm>
              <a:off x="1605198" y="3565939"/>
              <a:ext cx="12835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AD03752-5DB2-4D11-A615-68068AC72952}"/>
                </a:ext>
              </a:extLst>
            </p:cNvPr>
            <p:cNvCxnSpPr>
              <a:cxnSpLocks/>
            </p:cNvCxnSpPr>
            <p:nvPr/>
          </p:nvCxnSpPr>
          <p:spPr>
            <a:xfrm>
              <a:off x="2238611" y="3565939"/>
              <a:ext cx="10930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FA3E6EF-E7F0-4E8D-AE33-BCC7ACC7D1CF}"/>
                </a:ext>
              </a:extLst>
            </p:cNvPr>
            <p:cNvSpPr/>
            <p:nvPr/>
          </p:nvSpPr>
          <p:spPr>
            <a:xfrm>
              <a:off x="1733550" y="3505200"/>
              <a:ext cx="505060" cy="109523"/>
            </a:xfrm>
            <a:prstGeom prst="rect">
              <a:avLst/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53FB6AA-3F39-4CE5-BF20-2728537330CD}"/>
              </a:ext>
            </a:extLst>
          </p:cNvPr>
          <p:cNvCxnSpPr>
            <a:cxnSpLocks/>
          </p:cNvCxnSpPr>
          <p:nvPr/>
        </p:nvCxnSpPr>
        <p:spPr>
          <a:xfrm>
            <a:off x="1556930" y="4735163"/>
            <a:ext cx="379449" cy="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731902" y="3558573"/>
            <a:ext cx="548640" cy="548640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31BA48-DBEE-4F97-973D-E149AAC14628}"/>
              </a:ext>
            </a:extLst>
          </p:cNvPr>
          <p:cNvSpPr txBox="1"/>
          <p:nvPr/>
        </p:nvSpPr>
        <p:spPr>
          <a:xfrm>
            <a:off x="4238846" y="3558573"/>
            <a:ext cx="4125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measure the current, the current must flow through the ammeter</a:t>
            </a:r>
          </a:p>
        </p:txBody>
      </p:sp>
    </p:spTree>
    <p:extLst>
      <p:ext uri="{BB962C8B-B14F-4D97-AF65-F5344CB8AC3E}">
        <p14:creationId xmlns:p14="http://schemas.microsoft.com/office/powerpoint/2010/main" val="3005769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00035 -0.01204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60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932000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3 L -0.10885 -0.00023 C -0.10885 0.08866 -0.1085 0.17755 -0.1085 0.26644 L 0.16198 0.26551 C 0.16164 0.17709 0.16164 0.0882 0.16129 -0.00023 L -0.00017 0.00023 Z " pathEditMode="relative" rAng="0" ptsTypes="AAAAAA">
                                      <p:cBhvr>
                                        <p:cTn id="72" dur="1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1328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7 L -0.06094 -0.00162 C -0.06129 0.08773 -0.06129 0.17708 -0.06146 0.26666 L 0.20989 0.26597 L 0.20885 -0.00209 L -0.00018 -0.0007 Z " pathEditMode="relative" rAng="0" ptsTypes="AAAAAA">
                                      <p:cBhvr>
                                        <p:cTn id="74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1328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92 L -0.0125 0.00023 L -0.0125 0.26783 L 0.25677 0.26644 C 0.25643 0.17709 0.25643 0.0882 0.25608 -0.00092 L -0.00017 -0.00092 Z " pathEditMode="relative" rAng="0" ptsTypes="AAAAAA">
                                      <p:cBhvr>
                                        <p:cTn id="76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2" y="1342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46 L 0.00017 0.2213 L 0.27014 0.22037 L 0.27014 -0.04537 L 0.00017 -0.04537 L 0.00017 -0.00046 Z " pathEditMode="relative" rAng="0" ptsTypes="AAAAAA">
                                      <p:cBhvr>
                                        <p:cTn id="78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884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7 L 0.00017 0.1544 L 0.26997 0.1544 L 0.26997 -0.11227 L 0.00017 -0.11227 L 0.00017 -0.0007 Z " pathEditMode="relative" rAng="0" ptsTypes="AAAAAA">
                                      <p:cBhvr>
                                        <p:cTn id="80" dur="1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217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116 L -0.00087 0.08912 L 0.26997 0.08773 L 0.26997 -0.17894 L 0.00052 -0.17894 C 0.00052 -0.11968 0.00017 -0.06042 0.00017 -0.00116 Z " pathEditMode="relative" rAng="0" ptsTypes="AAAAAA">
                                      <p:cBhvr>
                                        <p:cTn id="82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-437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4.44444E-6 L 0.00017 0.01945 L 0.27049 0.02014 C 0.27031 -0.06875 0.26997 -0.15763 0.26997 -0.24652 L -0.00087 -0.24583 C -0.00087 -0.16388 -0.00052 -0.08194 0.00017 -4.44444E-6 Z " pathEditMode="relative" rAng="0" ptsTypes="AAAAAA">
                                      <p:cBhvr>
                                        <p:cTn id="84" dur="1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5" y="-1131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46 L 0.23264 0.00208 L 0.23125 -0.26528 L -0.03732 -0.26528 L -0.03732 2.59259E-6 L -1.38889E-6 0.00046 Z " pathEditMode="relative" rAng="0" ptsTypes="AAAAAA">
                                      <p:cBhvr>
                                        <p:cTn id="86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-13218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2.59259E-6 L 0.18351 0.00139 L 0.18247 -0.26528 L -0.08733 -0.26597 L -0.08628 0.00208 L -0.00035 2.59259E-6 Z " pathEditMode="relative" rAng="0" ptsTypes="AAAAAA">
                                      <p:cBhvr>
                                        <p:cTn id="88" dur="1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1319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2.59259E-6 L 0.13403 0.00069 L 0.13298 -0.26597 L -0.13594 -0.26459 L -0.13594 0.00069 L -0.00018 2.59259E-6 Z " pathEditMode="relative" rAng="0" ptsTypes="AAAAAA">
                                      <p:cBhvr>
                                        <p:cTn id="90" dur="1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3264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2.59259E-6 L 0.08507 0.00139 C 0.08489 -0.0875 0.08489 -0.17593 0.08489 -0.26482 L -0.1849 -0.26528 L -0.1849 0.00046 L -0.00018 2.59259E-6 Z " pathEditMode="relative" rAng="0" ptsTypes="AAAAAA">
                                      <p:cBhvr>
                                        <p:cTn id="92" dur="1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" y="-1319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46 L 0.03594 0.00139 C 0.03611 -0.0875 0.03628 -0.17639 0.03646 -0.26528 L -0.23386 -0.26528 C -0.23403 -0.17685 -0.2342 -0.08843 -0.23438 2.59259E-6 L 0.00052 0.00046 Z " pathEditMode="relative" rAng="0" ptsTypes="AAAAAA">
                                      <p:cBhvr>
                                        <p:cTn id="94" dur="1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-132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2.59259E-6 L 0.00052 -0.24584 L -0.2698 -0.2463 C -0.26997 -0.15741 -0.27014 -0.06852 -0.27032 0.02037 L 0.00052 0.02037 L 0.00052 2.59259E-6 Z " pathEditMode="relative" rAng="0" ptsTypes="AAAAAA">
                                      <p:cBhvr>
                                        <p:cTn id="96" dur="1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-1129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023 C 0.00017 -0.05949 0.00034 -0.11968 0.00052 -0.1794 L -0.2698 -0.1794 L -0.27084 0.08657 L 0.00052 0.08657 C 0.00069 0.0581 0.00086 0.02986 4.16667E-6 0.00023 Z " pathEditMode="relative" rAng="0" ptsTypes="AAAAAA">
                                      <p:cBhvr>
                                        <p:cTn id="98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24" y="-467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07 C -0.00018 -0.03704 -0.00035 -0.07477 -0.00052 -0.1125 L -0.2698 -0.11319 C -0.26997 -0.0243 -0.27014 0.06458 -0.27032 0.15347 L 0.00052 0.15347 C 0.00034 0.10255 0.00017 0.05162 4.16667E-6 0.0007 Z " pathEditMode="relative" rAng="0" ptsTypes="AAAAAA">
                                      <p:cBhvr>
                                        <p:cTn id="100" dur="1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194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4.16667E-6 -0.04583 L -0.2698 -0.04583 C -0.2698 0.0426 -0.26945 0.13148 -0.26945 0.21991 L 0.00104 0.22084 C 0.00069 0.14723 0.00069 0.07408 4.16667E-6 -2.96296E-6 Z " pathEditMode="relative" rAng="0" ptsTypes="AAAAAA">
                                      <p:cBhvr>
                                        <p:cTn id="102" dur="1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875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46 L -0.2566 0.00023 L -0.2566 0.26759 L 0.01475 0.2662 L 0.01371 0.00023 L -0.00052 -0.00046 Z " pathEditMode="relative" rAng="0" ptsTypes="AAAAAA">
                                      <p:cBhvr>
                                        <p:cTn id="104" dur="1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9" y="1340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23 L -0.20868 0.00023 C -0.20851 0.08866 -0.20851 0.17709 -0.20816 0.26574 L 0.06267 0.26574 L 0.06163 -0.00023 L 0.00017 -0.00023 Z " pathEditMode="relative" rAng="0" ptsTypes="AAAAAA">
                                      <p:cBhvr>
                                        <p:cTn id="106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13287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23 L -0.16077 0.00023 C -0.16059 0.08866 -0.16042 0.17755 -0.16025 0.2662 L 0.11007 0.2662 C 0.10989 0.17755 0.10972 0.08866 0.10955 0.00023 L -0.00035 0.00023 Z " pathEditMode="relative" rAng="0" ptsTypes="AAAAAA">
                                      <p:cBhvr>
                                        <p:cTn id="108" dur="1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20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Voltmeter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8797" y="1768668"/>
            <a:ext cx="5101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Hooked up in ____________ with the component being measured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572CE3-8DC4-42AA-8528-55A472EE004B}"/>
              </a:ext>
            </a:extLst>
          </p:cNvPr>
          <p:cNvSpPr txBox="1"/>
          <p:nvPr/>
        </p:nvSpPr>
        <p:spPr>
          <a:xfrm>
            <a:off x="5837815" y="1545658"/>
            <a:ext cx="18293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parallel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EEAA65D-F047-4F51-948F-AA21DEB109A3}"/>
              </a:ext>
            </a:extLst>
          </p:cNvPr>
          <p:cNvSpPr/>
          <p:nvPr/>
        </p:nvSpPr>
        <p:spPr>
          <a:xfrm>
            <a:off x="1486906" y="286096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EF6914F-1B34-4214-9EDF-1CE33BCDEBC1}"/>
              </a:ext>
            </a:extLst>
          </p:cNvPr>
          <p:cNvSpPr/>
          <p:nvPr/>
        </p:nvSpPr>
        <p:spPr>
          <a:xfrm>
            <a:off x="1048941" y="286415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1DF2C86-C2C0-41D4-B9BE-D05954B63BC3}"/>
              </a:ext>
            </a:extLst>
          </p:cNvPr>
          <p:cNvSpPr/>
          <p:nvPr/>
        </p:nvSpPr>
        <p:spPr>
          <a:xfrm>
            <a:off x="610976" y="286096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1784F67-8EA4-4E2E-837C-8AEE952DB0FA}"/>
              </a:ext>
            </a:extLst>
          </p:cNvPr>
          <p:cNvSpPr/>
          <p:nvPr/>
        </p:nvSpPr>
        <p:spPr>
          <a:xfrm>
            <a:off x="490530" y="3170524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D76F554-55B0-4885-8885-3BA14A765084}"/>
              </a:ext>
            </a:extLst>
          </p:cNvPr>
          <p:cNvSpPr/>
          <p:nvPr/>
        </p:nvSpPr>
        <p:spPr>
          <a:xfrm>
            <a:off x="490530" y="362885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BA12BB1-14A2-4564-9C5F-D613F935AD2D}"/>
              </a:ext>
            </a:extLst>
          </p:cNvPr>
          <p:cNvSpPr/>
          <p:nvPr/>
        </p:nvSpPr>
        <p:spPr>
          <a:xfrm>
            <a:off x="490530" y="408718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DF5D982-FAFD-4079-991B-D0F686737708}"/>
              </a:ext>
            </a:extLst>
          </p:cNvPr>
          <p:cNvSpPr/>
          <p:nvPr/>
        </p:nvSpPr>
        <p:spPr>
          <a:xfrm>
            <a:off x="490530" y="454551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CD3BA15-59DC-4377-A98B-A06BF58FAD1A}"/>
              </a:ext>
            </a:extLst>
          </p:cNvPr>
          <p:cNvSpPr/>
          <p:nvPr/>
        </p:nvSpPr>
        <p:spPr>
          <a:xfrm>
            <a:off x="838705" y="4677942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1648971-9FED-4AB7-983A-02CE4862F7D8}"/>
              </a:ext>
            </a:extLst>
          </p:cNvPr>
          <p:cNvSpPr/>
          <p:nvPr/>
        </p:nvSpPr>
        <p:spPr>
          <a:xfrm>
            <a:off x="1286680" y="4677942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634654-9747-4AE6-AA3E-FB89C6FAC8E1}"/>
              </a:ext>
            </a:extLst>
          </p:cNvPr>
          <p:cNvSpPr/>
          <p:nvPr/>
        </p:nvSpPr>
        <p:spPr>
          <a:xfrm>
            <a:off x="1734655" y="4677942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36DB3FD-8690-4431-B2C4-F6178AA67D70}"/>
              </a:ext>
            </a:extLst>
          </p:cNvPr>
          <p:cNvSpPr/>
          <p:nvPr/>
        </p:nvSpPr>
        <p:spPr>
          <a:xfrm>
            <a:off x="2182630" y="4677942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5C09F80-F263-4D80-8736-81BE50A5B77E}"/>
              </a:ext>
            </a:extLst>
          </p:cNvPr>
          <p:cNvSpPr/>
          <p:nvPr/>
        </p:nvSpPr>
        <p:spPr>
          <a:xfrm>
            <a:off x="2630605" y="4677942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78DBE6-30D5-416F-9040-2B8AF2228E1F}"/>
              </a:ext>
            </a:extLst>
          </p:cNvPr>
          <p:cNvSpPr/>
          <p:nvPr/>
        </p:nvSpPr>
        <p:spPr>
          <a:xfrm>
            <a:off x="2833308" y="285738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236673C-1E86-4A27-A7D1-3C019E4327A0}"/>
              </a:ext>
            </a:extLst>
          </p:cNvPr>
          <p:cNvSpPr/>
          <p:nvPr/>
        </p:nvSpPr>
        <p:spPr>
          <a:xfrm>
            <a:off x="2395343" y="286057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A7E25C8-1ABA-4CAD-ACEB-7EED297EFBFC}"/>
              </a:ext>
            </a:extLst>
          </p:cNvPr>
          <p:cNvSpPr/>
          <p:nvPr/>
        </p:nvSpPr>
        <p:spPr>
          <a:xfrm>
            <a:off x="1957378" y="285738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19EE7B0-E9D8-4503-8DAE-36AF5FF4E75E}"/>
              </a:ext>
            </a:extLst>
          </p:cNvPr>
          <p:cNvSpPr/>
          <p:nvPr/>
        </p:nvSpPr>
        <p:spPr>
          <a:xfrm>
            <a:off x="2959818" y="317309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C9BCE0E-4CB6-43E7-BC9B-A6490FAC3389}"/>
              </a:ext>
            </a:extLst>
          </p:cNvPr>
          <p:cNvSpPr/>
          <p:nvPr/>
        </p:nvSpPr>
        <p:spPr>
          <a:xfrm>
            <a:off x="2959818" y="363142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2DA1CF8-65F0-45E2-9FDA-854F6A9D14B5}"/>
              </a:ext>
            </a:extLst>
          </p:cNvPr>
          <p:cNvSpPr/>
          <p:nvPr/>
        </p:nvSpPr>
        <p:spPr>
          <a:xfrm>
            <a:off x="2959818" y="40897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781DDF3-376C-4301-B808-594C856E2E5E}"/>
              </a:ext>
            </a:extLst>
          </p:cNvPr>
          <p:cNvSpPr/>
          <p:nvPr/>
        </p:nvSpPr>
        <p:spPr>
          <a:xfrm>
            <a:off x="2959818" y="4548092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4718D61-F08B-4ADC-A046-2E2C4FBDBF92}"/>
              </a:ext>
            </a:extLst>
          </p:cNvPr>
          <p:cNvGrpSpPr/>
          <p:nvPr/>
        </p:nvGrpSpPr>
        <p:grpSpPr>
          <a:xfrm>
            <a:off x="835861" y="4673259"/>
            <a:ext cx="742715" cy="109523"/>
            <a:chOff x="1605198" y="3505200"/>
            <a:chExt cx="742715" cy="109523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9773E9-FD36-4326-97C7-FD75C3793E1A}"/>
                </a:ext>
              </a:extLst>
            </p:cNvPr>
            <p:cNvCxnSpPr>
              <a:cxnSpLocks/>
            </p:cNvCxnSpPr>
            <p:nvPr/>
          </p:nvCxnSpPr>
          <p:spPr>
            <a:xfrm>
              <a:off x="1605198" y="3565939"/>
              <a:ext cx="12835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FD897A8-0748-4576-BB28-8DFA433DB12A}"/>
                </a:ext>
              </a:extLst>
            </p:cNvPr>
            <p:cNvCxnSpPr>
              <a:cxnSpLocks/>
            </p:cNvCxnSpPr>
            <p:nvPr/>
          </p:nvCxnSpPr>
          <p:spPr>
            <a:xfrm>
              <a:off x="2238611" y="3565939"/>
              <a:ext cx="10930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D8C2C00-9744-48FB-B2C0-CDA9DEAC9049}"/>
                </a:ext>
              </a:extLst>
            </p:cNvPr>
            <p:cNvSpPr/>
            <p:nvPr/>
          </p:nvSpPr>
          <p:spPr>
            <a:xfrm>
              <a:off x="1733550" y="3505200"/>
              <a:ext cx="505060" cy="109523"/>
            </a:xfrm>
            <a:prstGeom prst="rect">
              <a:avLst/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7690D16-29DB-40C7-8011-9582A99BC7B7}"/>
              </a:ext>
            </a:extLst>
          </p:cNvPr>
          <p:cNvCxnSpPr>
            <a:cxnSpLocks/>
          </p:cNvCxnSpPr>
          <p:nvPr/>
        </p:nvCxnSpPr>
        <p:spPr>
          <a:xfrm>
            <a:off x="2033582" y="2909614"/>
            <a:ext cx="250249" cy="15438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3E3E86C-96CA-4B68-9ACE-F96D9D7639A8}"/>
              </a:ext>
            </a:extLst>
          </p:cNvPr>
          <p:cNvGrpSpPr/>
          <p:nvPr/>
        </p:nvGrpSpPr>
        <p:grpSpPr>
          <a:xfrm>
            <a:off x="531734" y="2905049"/>
            <a:ext cx="2478320" cy="1836465"/>
            <a:chOff x="5995120" y="3375328"/>
            <a:chExt cx="2478320" cy="1836465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AE26235-0EE3-41D0-8359-09FCAEF47F3D}"/>
                </a:ext>
              </a:extLst>
            </p:cNvPr>
            <p:cNvGrpSpPr/>
            <p:nvPr/>
          </p:nvGrpSpPr>
          <p:grpSpPr>
            <a:xfrm>
              <a:off x="5995120" y="3375328"/>
              <a:ext cx="2478320" cy="1836465"/>
              <a:chOff x="5995120" y="2894309"/>
              <a:chExt cx="2478320" cy="1836465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77272F0-02EC-4B23-A6D6-17F2391F51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7456" y="2899071"/>
                <a:ext cx="735984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3EBBBE0-EE60-49DB-BC7F-7D7F8E7532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7501" y="2899071"/>
                <a:ext cx="565108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48CBBFA-8EB6-4C79-8B9B-BE8E4B6EC9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9882" y="2894309"/>
                <a:ext cx="0" cy="1836465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1E3B719-03D6-4620-A0E4-221A9F4E9F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5120" y="4725217"/>
                <a:ext cx="349878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9020A97-18F2-401E-BD80-7F009F8F71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3991" y="4723630"/>
                <a:ext cx="379449" cy="1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5D79F3D-AF38-4BB9-A47E-7038ADE25B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3440" y="2894309"/>
                <a:ext cx="0" cy="1836465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039A849-F26B-400D-AB30-FD35A04A99F3}"/>
                </a:ext>
              </a:extLst>
            </p:cNvPr>
            <p:cNvCxnSpPr>
              <a:cxnSpLocks/>
            </p:cNvCxnSpPr>
            <p:nvPr/>
          </p:nvCxnSpPr>
          <p:spPr>
            <a:xfrm>
              <a:off x="6932047" y="3380090"/>
              <a:ext cx="564921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1A967CF-F4B8-43EB-8F67-C0525DE31530}"/>
              </a:ext>
            </a:extLst>
          </p:cNvPr>
          <p:cNvGrpSpPr/>
          <p:nvPr/>
        </p:nvGrpSpPr>
        <p:grpSpPr>
          <a:xfrm>
            <a:off x="1932893" y="4673259"/>
            <a:ext cx="742715" cy="109523"/>
            <a:chOff x="1605198" y="3505200"/>
            <a:chExt cx="742715" cy="109523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E74A7CD-E92C-4065-B28D-31ABE359334E}"/>
                </a:ext>
              </a:extLst>
            </p:cNvPr>
            <p:cNvCxnSpPr>
              <a:cxnSpLocks/>
            </p:cNvCxnSpPr>
            <p:nvPr/>
          </p:nvCxnSpPr>
          <p:spPr>
            <a:xfrm>
              <a:off x="1605198" y="3565939"/>
              <a:ext cx="12835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667286F-9C05-4D9C-9621-F9BB24C8383D}"/>
                </a:ext>
              </a:extLst>
            </p:cNvPr>
            <p:cNvCxnSpPr>
              <a:cxnSpLocks/>
            </p:cNvCxnSpPr>
            <p:nvPr/>
          </p:nvCxnSpPr>
          <p:spPr>
            <a:xfrm>
              <a:off x="2238611" y="3565939"/>
              <a:ext cx="10930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ED65E4F-6BC1-4A0A-9B0A-7CFC2DE76780}"/>
                </a:ext>
              </a:extLst>
            </p:cNvPr>
            <p:cNvSpPr/>
            <p:nvPr/>
          </p:nvSpPr>
          <p:spPr>
            <a:xfrm>
              <a:off x="1733550" y="3505200"/>
              <a:ext cx="505060" cy="109523"/>
            </a:xfrm>
            <a:prstGeom prst="rect">
              <a:avLst/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5A9C6CF-782B-4756-B5B6-1741CB4EB51F}"/>
              </a:ext>
            </a:extLst>
          </p:cNvPr>
          <p:cNvCxnSpPr>
            <a:cxnSpLocks/>
          </p:cNvCxnSpPr>
          <p:nvPr/>
        </p:nvCxnSpPr>
        <p:spPr>
          <a:xfrm>
            <a:off x="1556930" y="4735163"/>
            <a:ext cx="379449" cy="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66112F66-2BBF-4C02-9B7F-B7638E233E0C}"/>
              </a:ext>
            </a:extLst>
          </p:cNvPr>
          <p:cNvGrpSpPr/>
          <p:nvPr/>
        </p:nvGrpSpPr>
        <p:grpSpPr>
          <a:xfrm>
            <a:off x="702416" y="4741514"/>
            <a:ext cx="1032239" cy="666179"/>
            <a:chOff x="702416" y="4741514"/>
            <a:chExt cx="1032239" cy="666179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41AB55C-23C2-4E5B-A66D-8F9E8F17E0B5}"/>
                </a:ext>
              </a:extLst>
            </p:cNvPr>
            <p:cNvCxnSpPr/>
            <p:nvPr/>
          </p:nvCxnSpPr>
          <p:spPr>
            <a:xfrm>
              <a:off x="702416" y="4741514"/>
              <a:ext cx="0" cy="666179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EF9AD7C-A3A7-4ADD-BF9B-2E8211617635}"/>
                </a:ext>
              </a:extLst>
            </p:cNvPr>
            <p:cNvCxnSpPr>
              <a:cxnSpLocks/>
            </p:cNvCxnSpPr>
            <p:nvPr/>
          </p:nvCxnSpPr>
          <p:spPr>
            <a:xfrm>
              <a:off x="702416" y="5401343"/>
              <a:ext cx="1032239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1E5080F-05F6-4BAE-BBB7-77CE2F3E1FAE}"/>
                </a:ext>
              </a:extLst>
            </p:cNvPr>
            <p:cNvCxnSpPr/>
            <p:nvPr/>
          </p:nvCxnSpPr>
          <p:spPr>
            <a:xfrm>
              <a:off x="1734655" y="4741514"/>
              <a:ext cx="0" cy="666179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17C1FE60-BACB-4E69-ADDE-CFE6141C7658}"/>
              </a:ext>
            </a:extLst>
          </p:cNvPr>
          <p:cNvSpPr/>
          <p:nvPr/>
        </p:nvSpPr>
        <p:spPr>
          <a:xfrm>
            <a:off x="942079" y="5127023"/>
            <a:ext cx="548640" cy="548640"/>
          </a:xfrm>
          <a:prstGeom prst="ellipse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48465FC-1253-4B89-BD01-E92AE13023B9}"/>
              </a:ext>
            </a:extLst>
          </p:cNvPr>
          <p:cNvSpPr txBox="1"/>
          <p:nvPr/>
        </p:nvSpPr>
        <p:spPr>
          <a:xfrm>
            <a:off x="4238846" y="3558573"/>
            <a:ext cx="41253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measure the potential difference (voltage) a voltmeter needs to connect to two locations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DE6F9C4-848A-4BCF-B2EE-4619E90B5E41}"/>
              </a:ext>
            </a:extLst>
          </p:cNvPr>
          <p:cNvGrpSpPr/>
          <p:nvPr/>
        </p:nvGrpSpPr>
        <p:grpSpPr>
          <a:xfrm flipH="1">
            <a:off x="964213" y="2726203"/>
            <a:ext cx="722844" cy="350045"/>
            <a:chOff x="1659967" y="1514475"/>
            <a:chExt cx="649846" cy="350045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D640B42-0637-4880-8B14-350B6D50E548}"/>
                </a:ext>
              </a:extLst>
            </p:cNvPr>
            <p:cNvCxnSpPr/>
            <p:nvPr/>
          </p:nvCxnSpPr>
          <p:spPr>
            <a:xfrm>
              <a:off x="1659967" y="1699038"/>
              <a:ext cx="296214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035C328-E238-41EF-9394-4405A9F7DA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56181" y="1514475"/>
              <a:ext cx="0" cy="350045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9DB6C8B-A219-4BF7-AE85-48E64C1955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0000" y="1604963"/>
              <a:ext cx="0" cy="19764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BBADF64-FE65-401D-A204-E9E794589719}"/>
                </a:ext>
              </a:extLst>
            </p:cNvPr>
            <p:cNvCxnSpPr>
              <a:cxnSpLocks/>
            </p:cNvCxnSpPr>
            <p:nvPr/>
          </p:nvCxnSpPr>
          <p:spPr>
            <a:xfrm>
              <a:off x="2030000" y="1699038"/>
              <a:ext cx="279813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3926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00035 -0.01204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60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932000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3 L -0.10885 -0.00023 C -0.10885 0.08866 -0.1085 0.17755 -0.1085 0.26644 L 0.16198 0.26551 C 0.16164 0.17709 0.16164 0.0882 0.16129 -0.00023 L -0.00017 0.00023 Z " pathEditMode="relative" rAng="0" ptsTypes="AAAAAA">
                                      <p:cBhvr>
                                        <p:cTn id="70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1328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7 L -0.06094 -0.00162 C -0.06129 0.08773 -0.06129 0.17708 -0.06146 0.26666 L 0.20989 0.26597 L 0.20885 -0.00209 L -0.00018 -0.0007 Z " pathEditMode="relative" rAng="0" ptsTypes="AAAAAA">
                                      <p:cBhvr>
                                        <p:cTn id="72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1328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92 L -0.0125 0.00023 L -0.0125 0.26783 L 0.25677 0.26644 C 0.25643 0.17709 0.25643 0.0882 0.25608 -0.00092 L -0.00017 -0.00092 Z " pathEditMode="relative" rAng="0" ptsTypes="AAAAAA">
                                      <p:cBhvr>
                                        <p:cTn id="74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2" y="1342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46 L 0.00017 0.2213 L 0.27014 0.22037 L 0.27014 -0.04537 L 0.00017 -0.04537 L 0.00017 -0.00046 Z " pathEditMode="relative" rAng="0" ptsTypes="AAAAAA">
                                      <p:cBhvr>
                                        <p:cTn id="76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884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7 L 0.00017 0.1544 L 0.26997 0.1544 L 0.26997 -0.11227 L 0.00017 -0.11227 L 0.00017 -0.0007 Z " pathEditMode="relative" rAng="0" ptsTypes="AAAAAA">
                                      <p:cBhvr>
                                        <p:cTn id="78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217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116 L -0.00087 0.08912 L 0.26997 0.08773 L 0.26997 -0.17894 L 0.00052 -0.17894 C 0.00052 -0.11968 0.00017 -0.06042 0.00017 -0.00116 Z " pathEditMode="relative" rAng="0" ptsTypes="AAAAAA">
                                      <p:cBhvr>
                                        <p:cTn id="80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-437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4.44444E-6 L 0.00017 0.01945 L 0.27049 0.02014 C 0.27031 -0.06875 0.26997 -0.15763 0.26997 -0.24652 L -0.00087 -0.24583 C -0.00087 -0.16388 -0.00052 -0.08194 0.00017 -4.44444E-6 Z " pathEditMode="relative" rAng="0" ptsTypes="AAAAAA">
                                      <p:cBhvr>
                                        <p:cTn id="82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5" y="-1131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46 L 0.23264 0.00208 L 0.23125 -0.26528 L -0.03732 -0.26528 L -0.03732 2.59259E-6 L -1.38889E-6 0.00046 Z " pathEditMode="relative" rAng="0" ptsTypes="AAAAAA">
                                      <p:cBhvr>
                                        <p:cTn id="84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-1321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2.59259E-6 L 0.18351 0.00139 L 0.18247 -0.26528 L -0.08733 -0.26597 L -0.08628 0.00208 L -0.00035 2.59259E-6 Z " pathEditMode="relative" rAng="0" ptsTypes="AAAAAA">
                                      <p:cBhvr>
                                        <p:cTn id="86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13194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2.59259E-6 L 0.13403 0.00069 L 0.13298 -0.26597 L -0.13594 -0.26459 L -0.13594 0.00069 L -0.00018 2.59259E-6 Z " pathEditMode="relative" rAng="0" ptsTypes="AAAAAA">
                                      <p:cBhvr>
                                        <p:cTn id="88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32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2.59259E-6 L 0.08507 0.00139 C 0.08489 -0.0875 0.08489 -0.17593 0.08489 -0.26482 L -0.1849 -0.26528 L -0.1849 0.00046 L -0.00018 2.59259E-6 Z " pathEditMode="relative" rAng="0" ptsTypes="AAAAAA">
                                      <p:cBhvr>
                                        <p:cTn id="90" dur="1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" y="-13194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46 L 0.03594 0.00139 C 0.03611 -0.0875 0.03628 -0.17639 0.03646 -0.26528 L -0.23386 -0.26528 C -0.23403 -0.17685 -0.2342 -0.08843 -0.23438 2.59259E-6 L 0.00052 0.00046 Z " pathEditMode="relative" rAng="0" ptsTypes="AAAAAA">
                                      <p:cBhvr>
                                        <p:cTn id="92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-1324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2.59259E-6 L 0.00052 -0.24584 L -0.2698 -0.2463 C -0.26997 -0.15741 -0.27014 -0.06852 -0.27032 0.02037 L 0.00052 0.02037 L 0.00052 2.59259E-6 Z " pathEditMode="relative" rAng="0" ptsTypes="AAAAAA">
                                      <p:cBhvr>
                                        <p:cTn id="94" dur="1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-1129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023 C 0.00017 -0.05949 0.00034 -0.11968 0.00052 -0.1794 L -0.2698 -0.1794 L -0.27084 0.08657 L 0.00052 0.08657 C 0.00069 0.0581 0.00086 0.02986 4.16667E-6 0.00023 Z " pathEditMode="relative" rAng="0" ptsTypes="AAAAAA">
                                      <p:cBhvr>
                                        <p:cTn id="96" dur="1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24" y="-467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07 C -0.00018 -0.03704 -0.00035 -0.07477 -0.00052 -0.1125 L -0.2698 -0.11319 C -0.26997 -0.0243 -0.27014 0.06458 -0.27032 0.15347 L 0.00052 0.15347 C 0.00034 0.10255 0.00017 0.05162 4.16667E-6 0.0007 Z " pathEditMode="relative" rAng="0" ptsTypes="AAAAAA">
                                      <p:cBhvr>
                                        <p:cTn id="98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1944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4.16667E-6 -0.04583 L -0.2698 -0.04583 C -0.2698 0.0426 -0.26945 0.13148 -0.26945 0.21991 L 0.00104 0.22084 C 0.00069 0.14723 0.00069 0.07408 4.16667E-6 -2.96296E-6 Z " pathEditMode="relative" rAng="0" ptsTypes="AAAAAA">
                                      <p:cBhvr>
                                        <p:cTn id="100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875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46 L -0.2566 0.00023 L -0.2566 0.26759 L 0.01475 0.2662 L 0.01371 0.00023 L -0.00052 -0.00046 Z " pathEditMode="relative" rAng="0" ptsTypes="AAAAAA">
                                      <p:cBhvr>
                                        <p:cTn id="102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9" y="1340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23 L -0.20868 0.00023 C -0.20851 0.08866 -0.20851 0.17709 -0.20816 0.26574 L 0.06267 0.26574 L 0.06163 -0.00023 L 0.00017 -0.00023 Z " pathEditMode="relative" rAng="0" ptsTypes="AAAAAA">
                                      <p:cBhvr>
                                        <p:cTn id="104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13287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23 L -0.16077 0.00023 C -0.16059 0.08866 -0.16042 0.17755 -0.16025 0.2662 L 0.11007 0.2662 C 0.10989 0.17755 0.10972 0.08866 0.10955 0.00023 L -0.00035 0.00023 Z " pathEditMode="relative" rAng="0" ptsTypes="AAAAAA">
                                      <p:cBhvr>
                                        <p:cTn id="106" dur="1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0.11684 0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11667 -4.81481E-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67" grpId="0" animBg="1"/>
      <p:bldP spid="67" grpId="1" animBg="1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2672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describe the direction of conventional current compared to the movement of charges through a circuit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identify component combinations as parallel or series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describe how current flows through parallel and series resistors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describe the set up to measure current and voltage in a circuit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89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402769"/>
            <a:ext cx="5038699" cy="48361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3BC0A1-9AE4-4882-A664-CE24FED84940}"/>
              </a:ext>
            </a:extLst>
          </p:cNvPr>
          <p:cNvSpPr/>
          <p:nvPr/>
        </p:nvSpPr>
        <p:spPr>
          <a:xfrm>
            <a:off x="1512094" y="1361505"/>
            <a:ext cx="935831" cy="610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5D0EBE5-CD9C-4B1C-9B18-72C4D363110D}"/>
              </a:ext>
            </a:extLst>
          </p:cNvPr>
          <p:cNvGrpSpPr/>
          <p:nvPr/>
        </p:nvGrpSpPr>
        <p:grpSpPr>
          <a:xfrm>
            <a:off x="1605198" y="3505200"/>
            <a:ext cx="742715" cy="109523"/>
            <a:chOff x="1605198" y="3505200"/>
            <a:chExt cx="742715" cy="10952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7043CDF-B054-4FB8-A584-90387B9D2BD5}"/>
                </a:ext>
              </a:extLst>
            </p:cNvPr>
            <p:cNvCxnSpPr>
              <a:cxnSpLocks/>
            </p:cNvCxnSpPr>
            <p:nvPr/>
          </p:nvCxnSpPr>
          <p:spPr>
            <a:xfrm>
              <a:off x="1605198" y="3565939"/>
              <a:ext cx="12835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7BCE484-4FD5-491D-AE08-9F0067DEB438}"/>
                </a:ext>
              </a:extLst>
            </p:cNvPr>
            <p:cNvCxnSpPr>
              <a:cxnSpLocks/>
            </p:cNvCxnSpPr>
            <p:nvPr/>
          </p:nvCxnSpPr>
          <p:spPr>
            <a:xfrm>
              <a:off x="2238611" y="3565939"/>
              <a:ext cx="10930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450CE2F-B04D-4923-A391-0C55D56C1E05}"/>
                </a:ext>
              </a:extLst>
            </p:cNvPr>
            <p:cNvSpPr/>
            <p:nvPr/>
          </p:nvSpPr>
          <p:spPr>
            <a:xfrm>
              <a:off x="1733550" y="3505200"/>
              <a:ext cx="505060" cy="109523"/>
            </a:xfrm>
            <a:prstGeom prst="rect">
              <a:avLst/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90395F8B-8B7E-47C6-B528-C39E8218386A}"/>
              </a:ext>
            </a:extLst>
          </p:cNvPr>
          <p:cNvSpPr/>
          <p:nvPr/>
        </p:nvSpPr>
        <p:spPr>
          <a:xfrm>
            <a:off x="6954854" y="285651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E109ADC-3BA5-4F68-AAF2-768230FC46B6}"/>
              </a:ext>
            </a:extLst>
          </p:cNvPr>
          <p:cNvSpPr/>
          <p:nvPr/>
        </p:nvSpPr>
        <p:spPr>
          <a:xfrm>
            <a:off x="6516889" y="28597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4CD9CE2-9877-4C00-9150-FEA6CE6C9E4B}"/>
              </a:ext>
            </a:extLst>
          </p:cNvPr>
          <p:cNvSpPr/>
          <p:nvPr/>
        </p:nvSpPr>
        <p:spPr>
          <a:xfrm>
            <a:off x="6078924" y="285651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B9C6EFE-800D-4C70-A1EE-2F95882D1162}"/>
              </a:ext>
            </a:extLst>
          </p:cNvPr>
          <p:cNvSpPr/>
          <p:nvPr/>
        </p:nvSpPr>
        <p:spPr>
          <a:xfrm>
            <a:off x="5958478" y="3166071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BD9CBE1-01A8-440F-B7EE-03DF2329052E}"/>
              </a:ext>
            </a:extLst>
          </p:cNvPr>
          <p:cNvSpPr/>
          <p:nvPr/>
        </p:nvSpPr>
        <p:spPr>
          <a:xfrm>
            <a:off x="5958478" y="3624402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40300F8-B338-4FA9-B215-E703520EF55B}"/>
              </a:ext>
            </a:extLst>
          </p:cNvPr>
          <p:cNvSpPr/>
          <p:nvPr/>
        </p:nvSpPr>
        <p:spPr>
          <a:xfrm>
            <a:off x="5958478" y="408273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0588231-2FED-4C28-B2BE-059A98F87AF6}"/>
              </a:ext>
            </a:extLst>
          </p:cNvPr>
          <p:cNvSpPr/>
          <p:nvPr/>
        </p:nvSpPr>
        <p:spPr>
          <a:xfrm>
            <a:off x="5958478" y="454106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CACB862-06D9-469C-8EE9-F7998C22DEB7}"/>
              </a:ext>
            </a:extLst>
          </p:cNvPr>
          <p:cNvSpPr/>
          <p:nvPr/>
        </p:nvSpPr>
        <p:spPr>
          <a:xfrm>
            <a:off x="6306653" y="467348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CD560A7-1576-4DF1-AA79-DC6B5C207EDB}"/>
              </a:ext>
            </a:extLst>
          </p:cNvPr>
          <p:cNvSpPr/>
          <p:nvPr/>
        </p:nvSpPr>
        <p:spPr>
          <a:xfrm>
            <a:off x="6754628" y="467348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048B0E2-7C5A-4222-B918-F741F1031F5D}"/>
              </a:ext>
            </a:extLst>
          </p:cNvPr>
          <p:cNvSpPr/>
          <p:nvPr/>
        </p:nvSpPr>
        <p:spPr>
          <a:xfrm>
            <a:off x="7202603" y="467348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58361FE-DBE1-43AE-AFA4-01145844BE7F}"/>
              </a:ext>
            </a:extLst>
          </p:cNvPr>
          <p:cNvSpPr/>
          <p:nvPr/>
        </p:nvSpPr>
        <p:spPr>
          <a:xfrm>
            <a:off x="7650578" y="467348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47BA22B-2E43-4499-830D-209A3E29D363}"/>
              </a:ext>
            </a:extLst>
          </p:cNvPr>
          <p:cNvSpPr/>
          <p:nvPr/>
        </p:nvSpPr>
        <p:spPr>
          <a:xfrm>
            <a:off x="8098553" y="467348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67ECAEE-40BD-4FDD-9C07-40A1D8B31675}"/>
              </a:ext>
            </a:extLst>
          </p:cNvPr>
          <p:cNvSpPr/>
          <p:nvPr/>
        </p:nvSpPr>
        <p:spPr>
          <a:xfrm>
            <a:off x="8301256" y="285293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4EF942F-F65A-468E-B639-789E40101DE5}"/>
              </a:ext>
            </a:extLst>
          </p:cNvPr>
          <p:cNvSpPr/>
          <p:nvPr/>
        </p:nvSpPr>
        <p:spPr>
          <a:xfrm>
            <a:off x="7863291" y="2863742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9933E63-6CAD-41DB-9484-7827A51993A7}"/>
              </a:ext>
            </a:extLst>
          </p:cNvPr>
          <p:cNvSpPr/>
          <p:nvPr/>
        </p:nvSpPr>
        <p:spPr>
          <a:xfrm>
            <a:off x="7425326" y="286055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F633B1E-BAFF-4040-B490-B04E13216A83}"/>
              </a:ext>
            </a:extLst>
          </p:cNvPr>
          <p:cNvSpPr/>
          <p:nvPr/>
        </p:nvSpPr>
        <p:spPr>
          <a:xfrm>
            <a:off x="8427766" y="316864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B0297DE-FF7D-42B8-90E3-C655E9E7F835}"/>
              </a:ext>
            </a:extLst>
          </p:cNvPr>
          <p:cNvSpPr/>
          <p:nvPr/>
        </p:nvSpPr>
        <p:spPr>
          <a:xfrm>
            <a:off x="8427766" y="362697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77C3938-7AB2-4E94-9E82-E9F67B5CB6EA}"/>
              </a:ext>
            </a:extLst>
          </p:cNvPr>
          <p:cNvSpPr/>
          <p:nvPr/>
        </p:nvSpPr>
        <p:spPr>
          <a:xfrm>
            <a:off x="8427766" y="4085307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5E111D0-5861-4591-83AA-BF3F8E97CC6C}"/>
              </a:ext>
            </a:extLst>
          </p:cNvPr>
          <p:cNvSpPr/>
          <p:nvPr/>
        </p:nvSpPr>
        <p:spPr>
          <a:xfrm>
            <a:off x="8427766" y="454363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F7748D4-C960-4831-BABD-93299BA106FF}"/>
              </a:ext>
            </a:extLst>
          </p:cNvPr>
          <p:cNvGrpSpPr/>
          <p:nvPr/>
        </p:nvGrpSpPr>
        <p:grpSpPr>
          <a:xfrm>
            <a:off x="4084926" y="2235179"/>
            <a:ext cx="872837" cy="154384"/>
            <a:chOff x="4084926" y="2236391"/>
            <a:chExt cx="872837" cy="154384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AD7B01A-4ABF-4775-9248-6A53A43D2E43}"/>
                </a:ext>
              </a:extLst>
            </p:cNvPr>
            <p:cNvCxnSpPr>
              <a:cxnSpLocks/>
            </p:cNvCxnSpPr>
            <p:nvPr/>
          </p:nvCxnSpPr>
          <p:spPr>
            <a:xfrm>
              <a:off x="4084926" y="2237383"/>
              <a:ext cx="29181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70BA3C2-4963-413A-A8C8-0A7C89C296EB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51" y="2237383"/>
              <a:ext cx="29181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ADF02BF-7D3E-4FE3-99CF-B159FCB7B9D9}"/>
                </a:ext>
              </a:extLst>
            </p:cNvPr>
            <p:cNvCxnSpPr>
              <a:cxnSpLocks/>
            </p:cNvCxnSpPr>
            <p:nvPr/>
          </p:nvCxnSpPr>
          <p:spPr>
            <a:xfrm>
              <a:off x="4374139" y="2236391"/>
              <a:ext cx="250249" cy="154384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E13EA58-6302-4F06-B93D-9B96B301004A}"/>
              </a:ext>
            </a:extLst>
          </p:cNvPr>
          <p:cNvCxnSpPr>
            <a:cxnSpLocks/>
          </p:cNvCxnSpPr>
          <p:nvPr/>
        </p:nvCxnSpPr>
        <p:spPr>
          <a:xfrm>
            <a:off x="7793342" y="2910598"/>
            <a:ext cx="2918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A823805-5484-4E37-BB48-E2151CAADE65}"/>
              </a:ext>
            </a:extLst>
          </p:cNvPr>
          <p:cNvCxnSpPr>
            <a:cxnSpLocks/>
          </p:cNvCxnSpPr>
          <p:nvPr/>
        </p:nvCxnSpPr>
        <p:spPr>
          <a:xfrm>
            <a:off x="7501530" y="2909606"/>
            <a:ext cx="250249" cy="15438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4802268-2432-4CDB-B474-85663A8B415E}"/>
              </a:ext>
            </a:extLst>
          </p:cNvPr>
          <p:cNvGrpSpPr/>
          <p:nvPr/>
        </p:nvGrpSpPr>
        <p:grpSpPr>
          <a:xfrm>
            <a:off x="5995166" y="2903832"/>
            <a:ext cx="2478320" cy="1836465"/>
            <a:chOff x="5995120" y="3375328"/>
            <a:chExt cx="2478320" cy="1836465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78DED2D-6157-40FD-B9D4-8C71DB9795D0}"/>
                </a:ext>
              </a:extLst>
            </p:cNvPr>
            <p:cNvGrpSpPr/>
            <p:nvPr/>
          </p:nvGrpSpPr>
          <p:grpSpPr>
            <a:xfrm>
              <a:off x="5995120" y="3375328"/>
              <a:ext cx="2478320" cy="1836465"/>
              <a:chOff x="5995120" y="2894309"/>
              <a:chExt cx="2478320" cy="1836465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9E0F65E-C6AF-4C55-9CEA-E4F4B0DCF5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03313" y="2899071"/>
                <a:ext cx="470127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74128C4-7891-4269-9295-D6C0ADB5B5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7501" y="2899071"/>
                <a:ext cx="565108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72846190-A0E0-4735-A0EC-21B491DB7E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9882" y="2894309"/>
                <a:ext cx="0" cy="1836465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27F1FC57-DDE2-4A6B-9076-EC70C10AB7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5120" y="4725217"/>
                <a:ext cx="935548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6C5C7F4-29A5-4A44-86CC-7EFECA89D2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3186" y="4723631"/>
                <a:ext cx="940254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767A52B-A6A4-417F-A2A1-829EB88C55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3440" y="2894309"/>
                <a:ext cx="0" cy="1836465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E5EF71B-07FD-4FD9-9A9D-75CBA1EF63F7}"/>
                </a:ext>
              </a:extLst>
            </p:cNvPr>
            <p:cNvCxnSpPr>
              <a:cxnSpLocks/>
            </p:cNvCxnSpPr>
            <p:nvPr/>
          </p:nvCxnSpPr>
          <p:spPr>
            <a:xfrm>
              <a:off x="6932047" y="3380090"/>
              <a:ext cx="564921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CAADB42E-3BA7-4193-B467-054952CABC01}"/>
              </a:ext>
            </a:extLst>
          </p:cNvPr>
          <p:cNvSpPr txBox="1"/>
          <p:nvPr/>
        </p:nvSpPr>
        <p:spPr>
          <a:xfrm>
            <a:off x="1951220" y="1270116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481384A-6FCF-404B-B4A8-EA0C6DB96887}"/>
              </a:ext>
            </a:extLst>
          </p:cNvPr>
          <p:cNvSpPr txBox="1"/>
          <p:nvPr/>
        </p:nvSpPr>
        <p:spPr>
          <a:xfrm>
            <a:off x="6696349" y="2402067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FDB1576-498F-4BA1-99C8-1CBCA53973B1}"/>
              </a:ext>
            </a:extLst>
          </p:cNvPr>
          <p:cNvSpPr txBox="1"/>
          <p:nvPr/>
        </p:nvSpPr>
        <p:spPr>
          <a:xfrm>
            <a:off x="6306651" y="2424733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‒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C01BB89-BD18-49E1-BD8F-D2EDA60D1146}"/>
              </a:ext>
            </a:extLst>
          </p:cNvPr>
          <p:cNvSpPr txBox="1"/>
          <p:nvPr/>
        </p:nvSpPr>
        <p:spPr>
          <a:xfrm>
            <a:off x="5868415" y="2251099"/>
            <a:ext cx="2692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Long side indicates the positive terminal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3A1E68A-1B73-4B07-A3F7-1D36F6C8B4D3}"/>
              </a:ext>
            </a:extLst>
          </p:cNvPr>
          <p:cNvSpPr txBox="1"/>
          <p:nvPr/>
        </p:nvSpPr>
        <p:spPr>
          <a:xfrm>
            <a:off x="7386230" y="302333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Open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C39850C0-A795-4FEB-912F-FE189FF130F5}"/>
              </a:ext>
            </a:extLst>
          </p:cNvPr>
          <p:cNvSpPr txBox="1"/>
          <p:nvPr/>
        </p:nvSpPr>
        <p:spPr>
          <a:xfrm>
            <a:off x="7379403" y="3016195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Closed</a:t>
            </a:r>
          </a:p>
        </p:txBody>
      </p:sp>
      <p:pic>
        <p:nvPicPr>
          <p:cNvPr id="1026" name="Picture 2" descr="Duracell Specialty Batteries | MN21/23 Alkaline Battery">
            <a:extLst>
              <a:ext uri="{FF2B5EF4-FFF2-40B4-BE49-F238E27FC236}">
                <a16:creationId xmlns:a16="http://schemas.microsoft.com/office/drawing/2014/main" id="{EF522240-2838-4687-A96A-471ACE03E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3" t="-2" r="37265" b="14305"/>
          <a:stretch/>
        </p:blipFill>
        <p:spPr bwMode="auto">
          <a:xfrm rot="5400000">
            <a:off x="6690154" y="2649033"/>
            <a:ext cx="149371" cy="52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DAD3344-0B08-4256-9F55-7D344F31EF20}"/>
              </a:ext>
            </a:extLst>
          </p:cNvPr>
          <p:cNvGrpSpPr/>
          <p:nvPr/>
        </p:nvGrpSpPr>
        <p:grpSpPr>
          <a:xfrm>
            <a:off x="6268413" y="3916541"/>
            <a:ext cx="866958" cy="560766"/>
            <a:chOff x="6268413" y="3916541"/>
            <a:chExt cx="866958" cy="560766"/>
          </a:xfrm>
        </p:grpSpPr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B17212E9-774D-4639-A2B2-1D821A05C3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68413" y="4475893"/>
              <a:ext cx="81699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243EE47-9909-4797-8DFC-3E3DFBBA2F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80101" y="3968750"/>
              <a:ext cx="0" cy="508557"/>
            </a:xfrm>
            <a:prstGeom prst="line">
              <a:avLst/>
            </a:prstGeom>
            <a:ln w="76200" cap="sq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50F5ADD0-DC15-4A51-B519-90A1C4377B69}"/>
                </a:ext>
              </a:extLst>
            </p:cNvPr>
            <p:cNvSpPr txBox="1"/>
            <p:nvPr/>
          </p:nvSpPr>
          <p:spPr>
            <a:xfrm>
              <a:off x="6307900" y="3916541"/>
              <a:ext cx="8274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Electron</a:t>
              </a:r>
            </a:p>
            <a:p>
              <a:r>
                <a:rPr lang="en-US" sz="1400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Flow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D755E2B-355B-441C-BFCF-CC96D9FC7AD6}"/>
              </a:ext>
            </a:extLst>
          </p:cNvPr>
          <p:cNvGrpSpPr/>
          <p:nvPr/>
        </p:nvGrpSpPr>
        <p:grpSpPr>
          <a:xfrm>
            <a:off x="5710690" y="3801772"/>
            <a:ext cx="2624879" cy="1381755"/>
            <a:chOff x="5710690" y="3801772"/>
            <a:chExt cx="2624879" cy="1381755"/>
          </a:xfrm>
        </p:grpSpPr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48C90E84-7EA1-4950-8860-5E56B792A9FC}"/>
                </a:ext>
              </a:extLst>
            </p:cNvPr>
            <p:cNvCxnSpPr>
              <a:cxnSpLocks/>
            </p:cNvCxnSpPr>
            <p:nvPr/>
          </p:nvCxnSpPr>
          <p:spPr>
            <a:xfrm>
              <a:off x="5710690" y="3801772"/>
              <a:ext cx="0" cy="1252828"/>
            </a:xfrm>
            <a:prstGeom prst="straightConnector1">
              <a:avLst/>
            </a:prstGeom>
            <a:ln w="76200">
              <a:solidFill>
                <a:srgbClr val="FF9933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E6D0D96B-89F9-4C79-9412-BECCB348A0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10691" y="5033503"/>
              <a:ext cx="717778" cy="0"/>
            </a:xfrm>
            <a:prstGeom prst="line">
              <a:avLst/>
            </a:prstGeom>
            <a:ln w="76200" cap="sq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0D756F6C-E4B5-4524-BC15-DB329B55BB91}"/>
                </a:ext>
              </a:extLst>
            </p:cNvPr>
            <p:cNvSpPr txBox="1"/>
            <p:nvPr/>
          </p:nvSpPr>
          <p:spPr>
            <a:xfrm>
              <a:off x="6462940" y="4875750"/>
              <a:ext cx="18726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9933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Conventional Current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500607A-E858-4589-898B-5C5CC4CAAB1A}"/>
              </a:ext>
            </a:extLst>
          </p:cNvPr>
          <p:cNvGrpSpPr/>
          <p:nvPr/>
        </p:nvGrpSpPr>
        <p:grpSpPr>
          <a:xfrm>
            <a:off x="5348409" y="5388730"/>
            <a:ext cx="3662440" cy="795904"/>
            <a:chOff x="5348409" y="5388730"/>
            <a:chExt cx="3662440" cy="795904"/>
          </a:xfrm>
        </p:grpSpPr>
        <p:pic>
          <p:nvPicPr>
            <p:cNvPr id="154" name="Picture 2" descr="Image result for ben franklin">
              <a:extLst>
                <a:ext uri="{FF2B5EF4-FFF2-40B4-BE49-F238E27FC236}">
                  <a16:creationId xmlns:a16="http://schemas.microsoft.com/office/drawing/2014/main" id="{F2FE10BE-C257-4B82-841B-53627E2CA3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422" y="5388730"/>
              <a:ext cx="772427" cy="776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3A363256-221E-4C94-8F92-52908716EEEA}"/>
                </a:ext>
              </a:extLst>
            </p:cNvPr>
            <p:cNvSpPr txBox="1"/>
            <p:nvPr/>
          </p:nvSpPr>
          <p:spPr>
            <a:xfrm>
              <a:off x="5348409" y="5661414"/>
              <a:ext cx="2841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*Ben Franklin defined current as the flow of positive charges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5B02E3-B19F-4D0C-A7DA-E4E6549507AD}"/>
              </a:ext>
            </a:extLst>
          </p:cNvPr>
          <p:cNvGrpSpPr/>
          <p:nvPr/>
        </p:nvGrpSpPr>
        <p:grpSpPr>
          <a:xfrm flipH="1">
            <a:off x="1658790" y="1520098"/>
            <a:ext cx="639115" cy="350045"/>
            <a:chOff x="1659967" y="1514475"/>
            <a:chExt cx="649846" cy="35004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E23D36C-5638-4EAD-B345-3259474D9229}"/>
                </a:ext>
              </a:extLst>
            </p:cNvPr>
            <p:cNvCxnSpPr/>
            <p:nvPr/>
          </p:nvCxnSpPr>
          <p:spPr>
            <a:xfrm>
              <a:off x="1659967" y="1699038"/>
              <a:ext cx="296214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1329E4-75E5-4A0D-96A8-E216688B8A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56181" y="1514475"/>
              <a:ext cx="0" cy="350045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C29BE5-A75C-4955-996B-66861AB189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0000" y="1604963"/>
              <a:ext cx="0" cy="19764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5F1507-5CEC-4F47-A1C5-F133788CF01E}"/>
                </a:ext>
              </a:extLst>
            </p:cNvPr>
            <p:cNvCxnSpPr>
              <a:cxnSpLocks/>
            </p:cNvCxnSpPr>
            <p:nvPr/>
          </p:nvCxnSpPr>
          <p:spPr>
            <a:xfrm>
              <a:off x="2030000" y="1699038"/>
              <a:ext cx="279813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6EEACAF0-C773-41C6-B7FA-77C0737AB690}"/>
              </a:ext>
            </a:extLst>
          </p:cNvPr>
          <p:cNvSpPr txBox="1"/>
          <p:nvPr/>
        </p:nvSpPr>
        <p:spPr>
          <a:xfrm>
            <a:off x="1572590" y="1270116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‒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7B4714D-F298-4A6F-805B-6CD286E81873}"/>
              </a:ext>
            </a:extLst>
          </p:cNvPr>
          <p:cNvGrpSpPr/>
          <p:nvPr/>
        </p:nvGrpSpPr>
        <p:grpSpPr>
          <a:xfrm flipH="1">
            <a:off x="1658789" y="1520098"/>
            <a:ext cx="639115" cy="350045"/>
            <a:chOff x="1659967" y="1514475"/>
            <a:chExt cx="649846" cy="350045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676E923-E6F6-4207-860B-17718C40766F}"/>
                </a:ext>
              </a:extLst>
            </p:cNvPr>
            <p:cNvCxnSpPr/>
            <p:nvPr/>
          </p:nvCxnSpPr>
          <p:spPr>
            <a:xfrm>
              <a:off x="1659967" y="1699038"/>
              <a:ext cx="296214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2A7E18A-BC54-452C-ADEC-F08D7D82EC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56181" y="1514475"/>
              <a:ext cx="0" cy="350045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FC5C920-9C00-47A7-8D60-6BC6C8EF55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0000" y="1604963"/>
              <a:ext cx="0" cy="19764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BA8B287-CBF9-4E63-AFE7-FB4F0AD8ED1F}"/>
                </a:ext>
              </a:extLst>
            </p:cNvPr>
            <p:cNvCxnSpPr>
              <a:cxnSpLocks/>
            </p:cNvCxnSpPr>
            <p:nvPr/>
          </p:nvCxnSpPr>
          <p:spPr>
            <a:xfrm>
              <a:off x="2030000" y="1699038"/>
              <a:ext cx="279813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4207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0.52101 0.17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34202 0.09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1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57639 0.169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80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00035 -0.01204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602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932000">
                                      <p:cBhvr>
                                        <p:cTn id="9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500" fill="hold"/>
                                        <p:tgtEl>
                                          <p:spTgt spid="89"/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3 L -0.10886 -0.00023 C -0.10886 0.08866 -0.10851 0.17754 -0.10851 0.26643 L 0.16198 0.26551 C 0.16164 0.17708 0.16164 0.08819 0.16129 -0.00023 L -0.00017 0.00023 Z " pathEditMode="relative" rAng="0" ptsTypes="AAAAAA">
                                      <p:cBhvr>
                                        <p:cTn id="107" dur="1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1328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69 L -0.06094 -0.00162 C -0.06129 0.08773 -0.06129 0.17708 -0.06146 0.26667 L 0.20989 0.26597 L 0.20885 -0.00208 L -0.00018 -0.00069 Z " pathEditMode="relative" ptsTypes="AAAAAA">
                                      <p:cBhvr>
                                        <p:cTn id="109" dur="1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93 L -0.0125 0.00023 L -0.0125 0.26782 L 0.25677 0.26643 C 0.25643 0.17708 0.25643 0.08819 0.25608 -0.00093 L -0.00017 -0.00093 Z " pathEditMode="relative" ptsTypes="AAAAAA">
                                      <p:cBhvr>
                                        <p:cTn id="111" dur="1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47 L 0.00017 0.22129 L 0.27048 0.22037 L 0.27048 -0.04537 L 0.00017 -0.04537 L 0.00017 -0.00047 Z " pathEditMode="relative" ptsTypes="AAAAAA">
                                      <p:cBhvr>
                                        <p:cTn id="113" dur="1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7 L 0.00017 0.15439 L 0.26996 0.15439 L 0.26996 -0.11227 L 0.00017 -0.11227 L 0.00017 -0.0007 Z " pathEditMode="relative" ptsTypes="AAAAAA">
                                      <p:cBhvr>
                                        <p:cTn id="115" dur="1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116 L -0.00087 0.08912 L 0.26996 0.08773 L 0.26996 -0.17893 L 0.00052 -0.17893 C 0.00052 -0.11967 0.00017 -0.06041 0.00017 -0.00116 Z " pathEditMode="relative" ptsTypes="AAAAAA">
                                      <p:cBhvr>
                                        <p:cTn id="117" dur="1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1.11022E-16 L 0.00017 0.01944 L 0.27048 0.02014 C 0.27031 -0.06875 0.26996 -0.15764 0.26996 -0.24653 L -0.00087 -0.24583 C -0.00087 -0.16389 -0.00052 -0.08194 0.00017 1.11022E-16 Z " pathEditMode="relative" ptsTypes="AAAAAA">
                                      <p:cBhvr>
                                        <p:cTn id="119" dur="1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047 L 0.23298 0.00209 L 0.23125 -0.26527 L -0.03733 -0.26527 L -0.03733 -4.44444E-6 L 1.94444E-6 0.00047 Z " pathEditMode="relative" ptsTypes="AAAAAA">
                                      <p:cBhvr>
                                        <p:cTn id="121" dur="1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4.44444E-6 L 0.1835 0.00139 L 0.18246 -0.26527 L -0.08733 -0.26597 L -0.08629 0.00209 L -0.00035 -4.44444E-6 Z " pathEditMode="relative" ptsTypes="AAAAAA">
                                      <p:cBhvr>
                                        <p:cTn id="123" dur="1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4.44444E-6 L 0.13437 0.0007 L 0.13316 -0.26597 L -0.13594 -0.26458 L -0.13594 0.0007 L -0.00018 -4.44444E-6 Z " pathEditMode="relative" ptsTypes="AAAAAA">
                                      <p:cBhvr>
                                        <p:cTn id="125" dur="1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4.44444E-6 L 0.08541 0.00139 C 0.08524 -0.0875 0.08489 -0.17592 0.08489 -0.26481 L -0.1849 -0.26527 L -0.1849 0.00047 L -0.00018 -4.44444E-6 Z " pathEditMode="relative" ptsTypes="AAAAAA">
                                      <p:cBhvr>
                                        <p:cTn id="127" dur="1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00047 L 0.03593 0.00139 C 0.03612 -0.0875 0.03629 -0.17638 0.03646 -0.26527 L -0.23386 -0.26527 C -0.23403 -0.17685 -0.23421 -0.08842 -0.23438 -4.44444E-6 L 0.00053 0.00047 Z " pathEditMode="relative" ptsTypes="AAAAAA">
                                      <p:cBhvr>
                                        <p:cTn id="129" dur="1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2.96296E-6 L 0.00052 -0.24583 L -0.26979 -0.24629 C -0.26996 -0.1574 -0.27014 -0.06852 -0.27031 0.02037 L 0.00052 0.02037 L 0.00052 -2.96296E-6 Z " pathEditMode="relative" ptsTypes="AAAAAA">
                                      <p:cBhvr>
                                        <p:cTn id="131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24 C 0.00018 -0.05949 0.00035 -0.11967 0.00052 -0.17939 L -0.26979 -0.17939 L -0.27083 0.08658 L 0.00052 0.08658 C 0.0007 0.05811 0.00087 0.02987 -2.5E-6 0.00024 Z " pathEditMode="relative" ptsTypes="AAAAAA">
                                      <p:cBhvr>
                                        <p:cTn id="133" dur="1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69 C -0.00017 -0.03704 -0.00034 -0.07477 -0.00052 -0.1125 L -0.26979 -0.1132 C -0.26996 -0.02431 -0.27014 0.06458 -0.27031 0.15347 L 0.00052 0.15347 C 0.00035 0.10254 0.00018 0.05162 -2.5E-6 0.00069 Z " pathEditMode="relative" ptsTypes="AAAAAA">
                                      <p:cBhvr>
                                        <p:cTn id="135" dur="1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2.5E-6 -0.04583 L -0.26979 -0.04583 C -0.26979 0.04259 -0.26944 0.13148 -0.26944 0.21991 L 0.00104 0.22083 C 0.0007 0.14722 0.0007 0.07407 -2.5E-6 0 Z " pathEditMode="relative" ptsTypes="AAAAAA">
                                      <p:cBhvr>
                                        <p:cTn id="137" dur="1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47 L -0.2566 0.00023 L -0.2566 0.26759 L 0.01475 0.2662 L 0.01371 0.00023 L -0.00052 -0.00047 Z " pathEditMode="relative" ptsTypes="AAAAAA">
                                      <p:cBhvr>
                                        <p:cTn id="139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24 L -0.20868 0.00023 C -0.20851 0.08865 -0.20851 0.17708 -0.20816 0.26574 L 0.06267 0.26574 L 0.06163 -0.00024 L 0.00017 -0.00024 Z " pathEditMode="relative" rAng="0" ptsTypes="AAAAAA">
                                      <p:cBhvr>
                                        <p:cTn id="141" dur="1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13287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23 L -0.16076 0.00023 C -0.16059 0.08866 -0.16041 0.17755 -0.16024 0.26621 L 0.11007 0.26621 C 0.1099 0.17755 0.10973 0.08866 0.10955 0.00023 L -0.00034 0.00023 Z " pathEditMode="relative" rAng="0" ptsTypes="AAAAAA">
                                      <p:cBhvr>
                                        <p:cTn id="143" dur="1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0.52101 0.17593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129" grpId="0"/>
      <p:bldP spid="131" grpId="0"/>
      <p:bldP spid="132" grpId="0"/>
      <p:bldP spid="133" grpId="0"/>
      <p:bldP spid="134" grpId="0"/>
      <p:bldP spid="134" grpId="1"/>
      <p:bldP spid="135" grpId="0"/>
      <p:bldP spid="1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Resistance in a Circuit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402769"/>
            <a:ext cx="5038699" cy="48361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0200" y="1531726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There are many different components that act as resistors when placed in a circuit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1DB3A4-FEF2-4F6B-BC27-77385BD49FB9}"/>
              </a:ext>
            </a:extLst>
          </p:cNvPr>
          <p:cNvSpPr/>
          <p:nvPr/>
        </p:nvSpPr>
        <p:spPr>
          <a:xfrm>
            <a:off x="66808" y="3200400"/>
            <a:ext cx="5038698" cy="1884785"/>
          </a:xfrm>
          <a:prstGeom prst="rect">
            <a:avLst/>
          </a:prstGeom>
          <a:solidFill>
            <a:srgbClr val="FFFF00">
              <a:alpha val="20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resistor symbol">
            <a:extLst>
              <a:ext uri="{FF2B5EF4-FFF2-40B4-BE49-F238E27FC236}">
                <a16:creationId xmlns:a16="http://schemas.microsoft.com/office/drawing/2014/main" id="{7B3B5746-D36C-4A03-802E-79F4CA3D6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8" r="40090" b="26991"/>
          <a:stretch/>
        </p:blipFill>
        <p:spPr bwMode="auto">
          <a:xfrm>
            <a:off x="6093861" y="2805159"/>
            <a:ext cx="2214077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lightbulbsmart.com/wp-content/uploads/2012/07/light-bulb1.jpg">
            <a:extLst>
              <a:ext uri="{FF2B5EF4-FFF2-40B4-BE49-F238E27FC236}">
                <a16:creationId xmlns:a16="http://schemas.microsoft.com/office/drawing/2014/main" id="{EBC630C2-441A-426F-B198-8C5D4F763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000" y="4078592"/>
            <a:ext cx="1337797" cy="178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69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Resistance and Electron Flow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4334048" y="1597170"/>
            <a:ext cx="4476577" cy="184672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altLang="en-US" sz="4000" dirty="0">
                <a:latin typeface="+mj-lt"/>
              </a:rPr>
              <a:t>Electrons will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4000" dirty="0">
                <a:latin typeface="+mj-lt"/>
              </a:rPr>
              <a:t>follow the path of ______________</a:t>
            </a:r>
            <a:endParaRPr lang="en-US" altLang="en-US" sz="36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0C9DB4-6ECC-4175-8578-3E5BF531A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45" y="1680906"/>
            <a:ext cx="3154594" cy="220450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49B9B22-9A9C-452F-A79C-58E04D48B82A}"/>
              </a:ext>
            </a:extLst>
          </p:cNvPr>
          <p:cNvSpPr txBox="1"/>
          <p:nvPr/>
        </p:nvSpPr>
        <p:spPr>
          <a:xfrm>
            <a:off x="4403717" y="2639762"/>
            <a:ext cx="3724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least resistance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A047A8-CCFA-4F11-A437-CA44020BF8D3}"/>
              </a:ext>
            </a:extLst>
          </p:cNvPr>
          <p:cNvSpPr txBox="1"/>
          <p:nvPr/>
        </p:nvSpPr>
        <p:spPr>
          <a:xfrm>
            <a:off x="651959" y="3911608"/>
            <a:ext cx="2906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short circuit</a:t>
            </a:r>
          </a:p>
        </p:txBody>
      </p:sp>
    </p:spTree>
    <p:extLst>
      <p:ext uri="{BB962C8B-B14F-4D97-AF65-F5344CB8AC3E}">
        <p14:creationId xmlns:p14="http://schemas.microsoft.com/office/powerpoint/2010/main" val="1507014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Combining Components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594225" y="1300766"/>
            <a:ext cx="0" cy="50524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913A26-E5FA-4911-8296-EBD68764BD4F}"/>
              </a:ext>
            </a:extLst>
          </p:cNvPr>
          <p:cNvGrpSpPr/>
          <p:nvPr/>
        </p:nvGrpSpPr>
        <p:grpSpPr>
          <a:xfrm>
            <a:off x="247651" y="5079996"/>
            <a:ext cx="4095749" cy="369266"/>
            <a:chOff x="247651" y="5079996"/>
            <a:chExt cx="4095749" cy="36926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47651" y="5279988"/>
              <a:ext cx="4095749" cy="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715452" y="5139204"/>
              <a:ext cx="811418" cy="28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49369" y="5139206"/>
              <a:ext cx="811418" cy="28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83286" y="5139205"/>
              <a:ext cx="811418" cy="28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 flipH="1">
              <a:off x="715449" y="5079996"/>
              <a:ext cx="811417" cy="369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+mj-lt"/>
                </a:rPr>
                <a:t>R</a:t>
              </a:r>
              <a:r>
                <a:rPr lang="en-US" baseline="-25000" dirty="0">
                  <a:solidFill>
                    <a:srgbClr val="C00000"/>
                  </a:solidFill>
                  <a:latin typeface="+mj-lt"/>
                </a:rPr>
                <a:t>1</a:t>
              </a:r>
              <a:endParaRPr lang="en-US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flipH="1">
              <a:off x="1874152" y="5079996"/>
              <a:ext cx="811417" cy="369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+mj-lt"/>
                </a:rPr>
                <a:t>R</a:t>
              </a:r>
              <a:r>
                <a:rPr lang="en-US" baseline="-25000" dirty="0">
                  <a:solidFill>
                    <a:srgbClr val="C00000"/>
                  </a:solidFill>
                  <a:latin typeface="+mj-lt"/>
                </a:rPr>
                <a:t>2</a:t>
              </a:r>
              <a:endParaRPr lang="en-US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2990335" y="5079996"/>
              <a:ext cx="811417" cy="369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+mj-lt"/>
                </a:rPr>
                <a:t>R</a:t>
              </a:r>
              <a:r>
                <a:rPr lang="en-US" baseline="-25000" dirty="0">
                  <a:solidFill>
                    <a:srgbClr val="C00000"/>
                  </a:solidFill>
                  <a:latin typeface="+mj-lt"/>
                </a:rPr>
                <a:t>3</a:t>
              </a:r>
              <a:endParaRPr lang="en-US" dirty="0">
                <a:solidFill>
                  <a:srgbClr val="C00000"/>
                </a:solidFill>
                <a:latin typeface="+mj-lt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11013" y="5279988"/>
              <a:ext cx="339202" cy="0"/>
            </a:xfrm>
            <a:prstGeom prst="straightConnector1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860663" y="5279988"/>
              <a:ext cx="339202" cy="0"/>
            </a:xfrm>
            <a:prstGeom prst="straightConnector1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3CB920-285F-4CDB-A704-DA3994705B22}"/>
              </a:ext>
            </a:extLst>
          </p:cNvPr>
          <p:cNvGrpSpPr/>
          <p:nvPr/>
        </p:nvGrpSpPr>
        <p:grpSpPr>
          <a:xfrm>
            <a:off x="4910379" y="4286388"/>
            <a:ext cx="4095749" cy="1883824"/>
            <a:chOff x="4910379" y="4286388"/>
            <a:chExt cx="4095749" cy="1883824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4910379" y="5257905"/>
              <a:ext cx="4095749" cy="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6512097" y="5117123"/>
              <a:ext cx="811418" cy="28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 flipH="1">
              <a:off x="6536880" y="5057913"/>
              <a:ext cx="811417" cy="369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+mj-lt"/>
                </a:rPr>
                <a:t>R</a:t>
              </a:r>
              <a:r>
                <a:rPr lang="en-US" baseline="-25000" dirty="0">
                  <a:solidFill>
                    <a:srgbClr val="C00000"/>
                  </a:solidFill>
                  <a:latin typeface="+mj-lt"/>
                </a:rPr>
                <a:t>2</a:t>
              </a:r>
              <a:endParaRPr lang="en-US" dirty="0">
                <a:solidFill>
                  <a:srgbClr val="C00000"/>
                </a:solidFill>
                <a:latin typeface="+mj-lt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5322085" y="5257905"/>
              <a:ext cx="339202" cy="0"/>
            </a:xfrm>
            <a:prstGeom prst="straightConnector1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8349223" y="5257905"/>
              <a:ext cx="339202" cy="0"/>
            </a:xfrm>
            <a:prstGeom prst="straightConnector1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6005272" y="4488471"/>
              <a:ext cx="1828800" cy="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6005272" y="6002946"/>
              <a:ext cx="1828800" cy="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6043376" y="4488472"/>
              <a:ext cx="0" cy="1514474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7798665" y="4488471"/>
              <a:ext cx="0" cy="1514474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512096" y="5860155"/>
              <a:ext cx="811418" cy="28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 flipH="1">
              <a:off x="6519145" y="5800946"/>
              <a:ext cx="811417" cy="369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+mj-lt"/>
                </a:rPr>
                <a:t>R</a:t>
              </a:r>
              <a:r>
                <a:rPr lang="en-US" baseline="-25000" dirty="0">
                  <a:solidFill>
                    <a:srgbClr val="C00000"/>
                  </a:solidFill>
                  <a:latin typeface="+mj-lt"/>
                </a:rPr>
                <a:t>3</a:t>
              </a:r>
              <a:endParaRPr lang="en-US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12100" y="4345596"/>
              <a:ext cx="811418" cy="28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 flipH="1">
              <a:off x="6512097" y="4286388"/>
              <a:ext cx="811417" cy="369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+mj-lt"/>
                </a:rPr>
                <a:t>R</a:t>
              </a:r>
              <a:r>
                <a:rPr lang="en-US" baseline="-25000" dirty="0">
                  <a:solidFill>
                    <a:srgbClr val="C00000"/>
                  </a:solidFill>
                  <a:latin typeface="+mj-lt"/>
                </a:rPr>
                <a:t>1</a:t>
              </a:r>
              <a:endParaRPr lang="en-US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030AC61-BD52-4D93-BA6E-B1DB6487FE26}"/>
              </a:ext>
            </a:extLst>
          </p:cNvPr>
          <p:cNvGrpSpPr/>
          <p:nvPr/>
        </p:nvGrpSpPr>
        <p:grpSpPr>
          <a:xfrm>
            <a:off x="240186" y="3140376"/>
            <a:ext cx="4095749" cy="369266"/>
            <a:chOff x="240186" y="3140376"/>
            <a:chExt cx="4095749" cy="369266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240186" y="3340368"/>
              <a:ext cx="4095749" cy="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1274045" y="3199584"/>
              <a:ext cx="811418" cy="28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07962" y="3199586"/>
              <a:ext cx="811418" cy="28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 flipH="1">
              <a:off x="1274042" y="3140376"/>
              <a:ext cx="811417" cy="369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+mj-lt"/>
                </a:rPr>
                <a:t>R</a:t>
              </a:r>
              <a:r>
                <a:rPr lang="en-US" baseline="-25000" dirty="0">
                  <a:solidFill>
                    <a:srgbClr val="C00000"/>
                  </a:solidFill>
                  <a:latin typeface="+mj-lt"/>
                </a:rPr>
                <a:t>1</a:t>
              </a:r>
              <a:endParaRPr lang="en-US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flipH="1">
              <a:off x="2432745" y="3140376"/>
              <a:ext cx="811417" cy="369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+mj-lt"/>
                </a:rPr>
                <a:t>R</a:t>
              </a:r>
              <a:r>
                <a:rPr lang="en-US" baseline="-25000" dirty="0">
                  <a:solidFill>
                    <a:srgbClr val="C00000"/>
                  </a:solidFill>
                  <a:latin typeface="+mj-lt"/>
                </a:rPr>
                <a:t>2</a:t>
              </a:r>
              <a:endParaRPr lang="en-US" dirty="0">
                <a:solidFill>
                  <a:srgbClr val="C00000"/>
                </a:solidFill>
                <a:latin typeface="+mj-lt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303548" y="3340368"/>
              <a:ext cx="339202" cy="0"/>
            </a:xfrm>
            <a:prstGeom prst="straightConnector1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853198" y="3340368"/>
              <a:ext cx="339202" cy="0"/>
            </a:xfrm>
            <a:prstGeom prst="straightConnector1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C181A5-3CCD-460F-82EF-B10633C85508}"/>
              </a:ext>
            </a:extLst>
          </p:cNvPr>
          <p:cNvGrpSpPr/>
          <p:nvPr/>
        </p:nvGrpSpPr>
        <p:grpSpPr>
          <a:xfrm>
            <a:off x="4925319" y="2717182"/>
            <a:ext cx="4095749" cy="1201751"/>
            <a:chOff x="4925319" y="2717182"/>
            <a:chExt cx="4095749" cy="1201751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4925319" y="3353419"/>
              <a:ext cx="4095749" cy="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6043376" y="2917171"/>
              <a:ext cx="1770945" cy="8420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5337025" y="3353419"/>
              <a:ext cx="339202" cy="0"/>
            </a:xfrm>
            <a:prstGeom prst="straightConnector1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8364163" y="3353419"/>
              <a:ext cx="339202" cy="0"/>
            </a:xfrm>
            <a:prstGeom prst="straightConnector1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6020212" y="2919265"/>
              <a:ext cx="1828800" cy="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6020212" y="3755560"/>
              <a:ext cx="1828800" cy="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6043376" y="2878272"/>
              <a:ext cx="0" cy="91440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6527040" y="2776390"/>
              <a:ext cx="811418" cy="28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 flipH="1">
              <a:off x="6527037" y="2717182"/>
              <a:ext cx="811417" cy="369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+mj-lt"/>
                </a:rPr>
                <a:t>R</a:t>
              </a:r>
              <a:r>
                <a:rPr lang="en-US" baseline="-25000" dirty="0">
                  <a:solidFill>
                    <a:srgbClr val="C00000"/>
                  </a:solidFill>
                  <a:latin typeface="+mj-lt"/>
                </a:rPr>
                <a:t>1</a:t>
              </a:r>
              <a:endParaRPr lang="en-US" dirty="0">
                <a:solidFill>
                  <a:srgbClr val="C00000"/>
                </a:solidFill>
                <a:latin typeface="+mj-lt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 flipV="1">
              <a:off x="7814321" y="2878272"/>
              <a:ext cx="0" cy="91440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6527037" y="3608877"/>
              <a:ext cx="811418" cy="281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 flipH="1">
              <a:off x="6551820" y="3549667"/>
              <a:ext cx="811417" cy="369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+mj-lt"/>
                </a:rPr>
                <a:t>R</a:t>
              </a:r>
              <a:r>
                <a:rPr lang="en-US" baseline="-25000" dirty="0">
                  <a:solidFill>
                    <a:srgbClr val="C00000"/>
                  </a:solidFill>
                  <a:latin typeface="+mj-lt"/>
                </a:rPr>
                <a:t>2</a:t>
              </a:r>
              <a:endParaRPr lang="en-US" dirty="0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03D0986-3AF7-40DF-8C3D-C0CB145B571C}"/>
              </a:ext>
            </a:extLst>
          </p:cNvPr>
          <p:cNvSpPr txBox="1"/>
          <p:nvPr/>
        </p:nvSpPr>
        <p:spPr>
          <a:xfrm>
            <a:off x="1065489" y="1412453"/>
            <a:ext cx="23791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Series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9FCC2C9-CF81-4A62-A3D3-14C61DAC3AE4}"/>
              </a:ext>
            </a:extLst>
          </p:cNvPr>
          <p:cNvSpPr txBox="1"/>
          <p:nvPr/>
        </p:nvSpPr>
        <p:spPr>
          <a:xfrm>
            <a:off x="5505335" y="1409604"/>
            <a:ext cx="28745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Parallel</a:t>
            </a:r>
          </a:p>
        </p:txBody>
      </p:sp>
    </p:spTree>
    <p:extLst>
      <p:ext uri="{BB962C8B-B14F-4D97-AF65-F5344CB8AC3E}">
        <p14:creationId xmlns:p14="http://schemas.microsoft.com/office/powerpoint/2010/main" val="2568219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1" y="5279988"/>
            <a:ext cx="9143999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4CE2599-EA6F-490C-BC45-64254F6E1A5C}"/>
              </a:ext>
            </a:extLst>
          </p:cNvPr>
          <p:cNvSpPr/>
          <p:nvPr/>
        </p:nvSpPr>
        <p:spPr>
          <a:xfrm>
            <a:off x="2913461" y="5139204"/>
            <a:ext cx="860481" cy="28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3B288A0-DE15-46FD-B5BF-8DD2BE322890}"/>
              </a:ext>
            </a:extLst>
          </p:cNvPr>
          <p:cNvSpPr/>
          <p:nvPr/>
        </p:nvSpPr>
        <p:spPr>
          <a:xfrm>
            <a:off x="4115940" y="5139206"/>
            <a:ext cx="860481" cy="28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AEE498A-FC6E-44B5-916B-36C038D89CCA}"/>
              </a:ext>
            </a:extLst>
          </p:cNvPr>
          <p:cNvSpPr/>
          <p:nvPr/>
        </p:nvSpPr>
        <p:spPr>
          <a:xfrm>
            <a:off x="5318420" y="5139205"/>
            <a:ext cx="860481" cy="28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5F0DF7C-7A13-4D7E-A8F5-99DDF3FDA495}"/>
              </a:ext>
            </a:extLst>
          </p:cNvPr>
          <p:cNvGrpSpPr/>
          <p:nvPr/>
        </p:nvGrpSpPr>
        <p:grpSpPr>
          <a:xfrm>
            <a:off x="-265572" y="5165682"/>
            <a:ext cx="9704337" cy="228600"/>
            <a:chOff x="-280705" y="3447456"/>
            <a:chExt cx="9704337" cy="228600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CA1CE677-2B67-4AD3-B642-CD9A34FDEA40}"/>
                </a:ext>
              </a:extLst>
            </p:cNvPr>
            <p:cNvSpPr/>
            <p:nvPr/>
          </p:nvSpPr>
          <p:spPr>
            <a:xfrm>
              <a:off x="15542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37DBDF58-E6A0-4EA5-8EED-468D5702C3E3}"/>
                </a:ext>
              </a:extLst>
            </p:cNvPr>
            <p:cNvSpPr/>
            <p:nvPr/>
          </p:nvSpPr>
          <p:spPr>
            <a:xfrm>
              <a:off x="311789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621344DF-36EF-44FC-88E9-28EF9C6DB03C}"/>
                </a:ext>
              </a:extLst>
            </p:cNvPr>
            <p:cNvSpPr/>
            <p:nvPr/>
          </p:nvSpPr>
          <p:spPr>
            <a:xfrm>
              <a:off x="608036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68663238-E10F-4A98-8B3E-66E5A1530780}"/>
                </a:ext>
              </a:extLst>
            </p:cNvPr>
            <p:cNvSpPr/>
            <p:nvPr/>
          </p:nvSpPr>
          <p:spPr>
            <a:xfrm>
              <a:off x="904283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C5C32EC-F081-48B2-AA05-49DB068E563E}"/>
                </a:ext>
              </a:extLst>
            </p:cNvPr>
            <p:cNvSpPr/>
            <p:nvPr/>
          </p:nvSpPr>
          <p:spPr>
            <a:xfrm>
              <a:off x="1200530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48E742B5-A940-40BA-AB35-763FA6F41547}"/>
                </a:ext>
              </a:extLst>
            </p:cNvPr>
            <p:cNvSpPr/>
            <p:nvPr/>
          </p:nvSpPr>
          <p:spPr>
            <a:xfrm>
              <a:off x="2089271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48BD1965-36CD-40FB-B68E-5C22D9D7EA86}"/>
                </a:ext>
              </a:extLst>
            </p:cNvPr>
            <p:cNvSpPr/>
            <p:nvPr/>
          </p:nvSpPr>
          <p:spPr>
            <a:xfrm>
              <a:off x="1496777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6D1EE54A-E6FC-493C-AC73-8D5B537A34C7}"/>
                </a:ext>
              </a:extLst>
            </p:cNvPr>
            <p:cNvSpPr/>
            <p:nvPr/>
          </p:nvSpPr>
          <p:spPr>
            <a:xfrm>
              <a:off x="1793024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AE75FE7-4E7A-47FD-A874-FCD3CFE5433A}"/>
                </a:ext>
              </a:extLst>
            </p:cNvPr>
            <p:cNvSpPr/>
            <p:nvPr/>
          </p:nvSpPr>
          <p:spPr>
            <a:xfrm>
              <a:off x="2385518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D30F94A1-40E0-4293-AA91-C9D3B5949FEB}"/>
                </a:ext>
              </a:extLst>
            </p:cNvPr>
            <p:cNvSpPr/>
            <p:nvPr/>
          </p:nvSpPr>
          <p:spPr>
            <a:xfrm>
              <a:off x="2681765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E0ED67FD-C167-4513-938D-31C2306CC24A}"/>
                </a:ext>
              </a:extLst>
            </p:cNvPr>
            <p:cNvSpPr/>
            <p:nvPr/>
          </p:nvSpPr>
          <p:spPr>
            <a:xfrm>
              <a:off x="2978012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B941D735-7D7F-4739-A693-BF5874300A34}"/>
                </a:ext>
              </a:extLst>
            </p:cNvPr>
            <p:cNvSpPr/>
            <p:nvPr/>
          </p:nvSpPr>
          <p:spPr>
            <a:xfrm>
              <a:off x="3274259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09983845-3EA9-438B-B83E-8A84CAE3E8C4}"/>
                </a:ext>
              </a:extLst>
            </p:cNvPr>
            <p:cNvSpPr/>
            <p:nvPr/>
          </p:nvSpPr>
          <p:spPr>
            <a:xfrm>
              <a:off x="3570506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A6B01385-490F-4185-BDF9-789062785504}"/>
                </a:ext>
              </a:extLst>
            </p:cNvPr>
            <p:cNvSpPr/>
            <p:nvPr/>
          </p:nvSpPr>
          <p:spPr>
            <a:xfrm>
              <a:off x="3866753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4AAC0F5A-89BF-4545-B468-B7DD2E43D8CF}"/>
                </a:ext>
              </a:extLst>
            </p:cNvPr>
            <p:cNvSpPr/>
            <p:nvPr/>
          </p:nvSpPr>
          <p:spPr>
            <a:xfrm>
              <a:off x="4163000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D6CB11B0-0524-4B2B-B1E0-B0DC8923A0D6}"/>
                </a:ext>
              </a:extLst>
            </p:cNvPr>
            <p:cNvSpPr/>
            <p:nvPr/>
          </p:nvSpPr>
          <p:spPr>
            <a:xfrm>
              <a:off x="5051741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45D142B7-6BF7-40F9-AF0A-3E8035C8BC41}"/>
                </a:ext>
              </a:extLst>
            </p:cNvPr>
            <p:cNvSpPr/>
            <p:nvPr/>
          </p:nvSpPr>
          <p:spPr>
            <a:xfrm>
              <a:off x="4459247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049D061D-2E6C-4A7B-A0AB-C80CE3E7FCD4}"/>
                </a:ext>
              </a:extLst>
            </p:cNvPr>
            <p:cNvSpPr/>
            <p:nvPr/>
          </p:nvSpPr>
          <p:spPr>
            <a:xfrm>
              <a:off x="4755494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BB255C74-1F3D-4167-9C76-741723B9B2CA}"/>
                </a:ext>
              </a:extLst>
            </p:cNvPr>
            <p:cNvSpPr/>
            <p:nvPr/>
          </p:nvSpPr>
          <p:spPr>
            <a:xfrm>
              <a:off x="5347988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9D6FFC1E-81D7-4254-AFE4-732195873619}"/>
                </a:ext>
              </a:extLst>
            </p:cNvPr>
            <p:cNvSpPr/>
            <p:nvPr/>
          </p:nvSpPr>
          <p:spPr>
            <a:xfrm>
              <a:off x="5644235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0B97CE40-5C07-4DB4-9925-94BC2AF193D4}"/>
                </a:ext>
              </a:extLst>
            </p:cNvPr>
            <p:cNvSpPr/>
            <p:nvPr/>
          </p:nvSpPr>
          <p:spPr>
            <a:xfrm>
              <a:off x="5940482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1F4A1460-5C4E-434C-A9AD-7A5D3F265576}"/>
                </a:ext>
              </a:extLst>
            </p:cNvPr>
            <p:cNvSpPr/>
            <p:nvPr/>
          </p:nvSpPr>
          <p:spPr>
            <a:xfrm>
              <a:off x="6236729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8CF48FF4-8EF6-4A56-9794-90E9BC468A67}"/>
                </a:ext>
              </a:extLst>
            </p:cNvPr>
            <p:cNvSpPr/>
            <p:nvPr/>
          </p:nvSpPr>
          <p:spPr>
            <a:xfrm>
              <a:off x="6532976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1D022335-0576-4FFE-AF11-63098B78E639}"/>
                </a:ext>
              </a:extLst>
            </p:cNvPr>
            <p:cNvSpPr/>
            <p:nvPr/>
          </p:nvSpPr>
          <p:spPr>
            <a:xfrm>
              <a:off x="6829223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C2829F3-C4CA-43FA-B156-6E40F3695902}"/>
                </a:ext>
              </a:extLst>
            </p:cNvPr>
            <p:cNvSpPr/>
            <p:nvPr/>
          </p:nvSpPr>
          <p:spPr>
            <a:xfrm>
              <a:off x="7125470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EF7F532C-316B-41C5-86D0-BCD40B060EE3}"/>
                </a:ext>
              </a:extLst>
            </p:cNvPr>
            <p:cNvSpPr/>
            <p:nvPr/>
          </p:nvSpPr>
          <p:spPr>
            <a:xfrm>
              <a:off x="8014211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C06C3245-F38C-458F-894C-4CC2FC005139}"/>
                </a:ext>
              </a:extLst>
            </p:cNvPr>
            <p:cNvSpPr/>
            <p:nvPr/>
          </p:nvSpPr>
          <p:spPr>
            <a:xfrm>
              <a:off x="7421717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03380535-02AB-453E-A917-69880B45C007}"/>
                </a:ext>
              </a:extLst>
            </p:cNvPr>
            <p:cNvSpPr/>
            <p:nvPr/>
          </p:nvSpPr>
          <p:spPr>
            <a:xfrm>
              <a:off x="7717964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B90487EE-2BE9-4DBA-9C92-398213DB8C9E}"/>
                </a:ext>
              </a:extLst>
            </p:cNvPr>
            <p:cNvSpPr/>
            <p:nvPr/>
          </p:nvSpPr>
          <p:spPr>
            <a:xfrm>
              <a:off x="8310458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F1D12433-738A-40ED-B9F3-842CD43963E5}"/>
                </a:ext>
              </a:extLst>
            </p:cNvPr>
            <p:cNvSpPr/>
            <p:nvPr/>
          </p:nvSpPr>
          <p:spPr>
            <a:xfrm>
              <a:off x="8606705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79312ED-FCAB-400B-ACF2-49A835A8984D}"/>
                </a:ext>
              </a:extLst>
            </p:cNvPr>
            <p:cNvSpPr/>
            <p:nvPr/>
          </p:nvSpPr>
          <p:spPr>
            <a:xfrm>
              <a:off x="8902952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BA9B6AB2-E206-4D06-B839-2894E85DBC40}"/>
                </a:ext>
              </a:extLst>
            </p:cNvPr>
            <p:cNvSpPr/>
            <p:nvPr/>
          </p:nvSpPr>
          <p:spPr>
            <a:xfrm>
              <a:off x="9199189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BDFF29CC-27BB-4FD9-9245-669DA97DDEE4}"/>
                </a:ext>
              </a:extLst>
            </p:cNvPr>
            <p:cNvSpPr/>
            <p:nvPr/>
          </p:nvSpPr>
          <p:spPr>
            <a:xfrm>
              <a:off x="-280705" y="3447456"/>
              <a:ext cx="224443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Connecting in Series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913465" y="5139204"/>
            <a:ext cx="860481" cy="28156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2913462" y="5079996"/>
            <a:ext cx="860480" cy="36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</a:t>
            </a:r>
            <a:r>
              <a:rPr lang="en-US" b="1" baseline="-25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endParaRPr lang="en-US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5944" y="5139206"/>
            <a:ext cx="860481" cy="28156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4142226" y="5079996"/>
            <a:ext cx="860480" cy="36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</a:t>
            </a:r>
            <a:r>
              <a:rPr lang="en-US" b="1" baseline="-25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en-US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18424" y="5139205"/>
            <a:ext cx="860481" cy="28156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5325899" y="5079996"/>
            <a:ext cx="860480" cy="36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</a:t>
            </a:r>
            <a:r>
              <a:rPr lang="en-US" b="1" baseline="-25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endParaRPr lang="en-US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2C3E8F-AD06-41B9-AFE8-60C0AE532A1A}"/>
              </a:ext>
            </a:extLst>
          </p:cNvPr>
          <p:cNvSpPr txBox="1"/>
          <p:nvPr/>
        </p:nvSpPr>
        <p:spPr>
          <a:xfrm>
            <a:off x="290782" y="1668028"/>
            <a:ext cx="34831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Components in one single pathway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Current flows the same through everything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9B4A25-CA35-4672-B0E7-B4B804A66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107" y="1607501"/>
            <a:ext cx="4822354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76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03247 2.59259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EA2C5F61-6F9E-4A4F-A971-D9CD718D779F}"/>
              </a:ext>
            </a:extLst>
          </p:cNvPr>
          <p:cNvCxnSpPr>
            <a:cxnSpLocks/>
          </p:cNvCxnSpPr>
          <p:nvPr/>
        </p:nvCxnSpPr>
        <p:spPr>
          <a:xfrm flipH="1">
            <a:off x="-8310" y="5228790"/>
            <a:ext cx="9143998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1" name="Rectangle 360">
            <a:extLst>
              <a:ext uri="{FF2B5EF4-FFF2-40B4-BE49-F238E27FC236}">
                <a16:creationId xmlns:a16="http://schemas.microsoft.com/office/drawing/2014/main" id="{43D56EE4-AB38-4EC3-A6FC-B7B0EEE8D9CE}"/>
              </a:ext>
            </a:extLst>
          </p:cNvPr>
          <p:cNvSpPr/>
          <p:nvPr/>
        </p:nvSpPr>
        <p:spPr>
          <a:xfrm>
            <a:off x="3434233" y="4907115"/>
            <a:ext cx="2258910" cy="806296"/>
          </a:xfrm>
          <a:prstGeom prst="rect">
            <a:avLst/>
          </a:prstGeom>
          <a:solidFill>
            <a:schemeClr val="bg1"/>
          </a:solidFill>
          <a:ln w="762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4623FD5-3C10-4418-A60A-4A16D6841042}"/>
              </a:ext>
            </a:extLst>
          </p:cNvPr>
          <p:cNvSpPr/>
          <p:nvPr/>
        </p:nvSpPr>
        <p:spPr>
          <a:xfrm>
            <a:off x="4116930" y="4759197"/>
            <a:ext cx="859002" cy="28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5D9E4306-7A13-480F-8C91-73E85DFE39AD}"/>
              </a:ext>
            </a:extLst>
          </p:cNvPr>
          <p:cNvSpPr/>
          <p:nvPr/>
        </p:nvSpPr>
        <p:spPr>
          <a:xfrm>
            <a:off x="4115482" y="5574141"/>
            <a:ext cx="859002" cy="28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Connecting in Parallel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B7113C-5ECF-43B2-8B8B-803AFAB7C9D0}"/>
              </a:ext>
            </a:extLst>
          </p:cNvPr>
          <p:cNvGrpSpPr/>
          <p:nvPr/>
        </p:nvGrpSpPr>
        <p:grpSpPr>
          <a:xfrm>
            <a:off x="-182659" y="5158617"/>
            <a:ext cx="3363200" cy="137160"/>
            <a:chOff x="-174347" y="2290726"/>
            <a:chExt cx="3363200" cy="137160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9561C56F-F1E2-404C-984C-70EFB30FD236}"/>
                </a:ext>
              </a:extLst>
            </p:cNvPr>
            <p:cNvSpPr/>
            <p:nvPr/>
          </p:nvSpPr>
          <p:spPr>
            <a:xfrm>
              <a:off x="2729089" y="2290726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185D07C1-F652-4A2D-97D5-A28298D103F6}"/>
                </a:ext>
              </a:extLst>
            </p:cNvPr>
            <p:cNvSpPr/>
            <p:nvPr/>
          </p:nvSpPr>
          <p:spPr>
            <a:xfrm>
              <a:off x="-174347" y="2290726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CBBACE9D-67DE-4AB8-AC35-3C75D1BF7694}"/>
                </a:ext>
              </a:extLst>
            </p:cNvPr>
            <p:cNvSpPr/>
            <p:nvPr/>
          </p:nvSpPr>
          <p:spPr>
            <a:xfrm>
              <a:off x="148257" y="2290726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16FD2B31-7844-41CE-8FE3-B04093BD1FCE}"/>
                </a:ext>
              </a:extLst>
            </p:cNvPr>
            <p:cNvSpPr/>
            <p:nvPr/>
          </p:nvSpPr>
          <p:spPr>
            <a:xfrm>
              <a:off x="1116069" y="2290726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C553543E-748A-46D3-AC05-9A271B6BBB7E}"/>
                </a:ext>
              </a:extLst>
            </p:cNvPr>
            <p:cNvSpPr/>
            <p:nvPr/>
          </p:nvSpPr>
          <p:spPr>
            <a:xfrm>
              <a:off x="470861" y="2290726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A425D109-95D2-44FC-9D9C-5EA3401B2C76}"/>
                </a:ext>
              </a:extLst>
            </p:cNvPr>
            <p:cNvSpPr/>
            <p:nvPr/>
          </p:nvSpPr>
          <p:spPr>
            <a:xfrm>
              <a:off x="793465" y="2290726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3956E09A-5595-435F-BD65-D346A183A394}"/>
                </a:ext>
              </a:extLst>
            </p:cNvPr>
            <p:cNvSpPr/>
            <p:nvPr/>
          </p:nvSpPr>
          <p:spPr>
            <a:xfrm>
              <a:off x="1438673" y="2290726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B93DB077-51C9-4237-8746-01559A8E740C}"/>
                </a:ext>
              </a:extLst>
            </p:cNvPr>
            <p:cNvSpPr/>
            <p:nvPr/>
          </p:nvSpPr>
          <p:spPr>
            <a:xfrm>
              <a:off x="1761277" y="2290726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68A84980-8E63-45BE-A568-B675FA6ED069}"/>
                </a:ext>
              </a:extLst>
            </p:cNvPr>
            <p:cNvSpPr/>
            <p:nvPr/>
          </p:nvSpPr>
          <p:spPr>
            <a:xfrm>
              <a:off x="2083881" y="2290726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9D480B9B-382A-49E9-915B-D4A555145C3A}"/>
                </a:ext>
              </a:extLst>
            </p:cNvPr>
            <p:cNvSpPr/>
            <p:nvPr/>
          </p:nvSpPr>
          <p:spPr>
            <a:xfrm>
              <a:off x="2406485" y="2290726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57A93BBD-D992-4D2B-A668-E1727BAD40B5}"/>
                </a:ext>
              </a:extLst>
            </p:cNvPr>
            <p:cNvSpPr/>
            <p:nvPr/>
          </p:nvSpPr>
          <p:spPr>
            <a:xfrm>
              <a:off x="3051693" y="2290726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3" name="Oval 272">
            <a:extLst>
              <a:ext uri="{FF2B5EF4-FFF2-40B4-BE49-F238E27FC236}">
                <a16:creationId xmlns:a16="http://schemas.microsoft.com/office/drawing/2014/main" id="{3150F3C8-16BD-4748-BBC3-C4B608C90C25}"/>
              </a:ext>
            </a:extLst>
          </p:cNvPr>
          <p:cNvSpPr/>
          <p:nvPr/>
        </p:nvSpPr>
        <p:spPr>
          <a:xfrm>
            <a:off x="3365989" y="5158617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2135175-1559-4FBA-BA8F-1F2F9FADE447}"/>
              </a:ext>
            </a:extLst>
          </p:cNvPr>
          <p:cNvGrpSpPr/>
          <p:nvPr/>
        </p:nvGrpSpPr>
        <p:grpSpPr>
          <a:xfrm>
            <a:off x="3363954" y="4830977"/>
            <a:ext cx="2072784" cy="137160"/>
            <a:chOff x="3374647" y="1960995"/>
            <a:chExt cx="2072784" cy="137160"/>
          </a:xfrm>
        </p:grpSpPr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E4BF55C8-2AB6-48D8-A06C-E4137E2AAF5F}"/>
                </a:ext>
              </a:extLst>
            </p:cNvPr>
            <p:cNvSpPr/>
            <p:nvPr/>
          </p:nvSpPr>
          <p:spPr>
            <a:xfrm>
              <a:off x="5310271" y="1960995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CDABEBA6-72FD-425A-836D-303FADEFDEFD}"/>
                </a:ext>
              </a:extLst>
            </p:cNvPr>
            <p:cNvSpPr/>
            <p:nvPr/>
          </p:nvSpPr>
          <p:spPr>
            <a:xfrm>
              <a:off x="3697251" y="1960995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0DB8C55D-4902-4EE9-B2BA-DC4D2005A669}"/>
                </a:ext>
              </a:extLst>
            </p:cNvPr>
            <p:cNvSpPr/>
            <p:nvPr/>
          </p:nvSpPr>
          <p:spPr>
            <a:xfrm>
              <a:off x="3374647" y="1960995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439B4172-8B25-4D5C-9C60-970F2C0D3511}"/>
                </a:ext>
              </a:extLst>
            </p:cNvPr>
            <p:cNvSpPr/>
            <p:nvPr/>
          </p:nvSpPr>
          <p:spPr>
            <a:xfrm>
              <a:off x="4019855" y="1960995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71D0B4C1-A186-48B2-9F9D-65854228201A}"/>
                </a:ext>
              </a:extLst>
            </p:cNvPr>
            <p:cNvSpPr/>
            <p:nvPr/>
          </p:nvSpPr>
          <p:spPr>
            <a:xfrm>
              <a:off x="4342459" y="1960995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6B1D1212-46F8-4A4F-A5D8-7C6824CC9219}"/>
                </a:ext>
              </a:extLst>
            </p:cNvPr>
            <p:cNvSpPr/>
            <p:nvPr/>
          </p:nvSpPr>
          <p:spPr>
            <a:xfrm>
              <a:off x="4665063" y="1960995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42424645-0107-4D45-BD56-18FC74F67863}"/>
                </a:ext>
              </a:extLst>
            </p:cNvPr>
            <p:cNvSpPr/>
            <p:nvPr/>
          </p:nvSpPr>
          <p:spPr>
            <a:xfrm>
              <a:off x="4987667" y="1960995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0" name="Oval 369">
            <a:extLst>
              <a:ext uri="{FF2B5EF4-FFF2-40B4-BE49-F238E27FC236}">
                <a16:creationId xmlns:a16="http://schemas.microsoft.com/office/drawing/2014/main" id="{2C5DBE5C-7CB3-43AC-9AFF-ECB6D68E7229}"/>
              </a:ext>
            </a:extLst>
          </p:cNvPr>
          <p:cNvSpPr/>
          <p:nvPr/>
        </p:nvSpPr>
        <p:spPr>
          <a:xfrm>
            <a:off x="5624563" y="4828886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6BE04A-74D8-472E-AAAA-B96E7D9A62AE}"/>
              </a:ext>
            </a:extLst>
          </p:cNvPr>
          <p:cNvGrpSpPr/>
          <p:nvPr/>
        </p:nvGrpSpPr>
        <p:grpSpPr>
          <a:xfrm>
            <a:off x="5626262" y="5155963"/>
            <a:ext cx="3363200" cy="137160"/>
            <a:chOff x="5634574" y="2288072"/>
            <a:chExt cx="3363200" cy="137160"/>
          </a:xfrm>
        </p:grpSpPr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BA068F10-B3E4-44D7-9B46-4C617F304DCB}"/>
                </a:ext>
              </a:extLst>
            </p:cNvPr>
            <p:cNvSpPr/>
            <p:nvPr/>
          </p:nvSpPr>
          <p:spPr>
            <a:xfrm>
              <a:off x="8860614" y="2288072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9BC0EC58-9156-4B09-A290-5506EBA2826A}"/>
                </a:ext>
              </a:extLst>
            </p:cNvPr>
            <p:cNvSpPr/>
            <p:nvPr/>
          </p:nvSpPr>
          <p:spPr>
            <a:xfrm>
              <a:off x="5957178" y="2288072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7DEC3288-883F-4935-B81D-3E7684B25851}"/>
                </a:ext>
              </a:extLst>
            </p:cNvPr>
            <p:cNvSpPr/>
            <p:nvPr/>
          </p:nvSpPr>
          <p:spPr>
            <a:xfrm>
              <a:off x="6279782" y="2288072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9C3656A6-0873-4BDD-84C7-E1B2D0609085}"/>
                </a:ext>
              </a:extLst>
            </p:cNvPr>
            <p:cNvSpPr/>
            <p:nvPr/>
          </p:nvSpPr>
          <p:spPr>
            <a:xfrm>
              <a:off x="7247594" y="2288072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B065D8BE-519C-4B0F-9A3E-5AA075F97C38}"/>
                </a:ext>
              </a:extLst>
            </p:cNvPr>
            <p:cNvSpPr/>
            <p:nvPr/>
          </p:nvSpPr>
          <p:spPr>
            <a:xfrm>
              <a:off x="6602386" y="2288072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1552799C-80D6-4E73-A790-4B47F418564A}"/>
                </a:ext>
              </a:extLst>
            </p:cNvPr>
            <p:cNvSpPr/>
            <p:nvPr/>
          </p:nvSpPr>
          <p:spPr>
            <a:xfrm>
              <a:off x="6924990" y="2288072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DEEC86BC-544E-4B9B-B148-757397332DCE}"/>
                </a:ext>
              </a:extLst>
            </p:cNvPr>
            <p:cNvSpPr/>
            <p:nvPr/>
          </p:nvSpPr>
          <p:spPr>
            <a:xfrm>
              <a:off x="7570198" y="2288072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F4819A31-AE24-48BF-9EC3-7C3314D1FDD3}"/>
                </a:ext>
              </a:extLst>
            </p:cNvPr>
            <p:cNvSpPr/>
            <p:nvPr/>
          </p:nvSpPr>
          <p:spPr>
            <a:xfrm>
              <a:off x="7892802" y="2288072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4B3057CE-29BE-41FF-AB67-CE78FDDB4D6E}"/>
                </a:ext>
              </a:extLst>
            </p:cNvPr>
            <p:cNvSpPr/>
            <p:nvPr/>
          </p:nvSpPr>
          <p:spPr>
            <a:xfrm>
              <a:off x="8215406" y="2288072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051E3908-6596-4EC9-82BC-CF83FC803679}"/>
                </a:ext>
              </a:extLst>
            </p:cNvPr>
            <p:cNvSpPr/>
            <p:nvPr/>
          </p:nvSpPr>
          <p:spPr>
            <a:xfrm>
              <a:off x="8538010" y="2288072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2C517980-2E77-477B-AF8D-84F922EF94CA}"/>
                </a:ext>
              </a:extLst>
            </p:cNvPr>
            <p:cNvSpPr/>
            <p:nvPr/>
          </p:nvSpPr>
          <p:spPr>
            <a:xfrm>
              <a:off x="5634574" y="2288072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2" name="Oval 381">
            <a:extLst>
              <a:ext uri="{FF2B5EF4-FFF2-40B4-BE49-F238E27FC236}">
                <a16:creationId xmlns:a16="http://schemas.microsoft.com/office/drawing/2014/main" id="{0A638951-76A5-4A1C-9BEB-7D1717A9C33C}"/>
              </a:ext>
            </a:extLst>
          </p:cNvPr>
          <p:cNvSpPr/>
          <p:nvPr/>
        </p:nvSpPr>
        <p:spPr>
          <a:xfrm>
            <a:off x="9174906" y="5155963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>
            <a:extLst>
              <a:ext uri="{FF2B5EF4-FFF2-40B4-BE49-F238E27FC236}">
                <a16:creationId xmlns:a16="http://schemas.microsoft.com/office/drawing/2014/main" id="{13657C87-2944-472E-AB25-7954FCE98794}"/>
              </a:ext>
            </a:extLst>
          </p:cNvPr>
          <p:cNvSpPr/>
          <p:nvPr/>
        </p:nvSpPr>
        <p:spPr>
          <a:xfrm>
            <a:off x="9497514" y="5155963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>
            <a:extLst>
              <a:ext uri="{FF2B5EF4-FFF2-40B4-BE49-F238E27FC236}">
                <a16:creationId xmlns:a16="http://schemas.microsoft.com/office/drawing/2014/main" id="{8FC7212A-F412-4B89-A5F5-724F6F13E98C}"/>
              </a:ext>
            </a:extLst>
          </p:cNvPr>
          <p:cNvSpPr/>
          <p:nvPr/>
        </p:nvSpPr>
        <p:spPr>
          <a:xfrm>
            <a:off x="5624563" y="5321395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569FABE-D7B3-4EAF-9679-A025CD546A40}"/>
              </a:ext>
            </a:extLst>
          </p:cNvPr>
          <p:cNvSpPr/>
          <p:nvPr/>
        </p:nvSpPr>
        <p:spPr>
          <a:xfrm>
            <a:off x="5621850" y="5623521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525B18CB-2B0A-433B-BE76-C07E1B66DBCC}"/>
              </a:ext>
            </a:extLst>
          </p:cNvPr>
          <p:cNvSpPr/>
          <p:nvPr/>
        </p:nvSpPr>
        <p:spPr>
          <a:xfrm>
            <a:off x="3370522" y="5321395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60C4B90-5D5E-42AC-9E02-B3B60546324D}"/>
              </a:ext>
            </a:extLst>
          </p:cNvPr>
          <p:cNvGrpSpPr/>
          <p:nvPr/>
        </p:nvGrpSpPr>
        <p:grpSpPr>
          <a:xfrm>
            <a:off x="3370522" y="5646424"/>
            <a:ext cx="2072784" cy="137160"/>
            <a:chOff x="3374647" y="1960995"/>
            <a:chExt cx="2072784" cy="137160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65CF80A-3312-4022-B3C5-F82685E4D05E}"/>
                </a:ext>
              </a:extLst>
            </p:cNvPr>
            <p:cNvSpPr/>
            <p:nvPr/>
          </p:nvSpPr>
          <p:spPr>
            <a:xfrm>
              <a:off x="5310271" y="1960995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9C69CD7B-2D93-4360-962A-565B0D9D53AC}"/>
                </a:ext>
              </a:extLst>
            </p:cNvPr>
            <p:cNvSpPr/>
            <p:nvPr/>
          </p:nvSpPr>
          <p:spPr>
            <a:xfrm>
              <a:off x="3697251" y="1960995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3BCDBE5-6D85-4F39-99C8-7886562A97DE}"/>
                </a:ext>
              </a:extLst>
            </p:cNvPr>
            <p:cNvSpPr/>
            <p:nvPr/>
          </p:nvSpPr>
          <p:spPr>
            <a:xfrm>
              <a:off x="3374647" y="1960995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EDC7B24-5E1A-4174-BAE0-D15AD59E38A3}"/>
                </a:ext>
              </a:extLst>
            </p:cNvPr>
            <p:cNvSpPr/>
            <p:nvPr/>
          </p:nvSpPr>
          <p:spPr>
            <a:xfrm>
              <a:off x="4019855" y="1960995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AF6B812E-EC89-4C4F-A7B5-369CBF489551}"/>
                </a:ext>
              </a:extLst>
            </p:cNvPr>
            <p:cNvSpPr/>
            <p:nvPr/>
          </p:nvSpPr>
          <p:spPr>
            <a:xfrm>
              <a:off x="4342459" y="1960995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E2BFD85-4FAE-40D8-805F-089D2D62B97D}"/>
                </a:ext>
              </a:extLst>
            </p:cNvPr>
            <p:cNvSpPr/>
            <p:nvPr/>
          </p:nvSpPr>
          <p:spPr>
            <a:xfrm>
              <a:off x="4665063" y="1960995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694235A2-791B-4D00-B124-2D04C94D8E7C}"/>
                </a:ext>
              </a:extLst>
            </p:cNvPr>
            <p:cNvSpPr/>
            <p:nvPr/>
          </p:nvSpPr>
          <p:spPr>
            <a:xfrm>
              <a:off x="4987667" y="1960995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Oval 117">
            <a:extLst>
              <a:ext uri="{FF2B5EF4-FFF2-40B4-BE49-F238E27FC236}">
                <a16:creationId xmlns:a16="http://schemas.microsoft.com/office/drawing/2014/main" id="{642BE248-EF6E-4F3C-884B-6177A6D4B499}"/>
              </a:ext>
            </a:extLst>
          </p:cNvPr>
          <p:cNvSpPr/>
          <p:nvPr/>
        </p:nvSpPr>
        <p:spPr>
          <a:xfrm>
            <a:off x="3367347" y="5160708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6FBA664B-EE8E-4A24-95D0-407FE83223E5}"/>
              </a:ext>
            </a:extLst>
          </p:cNvPr>
          <p:cNvSpPr/>
          <p:nvPr/>
        </p:nvSpPr>
        <p:spPr>
          <a:xfrm>
            <a:off x="3370522" y="5159663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555B5F53-4766-475E-AEAD-DC4520FC5081}"/>
              </a:ext>
            </a:extLst>
          </p:cNvPr>
          <p:cNvSpPr/>
          <p:nvPr/>
        </p:nvSpPr>
        <p:spPr>
          <a:xfrm>
            <a:off x="5626262" y="5623521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C26A9E9C-5ACE-4233-A166-9C07DC507450}"/>
              </a:ext>
            </a:extLst>
          </p:cNvPr>
          <p:cNvSpPr/>
          <p:nvPr/>
        </p:nvSpPr>
        <p:spPr>
          <a:xfrm>
            <a:off x="3363954" y="5158617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60C2F587-00E4-4FFC-8A1B-DDFB9706D703}"/>
              </a:ext>
            </a:extLst>
          </p:cNvPr>
          <p:cNvSpPr/>
          <p:nvPr/>
        </p:nvSpPr>
        <p:spPr>
          <a:xfrm>
            <a:off x="5622199" y="5623521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8372F5B8-E075-408F-8576-1FC42BC2374C}"/>
              </a:ext>
            </a:extLst>
          </p:cNvPr>
          <p:cNvSpPr/>
          <p:nvPr/>
        </p:nvSpPr>
        <p:spPr>
          <a:xfrm>
            <a:off x="5624948" y="5623521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05719A1F-9885-4F79-9EFB-CFE5A68AB993}"/>
              </a:ext>
            </a:extLst>
          </p:cNvPr>
          <p:cNvSpPr/>
          <p:nvPr/>
        </p:nvSpPr>
        <p:spPr>
          <a:xfrm>
            <a:off x="3370522" y="5155848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321D82F9-1CBE-43D6-BFF4-3B6FF4D97321}"/>
              </a:ext>
            </a:extLst>
          </p:cNvPr>
          <p:cNvSpPr/>
          <p:nvPr/>
        </p:nvSpPr>
        <p:spPr>
          <a:xfrm>
            <a:off x="5625025" y="5623521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9A556AB2-88D7-4007-91F4-A85C6990D39F}"/>
              </a:ext>
            </a:extLst>
          </p:cNvPr>
          <p:cNvSpPr/>
          <p:nvPr/>
        </p:nvSpPr>
        <p:spPr>
          <a:xfrm>
            <a:off x="3370522" y="5155848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D31057E1-D0CC-4F44-898C-B8FC07507A1D}"/>
              </a:ext>
            </a:extLst>
          </p:cNvPr>
          <p:cNvSpPr/>
          <p:nvPr/>
        </p:nvSpPr>
        <p:spPr>
          <a:xfrm>
            <a:off x="4116934" y="4759197"/>
            <a:ext cx="859002" cy="28156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A647B609-CB79-4C11-A563-0C5E4A330D02}"/>
              </a:ext>
            </a:extLst>
          </p:cNvPr>
          <p:cNvSpPr txBox="1"/>
          <p:nvPr/>
        </p:nvSpPr>
        <p:spPr>
          <a:xfrm flipH="1">
            <a:off x="4116931" y="4699989"/>
            <a:ext cx="859001" cy="36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</a:t>
            </a:r>
            <a:r>
              <a:rPr lang="en-US" b="1" baseline="-25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endParaRPr lang="en-US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C841CB1C-813B-454C-AEA7-986CF3C16423}"/>
              </a:ext>
            </a:extLst>
          </p:cNvPr>
          <p:cNvSpPr/>
          <p:nvPr/>
        </p:nvSpPr>
        <p:spPr>
          <a:xfrm>
            <a:off x="4115486" y="5574141"/>
            <a:ext cx="859002" cy="28156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F61E2C3B-BE45-4190-966D-9FE16839672C}"/>
              </a:ext>
            </a:extLst>
          </p:cNvPr>
          <p:cNvSpPr txBox="1"/>
          <p:nvPr/>
        </p:nvSpPr>
        <p:spPr>
          <a:xfrm flipH="1">
            <a:off x="4141723" y="5507788"/>
            <a:ext cx="859001" cy="36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</a:t>
            </a:r>
            <a:r>
              <a:rPr lang="en-US" b="1" baseline="-25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en-US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AD9B683-13E7-476C-9B86-9BABF8254B61}"/>
              </a:ext>
            </a:extLst>
          </p:cNvPr>
          <p:cNvSpPr txBox="1"/>
          <p:nvPr/>
        </p:nvSpPr>
        <p:spPr>
          <a:xfrm>
            <a:off x="290782" y="1668028"/>
            <a:ext cx="348316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Separate branches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Current splits up between the different pathways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5356BA-DFB1-4DE1-85A7-A239E154C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580" y="1576403"/>
            <a:ext cx="4828450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8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0.03524 -1.48148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03542 1.48148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03541 0.0004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3542 0.0004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00017 -0.0476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38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0018 0.0481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0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2.77778E-7 0.0469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00087 -0.02384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0.00105 -0.06783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4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2.96296E-6 L 0.00018 0.0706 " pathEditMode="relative" rAng="0" ptsTypes="AA">
                                      <p:cBhvr>
                                        <p:cTn id="28" dur="1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11111E-6 4.44444E-6 L 0.00104 -0.06783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4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77778E-7 -2.96296E-6 L 0.00017 0.0706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88889E-6 4.44444E-6 L 0.00105 -0.06783 " pathEditMode="relative" rAng="0" ptsTypes="AA">
                                      <p:cBhvr>
                                        <p:cTn id="40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4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4.72222E-6 -1.48148E-6 L 0.00017 0.0706 " pathEditMode="relative" rAng="0" ptsTypes="AA">
                                      <p:cBhvr>
                                        <p:cTn id="44" dur="1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11111E-6 4.44444E-6 L 0.00104 -0.06783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4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77778E-7 1.48148E-6 L 0.00017 0.0706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1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11111E-6 4.44444E-6 L -0.00017 -0.04398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17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2.77778E-7 1.48148E-6 L 1.11111E-6 0.0243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370" grpId="0" animBg="1"/>
      <p:bldP spid="400" grpId="0" animBg="1"/>
      <p:bldP spid="94" grpId="0" animBg="1"/>
      <p:bldP spid="94" grpId="1" animBg="1"/>
      <p:bldP spid="96" grpId="0" animBg="1"/>
      <p:bldP spid="118" grpId="0" animBg="1"/>
      <p:bldP spid="118" grpId="1" animBg="1"/>
      <p:bldP spid="120" grpId="0" animBg="1"/>
      <p:bldP spid="120" grpId="1" animBg="1"/>
      <p:bldP spid="121" grpId="0" animBg="1"/>
      <p:bldP spid="121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3" grpId="0" animBg="1"/>
      <p:bldP spid="143" grpId="1" animBg="1"/>
      <p:bldP spid="144" grpId="0" animBg="1"/>
      <p:bldP spid="144" grpId="1" animBg="1"/>
      <p:bldP spid="1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Connecting in Parallel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16A1F2-542D-4B08-BF83-C9F2F9E2B608}"/>
              </a:ext>
            </a:extLst>
          </p:cNvPr>
          <p:cNvSpPr txBox="1"/>
          <p:nvPr/>
        </p:nvSpPr>
        <p:spPr>
          <a:xfrm>
            <a:off x="639843" y="2010939"/>
            <a:ext cx="7893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Which resistor has less resistance?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BD822B-B6B1-48E3-9416-6CDAFC87B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978" y="3310962"/>
            <a:ext cx="5150044" cy="23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55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Flow Model</a:t>
            </a:r>
          </a:p>
        </p:txBody>
      </p:sp>
      <p:pic>
        <p:nvPicPr>
          <p:cNvPr id="2050" name="Picture 2" descr="series">
            <a:extLst>
              <a:ext uri="{FF2B5EF4-FFF2-40B4-BE49-F238E27FC236}">
                <a16:creationId xmlns:a16="http://schemas.microsoft.com/office/drawing/2014/main" id="{41242EA9-7217-4C1D-8A99-6AAD3A12C0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95" y="1616510"/>
            <a:ext cx="7159204" cy="437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rallel circuit">
            <a:extLst>
              <a:ext uri="{FF2B5EF4-FFF2-40B4-BE49-F238E27FC236}">
                <a16:creationId xmlns:a16="http://schemas.microsoft.com/office/drawing/2014/main" id="{3B4B9BD6-ED97-45D3-B6B6-D0B55A513F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95" y="1616510"/>
            <a:ext cx="7159204" cy="437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4351F4-2EF2-486E-9F7D-5F443A96597F}"/>
              </a:ext>
            </a:extLst>
          </p:cNvPr>
          <p:cNvSpPr txBox="1"/>
          <p:nvPr/>
        </p:nvSpPr>
        <p:spPr>
          <a:xfrm rot="17680072">
            <a:off x="1537439" y="2959116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Battery</a:t>
            </a:r>
          </a:p>
        </p:txBody>
      </p:sp>
    </p:spTree>
    <p:extLst>
      <p:ext uri="{BB962C8B-B14F-4D97-AF65-F5344CB8AC3E}">
        <p14:creationId xmlns:p14="http://schemas.microsoft.com/office/powerpoint/2010/main" val="1666071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25770</TotalTime>
  <Words>255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Ebrima</vt:lpstr>
      <vt:lpstr>Wingdings</vt:lpstr>
      <vt:lpstr>Retrospect</vt:lpstr>
      <vt:lpstr>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Circuits</dc:title>
  <dc:creator>Joe Cossette</dc:creator>
  <cp:lastModifiedBy>Joe Cossette</cp:lastModifiedBy>
  <cp:revision>302</cp:revision>
  <dcterms:created xsi:type="dcterms:W3CDTF">2014-08-31T00:23:19Z</dcterms:created>
  <dcterms:modified xsi:type="dcterms:W3CDTF">2021-02-20T22:19:06Z</dcterms:modified>
</cp:coreProperties>
</file>