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540" r:id="rId2"/>
    <p:sldId id="572" r:id="rId3"/>
    <p:sldId id="573" r:id="rId4"/>
    <p:sldId id="574" r:id="rId5"/>
    <p:sldId id="575" r:id="rId6"/>
    <p:sldId id="576" r:id="rId7"/>
    <p:sldId id="577" r:id="rId8"/>
    <p:sldId id="578" r:id="rId9"/>
    <p:sldId id="529" r:id="rId10"/>
    <p:sldId id="530" r:id="rId11"/>
    <p:sldId id="531" r:id="rId12"/>
    <p:sldId id="533" r:id="rId13"/>
    <p:sldId id="534" r:id="rId14"/>
    <p:sldId id="535" r:id="rId15"/>
    <p:sldId id="536" r:id="rId16"/>
    <p:sldId id="537" r:id="rId17"/>
    <p:sldId id="538" r:id="rId18"/>
    <p:sldId id="539" r:id="rId19"/>
    <p:sldId id="541" r:id="rId20"/>
    <p:sldId id="542" r:id="rId21"/>
    <p:sldId id="543" r:id="rId22"/>
    <p:sldId id="54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ADE4"/>
    <a:srgbClr val="FF9933"/>
    <a:srgbClr val="FF00FF"/>
    <a:srgbClr val="002060"/>
    <a:srgbClr val="FF7D7D"/>
    <a:srgbClr val="FECFC6"/>
    <a:srgbClr val="E29DFD"/>
    <a:srgbClr val="FFCC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9.png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737944" cy="3566160"/>
          </a:xfrm>
        </p:spPr>
        <p:txBody>
          <a:bodyPr>
            <a:normAutofit/>
          </a:bodyPr>
          <a:lstStyle/>
          <a:p>
            <a:r>
              <a:rPr lang="en-US" sz="6600"/>
              <a:t>Resistivity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Electricity</a:t>
            </a:r>
          </a:p>
        </p:txBody>
      </p:sp>
    </p:spTree>
    <p:extLst>
      <p:ext uri="{BB962C8B-B14F-4D97-AF65-F5344CB8AC3E}">
        <p14:creationId xmlns:p14="http://schemas.microsoft.com/office/powerpoint/2010/main" val="3443412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Graphing Ohm’s Law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462" y="5635863"/>
            <a:ext cx="8757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Non-linear Relationship means that our component is ____________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3462" y="1517868"/>
            <a:ext cx="7315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Many/most electrical resistors don’t follow Ohm’s Law all of the time… For example, incandescent light bulbs have much more resistance as they heat up</a:t>
            </a:r>
          </a:p>
        </p:txBody>
      </p:sp>
      <p:pic>
        <p:nvPicPr>
          <p:cNvPr id="1032" name="Picture 8" descr="Image result for non-ohm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3024505"/>
            <a:ext cx="79724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ujimasasa.org/uei/wp-content/uploads/2013/01/light-bul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613" y="1457894"/>
            <a:ext cx="1175925" cy="156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FC682C-1B83-4CE1-AD59-6D747493824A}"/>
              </a:ext>
            </a:extLst>
          </p:cNvPr>
          <p:cNvSpPr txBox="1"/>
          <p:nvPr/>
        </p:nvSpPr>
        <p:spPr>
          <a:xfrm>
            <a:off x="7037627" y="5607869"/>
            <a:ext cx="1733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Non-ohmic</a:t>
            </a:r>
          </a:p>
        </p:txBody>
      </p:sp>
    </p:spTree>
    <p:extLst>
      <p:ext uri="{BB962C8B-B14F-4D97-AF65-F5344CB8AC3E}">
        <p14:creationId xmlns:p14="http://schemas.microsoft.com/office/powerpoint/2010/main" val="21103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Graphing Ohm’s Law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559" y="1501617"/>
            <a:ext cx="8790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Find V and R for the resistors X and Y when the current is 2A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343" y="2588194"/>
            <a:ext cx="4872097" cy="355457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102695"/>
              </p:ext>
            </p:extLst>
          </p:nvPr>
        </p:nvGraphicFramePr>
        <p:xfrm>
          <a:off x="1161143" y="2448494"/>
          <a:ext cx="2013131" cy="15544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32971">
                  <a:extLst>
                    <a:ext uri="{9D8B030D-6E8A-4147-A177-3AD203B41FA5}">
                      <a16:colId xmlns:a16="http://schemas.microsoft.com/office/drawing/2014/main" val="11779459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351604711"/>
                    </a:ext>
                  </a:extLst>
                </a:gridCol>
              </a:tblGrid>
              <a:tr h="487438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+mj-lt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0070C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999918"/>
                  </a:ext>
                </a:extLst>
              </a:tr>
              <a:tr h="487438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+mj-lt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7030A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345195"/>
                  </a:ext>
                </a:extLst>
              </a:tr>
              <a:tr h="487438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+mj-lt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11609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407485"/>
              </p:ext>
            </p:extLst>
          </p:nvPr>
        </p:nvGraphicFramePr>
        <p:xfrm>
          <a:off x="1161143" y="4225780"/>
          <a:ext cx="2011680" cy="155755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11779459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351604711"/>
                    </a:ext>
                  </a:extLst>
                </a:gridCol>
              </a:tblGrid>
              <a:tr h="487438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+mj-lt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00B05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999918"/>
                  </a:ext>
                </a:extLst>
              </a:tr>
              <a:tr h="521238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+mj-lt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7030A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345195"/>
                  </a:ext>
                </a:extLst>
              </a:tr>
              <a:tr h="487438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+mj-lt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11609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5245" y="2564014"/>
            <a:ext cx="795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+mj-lt"/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3881" y="4341300"/>
            <a:ext cx="795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+mj-lt"/>
              </a:rPr>
              <a:t>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50696B-13A0-4FD3-8936-A5FEABBA9F2B}"/>
              </a:ext>
            </a:extLst>
          </p:cNvPr>
          <p:cNvCxnSpPr/>
          <p:nvPr/>
        </p:nvCxnSpPr>
        <p:spPr>
          <a:xfrm>
            <a:off x="5057192" y="4403790"/>
            <a:ext cx="364292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DE4A52-8AB8-4E34-8CA1-95BF5EC69670}"/>
              </a:ext>
            </a:extLst>
          </p:cNvPr>
          <p:cNvCxnSpPr>
            <a:cxnSpLocks/>
          </p:cNvCxnSpPr>
          <p:nvPr/>
        </p:nvCxnSpPr>
        <p:spPr>
          <a:xfrm flipV="1">
            <a:off x="6102220" y="4403790"/>
            <a:ext cx="0" cy="1092293"/>
          </a:xfrm>
          <a:prstGeom prst="line">
            <a:avLst/>
          </a:prstGeom>
          <a:ln w="571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0DDD5-B394-4025-88FA-711A2E8466D5}"/>
              </a:ext>
            </a:extLst>
          </p:cNvPr>
          <p:cNvCxnSpPr>
            <a:cxnSpLocks/>
          </p:cNvCxnSpPr>
          <p:nvPr/>
        </p:nvCxnSpPr>
        <p:spPr>
          <a:xfrm flipV="1">
            <a:off x="7650283" y="4403790"/>
            <a:ext cx="0" cy="1092293"/>
          </a:xfrm>
          <a:prstGeom prst="line">
            <a:avLst/>
          </a:prstGeom>
          <a:ln w="571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A499C6B-9108-47DC-BBFD-EB6C101EC503}"/>
              </a:ext>
            </a:extLst>
          </p:cNvPr>
          <p:cNvSpPr/>
          <p:nvPr/>
        </p:nvSpPr>
        <p:spPr>
          <a:xfrm>
            <a:off x="2190047" y="2447111"/>
            <a:ext cx="699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 V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3C459B-1A19-4064-A1E5-3116F74C26A4}"/>
              </a:ext>
            </a:extLst>
          </p:cNvPr>
          <p:cNvSpPr/>
          <p:nvPr/>
        </p:nvSpPr>
        <p:spPr>
          <a:xfrm>
            <a:off x="2170767" y="2964123"/>
            <a:ext cx="707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9449FB-7526-440C-985B-447A631897E6}"/>
              </a:ext>
            </a:extLst>
          </p:cNvPr>
          <p:cNvSpPr/>
          <p:nvPr/>
        </p:nvSpPr>
        <p:spPr>
          <a:xfrm>
            <a:off x="2159149" y="3478533"/>
            <a:ext cx="747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</a:t>
            </a:r>
            <a:r>
              <a:rPr lang="el-GR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Ω</a:t>
            </a:r>
            <a:endParaRPr lang="en-US" sz="28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21F96D-6F26-4EC3-A249-397AA21F6488}"/>
              </a:ext>
            </a:extLst>
          </p:cNvPr>
          <p:cNvSpPr/>
          <p:nvPr/>
        </p:nvSpPr>
        <p:spPr>
          <a:xfrm>
            <a:off x="2091634" y="4219729"/>
            <a:ext cx="893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V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3DD90B-CA2E-49B4-9004-343B670B40EF}"/>
              </a:ext>
            </a:extLst>
          </p:cNvPr>
          <p:cNvSpPr/>
          <p:nvPr/>
        </p:nvSpPr>
        <p:spPr>
          <a:xfrm>
            <a:off x="2173824" y="4739216"/>
            <a:ext cx="707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007646-202C-4D7D-A4EE-8841789CF71C}"/>
              </a:ext>
            </a:extLst>
          </p:cNvPr>
          <p:cNvSpPr/>
          <p:nvPr/>
        </p:nvSpPr>
        <p:spPr>
          <a:xfrm>
            <a:off x="2154657" y="5260118"/>
            <a:ext cx="747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 </a:t>
            </a:r>
            <a:r>
              <a:rPr lang="el-GR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Ω</a:t>
            </a:r>
            <a:endParaRPr lang="en-US" sz="28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07F6AF-3A97-46AE-99BC-FC7AD2541616}"/>
                  </a:ext>
                </a:extLst>
              </p:cNvPr>
              <p:cNvSpPr txBox="1"/>
              <p:nvPr/>
            </p:nvSpPr>
            <p:spPr>
              <a:xfrm>
                <a:off x="3346156" y="2379863"/>
                <a:ext cx="731995" cy="574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07F6AF-3A97-46AE-99BC-FC7AD2541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156" y="2379863"/>
                <a:ext cx="731995" cy="5741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8E557C-9FE0-48CB-A6B4-3147DB5D9CD8}"/>
                  </a:ext>
                </a:extLst>
              </p:cNvPr>
              <p:cNvSpPr txBox="1"/>
              <p:nvPr/>
            </p:nvSpPr>
            <p:spPr>
              <a:xfrm>
                <a:off x="3631033" y="2988254"/>
                <a:ext cx="922625" cy="575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8E557C-9FE0-48CB-A6B4-3147DB5D9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33" y="2988254"/>
                <a:ext cx="922625" cy="5752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7271A4B-13FF-49E5-A87C-131475A45593}"/>
                  </a:ext>
                </a:extLst>
              </p:cNvPr>
              <p:cNvSpPr txBox="1"/>
              <p:nvPr/>
            </p:nvSpPr>
            <p:spPr>
              <a:xfrm>
                <a:off x="3346156" y="4546066"/>
                <a:ext cx="731995" cy="574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7271A4B-13FF-49E5-A87C-131475A45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156" y="4546066"/>
                <a:ext cx="731995" cy="5741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1BF1D8-CB31-4650-823C-86C18CCF62F0}"/>
                  </a:ext>
                </a:extLst>
              </p:cNvPr>
              <p:cNvSpPr txBox="1"/>
              <p:nvPr/>
            </p:nvSpPr>
            <p:spPr>
              <a:xfrm>
                <a:off x="3592933" y="5154457"/>
                <a:ext cx="1060483" cy="576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1BF1D8-CB31-4650-823C-86C18CCF6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933" y="5154457"/>
                <a:ext cx="1060483" cy="5763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8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Straw Competition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8888" y="1520402"/>
          <a:ext cx="8786224" cy="457200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2321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5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Whole Straw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2/3 of a Straw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1/3 of a Straw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 Short</a:t>
                      </a:r>
                      <a:r>
                        <a:rPr lang="en-US" sz="2400" baseline="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Straws</a:t>
                      </a:r>
                      <a:endParaRPr lang="en-US" sz="24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 Short Straws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23E55904-65D0-4FAF-B704-B8DFF3ED6B2E}"/>
              </a:ext>
            </a:extLst>
          </p:cNvPr>
          <p:cNvGrpSpPr/>
          <p:nvPr/>
        </p:nvGrpSpPr>
        <p:grpSpPr>
          <a:xfrm>
            <a:off x="2703966" y="1730760"/>
            <a:ext cx="321227" cy="335090"/>
            <a:chOff x="2603230" y="1531727"/>
            <a:chExt cx="321227" cy="33509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9910A4F-858A-4E9C-8711-1FFCAD4340AE}"/>
                </a:ext>
              </a:extLst>
            </p:cNvPr>
            <p:cNvSpPr/>
            <p:nvPr/>
          </p:nvSpPr>
          <p:spPr>
            <a:xfrm>
              <a:off x="2603230" y="1532423"/>
              <a:ext cx="298764" cy="33439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perspectiveLeft" fov="300000"/>
              <a:lightRig rig="flat" dir="t"/>
            </a:scene3d>
            <a:sp3d extrusionH="19050000" contourW="12700" prstMaterial="plastic">
              <a:contourClr>
                <a:schemeClr val="tx1">
                  <a:lumMod val="75000"/>
                  <a:lumOff val="2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083B633-C6D2-44FF-84B0-4FFCEC42E8C7}"/>
                </a:ext>
              </a:extLst>
            </p:cNvPr>
            <p:cNvSpPr/>
            <p:nvPr/>
          </p:nvSpPr>
          <p:spPr>
            <a:xfrm>
              <a:off x="2625693" y="1531727"/>
              <a:ext cx="298764" cy="3343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perspectiveLeft" fov="300000"/>
              <a:lightRig rig="flat" dir="t"/>
            </a:scene3d>
            <a:sp3d extrusionH="12700000" contourW="12700" prstMaterial="plastic">
              <a:contourClr>
                <a:schemeClr val="tx1">
                  <a:lumMod val="75000"/>
                  <a:lumOff val="2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E95EA13-BD0B-4EF9-84FC-0155DA416EB6}"/>
                </a:ext>
              </a:extLst>
            </p:cNvPr>
            <p:cNvSpPr/>
            <p:nvPr/>
          </p:nvSpPr>
          <p:spPr>
            <a:xfrm>
              <a:off x="2603230" y="1531728"/>
              <a:ext cx="298764" cy="3343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perspectiveLeft" fov="300000"/>
              <a:lightRig rig="flat" dir="t"/>
            </a:scene3d>
            <a:sp3d extrusionH="6350000" contourW="12700" prstMaterial="plastic">
              <a:contourClr>
                <a:schemeClr val="tx1">
                  <a:lumMod val="75000"/>
                  <a:lumOff val="2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E304130-DD42-4ABA-8B0F-A65C121799F3}"/>
              </a:ext>
            </a:extLst>
          </p:cNvPr>
          <p:cNvGrpSpPr/>
          <p:nvPr/>
        </p:nvGrpSpPr>
        <p:grpSpPr>
          <a:xfrm>
            <a:off x="2704615" y="2440797"/>
            <a:ext cx="304211" cy="334394"/>
            <a:chOff x="2715198" y="2221502"/>
            <a:chExt cx="304211" cy="33439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2205250-0916-444A-A017-57AC5D55D6B4}"/>
                </a:ext>
              </a:extLst>
            </p:cNvPr>
            <p:cNvSpPr/>
            <p:nvPr/>
          </p:nvSpPr>
          <p:spPr>
            <a:xfrm>
              <a:off x="2720645" y="2221502"/>
              <a:ext cx="298764" cy="3343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perspectiveLeft" fov="300000"/>
              <a:lightRig rig="flat" dir="t"/>
            </a:scene3d>
            <a:sp3d extrusionH="12700000" contourW="12700" prstMaterial="plastic">
              <a:contourClr>
                <a:schemeClr val="tx1">
                  <a:lumMod val="75000"/>
                  <a:lumOff val="2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928227-76BF-4523-8B70-07F01BA0C998}"/>
                </a:ext>
              </a:extLst>
            </p:cNvPr>
            <p:cNvSpPr/>
            <p:nvPr/>
          </p:nvSpPr>
          <p:spPr>
            <a:xfrm>
              <a:off x="2715198" y="2221502"/>
              <a:ext cx="298764" cy="3343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perspectiveLeft" fov="300000"/>
              <a:lightRig rig="flat" dir="t"/>
            </a:scene3d>
            <a:sp3d extrusionH="6350000" contourW="12700" prstMaterial="plastic">
              <a:contourClr>
                <a:schemeClr val="tx1">
                  <a:lumMod val="75000"/>
                  <a:lumOff val="2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C31D4945-830C-4443-B13E-7A00C3AC1067}"/>
              </a:ext>
            </a:extLst>
          </p:cNvPr>
          <p:cNvSpPr/>
          <p:nvPr/>
        </p:nvSpPr>
        <p:spPr>
          <a:xfrm>
            <a:off x="2703966" y="3206890"/>
            <a:ext cx="298764" cy="33439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perspectiveLeft" fov="300000"/>
            <a:lightRig rig="flat" dir="t"/>
          </a:scene3d>
          <a:sp3d extrusionH="6350000" contourW="12700" prstMaterial="plastic">
            <a:contourClr>
              <a:schemeClr val="tx1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BFBA09A-AC3B-4573-B80A-C3645A17E7DD}"/>
              </a:ext>
            </a:extLst>
          </p:cNvPr>
          <p:cNvGrpSpPr/>
          <p:nvPr/>
        </p:nvGrpSpPr>
        <p:grpSpPr>
          <a:xfrm>
            <a:off x="2712434" y="4004221"/>
            <a:ext cx="298764" cy="668788"/>
            <a:chOff x="2692735" y="3558355"/>
            <a:chExt cx="298764" cy="66878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1AD92FC-F5F2-43BC-950F-19A9362EE7C5}"/>
                </a:ext>
              </a:extLst>
            </p:cNvPr>
            <p:cNvSpPr/>
            <p:nvPr/>
          </p:nvSpPr>
          <p:spPr>
            <a:xfrm>
              <a:off x="2692735" y="3558355"/>
              <a:ext cx="298764" cy="3343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perspectiveLeft" fov="300000"/>
              <a:lightRig rig="flat" dir="t"/>
            </a:scene3d>
            <a:sp3d extrusionH="6350000" contourW="12700" prstMaterial="plastic">
              <a:contourClr>
                <a:schemeClr val="tx1">
                  <a:lumMod val="75000"/>
                  <a:lumOff val="2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563BB1F-F568-43A4-A007-1A081F6F23DC}"/>
                </a:ext>
              </a:extLst>
            </p:cNvPr>
            <p:cNvSpPr/>
            <p:nvPr/>
          </p:nvSpPr>
          <p:spPr>
            <a:xfrm>
              <a:off x="2692735" y="3892749"/>
              <a:ext cx="298764" cy="3343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perspectiveLeft" fov="300000"/>
              <a:lightRig rig="flat" dir="t"/>
            </a:scene3d>
            <a:sp3d extrusionH="6350000" contourW="12700" prstMaterial="plastic">
              <a:contourClr>
                <a:schemeClr val="tx1">
                  <a:lumMod val="75000"/>
                  <a:lumOff val="2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EB75048-220C-4791-B6F1-E61B1BE55E1B}"/>
              </a:ext>
            </a:extLst>
          </p:cNvPr>
          <p:cNvGrpSpPr/>
          <p:nvPr/>
        </p:nvGrpSpPr>
        <p:grpSpPr>
          <a:xfrm>
            <a:off x="2700209" y="5192886"/>
            <a:ext cx="552602" cy="668788"/>
            <a:chOff x="2737661" y="4745805"/>
            <a:chExt cx="552602" cy="66878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2661D3D-FC7C-4CF6-954F-AC7298D226FB}"/>
                </a:ext>
              </a:extLst>
            </p:cNvPr>
            <p:cNvSpPr/>
            <p:nvPr/>
          </p:nvSpPr>
          <p:spPr>
            <a:xfrm>
              <a:off x="2737661" y="4745805"/>
              <a:ext cx="298764" cy="3343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perspectiveLeft" fov="300000"/>
              <a:lightRig rig="flat" dir="t"/>
            </a:scene3d>
            <a:sp3d extrusionH="6350000" contourW="12700" prstMaterial="plastic">
              <a:contourClr>
                <a:schemeClr val="tx1">
                  <a:lumMod val="75000"/>
                  <a:lumOff val="2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181D09B-E767-4A22-A6A1-A97CFB9E9611}"/>
                </a:ext>
              </a:extLst>
            </p:cNvPr>
            <p:cNvSpPr/>
            <p:nvPr/>
          </p:nvSpPr>
          <p:spPr>
            <a:xfrm>
              <a:off x="2737661" y="5080199"/>
              <a:ext cx="298764" cy="3343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perspectiveLeft" fov="300000"/>
              <a:lightRig rig="flat" dir="t"/>
            </a:scene3d>
            <a:sp3d extrusionH="6350000" contourW="12700" prstMaterial="plastic">
              <a:contourClr>
                <a:schemeClr val="tx1">
                  <a:lumMod val="75000"/>
                  <a:lumOff val="2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075DF1D-EB38-4573-869D-298ED32A16AE}"/>
                </a:ext>
              </a:extLst>
            </p:cNvPr>
            <p:cNvSpPr/>
            <p:nvPr/>
          </p:nvSpPr>
          <p:spPr>
            <a:xfrm>
              <a:off x="2991499" y="4913002"/>
              <a:ext cx="298764" cy="33439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perspectiveLeft" fov="300000"/>
              <a:lightRig rig="flat" dir="t"/>
            </a:scene3d>
            <a:sp3d extrusionH="6350000" contourW="12700" prstMaterial="plastic">
              <a:contourClr>
                <a:schemeClr val="tx1">
                  <a:lumMod val="75000"/>
                  <a:lumOff val="2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61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Straw Competition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207" y="1531726"/>
            <a:ext cx="8673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With the same full deep breath for each set up, time how quickly you can completely exhale all of your air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59414" y="2488607"/>
          <a:ext cx="8425172" cy="28268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94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7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3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137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+mj-lt"/>
                        </a:rPr>
                        <a:t>What it</a:t>
                      </a:r>
                      <a:r>
                        <a:rPr lang="en-US" sz="2000" baseline="0" dirty="0">
                          <a:latin typeface="+mj-lt"/>
                        </a:rPr>
                        <a:t> is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+mj-lt"/>
                        </a:rPr>
                        <a:t>What it</a:t>
                      </a:r>
                      <a:r>
                        <a:rPr lang="en-US" sz="2000" baseline="0" dirty="0">
                          <a:latin typeface="+mj-lt"/>
                        </a:rPr>
                        <a:t> represents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+mj-lt"/>
                        </a:rPr>
                        <a:t>Time to exhale</a:t>
                      </a:r>
                      <a:r>
                        <a:rPr lang="en-US" sz="2000" baseline="0" dirty="0">
                          <a:latin typeface="+mj-lt"/>
                        </a:rPr>
                        <a:t> (sec)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137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+mj-lt"/>
                        </a:rPr>
                        <a:t>Whole Straw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+mj-lt"/>
                        </a:rPr>
                        <a:t>3 resistors</a:t>
                      </a:r>
                      <a:r>
                        <a:rPr lang="en-US" sz="2000" baseline="0" dirty="0">
                          <a:latin typeface="+mj-lt"/>
                        </a:rPr>
                        <a:t> in ____________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137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+mj-lt"/>
                        </a:rPr>
                        <a:t>2/3 of a Straw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2 resistors</a:t>
                      </a:r>
                      <a:r>
                        <a:rPr lang="en-US" sz="2000" baseline="0" dirty="0">
                          <a:latin typeface="+mj-lt"/>
                        </a:rPr>
                        <a:t> in ____________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137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+mj-lt"/>
                        </a:rPr>
                        <a:t>1/3 of a Straw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1 resistor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137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+mj-lt"/>
                        </a:rPr>
                        <a:t>2 Short</a:t>
                      </a:r>
                      <a:r>
                        <a:rPr lang="en-US" sz="2000" baseline="0" dirty="0">
                          <a:latin typeface="+mj-lt"/>
                        </a:rPr>
                        <a:t> Straws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2 resistors</a:t>
                      </a:r>
                      <a:r>
                        <a:rPr lang="en-US" sz="2000" baseline="0" dirty="0">
                          <a:latin typeface="+mj-lt"/>
                        </a:rPr>
                        <a:t> in ____________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137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+mj-lt"/>
                        </a:rPr>
                        <a:t>3 Short Straws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3 resistors</a:t>
                      </a:r>
                      <a:r>
                        <a:rPr lang="en-US" sz="2000" baseline="0" dirty="0">
                          <a:latin typeface="+mj-lt"/>
                        </a:rPr>
                        <a:t> in ____________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5258" y="5513741"/>
            <a:ext cx="8673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When done collecting data, answer reflection questions on next slide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5DC081-F868-4D48-8C4D-88961369F7C3}"/>
              </a:ext>
            </a:extLst>
          </p:cNvPr>
          <p:cNvCxnSpPr/>
          <p:nvPr/>
        </p:nvCxnSpPr>
        <p:spPr>
          <a:xfrm>
            <a:off x="6460958" y="3164305"/>
            <a:ext cx="0" cy="187692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83B6A89-15BD-49C1-94D9-59369443B565}"/>
              </a:ext>
            </a:extLst>
          </p:cNvPr>
          <p:cNvSpPr txBox="1"/>
          <p:nvPr/>
        </p:nvSpPr>
        <p:spPr>
          <a:xfrm>
            <a:off x="6608679" y="3225386"/>
            <a:ext cx="2028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 Decreases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D3A3F-D3D7-4FC7-AD45-2FE3365AF5F2}"/>
              </a:ext>
            </a:extLst>
          </p:cNvPr>
          <p:cNvSpPr txBox="1"/>
          <p:nvPr/>
        </p:nvSpPr>
        <p:spPr>
          <a:xfrm>
            <a:off x="6617133" y="4187784"/>
            <a:ext cx="2028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(less resistance)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833C18-D937-4611-9E00-12868BF86C83}"/>
              </a:ext>
            </a:extLst>
          </p:cNvPr>
          <p:cNvSpPr txBox="1"/>
          <p:nvPr/>
        </p:nvSpPr>
        <p:spPr>
          <a:xfrm>
            <a:off x="4034032" y="2884033"/>
            <a:ext cx="1075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series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475B18-8B79-4333-8A71-45FE9A14B100}"/>
              </a:ext>
            </a:extLst>
          </p:cNvPr>
          <p:cNvSpPr txBox="1"/>
          <p:nvPr/>
        </p:nvSpPr>
        <p:spPr>
          <a:xfrm>
            <a:off x="4073981" y="3343955"/>
            <a:ext cx="1075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series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2ED43C-D2EF-440F-AB81-7D73E67A72A0}"/>
              </a:ext>
            </a:extLst>
          </p:cNvPr>
          <p:cNvSpPr txBox="1"/>
          <p:nvPr/>
        </p:nvSpPr>
        <p:spPr>
          <a:xfrm>
            <a:off x="3904993" y="4262601"/>
            <a:ext cx="1334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parallel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DABA60-BD40-4FF0-BE49-DDD8E233B9DE}"/>
              </a:ext>
            </a:extLst>
          </p:cNvPr>
          <p:cNvSpPr txBox="1"/>
          <p:nvPr/>
        </p:nvSpPr>
        <p:spPr>
          <a:xfrm>
            <a:off x="3904990" y="4746686"/>
            <a:ext cx="1334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parallel</a:t>
            </a:r>
          </a:p>
        </p:txBody>
      </p:sp>
    </p:spTree>
    <p:extLst>
      <p:ext uri="{BB962C8B-B14F-4D97-AF65-F5344CB8AC3E}">
        <p14:creationId xmlns:p14="http://schemas.microsoft.com/office/powerpoint/2010/main" val="182426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Straw Competition - Reflection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884" y="1439682"/>
            <a:ext cx="86734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What does this model show about resistors in series?</a:t>
            </a: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What does this model show about resistors in parallel?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EE35BC-57D0-45ED-8FF1-AB4B87073588}"/>
              </a:ext>
            </a:extLst>
          </p:cNvPr>
          <p:cNvSpPr txBox="1"/>
          <p:nvPr/>
        </p:nvSpPr>
        <p:spPr>
          <a:xfrm>
            <a:off x="1140969" y="2155720"/>
            <a:ext cx="6735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Adding resistors in series </a:t>
            </a:r>
            <a:r>
              <a:rPr lang="en-US" sz="36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increases</a:t>
            </a:r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overall resistance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665C9E-CA44-47AF-BD2C-47DFD41532A4}"/>
              </a:ext>
            </a:extLst>
          </p:cNvPr>
          <p:cNvSpPr txBox="1"/>
          <p:nvPr/>
        </p:nvSpPr>
        <p:spPr>
          <a:xfrm>
            <a:off x="1140969" y="4473805"/>
            <a:ext cx="6735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Adding resistors in parallel </a:t>
            </a:r>
            <a:r>
              <a:rPr lang="en-US" sz="36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decreases</a:t>
            </a:r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overall resistance</a:t>
            </a:r>
          </a:p>
        </p:txBody>
      </p:sp>
    </p:spTree>
    <p:extLst>
      <p:ext uri="{BB962C8B-B14F-4D97-AF65-F5344CB8AC3E}">
        <p14:creationId xmlns:p14="http://schemas.microsoft.com/office/powerpoint/2010/main" val="3328998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Combining Resistors | Series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531726"/>
            <a:ext cx="4714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When combining resistors in series, the resistances are simply added up as if they were one large resistor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776108" y="4506145"/>
            <a:ext cx="4095749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243909" y="4365361"/>
            <a:ext cx="811418" cy="2815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77826" y="4365363"/>
            <a:ext cx="811418" cy="2815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11743" y="4365362"/>
            <a:ext cx="811418" cy="2815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5243906" y="4306153"/>
            <a:ext cx="811417" cy="36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j-lt"/>
              </a:rPr>
              <a:t>R</a:t>
            </a:r>
            <a:r>
              <a:rPr lang="en-US" baseline="-25000" dirty="0">
                <a:solidFill>
                  <a:srgbClr val="C00000"/>
                </a:solidFill>
                <a:latin typeface="+mj-lt"/>
              </a:rPr>
              <a:t>1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402609" y="4306153"/>
            <a:ext cx="811417" cy="36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j-lt"/>
              </a:rPr>
              <a:t>R</a:t>
            </a:r>
            <a:r>
              <a:rPr lang="en-US" baseline="-25000" dirty="0">
                <a:solidFill>
                  <a:srgbClr val="C00000"/>
                </a:solidFill>
                <a:latin typeface="+mj-lt"/>
              </a:rPr>
              <a:t>2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7518792" y="4306153"/>
            <a:ext cx="811417" cy="36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j-lt"/>
              </a:rPr>
              <a:t>R</a:t>
            </a:r>
            <a:r>
              <a:rPr lang="en-US" baseline="-25000" dirty="0">
                <a:solidFill>
                  <a:srgbClr val="C00000"/>
                </a:solidFill>
                <a:latin typeface="+mj-lt"/>
              </a:rPr>
              <a:t>3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839470" y="4506145"/>
            <a:ext cx="339202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389120" y="4506145"/>
            <a:ext cx="339202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40186" y="4506145"/>
            <a:ext cx="4095749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74045" y="4365361"/>
            <a:ext cx="811418" cy="2815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07962" y="4365363"/>
            <a:ext cx="811418" cy="2815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flipH="1">
            <a:off x="1274042" y="4306153"/>
            <a:ext cx="811417" cy="36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j-lt"/>
              </a:rPr>
              <a:t>R</a:t>
            </a:r>
            <a:r>
              <a:rPr lang="en-US" baseline="-25000" dirty="0">
                <a:solidFill>
                  <a:srgbClr val="C00000"/>
                </a:solidFill>
                <a:latin typeface="+mj-lt"/>
              </a:rPr>
              <a:t>1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2432745" y="4306153"/>
            <a:ext cx="811417" cy="36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j-lt"/>
              </a:rPr>
              <a:t>R</a:t>
            </a:r>
            <a:r>
              <a:rPr lang="en-US" baseline="-25000" dirty="0">
                <a:solidFill>
                  <a:srgbClr val="C00000"/>
                </a:solidFill>
                <a:latin typeface="+mj-lt"/>
              </a:rPr>
              <a:t>2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03548" y="4506145"/>
            <a:ext cx="339202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853198" y="4506145"/>
            <a:ext cx="339202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40186" y="5640887"/>
            <a:ext cx="4095749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434158" y="5471608"/>
            <a:ext cx="1627632" cy="2815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flipH="1">
            <a:off x="1842265" y="5409055"/>
            <a:ext cx="811417" cy="36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j-lt"/>
              </a:rPr>
              <a:t>R</a:t>
            </a:r>
            <a:r>
              <a:rPr lang="en-US" baseline="-25000" dirty="0">
                <a:solidFill>
                  <a:srgbClr val="C00000"/>
                </a:solidFill>
                <a:latin typeface="+mj-lt"/>
              </a:rPr>
              <a:t>1,2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03548" y="5640887"/>
            <a:ext cx="339202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853198" y="5640887"/>
            <a:ext cx="339202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744042" y="5599131"/>
            <a:ext cx="4095749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29907" y="5440895"/>
            <a:ext cx="2441448" cy="2815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 flipH="1">
            <a:off x="6346121" y="5367299"/>
            <a:ext cx="811417" cy="36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j-lt"/>
              </a:rPr>
              <a:t>R</a:t>
            </a:r>
            <a:r>
              <a:rPr lang="en-US" baseline="-25000" dirty="0">
                <a:solidFill>
                  <a:srgbClr val="C00000"/>
                </a:solidFill>
                <a:latin typeface="+mj-lt"/>
              </a:rPr>
              <a:t>1,2,3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807404" y="5599131"/>
            <a:ext cx="339202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357054" y="5599131"/>
            <a:ext cx="339202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5082304" y="1593420"/>
              <a:ext cx="3670852" cy="1027652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3670852">
                      <a:extLst>
                        <a:ext uri="{9D8B030D-6E8A-4147-A177-3AD203B41FA5}">
                          <a16:colId xmlns:a16="http://schemas.microsoft.com/office/drawing/2014/main" val="3922279219"/>
                        </a:ext>
                      </a:extLst>
                    </a:gridCol>
                  </a:tblGrid>
                  <a:tr h="102765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𝑡𝑜𝑡𝑎𝑙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+…</m:t>
                                </m:r>
                              </m:oMath>
                            </m:oMathPara>
                          </a14:m>
                          <a:endParaRPr lang="en-US" sz="2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053034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9863367"/>
                  </p:ext>
                </p:extLst>
              </p:nvPr>
            </p:nvGraphicFramePr>
            <p:xfrm>
              <a:off x="5082304" y="1593420"/>
              <a:ext cx="3670852" cy="1027652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3670852">
                      <a:extLst>
                        <a:ext uri="{9D8B030D-6E8A-4147-A177-3AD203B41FA5}">
                          <a16:colId xmlns:a16="http://schemas.microsoft.com/office/drawing/2014/main" val="3922279219"/>
                        </a:ext>
                      </a:extLst>
                    </a:gridCol>
                  </a:tblGrid>
                  <a:tr h="10276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6" t="-592" r="-332" b="-17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530346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41492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Combining Resistors | Parallel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531726"/>
            <a:ext cx="4714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j-lt"/>
              </a:rPr>
              <a:t>When combining resistors in parallel, the overall resistance decreases to produce a smaller equivalent resistance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240186" y="5910901"/>
            <a:ext cx="4095749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938786" y="5741622"/>
            <a:ext cx="661875" cy="2815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flipH="1">
            <a:off x="1842265" y="5679069"/>
            <a:ext cx="811417" cy="36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j-lt"/>
              </a:rPr>
              <a:t>R</a:t>
            </a:r>
            <a:r>
              <a:rPr lang="en-US" baseline="-25000" dirty="0">
                <a:solidFill>
                  <a:srgbClr val="C00000"/>
                </a:solidFill>
                <a:latin typeface="+mj-lt"/>
              </a:rPr>
              <a:t>1,2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03548" y="5910901"/>
            <a:ext cx="339202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853198" y="5910901"/>
            <a:ext cx="339202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744042" y="5869145"/>
            <a:ext cx="4095749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489656" y="5710909"/>
            <a:ext cx="538674" cy="2815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 flipH="1">
            <a:off x="6346121" y="5637313"/>
            <a:ext cx="811417" cy="36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j-lt"/>
              </a:rPr>
              <a:t>R</a:t>
            </a:r>
            <a:r>
              <a:rPr lang="en-US" baseline="-25000" dirty="0">
                <a:solidFill>
                  <a:srgbClr val="C00000"/>
                </a:solidFill>
                <a:latin typeface="+mj-lt"/>
              </a:rPr>
              <a:t>1,2,3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807404" y="5869145"/>
            <a:ext cx="339202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357054" y="5869145"/>
            <a:ext cx="339202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5082304" y="1593420"/>
              <a:ext cx="3670852" cy="1027652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3670852">
                      <a:extLst>
                        <a:ext uri="{9D8B030D-6E8A-4147-A177-3AD203B41FA5}">
                          <a16:colId xmlns:a16="http://schemas.microsoft.com/office/drawing/2014/main" val="3922279219"/>
                        </a:ext>
                      </a:extLst>
                    </a:gridCol>
                  </a:tblGrid>
                  <a:tr h="102765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𝑡𝑜𝑡𝑎𝑙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+…</m:t>
                                </m:r>
                              </m:oMath>
                            </m:oMathPara>
                          </a14:m>
                          <a:endParaRPr lang="en-US" sz="2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053034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5498567"/>
                  </p:ext>
                </p:extLst>
              </p:nvPr>
            </p:nvGraphicFramePr>
            <p:xfrm>
              <a:off x="5082304" y="1593420"/>
              <a:ext cx="3670852" cy="1027652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3670852">
                      <a:extLst>
                        <a:ext uri="{9D8B030D-6E8A-4147-A177-3AD203B41FA5}">
                          <a16:colId xmlns:a16="http://schemas.microsoft.com/office/drawing/2014/main" val="3922279219"/>
                        </a:ext>
                      </a:extLst>
                    </a:gridCol>
                  </a:tblGrid>
                  <a:tr h="10276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6" t="-592" r="-332" b="-17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530346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4" name="Straight Connector 33"/>
          <p:cNvCxnSpPr/>
          <p:nvPr/>
        </p:nvCxnSpPr>
        <p:spPr>
          <a:xfrm flipH="1">
            <a:off x="266566" y="4517385"/>
            <a:ext cx="4095749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384623" y="4081137"/>
            <a:ext cx="1770945" cy="842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78272" y="4517385"/>
            <a:ext cx="339202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705410" y="4517385"/>
            <a:ext cx="339202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1361459" y="4083231"/>
            <a:ext cx="1828800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361459" y="4919526"/>
            <a:ext cx="1828800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1384623" y="4042238"/>
            <a:ext cx="0" cy="91440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868287" y="3940356"/>
            <a:ext cx="811418" cy="2815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 flipH="1">
            <a:off x="1868284" y="3881148"/>
            <a:ext cx="811417" cy="36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j-lt"/>
              </a:rPr>
              <a:t>R</a:t>
            </a:r>
            <a:r>
              <a:rPr lang="en-US" baseline="-25000" dirty="0">
                <a:solidFill>
                  <a:srgbClr val="C00000"/>
                </a:solidFill>
                <a:latin typeface="+mj-lt"/>
              </a:rPr>
              <a:t>1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3155568" y="4042238"/>
            <a:ext cx="0" cy="91440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868284" y="4772843"/>
            <a:ext cx="811418" cy="2815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 flipH="1">
            <a:off x="1893067" y="4713633"/>
            <a:ext cx="811417" cy="36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j-lt"/>
              </a:rPr>
              <a:t>R</a:t>
            </a:r>
            <a:r>
              <a:rPr lang="en-US" baseline="-25000" dirty="0">
                <a:solidFill>
                  <a:srgbClr val="C00000"/>
                </a:solidFill>
                <a:latin typeface="+mj-lt"/>
              </a:rPr>
              <a:t>2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4744404" y="4517385"/>
            <a:ext cx="4095749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346122" y="4376603"/>
            <a:ext cx="811418" cy="2815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 flipH="1">
            <a:off x="6370905" y="4317393"/>
            <a:ext cx="811417" cy="36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j-lt"/>
              </a:rPr>
              <a:t>R</a:t>
            </a:r>
            <a:r>
              <a:rPr lang="en-US" baseline="-25000" dirty="0">
                <a:solidFill>
                  <a:srgbClr val="C00000"/>
                </a:solidFill>
                <a:latin typeface="+mj-lt"/>
              </a:rPr>
              <a:t>2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156110" y="4517385"/>
            <a:ext cx="339202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183248" y="4517385"/>
            <a:ext cx="339202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5839297" y="3747951"/>
            <a:ext cx="1828800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5839297" y="5262426"/>
            <a:ext cx="1828800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5877401" y="3747952"/>
            <a:ext cx="0" cy="1514474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632690" y="3747951"/>
            <a:ext cx="0" cy="1514474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346121" y="5119635"/>
            <a:ext cx="811418" cy="2815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 flipH="1">
            <a:off x="6353170" y="5060426"/>
            <a:ext cx="811417" cy="36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j-lt"/>
              </a:rPr>
              <a:t>R</a:t>
            </a:r>
            <a:r>
              <a:rPr lang="en-US" baseline="-25000" dirty="0">
                <a:solidFill>
                  <a:srgbClr val="C00000"/>
                </a:solidFill>
                <a:latin typeface="+mj-lt"/>
              </a:rPr>
              <a:t>3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346125" y="3605076"/>
            <a:ext cx="811418" cy="2815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 flipH="1">
            <a:off x="6346122" y="3545868"/>
            <a:ext cx="811417" cy="36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j-lt"/>
              </a:rPr>
              <a:t>R</a:t>
            </a:r>
            <a:r>
              <a:rPr lang="en-US" baseline="-25000" dirty="0">
                <a:solidFill>
                  <a:srgbClr val="C00000"/>
                </a:solidFill>
                <a:latin typeface="+mj-lt"/>
              </a:rPr>
              <a:t>1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AD06F9-BCDB-433F-9F44-E3889DB3F221}"/>
                  </a:ext>
                </a:extLst>
              </p:cNvPr>
              <p:cNvSpPr txBox="1"/>
              <p:nvPr/>
            </p:nvSpPr>
            <p:spPr>
              <a:xfrm>
                <a:off x="5184589" y="2917217"/>
                <a:ext cx="3444533" cy="3502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</m:e>
                        <m:sup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AD06F9-BCDB-433F-9F44-E3889DB3F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589" y="2917217"/>
                <a:ext cx="3444533" cy="350289"/>
              </a:xfrm>
              <a:prstGeom prst="rect">
                <a:avLst/>
              </a:prstGeom>
              <a:blipFill>
                <a:blip r:embed="rId3"/>
                <a:stretch>
                  <a:fillRect l="-1237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Down 7">
            <a:extLst>
              <a:ext uri="{FF2B5EF4-FFF2-40B4-BE49-F238E27FC236}">
                <a16:creationId xmlns:a16="http://schemas.microsoft.com/office/drawing/2014/main" id="{BCAD2B15-9C8C-4E2D-8987-D52E5E91A9A1}"/>
              </a:ext>
            </a:extLst>
          </p:cNvPr>
          <p:cNvSpPr/>
          <p:nvPr/>
        </p:nvSpPr>
        <p:spPr>
          <a:xfrm>
            <a:off x="6750382" y="2622217"/>
            <a:ext cx="334695" cy="216677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Down 58">
            <a:extLst>
              <a:ext uri="{FF2B5EF4-FFF2-40B4-BE49-F238E27FC236}">
                <a16:creationId xmlns:a16="http://schemas.microsoft.com/office/drawing/2014/main" id="{72287E26-DF3A-469A-9D00-6685044F45C4}"/>
              </a:ext>
            </a:extLst>
          </p:cNvPr>
          <p:cNvSpPr/>
          <p:nvPr/>
        </p:nvSpPr>
        <p:spPr>
          <a:xfrm rot="5400000">
            <a:off x="4576694" y="2817330"/>
            <a:ext cx="334695" cy="565657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860114B-D360-4826-AB6A-D762F945C767}"/>
                  </a:ext>
                </a:extLst>
              </p:cNvPr>
              <p:cNvSpPr txBox="1"/>
              <p:nvPr/>
            </p:nvSpPr>
            <p:spPr>
              <a:xfrm>
                <a:off x="252433" y="2835265"/>
                <a:ext cx="4124014" cy="492571"/>
              </a:xfrm>
              <a:prstGeom prst="rect">
                <a:avLst/>
              </a:prstGeom>
              <a:solidFill>
                <a:srgbClr val="FFFF9F"/>
              </a:solidFill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+…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860114B-D360-4826-AB6A-D762F945C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33" y="2835265"/>
                <a:ext cx="4124014" cy="4925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644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Combining Resistors – Try This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312757" y="3710659"/>
            <a:ext cx="4095749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003181" y="3554273"/>
            <a:ext cx="678970" cy="28737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76119" y="3710659"/>
            <a:ext cx="339202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925769" y="3710659"/>
            <a:ext cx="339202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816613" y="3668903"/>
            <a:ext cx="4095749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602478" y="3510667"/>
            <a:ext cx="2441448" cy="2815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879975" y="3668903"/>
            <a:ext cx="339202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429625" y="3668903"/>
            <a:ext cx="339202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39137" y="2317143"/>
            <a:ext cx="4095749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457194" y="1880895"/>
            <a:ext cx="1770945" cy="842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50843" y="2317143"/>
            <a:ext cx="339202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777981" y="2317143"/>
            <a:ext cx="339202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1434030" y="1882989"/>
            <a:ext cx="1828800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434030" y="2719284"/>
            <a:ext cx="1828800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1457194" y="1841996"/>
            <a:ext cx="0" cy="91440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940858" y="1740114"/>
            <a:ext cx="811418" cy="2815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 flipH="1">
            <a:off x="1940855" y="1680906"/>
            <a:ext cx="811417" cy="36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j-lt"/>
              </a:rPr>
              <a:t>4 </a:t>
            </a:r>
            <a:r>
              <a:rPr lang="el-GR" dirty="0">
                <a:solidFill>
                  <a:srgbClr val="C00000"/>
                </a:solidFill>
                <a:latin typeface="+mj-lt"/>
              </a:rPr>
              <a:t>Ω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3228139" y="1841996"/>
            <a:ext cx="0" cy="91440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940855" y="2572601"/>
            <a:ext cx="811418" cy="2815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 flipH="1">
            <a:off x="1965638" y="2513391"/>
            <a:ext cx="81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j-lt"/>
              </a:rPr>
              <a:t>6 </a:t>
            </a:r>
            <a:r>
              <a:rPr lang="el-GR" dirty="0">
                <a:solidFill>
                  <a:srgbClr val="C00000"/>
                </a:solidFill>
                <a:latin typeface="+mj-lt"/>
              </a:rPr>
              <a:t>Ω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4751379" y="2305607"/>
            <a:ext cx="4095749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219180" y="2164823"/>
            <a:ext cx="811418" cy="2815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353097" y="2164825"/>
            <a:ext cx="811418" cy="2815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487014" y="2164824"/>
            <a:ext cx="811418" cy="2815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 flipH="1">
            <a:off x="5219177" y="2105615"/>
            <a:ext cx="81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j-lt"/>
              </a:rPr>
              <a:t>4 </a:t>
            </a:r>
            <a:r>
              <a:rPr lang="el-GR" dirty="0">
                <a:solidFill>
                  <a:srgbClr val="C00000"/>
                </a:solidFill>
                <a:latin typeface="+mj-lt"/>
              </a:rPr>
              <a:t>Ω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 flipH="1">
            <a:off x="6377880" y="2105615"/>
            <a:ext cx="81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j-lt"/>
              </a:rPr>
              <a:t>6 </a:t>
            </a:r>
            <a:r>
              <a:rPr lang="el-GR" dirty="0">
                <a:solidFill>
                  <a:srgbClr val="C00000"/>
                </a:solidFill>
                <a:latin typeface="+mj-lt"/>
              </a:rPr>
              <a:t>Ω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 flipH="1">
            <a:off x="7494063" y="2105615"/>
            <a:ext cx="81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j-lt"/>
              </a:rPr>
              <a:t>8 </a:t>
            </a:r>
            <a:r>
              <a:rPr lang="el-GR" dirty="0">
                <a:solidFill>
                  <a:srgbClr val="C00000"/>
                </a:solidFill>
                <a:latin typeface="+mj-lt"/>
              </a:rPr>
              <a:t>Ω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4814741" y="2305607"/>
            <a:ext cx="339202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8364391" y="2305607"/>
            <a:ext cx="339202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C91B90F-1F0F-42C3-B21F-F481879DACD0}"/>
              </a:ext>
            </a:extLst>
          </p:cNvPr>
          <p:cNvSpPr txBox="1"/>
          <p:nvPr/>
        </p:nvSpPr>
        <p:spPr>
          <a:xfrm>
            <a:off x="1958939" y="3528268"/>
            <a:ext cx="7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2.4 </a:t>
            </a:r>
            <a:r>
              <a:rPr lang="el-GR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Ω</a:t>
            </a:r>
            <a:endParaRPr lang="en-US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89864DF-FE6A-4768-B11B-E2873BA7F703}"/>
              </a:ext>
            </a:extLst>
          </p:cNvPr>
          <p:cNvSpPr txBox="1"/>
          <p:nvPr/>
        </p:nvSpPr>
        <p:spPr>
          <a:xfrm>
            <a:off x="6449562" y="3466782"/>
            <a:ext cx="7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18 </a:t>
            </a:r>
            <a:r>
              <a:rPr lang="el-GR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Ω</a:t>
            </a:r>
            <a:endParaRPr lang="en-US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BE2736-60DA-4B45-B105-1BAAAF057AA3}"/>
                  </a:ext>
                </a:extLst>
              </p:cNvPr>
              <p:cNvSpPr txBox="1"/>
              <p:nvPr/>
            </p:nvSpPr>
            <p:spPr>
              <a:xfrm>
                <a:off x="620182" y="4239168"/>
                <a:ext cx="1533690" cy="991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BE2736-60DA-4B45-B105-1BAAAF057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82" y="4239168"/>
                <a:ext cx="1533690" cy="9918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B2ADBC3-333C-4514-8CDA-18CC0F4B55AC}"/>
                  </a:ext>
                </a:extLst>
              </p:cNvPr>
              <p:cNvSpPr txBox="1"/>
              <p:nvPr/>
            </p:nvSpPr>
            <p:spPr>
              <a:xfrm>
                <a:off x="5280504" y="4417920"/>
                <a:ext cx="30853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=4+6+8=18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B2ADBC3-333C-4514-8CDA-18CC0F4B5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504" y="4417920"/>
                <a:ext cx="3085396" cy="369332"/>
              </a:xfrm>
              <a:prstGeom prst="rect">
                <a:avLst/>
              </a:prstGeom>
              <a:blipFill>
                <a:blip r:embed="rId3"/>
                <a:stretch>
                  <a:fillRect l="-1779" r="-217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929D0AB-07D0-4A97-8E7E-BFF71CE1C2CA}"/>
                  </a:ext>
                </a:extLst>
              </p:cNvPr>
              <p:cNvSpPr/>
              <p:nvPr/>
            </p:nvSpPr>
            <p:spPr>
              <a:xfrm>
                <a:off x="963013" y="5528653"/>
                <a:ext cx="35262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=2.4 </m:t>
                      </m:r>
                      <m:r>
                        <m:rPr>
                          <m:sty m:val="p"/>
                        </m:rPr>
                        <a:rPr lang="el-GR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929D0AB-07D0-4A97-8E7E-BFF71CE1C2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013" y="5528653"/>
                <a:ext cx="352622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60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Physics Data Booklet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4" y="1449516"/>
            <a:ext cx="9114806" cy="47120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5472DE-5FFF-4C6C-AE45-DF262EC0644C}"/>
              </a:ext>
            </a:extLst>
          </p:cNvPr>
          <p:cNvSpPr/>
          <p:nvPr/>
        </p:nvSpPr>
        <p:spPr>
          <a:xfrm>
            <a:off x="4586597" y="3696674"/>
            <a:ext cx="1669824" cy="935484"/>
          </a:xfrm>
          <a:prstGeom prst="rect">
            <a:avLst/>
          </a:prstGeom>
          <a:solidFill>
            <a:srgbClr val="FFFF00">
              <a:alpha val="20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95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5592746" y="5794639"/>
            <a:ext cx="1885812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92746" y="3019274"/>
            <a:ext cx="1885812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90788" y="5100240"/>
            <a:ext cx="1885812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 up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18440" y="1531726"/>
            <a:ext cx="8463610" cy="471989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>
                <a:latin typeface="+mj-lt"/>
              </a:rPr>
              <a:t>Which example has the least resistance? Assume that every resistor is the same.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390788" y="3672851"/>
            <a:ext cx="0" cy="143691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56590" y="4381783"/>
            <a:ext cx="3301060" cy="9525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90788" y="3692184"/>
            <a:ext cx="1885812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76600" y="3672851"/>
            <a:ext cx="0" cy="143691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92746" y="5090715"/>
            <a:ext cx="1885812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92746" y="3000224"/>
            <a:ext cx="0" cy="2813465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958548" y="4372258"/>
            <a:ext cx="3301060" cy="9525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92746" y="3682659"/>
            <a:ext cx="1885812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478558" y="3000224"/>
            <a:ext cx="0" cy="2813465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V="1">
            <a:off x="675750" y="4299868"/>
            <a:ext cx="182880" cy="1828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flipV="1">
            <a:off x="3910799" y="4280818"/>
            <a:ext cx="182880" cy="1828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flipV="1">
            <a:off x="4862345" y="4285580"/>
            <a:ext cx="182880" cy="1828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flipV="1">
            <a:off x="8097394" y="4266530"/>
            <a:ext cx="182880" cy="1828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27AEE0-B8F8-48B4-BCE7-33B831B17909}"/>
              </a:ext>
            </a:extLst>
          </p:cNvPr>
          <p:cNvSpPr/>
          <p:nvPr/>
        </p:nvSpPr>
        <p:spPr>
          <a:xfrm rot="5400000">
            <a:off x="2194741" y="3329114"/>
            <a:ext cx="277906" cy="7261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8610DF5-3558-47BB-A517-769DD505971B}"/>
              </a:ext>
            </a:extLst>
          </p:cNvPr>
          <p:cNvSpPr/>
          <p:nvPr/>
        </p:nvSpPr>
        <p:spPr>
          <a:xfrm rot="5400000">
            <a:off x="2194741" y="4018713"/>
            <a:ext cx="277906" cy="7261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274C55E-4D31-4B1A-89FB-8C12A3A86716}"/>
              </a:ext>
            </a:extLst>
          </p:cNvPr>
          <p:cNvSpPr/>
          <p:nvPr/>
        </p:nvSpPr>
        <p:spPr>
          <a:xfrm rot="5400000">
            <a:off x="2194741" y="4727645"/>
            <a:ext cx="277906" cy="7261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B35B964-62ED-4745-88C9-6C6E0DD684E2}"/>
              </a:ext>
            </a:extLst>
          </p:cNvPr>
          <p:cNvSpPr/>
          <p:nvPr/>
        </p:nvSpPr>
        <p:spPr>
          <a:xfrm rot="5400000">
            <a:off x="6396699" y="2656204"/>
            <a:ext cx="277906" cy="7261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58C8B5B-93CC-47A6-BA2C-EF42E8AB797F}"/>
              </a:ext>
            </a:extLst>
          </p:cNvPr>
          <p:cNvSpPr/>
          <p:nvPr/>
        </p:nvSpPr>
        <p:spPr>
          <a:xfrm rot="5400000">
            <a:off x="6403184" y="3309781"/>
            <a:ext cx="277906" cy="7261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4FADC72-DDC7-405E-BDC8-3F0B27C3DA85}"/>
              </a:ext>
            </a:extLst>
          </p:cNvPr>
          <p:cNvSpPr/>
          <p:nvPr/>
        </p:nvSpPr>
        <p:spPr>
          <a:xfrm rot="5400000">
            <a:off x="6400144" y="4018713"/>
            <a:ext cx="277906" cy="7261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B3CA83C-7249-44D4-B5EB-7E753C458A2A}"/>
              </a:ext>
            </a:extLst>
          </p:cNvPr>
          <p:cNvSpPr/>
          <p:nvPr/>
        </p:nvSpPr>
        <p:spPr>
          <a:xfrm rot="5400000">
            <a:off x="6395382" y="4722637"/>
            <a:ext cx="277906" cy="7261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29EACB1-2543-4CB3-B36E-12CD8C748D3F}"/>
              </a:ext>
            </a:extLst>
          </p:cNvPr>
          <p:cNvSpPr/>
          <p:nvPr/>
        </p:nvSpPr>
        <p:spPr>
          <a:xfrm rot="5400000">
            <a:off x="6390214" y="5424137"/>
            <a:ext cx="277906" cy="7261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2BE8D86-8E1A-42CE-8178-83C3B2A78FAB}"/>
              </a:ext>
            </a:extLst>
          </p:cNvPr>
          <p:cNvSpPr/>
          <p:nvPr/>
        </p:nvSpPr>
        <p:spPr>
          <a:xfrm>
            <a:off x="4691848" y="2705597"/>
            <a:ext cx="3776402" cy="3349970"/>
          </a:xfrm>
          <a:prstGeom prst="rect">
            <a:avLst/>
          </a:prstGeom>
          <a:solidFill>
            <a:srgbClr val="FFFF00">
              <a:alpha val="2000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75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B8CE1B-27BD-4721-87D8-76CF505DE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083" y="3041328"/>
            <a:ext cx="4748947" cy="3062163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2BA26204-C9B8-4F4B-A8C8-74F4CB64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082" y="3041328"/>
            <a:ext cx="4748947" cy="30621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Resistance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" y="1531726"/>
            <a:ext cx="9144000" cy="58862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600" dirty="0">
                <a:latin typeface="+mj-lt"/>
              </a:rPr>
              <a:t>What factors affect the resistance of a wire?</a:t>
            </a:r>
            <a:endParaRPr lang="en-US" altLang="en-US" sz="32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DF0324-B012-4DBA-992E-D96B4F4B66AF}"/>
              </a:ext>
            </a:extLst>
          </p:cNvPr>
          <p:cNvSpPr txBox="1"/>
          <p:nvPr/>
        </p:nvSpPr>
        <p:spPr>
          <a:xfrm>
            <a:off x="858417" y="2147306"/>
            <a:ext cx="50882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Cross-sectional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Material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4D5C058-A231-4BDC-BFDC-717746749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082" y="3041327"/>
            <a:ext cx="4748947" cy="306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Combining Resistors – Review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780528" y="4580260"/>
            <a:ext cx="4095749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470952" y="4423874"/>
            <a:ext cx="678970" cy="28737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843890" y="4580260"/>
            <a:ext cx="339202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393540" y="4580260"/>
            <a:ext cx="339202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25258" y="4587918"/>
            <a:ext cx="4095749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211123" y="4429682"/>
            <a:ext cx="2441448" cy="2815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88620" y="4587918"/>
            <a:ext cx="339202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038270" y="4587918"/>
            <a:ext cx="339202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780528" y="3549963"/>
            <a:ext cx="4095749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898585" y="3113715"/>
            <a:ext cx="1770945" cy="842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192234" y="3549963"/>
            <a:ext cx="339202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219372" y="3549963"/>
            <a:ext cx="339202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5875421" y="3115809"/>
            <a:ext cx="1828800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5875421" y="3952104"/>
            <a:ext cx="1828800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5898585" y="3074816"/>
            <a:ext cx="0" cy="91440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382249" y="2972934"/>
            <a:ext cx="811418" cy="2815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 flipH="1">
            <a:off x="6382246" y="2913726"/>
            <a:ext cx="811417" cy="36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j-lt"/>
              </a:rPr>
              <a:t>4 </a:t>
            </a:r>
            <a:r>
              <a:rPr lang="el-GR" dirty="0">
                <a:solidFill>
                  <a:srgbClr val="C00000"/>
                </a:solidFill>
                <a:latin typeface="+mj-lt"/>
              </a:rPr>
              <a:t>Ω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7669530" y="3074816"/>
            <a:ext cx="0" cy="91440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382246" y="3805421"/>
            <a:ext cx="811418" cy="2815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 flipH="1">
            <a:off x="6407029" y="3746211"/>
            <a:ext cx="81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j-lt"/>
              </a:rPr>
              <a:t>6 </a:t>
            </a:r>
            <a:r>
              <a:rPr lang="el-GR" dirty="0">
                <a:solidFill>
                  <a:srgbClr val="C00000"/>
                </a:solidFill>
                <a:latin typeface="+mj-lt"/>
              </a:rPr>
              <a:t>Ω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442615" y="3549963"/>
            <a:ext cx="4095749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910416" y="3409179"/>
            <a:ext cx="811418" cy="2815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044333" y="3409181"/>
            <a:ext cx="811418" cy="2815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178250" y="3409180"/>
            <a:ext cx="811418" cy="2815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 flipH="1">
            <a:off x="910413" y="3349971"/>
            <a:ext cx="81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j-lt"/>
              </a:rPr>
              <a:t>4 </a:t>
            </a:r>
            <a:r>
              <a:rPr lang="el-GR" dirty="0">
                <a:solidFill>
                  <a:srgbClr val="C00000"/>
                </a:solidFill>
                <a:latin typeface="+mj-lt"/>
              </a:rPr>
              <a:t>Ω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 flipH="1">
            <a:off x="2069116" y="3349971"/>
            <a:ext cx="81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j-lt"/>
              </a:rPr>
              <a:t>6 </a:t>
            </a:r>
            <a:r>
              <a:rPr lang="el-GR" dirty="0">
                <a:solidFill>
                  <a:srgbClr val="C00000"/>
                </a:solidFill>
                <a:latin typeface="+mj-lt"/>
              </a:rPr>
              <a:t>Ω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 flipH="1">
            <a:off x="3185299" y="3349971"/>
            <a:ext cx="81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j-lt"/>
              </a:rPr>
              <a:t>8 </a:t>
            </a:r>
            <a:r>
              <a:rPr lang="el-GR" dirty="0">
                <a:solidFill>
                  <a:srgbClr val="C00000"/>
                </a:solidFill>
                <a:latin typeface="+mj-lt"/>
              </a:rPr>
              <a:t>Ω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505977" y="3549963"/>
            <a:ext cx="339202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4055627" y="3549963"/>
            <a:ext cx="339202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 45">
                <a:extLst>
                  <a:ext uri="{FF2B5EF4-FFF2-40B4-BE49-F238E27FC236}">
                    <a16:creationId xmlns:a16="http://schemas.microsoft.com/office/drawing/2014/main" id="{ACC1FA80-AD25-485D-82A3-0EA5962361C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74540" y="1778875"/>
              <a:ext cx="2601737" cy="82703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601737">
                      <a:extLst>
                        <a:ext uri="{9D8B030D-6E8A-4147-A177-3AD203B41FA5}">
                          <a16:colId xmlns:a16="http://schemas.microsoft.com/office/drawing/2014/main" val="3922279219"/>
                        </a:ext>
                      </a:extLst>
                    </a:gridCol>
                  </a:tblGrid>
                  <a:tr h="8270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𝑡𝑜𝑡𝑎𝑙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+…</m:t>
                                </m:r>
                              </m:oMath>
                            </m:oMathPara>
                          </a14:m>
                          <a:endParaRPr lang="en-US"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053034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 45">
                <a:extLst>
                  <a:ext uri="{FF2B5EF4-FFF2-40B4-BE49-F238E27FC236}">
                    <a16:creationId xmlns:a16="http://schemas.microsoft.com/office/drawing/2014/main" id="{ACC1FA80-AD25-485D-82A3-0EA5962361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0513603"/>
                  </p:ext>
                </p:extLst>
              </p:nvPr>
            </p:nvGraphicFramePr>
            <p:xfrm>
              <a:off x="6274540" y="1778875"/>
              <a:ext cx="2601737" cy="82703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601737">
                      <a:extLst>
                        <a:ext uri="{9D8B030D-6E8A-4147-A177-3AD203B41FA5}">
                          <a16:colId xmlns:a16="http://schemas.microsoft.com/office/drawing/2014/main" val="3922279219"/>
                        </a:ext>
                      </a:extLst>
                    </a:gridCol>
                  </a:tblGrid>
                  <a:tr h="8270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4" t="-730" r="-467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530346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le 46">
                <a:extLst>
                  <a:ext uri="{FF2B5EF4-FFF2-40B4-BE49-F238E27FC236}">
                    <a16:creationId xmlns:a16="http://schemas.microsoft.com/office/drawing/2014/main" id="{0D0951F3-663B-47B2-BBBE-6BB33C788E2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27911" y="1800380"/>
              <a:ext cx="2601737" cy="818418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601737">
                      <a:extLst>
                        <a:ext uri="{9D8B030D-6E8A-4147-A177-3AD203B41FA5}">
                          <a16:colId xmlns:a16="http://schemas.microsoft.com/office/drawing/2014/main" val="3922279219"/>
                        </a:ext>
                      </a:extLst>
                    </a:gridCol>
                  </a:tblGrid>
                  <a:tr h="8184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𝑡𝑜𝑡𝑎𝑙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+…</m:t>
                                </m:r>
                              </m:oMath>
                            </m:oMathPara>
                          </a14:m>
                          <a:endParaRPr lang="en-US"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053034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le 46">
                <a:extLst>
                  <a:ext uri="{FF2B5EF4-FFF2-40B4-BE49-F238E27FC236}">
                    <a16:creationId xmlns:a16="http://schemas.microsoft.com/office/drawing/2014/main" id="{0D0951F3-663B-47B2-BBBE-6BB33C788E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1114220"/>
                  </p:ext>
                </p:extLst>
              </p:nvPr>
            </p:nvGraphicFramePr>
            <p:xfrm>
              <a:off x="1627911" y="1800380"/>
              <a:ext cx="2601737" cy="818418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601737">
                      <a:extLst>
                        <a:ext uri="{9D8B030D-6E8A-4147-A177-3AD203B41FA5}">
                          <a16:colId xmlns:a16="http://schemas.microsoft.com/office/drawing/2014/main" val="3922279219"/>
                        </a:ext>
                      </a:extLst>
                    </a:gridCol>
                  </a:tblGrid>
                  <a:tr h="818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4" t="-741" r="-468" b="-14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530346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84BC964-2614-4F42-B107-2135CEBDC44F}"/>
              </a:ext>
            </a:extLst>
          </p:cNvPr>
          <p:cNvSpPr txBox="1"/>
          <p:nvPr/>
        </p:nvSpPr>
        <p:spPr>
          <a:xfrm rot="20341226">
            <a:off x="219358" y="1904306"/>
            <a:ext cx="1382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Series</a:t>
            </a:r>
            <a:endParaRPr lang="en-US" sz="44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1C4F087-9C5A-4D87-866A-3BE011ED4E65}"/>
              </a:ext>
            </a:extLst>
          </p:cNvPr>
          <p:cNvSpPr txBox="1"/>
          <p:nvPr/>
        </p:nvSpPr>
        <p:spPr>
          <a:xfrm rot="20341226">
            <a:off x="4560610" y="1839911"/>
            <a:ext cx="165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Parallel</a:t>
            </a:r>
            <a:endParaRPr lang="en-US" sz="44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9A5224-4510-4016-8543-5C91849856F9}"/>
                  </a:ext>
                </a:extLst>
              </p:cNvPr>
              <p:cNvSpPr txBox="1"/>
              <p:nvPr/>
            </p:nvSpPr>
            <p:spPr>
              <a:xfrm>
                <a:off x="713540" y="5392085"/>
                <a:ext cx="327612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en-US" sz="24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4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9A5224-4510-4016-8543-5C9184985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40" y="5392085"/>
                <a:ext cx="3276127" cy="369332"/>
              </a:xfrm>
              <a:prstGeom prst="rect">
                <a:avLst/>
              </a:prstGeom>
              <a:blipFill>
                <a:blip r:embed="rId4"/>
                <a:stretch>
                  <a:fillRect l="-559" r="-74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1CD674E-ECC6-46FC-88B1-8B47EC80B4A4}"/>
                  </a:ext>
                </a:extLst>
              </p:cNvPr>
              <p:cNvSpPr txBox="1"/>
              <p:nvPr/>
            </p:nvSpPr>
            <p:spPr>
              <a:xfrm>
                <a:off x="5531436" y="5229829"/>
                <a:ext cx="2767252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1CD674E-ECC6-46FC-88B1-8B47EC80B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436" y="5229829"/>
                <a:ext cx="2767252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523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Equivalent Resistance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 flipV="1">
            <a:off x="766327" y="2659541"/>
            <a:ext cx="774763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2979369" y="2061978"/>
            <a:ext cx="3158196" cy="11790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707489" y="2568101"/>
            <a:ext cx="182880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8444081" y="2568101"/>
            <a:ext cx="182880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CCF7D63-26B8-4334-9CE6-549BC1B764C3}"/>
              </a:ext>
            </a:extLst>
          </p:cNvPr>
          <p:cNvSpPr/>
          <p:nvPr/>
        </p:nvSpPr>
        <p:spPr>
          <a:xfrm rot="5400000">
            <a:off x="1708874" y="2288446"/>
            <a:ext cx="277906" cy="7261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06412D5-1604-4F7D-93FF-F4C9CB1FA43C}"/>
              </a:ext>
            </a:extLst>
          </p:cNvPr>
          <p:cNvSpPr/>
          <p:nvPr/>
        </p:nvSpPr>
        <p:spPr>
          <a:xfrm rot="5400000">
            <a:off x="4402649" y="2892613"/>
            <a:ext cx="277906" cy="7261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660E702-D4A8-4407-9D74-E1979225C656}"/>
              </a:ext>
            </a:extLst>
          </p:cNvPr>
          <p:cNvSpPr/>
          <p:nvPr/>
        </p:nvSpPr>
        <p:spPr>
          <a:xfrm rot="5400000">
            <a:off x="4402648" y="1698908"/>
            <a:ext cx="277906" cy="7261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ACDD91-8595-4014-BDBD-06B3DD3CD3D2}"/>
              </a:ext>
            </a:extLst>
          </p:cNvPr>
          <p:cNvSpPr/>
          <p:nvPr/>
        </p:nvSpPr>
        <p:spPr>
          <a:xfrm rot="5400000">
            <a:off x="7317515" y="2288446"/>
            <a:ext cx="277906" cy="7261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89605E-3E8B-4B5C-8120-C9B6B73CE50F}"/>
              </a:ext>
            </a:extLst>
          </p:cNvPr>
          <p:cNvSpPr txBox="1"/>
          <p:nvPr/>
        </p:nvSpPr>
        <p:spPr>
          <a:xfrm>
            <a:off x="1575934" y="2451461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+mj-lt"/>
              </a:rPr>
              <a:t>1 </a:t>
            </a:r>
            <a:r>
              <a:rPr lang="el-GR" sz="2000" dirty="0">
                <a:solidFill>
                  <a:srgbClr val="C00000"/>
                </a:solidFill>
                <a:latin typeface="+mj-lt"/>
              </a:rPr>
              <a:t>Ω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DD5DDA-9BDD-4B4E-8556-8B4109EC5A78}"/>
              </a:ext>
            </a:extLst>
          </p:cNvPr>
          <p:cNvSpPr txBox="1"/>
          <p:nvPr/>
        </p:nvSpPr>
        <p:spPr>
          <a:xfrm>
            <a:off x="4271332" y="1847033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+mj-lt"/>
              </a:rPr>
              <a:t>3 </a:t>
            </a:r>
            <a:r>
              <a:rPr lang="el-GR" sz="2000" dirty="0">
                <a:solidFill>
                  <a:srgbClr val="C00000"/>
                </a:solidFill>
                <a:latin typeface="+mj-lt"/>
              </a:rPr>
              <a:t>Ω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9D3AD2-C862-4C37-B97E-871DE91369DB}"/>
              </a:ext>
            </a:extLst>
          </p:cNvPr>
          <p:cNvSpPr txBox="1"/>
          <p:nvPr/>
        </p:nvSpPr>
        <p:spPr>
          <a:xfrm>
            <a:off x="4263652" y="3055628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+mj-lt"/>
              </a:rPr>
              <a:t>6 </a:t>
            </a:r>
            <a:r>
              <a:rPr lang="el-GR" sz="2000" dirty="0">
                <a:solidFill>
                  <a:srgbClr val="C00000"/>
                </a:solidFill>
                <a:latin typeface="+mj-lt"/>
              </a:rPr>
              <a:t>Ω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B84348-7274-4952-8608-30837B661BAC}"/>
              </a:ext>
            </a:extLst>
          </p:cNvPr>
          <p:cNvSpPr txBox="1"/>
          <p:nvPr/>
        </p:nvSpPr>
        <p:spPr>
          <a:xfrm>
            <a:off x="7186200" y="2444246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+mj-lt"/>
              </a:rPr>
              <a:t>3 </a:t>
            </a:r>
            <a:r>
              <a:rPr lang="el-GR" sz="2000" dirty="0">
                <a:solidFill>
                  <a:srgbClr val="C00000"/>
                </a:solidFill>
                <a:latin typeface="+mj-lt"/>
              </a:rPr>
              <a:t>Ω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DC0589-969F-4A6A-9381-406ECBBFA458}"/>
              </a:ext>
            </a:extLst>
          </p:cNvPr>
          <p:cNvCxnSpPr/>
          <p:nvPr/>
        </p:nvCxnSpPr>
        <p:spPr>
          <a:xfrm flipV="1">
            <a:off x="779860" y="4451454"/>
            <a:ext cx="774763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B00327DE-E1DE-41E3-94C4-C5191706540A}"/>
              </a:ext>
            </a:extLst>
          </p:cNvPr>
          <p:cNvSpPr/>
          <p:nvPr/>
        </p:nvSpPr>
        <p:spPr>
          <a:xfrm>
            <a:off x="721022" y="4360014"/>
            <a:ext cx="182880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7CCA795-5AB7-4CEA-89A6-6CE317960E1E}"/>
              </a:ext>
            </a:extLst>
          </p:cNvPr>
          <p:cNvSpPr/>
          <p:nvPr/>
        </p:nvSpPr>
        <p:spPr>
          <a:xfrm>
            <a:off x="8457614" y="4360014"/>
            <a:ext cx="182880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8AEEE7-C593-4CB9-A0CE-C90EA331F8A7}"/>
              </a:ext>
            </a:extLst>
          </p:cNvPr>
          <p:cNvSpPr/>
          <p:nvPr/>
        </p:nvSpPr>
        <p:spPr>
          <a:xfrm rot="5400000">
            <a:off x="1722407" y="4080359"/>
            <a:ext cx="277906" cy="7261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DF8F43B-AD2C-4BE4-A63B-BC0DF13E5015}"/>
              </a:ext>
            </a:extLst>
          </p:cNvPr>
          <p:cNvSpPr/>
          <p:nvPr/>
        </p:nvSpPr>
        <p:spPr>
          <a:xfrm rot="5400000">
            <a:off x="4416181" y="4078652"/>
            <a:ext cx="277906" cy="7261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3E414C-C7DC-4DE7-AFA1-72539451B9F2}"/>
              </a:ext>
            </a:extLst>
          </p:cNvPr>
          <p:cNvSpPr/>
          <p:nvPr/>
        </p:nvSpPr>
        <p:spPr>
          <a:xfrm rot="5400000">
            <a:off x="7331048" y="4080359"/>
            <a:ext cx="277906" cy="7261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2D1ED2-CE1D-438F-9A4A-FB938393AB66}"/>
              </a:ext>
            </a:extLst>
          </p:cNvPr>
          <p:cNvSpPr txBox="1"/>
          <p:nvPr/>
        </p:nvSpPr>
        <p:spPr>
          <a:xfrm>
            <a:off x="1589467" y="4243374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+mj-lt"/>
              </a:rPr>
              <a:t>1 </a:t>
            </a:r>
            <a:r>
              <a:rPr lang="el-GR" sz="2000" dirty="0">
                <a:solidFill>
                  <a:srgbClr val="C00000"/>
                </a:solidFill>
                <a:latin typeface="+mj-lt"/>
              </a:rPr>
              <a:t>Ω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27A13E-7BCE-4239-9002-985F503C900E}"/>
              </a:ext>
            </a:extLst>
          </p:cNvPr>
          <p:cNvSpPr txBox="1"/>
          <p:nvPr/>
        </p:nvSpPr>
        <p:spPr>
          <a:xfrm>
            <a:off x="7199733" y="4236159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+mj-lt"/>
              </a:rPr>
              <a:t>3 </a:t>
            </a:r>
            <a:r>
              <a:rPr lang="el-GR" sz="2000" dirty="0">
                <a:solidFill>
                  <a:srgbClr val="C00000"/>
                </a:solidFill>
                <a:latin typeface="+mj-lt"/>
              </a:rPr>
              <a:t>Ω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2BC7DF5-D794-475A-8DC9-F72898C3B38F}"/>
              </a:ext>
            </a:extLst>
          </p:cNvPr>
          <p:cNvCxnSpPr/>
          <p:nvPr/>
        </p:nvCxnSpPr>
        <p:spPr>
          <a:xfrm flipV="1">
            <a:off x="779860" y="5632445"/>
            <a:ext cx="774763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A0E08D7E-9310-4089-B2A2-3D9652C20AD1}"/>
              </a:ext>
            </a:extLst>
          </p:cNvPr>
          <p:cNvSpPr/>
          <p:nvPr/>
        </p:nvSpPr>
        <p:spPr>
          <a:xfrm>
            <a:off x="721022" y="5541005"/>
            <a:ext cx="182880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D376478-209E-4897-BF63-A8E44BB31B55}"/>
              </a:ext>
            </a:extLst>
          </p:cNvPr>
          <p:cNvSpPr/>
          <p:nvPr/>
        </p:nvSpPr>
        <p:spPr>
          <a:xfrm>
            <a:off x="8457614" y="5541005"/>
            <a:ext cx="182880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4E17610-52EF-4C48-A5F0-C49983D72620}"/>
              </a:ext>
            </a:extLst>
          </p:cNvPr>
          <p:cNvSpPr/>
          <p:nvPr/>
        </p:nvSpPr>
        <p:spPr>
          <a:xfrm rot="5400000">
            <a:off x="4416181" y="5259643"/>
            <a:ext cx="277906" cy="7261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30089D-69AF-4899-B9B3-9455141B9A7C}"/>
              </a:ext>
            </a:extLst>
          </p:cNvPr>
          <p:cNvSpPr txBox="1"/>
          <p:nvPr/>
        </p:nvSpPr>
        <p:spPr>
          <a:xfrm>
            <a:off x="4255210" y="5435761"/>
            <a:ext cx="599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 </a:t>
            </a:r>
            <a:r>
              <a:rPr lang="el-GR" sz="20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Ω</a:t>
            </a:r>
            <a:endParaRPr lang="en-US" sz="2000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0B6E747-0705-4D68-8C10-32A3B00E6C9E}"/>
              </a:ext>
            </a:extLst>
          </p:cNvPr>
          <p:cNvSpPr txBox="1"/>
          <p:nvPr/>
        </p:nvSpPr>
        <p:spPr>
          <a:xfrm>
            <a:off x="4241676" y="4243717"/>
            <a:ext cx="599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</a:t>
            </a:r>
            <a:r>
              <a:rPr lang="el-GR" sz="2000" b="1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Ω</a:t>
            </a:r>
            <a:endParaRPr lang="en-US" sz="2000" b="1" dirty="0">
              <a:solidFill>
                <a:srgbClr val="7030A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0704CAC-73C7-4AC7-B450-53CF5F3E778E}"/>
              </a:ext>
            </a:extLst>
          </p:cNvPr>
          <p:cNvSpPr/>
          <p:nvPr/>
        </p:nvSpPr>
        <p:spPr>
          <a:xfrm>
            <a:off x="2666931" y="1780753"/>
            <a:ext cx="3696547" cy="1722971"/>
          </a:xfrm>
          <a:prstGeom prst="rect">
            <a:avLst/>
          </a:prstGeom>
          <a:solidFill>
            <a:srgbClr val="7030A0">
              <a:alpha val="2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2E97777-ED82-431C-9AEB-46BA7895DEFF}"/>
              </a:ext>
            </a:extLst>
          </p:cNvPr>
          <p:cNvSpPr/>
          <p:nvPr/>
        </p:nvSpPr>
        <p:spPr>
          <a:xfrm>
            <a:off x="1131095" y="4110209"/>
            <a:ext cx="7033191" cy="638918"/>
          </a:xfrm>
          <a:prstGeom prst="rect">
            <a:avLst/>
          </a:prstGeom>
          <a:solidFill>
            <a:srgbClr val="00B050">
              <a:alpha val="20000"/>
            </a:srgb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C912566-BBBE-43C7-A8A7-446A9EAB904A}"/>
              </a:ext>
            </a:extLst>
          </p:cNvPr>
          <p:cNvCxnSpPr>
            <a:cxnSpLocks/>
          </p:cNvCxnSpPr>
          <p:nvPr/>
        </p:nvCxnSpPr>
        <p:spPr>
          <a:xfrm>
            <a:off x="4561860" y="3503724"/>
            <a:ext cx="0" cy="82296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C741AB5-7434-425E-BE23-3A4F5D535E8B}"/>
              </a:ext>
            </a:extLst>
          </p:cNvPr>
          <p:cNvCxnSpPr>
            <a:cxnSpLocks/>
          </p:cNvCxnSpPr>
          <p:nvPr/>
        </p:nvCxnSpPr>
        <p:spPr>
          <a:xfrm>
            <a:off x="4554829" y="4739793"/>
            <a:ext cx="0" cy="77724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6D56CC0-E288-4E3E-B7EF-809EEF1F09D7}"/>
                  </a:ext>
                </a:extLst>
              </p:cNvPr>
              <p:cNvSpPr/>
              <p:nvPr/>
            </p:nvSpPr>
            <p:spPr>
              <a:xfrm>
                <a:off x="4533918" y="3588249"/>
                <a:ext cx="25229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6D56CC0-E288-4E3E-B7EF-809EEF1F0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18" y="3588249"/>
                <a:ext cx="2522998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4E64613-95F6-4426-8E94-01D01E32E31A}"/>
                  </a:ext>
                </a:extLst>
              </p:cNvPr>
              <p:cNvSpPr/>
              <p:nvPr/>
            </p:nvSpPr>
            <p:spPr>
              <a:xfrm>
                <a:off x="4583932" y="4879961"/>
                <a:ext cx="1991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+2+3</m:t>
                      </m:r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4E64613-95F6-4426-8E94-01D01E32E3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932" y="4879961"/>
                <a:ext cx="1991443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993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 | Equivalent Resistance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512470" y="2520831"/>
            <a:ext cx="6055331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794861" y="1895427"/>
            <a:ext cx="3554278" cy="12717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1453632" y="2429391"/>
            <a:ext cx="182880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535199" y="2429391"/>
            <a:ext cx="182880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D54E5DB-7D0A-4C2D-BBC7-FAB7B5B57BDB}"/>
              </a:ext>
            </a:extLst>
          </p:cNvPr>
          <p:cNvSpPr/>
          <p:nvPr/>
        </p:nvSpPr>
        <p:spPr>
          <a:xfrm rot="5400000">
            <a:off x="3629533" y="1517891"/>
            <a:ext cx="277906" cy="7261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8737D24-BCF0-402E-B6F8-FBA1B4F59986}"/>
              </a:ext>
            </a:extLst>
          </p:cNvPr>
          <p:cNvSpPr/>
          <p:nvPr/>
        </p:nvSpPr>
        <p:spPr>
          <a:xfrm rot="5400000">
            <a:off x="5164807" y="1532356"/>
            <a:ext cx="277906" cy="7261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371ADA0-4086-40C3-820C-66139A076484}"/>
              </a:ext>
            </a:extLst>
          </p:cNvPr>
          <p:cNvSpPr/>
          <p:nvPr/>
        </p:nvSpPr>
        <p:spPr>
          <a:xfrm rot="5400000">
            <a:off x="3618673" y="2806521"/>
            <a:ext cx="277906" cy="7261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DA8917C-7627-41DD-A13F-40BFB76A93A3}"/>
              </a:ext>
            </a:extLst>
          </p:cNvPr>
          <p:cNvSpPr/>
          <p:nvPr/>
        </p:nvSpPr>
        <p:spPr>
          <a:xfrm rot="5400000">
            <a:off x="5164807" y="2806521"/>
            <a:ext cx="277906" cy="7261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419440" y="2960647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+mj-lt"/>
              </a:rPr>
              <a:t>10 </a:t>
            </a:r>
            <a:r>
              <a:rPr lang="el-GR" sz="2000" dirty="0">
                <a:solidFill>
                  <a:srgbClr val="C00000"/>
                </a:solidFill>
                <a:latin typeface="+mj-lt"/>
              </a:rPr>
              <a:t>Ω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33493" y="2967111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+mj-lt"/>
              </a:rPr>
              <a:t>8 </a:t>
            </a:r>
            <a:r>
              <a:rPr lang="el-GR" sz="2000" dirty="0">
                <a:solidFill>
                  <a:srgbClr val="C00000"/>
                </a:solidFill>
                <a:latin typeface="+mj-lt"/>
              </a:rPr>
              <a:t>Ω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484362" y="1680906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+mj-lt"/>
              </a:rPr>
              <a:t>7 </a:t>
            </a:r>
            <a:r>
              <a:rPr lang="el-GR" sz="2000" dirty="0">
                <a:solidFill>
                  <a:srgbClr val="C00000"/>
                </a:solidFill>
                <a:latin typeface="+mj-lt"/>
              </a:rPr>
              <a:t>Ω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033493" y="1695371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+mj-lt"/>
              </a:rPr>
              <a:t>2 </a:t>
            </a:r>
            <a:r>
              <a:rPr lang="el-GR" sz="2000" dirty="0">
                <a:solidFill>
                  <a:srgbClr val="C00000"/>
                </a:solidFill>
                <a:latin typeface="+mj-lt"/>
              </a:rPr>
              <a:t>Ω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9AF5CF-D354-4482-AC76-25043A597BF6}"/>
              </a:ext>
            </a:extLst>
          </p:cNvPr>
          <p:cNvCxnSpPr/>
          <p:nvPr/>
        </p:nvCxnSpPr>
        <p:spPr>
          <a:xfrm>
            <a:off x="1522193" y="4412417"/>
            <a:ext cx="6055331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9ACC4C1-C2FD-4942-8C6C-6E648C3CE536}"/>
              </a:ext>
            </a:extLst>
          </p:cNvPr>
          <p:cNvSpPr/>
          <p:nvPr/>
        </p:nvSpPr>
        <p:spPr>
          <a:xfrm>
            <a:off x="2794861" y="3951245"/>
            <a:ext cx="3554278" cy="93978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7E04BA6-8020-40E2-9D29-C0E63BE03ECF}"/>
              </a:ext>
            </a:extLst>
          </p:cNvPr>
          <p:cNvSpPr/>
          <p:nvPr/>
        </p:nvSpPr>
        <p:spPr>
          <a:xfrm>
            <a:off x="1463355" y="4320977"/>
            <a:ext cx="182880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A1F818A-B9CC-4A7E-8EEE-D09F8F942F63}"/>
              </a:ext>
            </a:extLst>
          </p:cNvPr>
          <p:cNvSpPr/>
          <p:nvPr/>
        </p:nvSpPr>
        <p:spPr>
          <a:xfrm>
            <a:off x="7544922" y="4320977"/>
            <a:ext cx="182880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6432D6-8ABA-421E-ABBF-FAFA971B3B28}"/>
              </a:ext>
            </a:extLst>
          </p:cNvPr>
          <p:cNvSpPr/>
          <p:nvPr/>
        </p:nvSpPr>
        <p:spPr>
          <a:xfrm rot="5400000">
            <a:off x="4438665" y="3582287"/>
            <a:ext cx="277906" cy="7261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97283B-F33F-4390-80F2-4BAEF97A39A6}"/>
              </a:ext>
            </a:extLst>
          </p:cNvPr>
          <p:cNvSpPr/>
          <p:nvPr/>
        </p:nvSpPr>
        <p:spPr>
          <a:xfrm rot="5400000">
            <a:off x="4427805" y="4525685"/>
            <a:ext cx="277906" cy="7261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2120A8-1D6D-432C-B82F-941007039ACD}"/>
              </a:ext>
            </a:extLst>
          </p:cNvPr>
          <p:cNvSpPr txBox="1"/>
          <p:nvPr/>
        </p:nvSpPr>
        <p:spPr>
          <a:xfrm>
            <a:off x="4184944" y="4698031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18 </a:t>
            </a:r>
            <a:r>
              <a:rPr lang="el-GR" sz="20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Ω</a:t>
            </a:r>
            <a:endParaRPr lang="en-US" sz="2000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E0E152-D5BD-4010-AF4F-6566394ED3A6}"/>
              </a:ext>
            </a:extLst>
          </p:cNvPr>
          <p:cNvSpPr txBox="1"/>
          <p:nvPr/>
        </p:nvSpPr>
        <p:spPr>
          <a:xfrm>
            <a:off x="4286675" y="3740971"/>
            <a:ext cx="599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 </a:t>
            </a:r>
            <a:r>
              <a:rPr lang="el-GR" sz="2000" b="1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Ω</a:t>
            </a:r>
            <a:endParaRPr lang="en-US" sz="2000" b="1" dirty="0">
              <a:solidFill>
                <a:srgbClr val="7030A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E21A6DF-4A8B-49E1-B7B6-A15D86C03624}"/>
              </a:ext>
            </a:extLst>
          </p:cNvPr>
          <p:cNvCxnSpPr/>
          <p:nvPr/>
        </p:nvCxnSpPr>
        <p:spPr>
          <a:xfrm>
            <a:off x="1512470" y="5789601"/>
            <a:ext cx="6055331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0BD872DF-3826-4711-A915-2782F38ED0C0}"/>
              </a:ext>
            </a:extLst>
          </p:cNvPr>
          <p:cNvSpPr/>
          <p:nvPr/>
        </p:nvSpPr>
        <p:spPr>
          <a:xfrm>
            <a:off x="1453632" y="5698161"/>
            <a:ext cx="182880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5A65F57-D7BE-4136-8C5A-EF7044883A2D}"/>
              </a:ext>
            </a:extLst>
          </p:cNvPr>
          <p:cNvSpPr/>
          <p:nvPr/>
        </p:nvSpPr>
        <p:spPr>
          <a:xfrm>
            <a:off x="7535199" y="5698161"/>
            <a:ext cx="182880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F0CF51A-AA8A-48F8-934A-CFBAE0DFAA39}"/>
              </a:ext>
            </a:extLst>
          </p:cNvPr>
          <p:cNvSpPr/>
          <p:nvPr/>
        </p:nvSpPr>
        <p:spPr>
          <a:xfrm rot="5400000">
            <a:off x="4418082" y="5417671"/>
            <a:ext cx="277906" cy="7261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21042C-9DF8-4580-8DE8-6BE2F3F45751}"/>
              </a:ext>
            </a:extLst>
          </p:cNvPr>
          <p:cNvSpPr txBox="1"/>
          <p:nvPr/>
        </p:nvSpPr>
        <p:spPr>
          <a:xfrm>
            <a:off x="4248959" y="5590017"/>
            <a:ext cx="599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 </a:t>
            </a:r>
            <a:r>
              <a:rPr lang="el-GR" sz="2000" b="1" dirty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Ω</a:t>
            </a:r>
            <a:endParaRPr lang="en-US" sz="2000" b="1" dirty="0">
              <a:solidFill>
                <a:srgbClr val="FF66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C02A694-F6FF-44C6-B31C-681B24099F19}"/>
              </a:ext>
            </a:extLst>
          </p:cNvPr>
          <p:cNvSpPr/>
          <p:nvPr/>
        </p:nvSpPr>
        <p:spPr>
          <a:xfrm>
            <a:off x="3157008" y="1613559"/>
            <a:ext cx="2743200" cy="548640"/>
          </a:xfrm>
          <a:prstGeom prst="rect">
            <a:avLst/>
          </a:prstGeom>
          <a:solidFill>
            <a:srgbClr val="7030A0">
              <a:alpha val="2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AAF4480-CDDE-47D7-95FF-A6B6DB76F9A1}"/>
              </a:ext>
            </a:extLst>
          </p:cNvPr>
          <p:cNvSpPr/>
          <p:nvPr/>
        </p:nvSpPr>
        <p:spPr>
          <a:xfrm>
            <a:off x="3168535" y="2887200"/>
            <a:ext cx="2743200" cy="548640"/>
          </a:xfrm>
          <a:prstGeom prst="rect">
            <a:avLst/>
          </a:prstGeom>
          <a:solidFill>
            <a:srgbClr val="00B050">
              <a:alpha val="20000"/>
            </a:srgb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A7E42B8-B4BA-4219-A933-5749EF2FD2BE}"/>
                  </a:ext>
                </a:extLst>
              </p:cNvPr>
              <p:cNvSpPr/>
              <p:nvPr/>
            </p:nvSpPr>
            <p:spPr>
              <a:xfrm>
                <a:off x="6008042" y="1473167"/>
                <a:ext cx="15424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A7E42B8-B4BA-4219-A933-5749EF2FD2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042" y="1473167"/>
                <a:ext cx="1542410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6E9BF4A-9A53-4023-83B4-DC68DC1E4A60}"/>
                  </a:ext>
                </a:extLst>
              </p:cNvPr>
              <p:cNvSpPr/>
              <p:nvPr/>
            </p:nvSpPr>
            <p:spPr>
              <a:xfrm>
                <a:off x="6004667" y="3202895"/>
                <a:ext cx="182774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0+8</m:t>
                      </m:r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6E9BF4A-9A53-4023-83B4-DC68DC1E4A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667" y="3202895"/>
                <a:ext cx="182774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70385860-366D-4156-809E-79F49FE5D675}"/>
              </a:ext>
            </a:extLst>
          </p:cNvPr>
          <p:cNvSpPr/>
          <p:nvPr/>
        </p:nvSpPr>
        <p:spPr>
          <a:xfrm>
            <a:off x="2653294" y="3682803"/>
            <a:ext cx="3840811" cy="1479826"/>
          </a:xfrm>
          <a:prstGeom prst="rect">
            <a:avLst/>
          </a:prstGeom>
          <a:solidFill>
            <a:srgbClr val="FF6600">
              <a:alpha val="20000"/>
            </a:srgbClr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93BC0EF-2191-450A-89FF-920B88793EF0}"/>
                  </a:ext>
                </a:extLst>
              </p:cNvPr>
              <p:cNvSpPr/>
              <p:nvPr/>
            </p:nvSpPr>
            <p:spPr>
              <a:xfrm>
                <a:off x="4975101" y="5259398"/>
                <a:ext cx="26656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66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66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6600"/>
                                      </a:solidFill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66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000" i="1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 i="1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93BC0EF-2191-450A-89FF-920B88793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101" y="5259398"/>
                <a:ext cx="2665666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19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408127" y="2639031"/>
                <a:ext cx="1979611" cy="74209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𝑅</m:t>
                      </m:r>
                      <m:r>
                        <a:rPr lang="en-US" alt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∝</m:t>
                      </m:r>
                      <m:r>
                        <a:rPr lang="en-US" alt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𝐿</m:t>
                      </m:r>
                    </m:oMath>
                  </m:oMathPara>
                </a14:m>
                <a:endParaRPr lang="en-US" altLang="en-US" sz="4400" i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127" y="2639031"/>
                <a:ext cx="1979611" cy="7420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Resistance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00302" y="4078402"/>
            <a:ext cx="161925" cy="2079625"/>
          </a:xfrm>
          <a:prstGeom prst="rect">
            <a:avLst/>
          </a:prstGeom>
          <a:solidFill>
            <a:srgbClr val="FFCCCC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716501" y="2002973"/>
            <a:ext cx="161925" cy="4157663"/>
          </a:xfrm>
          <a:prstGeom prst="rect">
            <a:avLst/>
          </a:prstGeom>
          <a:solidFill>
            <a:srgbClr val="FFCCCC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2196673" y="4071307"/>
            <a:ext cx="1189037" cy="2106612"/>
          </a:xfrm>
          <a:custGeom>
            <a:avLst/>
            <a:gdLst>
              <a:gd name="T0" fmla="*/ 0 w 1344"/>
              <a:gd name="T1" fmla="*/ 0 h 1872"/>
              <a:gd name="T2" fmla="*/ 2147483647 w 1344"/>
              <a:gd name="T3" fmla="*/ 2147483647 h 1872"/>
              <a:gd name="T4" fmla="*/ 2147483647 w 1344"/>
              <a:gd name="T5" fmla="*/ 2147483647 h 1872"/>
              <a:gd name="T6" fmla="*/ 2147483647 w 1344"/>
              <a:gd name="T7" fmla="*/ 0 h 1872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1872"/>
              <a:gd name="T14" fmla="*/ 1344 w 1344"/>
              <a:gd name="T15" fmla="*/ 1872 h 18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1872">
                <a:moveTo>
                  <a:pt x="0" y="0"/>
                </a:moveTo>
                <a:lnTo>
                  <a:pt x="144" y="1872"/>
                </a:lnTo>
                <a:lnTo>
                  <a:pt x="1200" y="1872"/>
                </a:lnTo>
                <a:lnTo>
                  <a:pt x="1344" y="0"/>
                </a:lnTo>
              </a:path>
            </a:pathLst>
          </a:custGeom>
          <a:gradFill rotWithShape="1">
            <a:gsLst>
              <a:gs pos="0">
                <a:srgbClr val="765E5E"/>
              </a:gs>
              <a:gs pos="50000">
                <a:srgbClr val="FFCCCC"/>
              </a:gs>
              <a:gs pos="100000">
                <a:srgbClr val="765E5E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734769" y="2016466"/>
            <a:ext cx="161925" cy="415766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>
                  <a:alpha val="38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806589" y="4081577"/>
            <a:ext cx="1189038" cy="2106612"/>
          </a:xfrm>
          <a:custGeom>
            <a:avLst/>
            <a:gdLst>
              <a:gd name="T0" fmla="*/ 0 w 1344"/>
              <a:gd name="T1" fmla="*/ 0 h 1872"/>
              <a:gd name="T2" fmla="*/ 2147483647 w 1344"/>
              <a:gd name="T3" fmla="*/ 2147483647 h 1872"/>
              <a:gd name="T4" fmla="*/ 2147483647 w 1344"/>
              <a:gd name="T5" fmla="*/ 2147483647 h 1872"/>
              <a:gd name="T6" fmla="*/ 2147483647 w 1344"/>
              <a:gd name="T7" fmla="*/ 0 h 1872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1872"/>
              <a:gd name="T14" fmla="*/ 1344 w 1344"/>
              <a:gd name="T15" fmla="*/ 1872 h 18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1872">
                <a:moveTo>
                  <a:pt x="0" y="0"/>
                </a:moveTo>
                <a:lnTo>
                  <a:pt x="144" y="1872"/>
                </a:lnTo>
                <a:lnTo>
                  <a:pt x="1200" y="1872"/>
                </a:lnTo>
                <a:lnTo>
                  <a:pt x="1344" y="0"/>
                </a:lnTo>
              </a:path>
            </a:pathLst>
          </a:custGeom>
          <a:gradFill rotWithShape="1">
            <a:gsLst>
              <a:gs pos="0">
                <a:srgbClr val="765E5E"/>
              </a:gs>
              <a:gs pos="50000">
                <a:srgbClr val="FFCCCC"/>
              </a:gs>
              <a:gs pos="100000">
                <a:srgbClr val="765E5E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4629944" y="4092689"/>
            <a:ext cx="1189037" cy="2106612"/>
          </a:xfrm>
          <a:custGeom>
            <a:avLst/>
            <a:gdLst>
              <a:gd name="T0" fmla="*/ 0 w 1344"/>
              <a:gd name="T1" fmla="*/ 0 h 1872"/>
              <a:gd name="T2" fmla="*/ 2147483647 w 1344"/>
              <a:gd name="T3" fmla="*/ 2147483647 h 1872"/>
              <a:gd name="T4" fmla="*/ 2147483647 w 1344"/>
              <a:gd name="T5" fmla="*/ 2147483647 h 1872"/>
              <a:gd name="T6" fmla="*/ 2147483647 w 1344"/>
              <a:gd name="T7" fmla="*/ 0 h 1872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1872"/>
              <a:gd name="T14" fmla="*/ 1344 w 1344"/>
              <a:gd name="T15" fmla="*/ 1872 h 18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1872">
                <a:moveTo>
                  <a:pt x="0" y="0"/>
                </a:moveTo>
                <a:lnTo>
                  <a:pt x="144" y="1872"/>
                </a:lnTo>
                <a:lnTo>
                  <a:pt x="1200" y="1872"/>
                </a:lnTo>
                <a:lnTo>
                  <a:pt x="1344" y="0"/>
                </a:lnTo>
              </a:path>
            </a:pathLst>
          </a:custGeom>
          <a:gradFill rotWithShape="1">
            <a:gsLst>
              <a:gs pos="0">
                <a:srgbClr val="765E5E"/>
              </a:gs>
              <a:gs pos="50000">
                <a:srgbClr val="FFCCCC"/>
              </a:gs>
              <a:gs pos="100000">
                <a:srgbClr val="765E5E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6077744" y="4092689"/>
            <a:ext cx="1189037" cy="2106612"/>
          </a:xfrm>
          <a:custGeom>
            <a:avLst/>
            <a:gdLst>
              <a:gd name="T0" fmla="*/ 0 w 1344"/>
              <a:gd name="T1" fmla="*/ 0 h 1872"/>
              <a:gd name="T2" fmla="*/ 2147483647 w 1344"/>
              <a:gd name="T3" fmla="*/ 2147483647 h 1872"/>
              <a:gd name="T4" fmla="*/ 2147483647 w 1344"/>
              <a:gd name="T5" fmla="*/ 2147483647 h 1872"/>
              <a:gd name="T6" fmla="*/ 2147483647 w 1344"/>
              <a:gd name="T7" fmla="*/ 0 h 1872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1872"/>
              <a:gd name="T14" fmla="*/ 1344 w 1344"/>
              <a:gd name="T15" fmla="*/ 1872 h 18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1872">
                <a:moveTo>
                  <a:pt x="0" y="0"/>
                </a:moveTo>
                <a:lnTo>
                  <a:pt x="144" y="1872"/>
                </a:lnTo>
                <a:lnTo>
                  <a:pt x="1200" y="1872"/>
                </a:lnTo>
                <a:lnTo>
                  <a:pt x="1344" y="0"/>
                </a:lnTo>
              </a:path>
            </a:pathLst>
          </a:custGeom>
          <a:gradFill rotWithShape="1">
            <a:gsLst>
              <a:gs pos="0">
                <a:srgbClr val="765E5E"/>
              </a:gs>
              <a:gs pos="50000">
                <a:srgbClr val="FFCCCC"/>
              </a:gs>
              <a:gs pos="100000">
                <a:srgbClr val="765E5E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317764" y="3734874"/>
            <a:ext cx="161925" cy="2423154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>
                  <a:alpha val="38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2190323" y="4071307"/>
            <a:ext cx="1201737" cy="2109787"/>
          </a:xfrm>
          <a:custGeom>
            <a:avLst/>
            <a:gdLst>
              <a:gd name="T0" fmla="*/ 0 w 1068"/>
              <a:gd name="T1" fmla="*/ 0 h 1875"/>
              <a:gd name="T2" fmla="*/ 2147483647 w 1068"/>
              <a:gd name="T3" fmla="*/ 2147483647 h 1875"/>
              <a:gd name="T4" fmla="*/ 2147483647 w 1068"/>
              <a:gd name="T5" fmla="*/ 2147483647 h 1875"/>
              <a:gd name="T6" fmla="*/ 2147483647 w 1068"/>
              <a:gd name="T7" fmla="*/ 0 h 1875"/>
              <a:gd name="T8" fmla="*/ 0 60000 65536"/>
              <a:gd name="T9" fmla="*/ 0 60000 65536"/>
              <a:gd name="T10" fmla="*/ 0 60000 65536"/>
              <a:gd name="T11" fmla="*/ 0 60000 65536"/>
              <a:gd name="T12" fmla="*/ 0 w 1068"/>
              <a:gd name="T13" fmla="*/ 0 h 1875"/>
              <a:gd name="T14" fmla="*/ 1068 w 1068"/>
              <a:gd name="T15" fmla="*/ 1875 h 18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8" h="1875">
                <a:moveTo>
                  <a:pt x="0" y="0"/>
                </a:moveTo>
                <a:lnTo>
                  <a:pt x="119" y="1875"/>
                </a:lnTo>
                <a:lnTo>
                  <a:pt x="948" y="1875"/>
                </a:lnTo>
                <a:lnTo>
                  <a:pt x="1068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7064" y="4078402"/>
            <a:ext cx="1201738" cy="2109787"/>
          </a:xfrm>
          <a:custGeom>
            <a:avLst/>
            <a:gdLst>
              <a:gd name="T0" fmla="*/ 0 w 1068"/>
              <a:gd name="T1" fmla="*/ 0 h 1875"/>
              <a:gd name="T2" fmla="*/ 2147483647 w 1068"/>
              <a:gd name="T3" fmla="*/ 2147483647 h 1875"/>
              <a:gd name="T4" fmla="*/ 2147483647 w 1068"/>
              <a:gd name="T5" fmla="*/ 2147483647 h 1875"/>
              <a:gd name="T6" fmla="*/ 2147483647 w 1068"/>
              <a:gd name="T7" fmla="*/ 0 h 1875"/>
              <a:gd name="T8" fmla="*/ 0 60000 65536"/>
              <a:gd name="T9" fmla="*/ 0 60000 65536"/>
              <a:gd name="T10" fmla="*/ 0 60000 65536"/>
              <a:gd name="T11" fmla="*/ 0 60000 65536"/>
              <a:gd name="T12" fmla="*/ 0 w 1068"/>
              <a:gd name="T13" fmla="*/ 0 h 1875"/>
              <a:gd name="T14" fmla="*/ 1068 w 1068"/>
              <a:gd name="T15" fmla="*/ 1875 h 18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8" h="1875">
                <a:moveTo>
                  <a:pt x="0" y="0"/>
                </a:moveTo>
                <a:lnTo>
                  <a:pt x="119" y="1875"/>
                </a:lnTo>
                <a:lnTo>
                  <a:pt x="948" y="1875"/>
                </a:lnTo>
                <a:lnTo>
                  <a:pt x="1068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4639469" y="4086339"/>
            <a:ext cx="1201737" cy="2109787"/>
          </a:xfrm>
          <a:custGeom>
            <a:avLst/>
            <a:gdLst>
              <a:gd name="T0" fmla="*/ 0 w 1068"/>
              <a:gd name="T1" fmla="*/ 0 h 1875"/>
              <a:gd name="T2" fmla="*/ 2147483647 w 1068"/>
              <a:gd name="T3" fmla="*/ 2147483647 h 1875"/>
              <a:gd name="T4" fmla="*/ 2147483647 w 1068"/>
              <a:gd name="T5" fmla="*/ 2147483647 h 1875"/>
              <a:gd name="T6" fmla="*/ 2147483647 w 1068"/>
              <a:gd name="T7" fmla="*/ 0 h 1875"/>
              <a:gd name="T8" fmla="*/ 0 60000 65536"/>
              <a:gd name="T9" fmla="*/ 0 60000 65536"/>
              <a:gd name="T10" fmla="*/ 0 60000 65536"/>
              <a:gd name="T11" fmla="*/ 0 60000 65536"/>
              <a:gd name="T12" fmla="*/ 0 w 1068"/>
              <a:gd name="T13" fmla="*/ 0 h 1875"/>
              <a:gd name="T14" fmla="*/ 1068 w 1068"/>
              <a:gd name="T15" fmla="*/ 1875 h 18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8" h="1875">
                <a:moveTo>
                  <a:pt x="0" y="0"/>
                </a:moveTo>
                <a:lnTo>
                  <a:pt x="119" y="1875"/>
                </a:lnTo>
                <a:lnTo>
                  <a:pt x="948" y="1875"/>
                </a:lnTo>
                <a:lnTo>
                  <a:pt x="1068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6060281" y="4083164"/>
            <a:ext cx="1201738" cy="2109787"/>
          </a:xfrm>
          <a:custGeom>
            <a:avLst/>
            <a:gdLst>
              <a:gd name="T0" fmla="*/ 0 w 1068"/>
              <a:gd name="T1" fmla="*/ 0 h 1875"/>
              <a:gd name="T2" fmla="*/ 2147483647 w 1068"/>
              <a:gd name="T3" fmla="*/ 2147483647 h 1875"/>
              <a:gd name="T4" fmla="*/ 2147483647 w 1068"/>
              <a:gd name="T5" fmla="*/ 2147483647 h 1875"/>
              <a:gd name="T6" fmla="*/ 2147483647 w 1068"/>
              <a:gd name="T7" fmla="*/ 0 h 1875"/>
              <a:gd name="T8" fmla="*/ 0 60000 65536"/>
              <a:gd name="T9" fmla="*/ 0 60000 65536"/>
              <a:gd name="T10" fmla="*/ 0 60000 65536"/>
              <a:gd name="T11" fmla="*/ 0 60000 65536"/>
              <a:gd name="T12" fmla="*/ 0 w 1068"/>
              <a:gd name="T13" fmla="*/ 0 h 1875"/>
              <a:gd name="T14" fmla="*/ 1068 w 1068"/>
              <a:gd name="T15" fmla="*/ 1875 h 18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8" h="1875">
                <a:moveTo>
                  <a:pt x="0" y="0"/>
                </a:moveTo>
                <a:lnTo>
                  <a:pt x="119" y="1875"/>
                </a:lnTo>
                <a:lnTo>
                  <a:pt x="948" y="1875"/>
                </a:lnTo>
                <a:lnTo>
                  <a:pt x="1068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6917077" y="2477123"/>
                <a:ext cx="1979611" cy="105794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𝑅</m:t>
                      </m:r>
                      <m:r>
                        <a:rPr lang="en-US" alt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∝</m:t>
                      </m:r>
                      <m:f>
                        <m:fPr>
                          <m:ctrlPr>
                            <a:rPr lang="en-US" altLang="en-US" sz="4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alt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altLang="en-US" sz="4400" i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17077" y="2477123"/>
                <a:ext cx="1979611" cy="1057943"/>
              </a:xfrm>
              <a:prstGeom prst="rect">
                <a:avLst/>
              </a:prstGeom>
              <a:blipFill>
                <a:blip r:embed="rId3"/>
                <a:stretch>
                  <a:fillRect b="-1436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>
            <a:spLocks noChangeArrowheads="1"/>
          </p:cNvSpPr>
          <p:nvPr/>
        </p:nvSpPr>
        <p:spPr bwMode="auto">
          <a:xfrm flipH="1">
            <a:off x="5204619" y="2013064"/>
            <a:ext cx="90488" cy="4157662"/>
          </a:xfrm>
          <a:prstGeom prst="rect">
            <a:avLst/>
          </a:prstGeom>
          <a:solidFill>
            <a:srgbClr val="FFCCCC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214936" y="2013064"/>
            <a:ext cx="90488" cy="415766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>
                  <a:alpha val="38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625431" y="2016239"/>
            <a:ext cx="90488" cy="4157662"/>
          </a:xfrm>
          <a:prstGeom prst="rect">
            <a:avLst/>
          </a:prstGeom>
          <a:solidFill>
            <a:srgbClr val="FFCCCC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631781" y="2016239"/>
            <a:ext cx="90488" cy="415766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>
                  <a:alpha val="38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9155" y="1448754"/>
            <a:ext cx="8547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Imagine that you are testing the resistance of a straw while drinking a milkshake…</a:t>
            </a:r>
          </a:p>
        </p:txBody>
      </p:sp>
    </p:spTree>
    <p:extLst>
      <p:ext uri="{BB962C8B-B14F-4D97-AF65-F5344CB8AC3E}">
        <p14:creationId xmlns:p14="http://schemas.microsoft.com/office/powerpoint/2010/main" val="60982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3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3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 animBg="1"/>
      <p:bldP spid="11" grpId="0" animBg="1"/>
      <p:bldP spid="16" grpId="0" animBg="1"/>
      <p:bldP spid="22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Calculating Resistance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2842" y="1449102"/>
            <a:ext cx="1287532" cy="4409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+mj-lt"/>
              </a:rPr>
              <a:t>R</a:t>
            </a:r>
            <a:r>
              <a:rPr lang="en-US" sz="4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sz="4800" dirty="0">
                <a:solidFill>
                  <a:srgbClr val="002060"/>
                </a:solidFill>
                <a:latin typeface="+mj-lt"/>
              </a:rPr>
              <a:t> </a:t>
            </a:r>
            <a:endParaRPr lang="en-US" sz="4800" dirty="0">
              <a:latin typeface="+mj-lt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C00000"/>
                </a:solidFill>
                <a:latin typeface="+mj-lt"/>
              </a:rPr>
              <a:t>L</a:t>
            </a:r>
            <a:r>
              <a:rPr lang="en-US" sz="4800" dirty="0">
                <a:latin typeface="+mj-lt"/>
              </a:rPr>
              <a:t> </a:t>
            </a:r>
            <a:r>
              <a:rPr lang="en-US" sz="4000" dirty="0">
                <a:latin typeface="+mj-lt"/>
                <a:sym typeface="Wingdings" panose="05000000000000000000" pitchFamily="2" charset="2"/>
              </a:rPr>
              <a:t></a:t>
            </a:r>
            <a:endParaRPr lang="en-US" sz="4800" dirty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7030A0"/>
                </a:solidFill>
                <a:latin typeface="+mj-lt"/>
              </a:rPr>
              <a:t>A</a:t>
            </a:r>
            <a:r>
              <a:rPr lang="en-US" sz="4800" dirty="0">
                <a:latin typeface="+mj-lt"/>
              </a:rPr>
              <a:t> </a:t>
            </a:r>
            <a:r>
              <a:rPr lang="en-US" sz="40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sz="4000" dirty="0">
                <a:latin typeface="+mj-lt"/>
              </a:rPr>
              <a:t> </a:t>
            </a:r>
            <a:endParaRPr lang="en-US" sz="4000" dirty="0">
              <a:latin typeface="+mj-lt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l-GR" sz="4800" b="1" dirty="0">
                <a:solidFill>
                  <a:srgbClr val="00B050"/>
                </a:solidFill>
                <a:latin typeface="+mj-lt"/>
              </a:rPr>
              <a:t>ρ</a:t>
            </a:r>
            <a:r>
              <a:rPr lang="en-US" sz="4800" dirty="0">
                <a:latin typeface="+mj-lt"/>
              </a:rPr>
              <a:t> </a:t>
            </a:r>
            <a:r>
              <a:rPr lang="en-US" sz="40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sz="4800" dirty="0">
                <a:latin typeface="+mj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230819" y="1375323"/>
              <a:ext cx="3024999" cy="1908203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30249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90820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6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6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f>
                                  <m:fPr>
                                    <m:ctrlPr>
                                      <a:rPr lang="en-US" sz="6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6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num>
                                  <m:den>
                                    <m:r>
                                      <a:rPr lang="en-US" sz="6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1639427"/>
                  </p:ext>
                </p:extLst>
              </p:nvPr>
            </p:nvGraphicFramePr>
            <p:xfrm>
              <a:off x="230819" y="1375323"/>
              <a:ext cx="3024999" cy="1908203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30249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9082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" t="-318" r="-402" b="-6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Oval 42"/>
          <p:cNvSpPr>
            <a:spLocks noChangeArrowheads="1"/>
          </p:cNvSpPr>
          <p:nvPr/>
        </p:nvSpPr>
        <p:spPr bwMode="auto">
          <a:xfrm>
            <a:off x="1911929" y="5176712"/>
            <a:ext cx="698510" cy="796705"/>
          </a:xfrm>
          <a:prstGeom prst="ellipse">
            <a:avLst/>
          </a:prstGeom>
          <a:solidFill>
            <a:schemeClr val="accent1"/>
          </a:solidFill>
          <a:ln w="38100">
            <a:round/>
            <a:headEnd/>
            <a:tailEnd/>
          </a:ln>
          <a:effectLst/>
          <a:scene3d>
            <a:camera prst="legacyPerspectiveBottomLeft">
              <a:rot lat="1500000" lon="20099999" rev="0"/>
            </a:camera>
            <a:lightRig rig="legacyFlat4" dir="t"/>
          </a:scene3d>
          <a:sp3d extrusionH="36306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flatTx/>
          </a:bodyPr>
          <a:lstStyle/>
          <a:p>
            <a:endParaRPr lang="en-US" dirty="0"/>
          </a:p>
        </p:txBody>
      </p:sp>
      <p:sp>
        <p:nvSpPr>
          <p:cNvPr id="7" name="Oval 42">
            <a:extLst>
              <a:ext uri="{FF2B5EF4-FFF2-40B4-BE49-F238E27FC236}">
                <a16:creationId xmlns:a16="http://schemas.microsoft.com/office/drawing/2014/main" id="{CFB5294D-B23A-413B-B202-69F72C407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929" y="5176712"/>
            <a:ext cx="698510" cy="796705"/>
          </a:xfrm>
          <a:prstGeom prst="ellipse">
            <a:avLst/>
          </a:prstGeom>
          <a:solidFill>
            <a:srgbClr val="7030A0"/>
          </a:solidFill>
          <a:ln w="38100">
            <a:round/>
            <a:headEnd/>
            <a:tailEnd/>
          </a:ln>
          <a:effectLst/>
          <a:scene3d>
            <a:camera prst="legacyPerspectiveBottomLeft">
              <a:rot lat="1500000" lon="20099999" rev="0"/>
            </a:camera>
            <a:lightRig rig="legacyFlat4" dir="t"/>
          </a:scene3d>
          <a:sp3d extrusionH="127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square" anchor="ctr">
            <a:spAutoFit/>
            <a:flatTx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7A31391-9A9F-4692-88EF-FEDC0F4F5EA0}"/>
                  </a:ext>
                </a:extLst>
              </p:cNvPr>
              <p:cNvSpPr txBox="1"/>
              <p:nvPr/>
            </p:nvSpPr>
            <p:spPr>
              <a:xfrm>
                <a:off x="677898" y="3711259"/>
                <a:ext cx="213084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7A31391-9A9F-4692-88EF-FEDC0F4F5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98" y="3711259"/>
                <a:ext cx="2130840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A82067-FF36-4A4A-B0E4-90CF1E407D06}"/>
              </a:ext>
            </a:extLst>
          </p:cNvPr>
          <p:cNvCxnSpPr/>
          <p:nvPr/>
        </p:nvCxnSpPr>
        <p:spPr>
          <a:xfrm flipH="1" flipV="1">
            <a:off x="2808738" y="4150894"/>
            <a:ext cx="793231" cy="132348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EEDBDBD-7925-43A9-9E3D-D6CCA60A2A65}"/>
              </a:ext>
            </a:extLst>
          </p:cNvPr>
          <p:cNvSpPr txBox="1"/>
          <p:nvPr/>
        </p:nvSpPr>
        <p:spPr>
          <a:xfrm>
            <a:off x="7543820" y="1680906"/>
            <a:ext cx="1021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[Ω]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2FCB3E-5FB3-4945-AA35-4AE2EC16ADDE}"/>
              </a:ext>
            </a:extLst>
          </p:cNvPr>
          <p:cNvSpPr txBox="1"/>
          <p:nvPr/>
        </p:nvSpPr>
        <p:spPr>
          <a:xfrm>
            <a:off x="6522387" y="2743707"/>
            <a:ext cx="1087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[m]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00C790-D6E0-4DC6-880B-37A622A20C72}"/>
              </a:ext>
            </a:extLst>
          </p:cNvPr>
          <p:cNvSpPr txBox="1"/>
          <p:nvPr/>
        </p:nvSpPr>
        <p:spPr>
          <a:xfrm>
            <a:off x="6197047" y="3867743"/>
            <a:ext cx="1308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[m</a:t>
            </a:r>
            <a:r>
              <a:rPr lang="en-US" sz="4800" baseline="30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sz="48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8CAB95-CACB-444E-BF40-0F7EE7129909}"/>
              </a:ext>
            </a:extLst>
          </p:cNvPr>
          <p:cNvSpPr txBox="1"/>
          <p:nvPr/>
        </p:nvSpPr>
        <p:spPr>
          <a:xfrm>
            <a:off x="7383590" y="4942240"/>
            <a:ext cx="1552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[</a:t>
            </a:r>
            <a:r>
              <a:rPr lang="en-US" sz="4800" dirty="0" err="1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Ωm</a:t>
            </a:r>
            <a:r>
              <a:rPr lang="en-US" sz="48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C24CB3-21FB-49A4-AD93-410D7C12F665}"/>
              </a:ext>
            </a:extLst>
          </p:cNvPr>
          <p:cNvSpPr txBox="1"/>
          <p:nvPr/>
        </p:nvSpPr>
        <p:spPr>
          <a:xfrm>
            <a:off x="4776919" y="1449102"/>
            <a:ext cx="2919645" cy="1085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solidFill>
                  <a:srgbClr val="002060"/>
                </a:solidFill>
                <a:latin typeface="+mj-lt"/>
              </a:rPr>
              <a:t>Resistance </a:t>
            </a:r>
            <a:endParaRPr lang="en-US" sz="4800" dirty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34C7F2-9231-4137-B807-2E782FF7B59F}"/>
              </a:ext>
            </a:extLst>
          </p:cNvPr>
          <p:cNvSpPr txBox="1"/>
          <p:nvPr/>
        </p:nvSpPr>
        <p:spPr>
          <a:xfrm>
            <a:off x="4717215" y="2550246"/>
            <a:ext cx="1866986" cy="1085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solidFill>
                  <a:srgbClr val="C00000"/>
                </a:solidFill>
                <a:latin typeface="+mj-lt"/>
              </a:rPr>
              <a:t>Length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834285-6E9F-4C5F-9F71-17BC9A38A847}"/>
              </a:ext>
            </a:extLst>
          </p:cNvPr>
          <p:cNvSpPr txBox="1"/>
          <p:nvPr/>
        </p:nvSpPr>
        <p:spPr>
          <a:xfrm>
            <a:off x="4793141" y="3648763"/>
            <a:ext cx="1443600" cy="1085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solidFill>
                  <a:srgbClr val="7030A0"/>
                </a:solidFill>
                <a:latin typeface="+mj-lt"/>
              </a:rPr>
              <a:t>Area</a:t>
            </a:r>
            <a:r>
              <a:rPr lang="en-US" sz="4000" dirty="0">
                <a:latin typeface="+mj-lt"/>
              </a:rPr>
              <a:t> </a:t>
            </a:r>
            <a:endParaRPr lang="en-US" sz="4000" dirty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129D32-B442-4697-AF68-DD6260C00063}"/>
              </a:ext>
            </a:extLst>
          </p:cNvPr>
          <p:cNvSpPr txBox="1"/>
          <p:nvPr/>
        </p:nvSpPr>
        <p:spPr>
          <a:xfrm>
            <a:off x="4762431" y="4734573"/>
            <a:ext cx="2768387" cy="1085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solidFill>
                  <a:srgbClr val="00B050"/>
                </a:solidFill>
                <a:latin typeface="+mj-lt"/>
              </a:rPr>
              <a:t>Resistivity</a:t>
            </a:r>
            <a:r>
              <a:rPr lang="en-US" sz="48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024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Physics Data Booklet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4" y="1449516"/>
            <a:ext cx="9114806" cy="47120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4618BC5-A508-4596-830B-406C5BDD758A}"/>
                  </a:ext>
                </a:extLst>
              </p:cNvPr>
              <p:cNvSpPr/>
              <p:nvPr/>
            </p:nvSpPr>
            <p:spPr>
              <a:xfrm>
                <a:off x="2262403" y="3805539"/>
                <a:ext cx="1285160" cy="781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4618BC5-A508-4596-830B-406C5BDD7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403" y="3805539"/>
                <a:ext cx="1285160" cy="7813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3A89E4C9-9904-4678-AB27-FA3B67F76ECE}"/>
              </a:ext>
            </a:extLst>
          </p:cNvPr>
          <p:cNvGrpSpPr/>
          <p:nvPr/>
        </p:nvGrpSpPr>
        <p:grpSpPr>
          <a:xfrm>
            <a:off x="3547563" y="4394200"/>
            <a:ext cx="1794458" cy="701542"/>
            <a:chOff x="3547563" y="4394200"/>
            <a:chExt cx="1794458" cy="70154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CD68CE7-C83F-46FE-8191-E96E2EC1507A}"/>
                </a:ext>
              </a:extLst>
            </p:cNvPr>
            <p:cNvSpPr/>
            <p:nvPr/>
          </p:nvSpPr>
          <p:spPr>
            <a:xfrm>
              <a:off x="4584032" y="4596063"/>
              <a:ext cx="757989" cy="499679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FD73D3D-B227-4F34-A637-93AEDDA10554}"/>
                </a:ext>
              </a:extLst>
            </p:cNvPr>
            <p:cNvCxnSpPr/>
            <p:nvPr/>
          </p:nvCxnSpPr>
          <p:spPr>
            <a:xfrm>
              <a:off x="3547563" y="4394200"/>
              <a:ext cx="1024437" cy="451702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108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Resistivity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617" y="1551699"/>
            <a:ext cx="4051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Resistivity </a:t>
            </a:r>
            <a:r>
              <a:rPr lang="el-G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ρ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changes depending on the material used.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3074" name="Picture 2" descr="Image result for resistivity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944" y="1619939"/>
            <a:ext cx="4218038" cy="25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D6BD83-2375-4B39-97FB-352D98CEB6AB}"/>
              </a:ext>
            </a:extLst>
          </p:cNvPr>
          <p:cNvSpPr txBox="1"/>
          <p:nvPr/>
        </p:nvSpPr>
        <p:spPr>
          <a:xfrm>
            <a:off x="625502" y="4884118"/>
            <a:ext cx="7892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+mj-lt"/>
              </a:rPr>
              <a:t>Lower Resistivity </a:t>
            </a:r>
            <a:r>
              <a:rPr lang="en-US" sz="4000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 Better Conductor</a:t>
            </a:r>
            <a:endParaRPr lang="en-US" sz="40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51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Resistivity – Try This #1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6597" y="1436192"/>
            <a:ext cx="4051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Calculate the resistance of a 1.8 m length of iron wire of with a  diameter of 3 mm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3074" name="Picture 2" descr="Image result for resistivity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4" y="1436192"/>
            <a:ext cx="4218038" cy="25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150193" y="4157151"/>
              <a:ext cx="2066533" cy="1287685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0665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28768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f>
                                  <m:f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4858749"/>
                  </p:ext>
                </p:extLst>
              </p:nvPr>
            </p:nvGraphicFramePr>
            <p:xfrm>
              <a:off x="150193" y="4157151"/>
              <a:ext cx="2066533" cy="1287685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0665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2876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4" t="-469" r="-588" b="-9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ABA36D19-8C60-4C9D-BC37-FECD011D7741}"/>
              </a:ext>
            </a:extLst>
          </p:cNvPr>
          <p:cNvSpPr/>
          <p:nvPr/>
        </p:nvSpPr>
        <p:spPr>
          <a:xfrm>
            <a:off x="186289" y="3183765"/>
            <a:ext cx="4150317" cy="257267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074D7A-C900-49F5-903D-64DE23B3D3D1}"/>
                  </a:ext>
                </a:extLst>
              </p:cNvPr>
              <p:cNvSpPr txBox="1"/>
              <p:nvPr/>
            </p:nvSpPr>
            <p:spPr>
              <a:xfrm>
                <a:off x="4885666" y="3878020"/>
                <a:ext cx="3864776" cy="733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𝑅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=(12.0×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Ebrima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Ebrima" panose="02000000000000000000" pitchFamily="2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Ebrima" panose="02000000000000000000" pitchFamily="2" charset="0"/>
                            </a:rPr>
                            <m:t>−8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Ebrima" panose="02000000000000000000" pitchFamily="2" charset="0"/>
                        </a:rPr>
                        <m:t>)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Ebrima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Ebrima" panose="02000000000000000000" pitchFamily="2" charset="0"/>
                            </a:rPr>
                            <m:t>(</m:t>
                          </m:r>
                          <m: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Ebrima" panose="02000000000000000000" pitchFamily="2" charset="0"/>
                            </a:rPr>
                            <m:t>1.8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Ebrima" panose="02000000000000000000" pitchFamily="2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Ebrima" panose="02000000000000000000" pitchFamily="2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7.07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Ebrima" panose="02000000000000000000" pitchFamily="2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Ebrima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Ebrima" panose="02000000000000000000" pitchFamily="2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Ebrima" panose="02000000000000000000" pitchFamily="2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Ebrima" panose="02000000000000000000" pitchFamily="2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Ebrima" panose="02000000000000000000" pitchFamily="2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074D7A-C900-49F5-903D-64DE23B3D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666" y="3878020"/>
                <a:ext cx="3864776" cy="7331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C0AD090-B79B-4993-A474-FA9606C626FE}"/>
              </a:ext>
            </a:extLst>
          </p:cNvPr>
          <p:cNvSpPr txBox="1"/>
          <p:nvPr/>
        </p:nvSpPr>
        <p:spPr>
          <a:xfrm>
            <a:off x="2378097" y="4570160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 = 1.8 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807245-21C8-4502-AADE-56AE6CFFB7E8}"/>
              </a:ext>
            </a:extLst>
          </p:cNvPr>
          <p:cNvSpPr txBox="1"/>
          <p:nvPr/>
        </p:nvSpPr>
        <p:spPr>
          <a:xfrm>
            <a:off x="2378097" y="5099258"/>
            <a:ext cx="2792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𝜌 = 12.0 × 10</a:t>
            </a:r>
            <a:r>
              <a:rPr lang="en-US" sz="2400" baseline="30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-8</a:t>
            </a:r>
            <a:r>
              <a:rPr lang="en-US" sz="24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Ωm</a:t>
            </a:r>
            <a:endParaRPr lang="en-US" sz="24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75330E-744B-4E94-82B5-D7B5D20CF1C7}"/>
              </a:ext>
            </a:extLst>
          </p:cNvPr>
          <p:cNvSpPr txBox="1"/>
          <p:nvPr/>
        </p:nvSpPr>
        <p:spPr>
          <a:xfrm>
            <a:off x="299154" y="5673160"/>
            <a:ext cx="235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= </a:t>
            </a:r>
            <a:r>
              <a:rPr lang="el-GR" sz="2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π</a:t>
            </a:r>
            <a:r>
              <a:rPr lang="en-US" sz="2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(0.003/2)</a:t>
            </a:r>
            <a:r>
              <a:rPr lang="en-US" sz="2400" baseline="30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sz="2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6805B1-B5A6-4E43-859F-8B94BF24D552}"/>
                  </a:ext>
                </a:extLst>
              </p:cNvPr>
              <p:cNvSpPr txBox="1"/>
              <p:nvPr/>
            </p:nvSpPr>
            <p:spPr>
              <a:xfrm>
                <a:off x="6054255" y="4937922"/>
                <a:ext cx="2696187" cy="584775"/>
              </a:xfrm>
              <a:prstGeom prst="rect">
                <a:avLst/>
              </a:prstGeom>
              <a:solidFill>
                <a:srgbClr val="FFFF00">
                  <a:alpha val="30196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𝑅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=</m:t>
                      </m:r>
                      <m:r>
                        <a:rPr 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0.0306 </m:t>
                      </m:r>
                      <m:r>
                        <m:rPr>
                          <m:sty m:val="p"/>
                        </m:rPr>
                        <a:rPr lang="el-GR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Ebrima" panose="02000000000000000000" pitchFamily="2" charset="0"/>
                        </a:rPr>
                        <m:t>Ω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6805B1-B5A6-4E43-859F-8B94BF24D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255" y="4937922"/>
                <a:ext cx="269618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6F4B3DF-C4E1-40B7-A4AC-3163E3339064}"/>
              </a:ext>
            </a:extLst>
          </p:cNvPr>
          <p:cNvSpPr txBox="1"/>
          <p:nvPr/>
        </p:nvSpPr>
        <p:spPr>
          <a:xfrm>
            <a:off x="2438666" y="5673093"/>
            <a:ext cx="249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7.07 × 10</a:t>
            </a:r>
            <a:r>
              <a:rPr lang="en-US" sz="2400" baseline="30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-6</a:t>
            </a:r>
            <a:r>
              <a:rPr lang="en-US" sz="2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</a:t>
            </a:r>
            <a:r>
              <a:rPr lang="en-US" sz="2400" baseline="30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sz="2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962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2" grpId="0"/>
      <p:bldP spid="13" grpId="0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Resistivity – Try This #2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194" y="1528629"/>
            <a:ext cx="8488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 current of 4 A flowed through a 75 m length of metal alloy wire of area 2.4 mm</a:t>
            </a:r>
            <a:r>
              <a:rPr lang="en-US" sz="2400" baseline="30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 when a </a:t>
            </a:r>
            <a:r>
              <a:rPr lang="en-US" sz="2400" dirty="0" err="1">
                <a:latin typeface="+mj-lt"/>
              </a:rPr>
              <a:t>p.d.</a:t>
            </a:r>
            <a:r>
              <a:rPr lang="en-US" sz="2400" dirty="0">
                <a:latin typeface="+mj-lt"/>
              </a:rPr>
              <a:t> of 12 V was applied across its ends. What was the resistivity of the alloy?</a:t>
            </a:r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150195" y="2956821"/>
              <a:ext cx="1983406" cy="1324234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9834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32423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US" sz="4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560540"/>
                  </p:ext>
                </p:extLst>
              </p:nvPr>
            </p:nvGraphicFramePr>
            <p:xfrm>
              <a:off x="150195" y="2956821"/>
              <a:ext cx="1983406" cy="1324234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9834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3242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6" t="-459" r="-612" b="-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66FEF7-A8F0-4978-B48C-FB850ADC7C23}"/>
                  </a:ext>
                </a:extLst>
              </p:cNvPr>
              <p:cNvSpPr txBox="1"/>
              <p:nvPr/>
            </p:nvSpPr>
            <p:spPr>
              <a:xfrm>
                <a:off x="2526097" y="2956821"/>
                <a:ext cx="731995" cy="574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66FEF7-A8F0-4978-B48C-FB850ADC7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097" y="2956821"/>
                <a:ext cx="731995" cy="5741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0CD917-7514-4CA6-ACEF-844D4E9ADC41}"/>
                  </a:ext>
                </a:extLst>
              </p:cNvPr>
              <p:cNvSpPr txBox="1"/>
              <p:nvPr/>
            </p:nvSpPr>
            <p:spPr>
              <a:xfrm>
                <a:off x="2526097" y="3840951"/>
                <a:ext cx="10946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=75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0CD917-7514-4CA6-ACEF-844D4E9AD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097" y="3840951"/>
                <a:ext cx="1094659" cy="307777"/>
              </a:xfrm>
              <a:prstGeom prst="rect">
                <a:avLst/>
              </a:prstGeom>
              <a:blipFill>
                <a:blip r:embed="rId4"/>
                <a:stretch>
                  <a:fillRect l="-4444" r="-2778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0CC97B-A855-4DF2-A086-506B4AFB0C04}"/>
                  </a:ext>
                </a:extLst>
              </p:cNvPr>
              <p:cNvSpPr txBox="1"/>
              <p:nvPr/>
            </p:nvSpPr>
            <p:spPr>
              <a:xfrm>
                <a:off x="344371" y="4655088"/>
                <a:ext cx="3276346" cy="7523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2.4 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mm</m:t>
                          </m:r>
                        </m:e>
                        <m:sup>
                          <m:r>
                            <a:rPr lang="en-US" sz="20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</m:num>
                                <m:den>
                                  <m:r>
                                    <a:rPr lang="en-US" sz="2000" b="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1000 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mm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0CC97B-A855-4DF2-A086-506B4AFB0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71" y="4655088"/>
                <a:ext cx="3276346" cy="7523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921957-AD5C-4CE1-8E59-3FB1B2A3C55A}"/>
                  </a:ext>
                </a:extLst>
              </p:cNvPr>
              <p:cNvSpPr txBox="1"/>
              <p:nvPr/>
            </p:nvSpPr>
            <p:spPr>
              <a:xfrm>
                <a:off x="344371" y="5648373"/>
                <a:ext cx="212211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2.4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en-US" sz="2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20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921957-AD5C-4CE1-8E59-3FB1B2A3C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71" y="5648373"/>
                <a:ext cx="2122119" cy="307777"/>
              </a:xfrm>
              <a:prstGeom prst="rect">
                <a:avLst/>
              </a:prstGeom>
              <a:blipFill>
                <a:blip r:embed="rId6"/>
                <a:stretch>
                  <a:fillRect l="-2292" t="-4000" r="-86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47AB07-5822-4E0C-9373-4C745EE37C79}"/>
              </a:ext>
            </a:extLst>
          </p:cNvPr>
          <p:cNvCxnSpPr>
            <a:cxnSpLocks/>
          </p:cNvCxnSpPr>
          <p:nvPr/>
        </p:nvCxnSpPr>
        <p:spPr>
          <a:xfrm flipV="1">
            <a:off x="1289558" y="4943475"/>
            <a:ext cx="526542" cy="25585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BC0D23-F5BC-4127-A8E2-1F85CA1D8794}"/>
              </a:ext>
            </a:extLst>
          </p:cNvPr>
          <p:cNvCxnSpPr>
            <a:cxnSpLocks/>
          </p:cNvCxnSpPr>
          <p:nvPr/>
        </p:nvCxnSpPr>
        <p:spPr>
          <a:xfrm flipV="1">
            <a:off x="2873909" y="5175250"/>
            <a:ext cx="440791" cy="15412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72DB747-D866-4F54-8417-D9B21DA9C467}"/>
                  </a:ext>
                </a:extLst>
              </p:cNvPr>
              <p:cNvSpPr/>
              <p:nvPr/>
            </p:nvSpPr>
            <p:spPr>
              <a:xfrm>
                <a:off x="5260661" y="3632048"/>
                <a:ext cx="3377848" cy="1033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(3)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2.4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(75)</m:t>
                          </m:r>
                        </m:den>
                      </m:f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72DB747-D866-4F54-8417-D9B21DA9C4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661" y="3632048"/>
                <a:ext cx="3377848" cy="10333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CA40738-09EE-43C6-969F-8F2D49E01DC5}"/>
                  </a:ext>
                </a:extLst>
              </p:cNvPr>
              <p:cNvSpPr/>
              <p:nvPr/>
            </p:nvSpPr>
            <p:spPr>
              <a:xfrm>
                <a:off x="5523285" y="4948371"/>
                <a:ext cx="3073855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sz="2800" b="1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en-US" sz="1050" b="1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CA40738-09EE-43C6-969F-8F2D49E01D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285" y="4948371"/>
                <a:ext cx="3073855" cy="5329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01292A-6A9C-4259-AEA8-910F298E11A5}"/>
                  </a:ext>
                </a:extLst>
              </p:cNvPr>
              <p:cNvSpPr txBox="1"/>
              <p:nvPr/>
            </p:nvSpPr>
            <p:spPr>
              <a:xfrm>
                <a:off x="3272839" y="2964204"/>
                <a:ext cx="1314975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=3 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01292A-6A9C-4259-AEA8-910F298E1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839" y="2964204"/>
                <a:ext cx="1314975" cy="5761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BD6E5F-9504-4112-8F50-8E4718772945}"/>
              </a:ext>
            </a:extLst>
          </p:cNvPr>
          <p:cNvSpPr/>
          <p:nvPr/>
        </p:nvSpPr>
        <p:spPr>
          <a:xfrm>
            <a:off x="457200" y="1589119"/>
            <a:ext cx="1733550" cy="340623"/>
          </a:xfrm>
          <a:prstGeom prst="rect">
            <a:avLst/>
          </a:prstGeom>
          <a:solidFill>
            <a:srgbClr val="1CADE4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2A6EB6-6A2B-40AF-905B-D5ED0896ABFE}"/>
              </a:ext>
            </a:extLst>
          </p:cNvPr>
          <p:cNvSpPr/>
          <p:nvPr/>
        </p:nvSpPr>
        <p:spPr>
          <a:xfrm>
            <a:off x="2873909" y="1954957"/>
            <a:ext cx="1469642" cy="340623"/>
          </a:xfrm>
          <a:prstGeom prst="rect">
            <a:avLst/>
          </a:prstGeom>
          <a:solidFill>
            <a:srgbClr val="1CADE4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5" grpId="0"/>
      <p:bldP spid="16" grpId="0"/>
      <p:bldP spid="14" grpId="0"/>
      <p:bldP spid="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Graphing Ohm’s Law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58411" y="1610695"/>
            <a:ext cx="3385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Linear Relationship means that our component is ________________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4026D4-9801-4A8D-80F3-FF402E8F4B9C}"/>
              </a:ext>
            </a:extLst>
          </p:cNvPr>
          <p:cNvCxnSpPr/>
          <p:nvPr/>
        </p:nvCxnSpPr>
        <p:spPr>
          <a:xfrm>
            <a:off x="514114" y="5810270"/>
            <a:ext cx="4886324" cy="2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4B79280-8EC7-4407-BE0C-35A1E8BA6797}"/>
              </a:ext>
            </a:extLst>
          </p:cNvPr>
          <p:cNvSpPr txBox="1"/>
          <p:nvPr/>
        </p:nvSpPr>
        <p:spPr>
          <a:xfrm rot="16200000">
            <a:off x="-749957" y="3308338"/>
            <a:ext cx="192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/ 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814C6B-23FE-4D2F-8E15-62C6673EE90C}"/>
              </a:ext>
            </a:extLst>
          </p:cNvPr>
          <p:cNvCxnSpPr/>
          <p:nvPr/>
        </p:nvCxnSpPr>
        <p:spPr>
          <a:xfrm flipH="1">
            <a:off x="411023" y="5491043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F999F9A-1EAC-48E8-9CBB-0A1C7156C5C0}"/>
              </a:ext>
            </a:extLst>
          </p:cNvPr>
          <p:cNvCxnSpPr/>
          <p:nvPr/>
        </p:nvCxnSpPr>
        <p:spPr>
          <a:xfrm flipH="1">
            <a:off x="410993" y="5211814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FF2F0A-B200-4240-B37B-8CC2EEAEC645}"/>
              </a:ext>
            </a:extLst>
          </p:cNvPr>
          <p:cNvCxnSpPr/>
          <p:nvPr/>
        </p:nvCxnSpPr>
        <p:spPr>
          <a:xfrm flipH="1">
            <a:off x="410996" y="4932581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65B1EA-22F8-4799-B892-021DC696C5C9}"/>
              </a:ext>
            </a:extLst>
          </p:cNvPr>
          <p:cNvCxnSpPr/>
          <p:nvPr/>
        </p:nvCxnSpPr>
        <p:spPr>
          <a:xfrm flipH="1">
            <a:off x="410999" y="4653348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F1031B-07CE-4F39-8130-05B8734DB252}"/>
              </a:ext>
            </a:extLst>
          </p:cNvPr>
          <p:cNvCxnSpPr/>
          <p:nvPr/>
        </p:nvCxnSpPr>
        <p:spPr>
          <a:xfrm flipH="1">
            <a:off x="411002" y="4374115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39BCC2-F718-46D2-9620-48BF5E810F52}"/>
              </a:ext>
            </a:extLst>
          </p:cNvPr>
          <p:cNvCxnSpPr/>
          <p:nvPr/>
        </p:nvCxnSpPr>
        <p:spPr>
          <a:xfrm flipH="1">
            <a:off x="411005" y="4094882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CAAB1A-4CC5-41FF-BD6C-E8669C30C640}"/>
              </a:ext>
            </a:extLst>
          </p:cNvPr>
          <p:cNvCxnSpPr/>
          <p:nvPr/>
        </p:nvCxnSpPr>
        <p:spPr>
          <a:xfrm flipH="1">
            <a:off x="411031" y="3815649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ADCC71E-2C9C-45D1-9053-4BBF065D349E}"/>
              </a:ext>
            </a:extLst>
          </p:cNvPr>
          <p:cNvCxnSpPr/>
          <p:nvPr/>
        </p:nvCxnSpPr>
        <p:spPr>
          <a:xfrm flipH="1">
            <a:off x="411008" y="3536416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924C1E-8CAF-4953-97D2-10475ABAA0D1}"/>
              </a:ext>
            </a:extLst>
          </p:cNvPr>
          <p:cNvCxnSpPr/>
          <p:nvPr/>
        </p:nvCxnSpPr>
        <p:spPr>
          <a:xfrm flipH="1">
            <a:off x="411011" y="3257183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375188-7D94-4DA4-99C9-D1D4F76E4EB0}"/>
              </a:ext>
            </a:extLst>
          </p:cNvPr>
          <p:cNvCxnSpPr/>
          <p:nvPr/>
        </p:nvCxnSpPr>
        <p:spPr>
          <a:xfrm flipH="1">
            <a:off x="411014" y="2977950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77B9E4-BF70-414A-938F-89D722E3B4B2}"/>
              </a:ext>
            </a:extLst>
          </p:cNvPr>
          <p:cNvCxnSpPr/>
          <p:nvPr/>
        </p:nvCxnSpPr>
        <p:spPr>
          <a:xfrm flipH="1">
            <a:off x="411017" y="2698717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47DEEA5-70D6-4DA0-B0AF-D1D2BF1C46C8}"/>
              </a:ext>
            </a:extLst>
          </p:cNvPr>
          <p:cNvCxnSpPr/>
          <p:nvPr/>
        </p:nvCxnSpPr>
        <p:spPr>
          <a:xfrm flipH="1">
            <a:off x="411020" y="2419484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C78D7D-1502-4449-A10D-4754415E5CEA}"/>
              </a:ext>
            </a:extLst>
          </p:cNvPr>
          <p:cNvCxnSpPr/>
          <p:nvPr/>
        </p:nvCxnSpPr>
        <p:spPr>
          <a:xfrm flipV="1">
            <a:off x="987293" y="58248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F87DFC-7C27-4B2B-A7D0-9B357F761BF2}"/>
              </a:ext>
            </a:extLst>
          </p:cNvPr>
          <p:cNvCxnSpPr/>
          <p:nvPr/>
        </p:nvCxnSpPr>
        <p:spPr>
          <a:xfrm flipV="1">
            <a:off x="1428925" y="58248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9787592-3C43-46B2-AE83-F14DC263A2A4}"/>
              </a:ext>
            </a:extLst>
          </p:cNvPr>
          <p:cNvCxnSpPr/>
          <p:nvPr/>
        </p:nvCxnSpPr>
        <p:spPr>
          <a:xfrm flipV="1">
            <a:off x="1870557" y="58248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1E16318-891A-4FD8-A4E8-A86D576A0067}"/>
              </a:ext>
            </a:extLst>
          </p:cNvPr>
          <p:cNvCxnSpPr/>
          <p:nvPr/>
        </p:nvCxnSpPr>
        <p:spPr>
          <a:xfrm flipV="1">
            <a:off x="2312189" y="58248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BCA8FE-BF49-463E-8720-FA9CB2097694}"/>
              </a:ext>
            </a:extLst>
          </p:cNvPr>
          <p:cNvCxnSpPr/>
          <p:nvPr/>
        </p:nvCxnSpPr>
        <p:spPr>
          <a:xfrm flipV="1">
            <a:off x="2753821" y="58196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BE37261-6EA8-4329-B287-A4C31D5A0AC8}"/>
              </a:ext>
            </a:extLst>
          </p:cNvPr>
          <p:cNvCxnSpPr/>
          <p:nvPr/>
        </p:nvCxnSpPr>
        <p:spPr>
          <a:xfrm flipV="1">
            <a:off x="3195453" y="58196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80B01C6-3B1A-4095-BEA9-78B87A36B235}"/>
              </a:ext>
            </a:extLst>
          </p:cNvPr>
          <p:cNvCxnSpPr/>
          <p:nvPr/>
        </p:nvCxnSpPr>
        <p:spPr>
          <a:xfrm flipV="1">
            <a:off x="3637085" y="58196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3796A15-5AF7-4393-B542-9CFEE7CE1039}"/>
              </a:ext>
            </a:extLst>
          </p:cNvPr>
          <p:cNvCxnSpPr/>
          <p:nvPr/>
        </p:nvCxnSpPr>
        <p:spPr>
          <a:xfrm flipV="1">
            <a:off x="4078717" y="5820486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145E002-0D05-4292-AFF5-348ECBED4D6D}"/>
              </a:ext>
            </a:extLst>
          </p:cNvPr>
          <p:cNvCxnSpPr/>
          <p:nvPr/>
        </p:nvCxnSpPr>
        <p:spPr>
          <a:xfrm flipV="1">
            <a:off x="4520349" y="58196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D9DE879-D73F-4871-9BE3-96E0B55D3D07}"/>
              </a:ext>
            </a:extLst>
          </p:cNvPr>
          <p:cNvCxnSpPr/>
          <p:nvPr/>
        </p:nvCxnSpPr>
        <p:spPr>
          <a:xfrm flipV="1">
            <a:off x="4961981" y="58196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2BC6846-AD69-41B4-B1FC-E68DB9D86782}"/>
              </a:ext>
            </a:extLst>
          </p:cNvPr>
          <p:cNvCxnSpPr/>
          <p:nvPr/>
        </p:nvCxnSpPr>
        <p:spPr>
          <a:xfrm flipH="1">
            <a:off x="410990" y="2140251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B368522-01FB-461C-A19E-9B25ECA74261}"/>
              </a:ext>
            </a:extLst>
          </p:cNvPr>
          <p:cNvCxnSpPr/>
          <p:nvPr/>
        </p:nvCxnSpPr>
        <p:spPr>
          <a:xfrm>
            <a:off x="528038" y="2419484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3B356C-4C5F-408D-83A0-856F3617C858}"/>
              </a:ext>
            </a:extLst>
          </p:cNvPr>
          <p:cNvCxnSpPr/>
          <p:nvPr/>
        </p:nvCxnSpPr>
        <p:spPr>
          <a:xfrm>
            <a:off x="433577" y="2977950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8485C0C-79AF-43FA-9B44-1720D6059770}"/>
              </a:ext>
            </a:extLst>
          </p:cNvPr>
          <p:cNvCxnSpPr/>
          <p:nvPr/>
        </p:nvCxnSpPr>
        <p:spPr>
          <a:xfrm>
            <a:off x="528038" y="3536416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769A561-6E6E-40A9-A7CD-7DE32534DE1D}"/>
              </a:ext>
            </a:extLst>
          </p:cNvPr>
          <p:cNvCxnSpPr/>
          <p:nvPr/>
        </p:nvCxnSpPr>
        <p:spPr>
          <a:xfrm>
            <a:off x="528038" y="4094882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902F2B5-A64D-4D81-9136-F4EDFF953D62}"/>
              </a:ext>
            </a:extLst>
          </p:cNvPr>
          <p:cNvCxnSpPr/>
          <p:nvPr/>
        </p:nvCxnSpPr>
        <p:spPr>
          <a:xfrm>
            <a:off x="528038" y="4653348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7FBA40C-4D0D-4CA3-87F6-1D60C9432962}"/>
              </a:ext>
            </a:extLst>
          </p:cNvPr>
          <p:cNvCxnSpPr/>
          <p:nvPr/>
        </p:nvCxnSpPr>
        <p:spPr>
          <a:xfrm>
            <a:off x="528038" y="5211814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C3E4A6E-74D4-497F-B390-F1E39E2E9F07}"/>
              </a:ext>
            </a:extLst>
          </p:cNvPr>
          <p:cNvCxnSpPr/>
          <p:nvPr/>
        </p:nvCxnSpPr>
        <p:spPr>
          <a:xfrm>
            <a:off x="528038" y="2698717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3B82D42-89A6-4102-AB45-3585A6C18EC1}"/>
              </a:ext>
            </a:extLst>
          </p:cNvPr>
          <p:cNvCxnSpPr/>
          <p:nvPr/>
        </p:nvCxnSpPr>
        <p:spPr>
          <a:xfrm>
            <a:off x="528038" y="3257183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5606767-CF72-454B-8A8B-7A5E25A2E404}"/>
              </a:ext>
            </a:extLst>
          </p:cNvPr>
          <p:cNvCxnSpPr/>
          <p:nvPr/>
        </p:nvCxnSpPr>
        <p:spPr>
          <a:xfrm>
            <a:off x="528038" y="3815649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14ED09D-8C5D-4D1E-B3FE-68B2D7BD4903}"/>
              </a:ext>
            </a:extLst>
          </p:cNvPr>
          <p:cNvCxnSpPr/>
          <p:nvPr/>
        </p:nvCxnSpPr>
        <p:spPr>
          <a:xfrm>
            <a:off x="528038" y="4374115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881DBB4-EB45-48B8-BF99-D7D3DA03AC59}"/>
              </a:ext>
            </a:extLst>
          </p:cNvPr>
          <p:cNvCxnSpPr/>
          <p:nvPr/>
        </p:nvCxnSpPr>
        <p:spPr>
          <a:xfrm>
            <a:off x="528038" y="5491043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1EB98E2-1BBE-42C7-BBD6-6F77401B7FBE}"/>
              </a:ext>
            </a:extLst>
          </p:cNvPr>
          <p:cNvCxnSpPr/>
          <p:nvPr/>
        </p:nvCxnSpPr>
        <p:spPr>
          <a:xfrm>
            <a:off x="528038" y="4932581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E666B36-A0B5-458B-9CE4-A273486C7988}"/>
              </a:ext>
            </a:extLst>
          </p:cNvPr>
          <p:cNvCxnSpPr/>
          <p:nvPr/>
        </p:nvCxnSpPr>
        <p:spPr>
          <a:xfrm>
            <a:off x="528038" y="2140251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F218ABB-4774-45B2-89B0-67B579AB73F6}"/>
              </a:ext>
            </a:extLst>
          </p:cNvPr>
          <p:cNvCxnSpPr/>
          <p:nvPr/>
        </p:nvCxnSpPr>
        <p:spPr>
          <a:xfrm>
            <a:off x="986386" y="19365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5CB978F-3576-45F6-A32D-3FB41D156EC7}"/>
              </a:ext>
            </a:extLst>
          </p:cNvPr>
          <p:cNvCxnSpPr/>
          <p:nvPr/>
        </p:nvCxnSpPr>
        <p:spPr>
          <a:xfrm>
            <a:off x="1427251" y="19365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0062CEC-5ADD-4302-9360-6B35B3FB88DB}"/>
              </a:ext>
            </a:extLst>
          </p:cNvPr>
          <p:cNvCxnSpPr/>
          <p:nvPr/>
        </p:nvCxnSpPr>
        <p:spPr>
          <a:xfrm>
            <a:off x="1870557" y="19365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8EF21D9-1AE9-4B5B-B1D1-DFEB867ECEE3}"/>
              </a:ext>
            </a:extLst>
          </p:cNvPr>
          <p:cNvCxnSpPr/>
          <p:nvPr/>
        </p:nvCxnSpPr>
        <p:spPr>
          <a:xfrm>
            <a:off x="2305839" y="19365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CDCE5F3-C7F0-419C-BCC4-A927855871B4}"/>
              </a:ext>
            </a:extLst>
          </p:cNvPr>
          <p:cNvCxnSpPr/>
          <p:nvPr/>
        </p:nvCxnSpPr>
        <p:spPr>
          <a:xfrm>
            <a:off x="2750558" y="19365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E83C4DA-6FD8-4A24-9EDC-3A736B4EF428}"/>
              </a:ext>
            </a:extLst>
          </p:cNvPr>
          <p:cNvCxnSpPr/>
          <p:nvPr/>
        </p:nvCxnSpPr>
        <p:spPr>
          <a:xfrm>
            <a:off x="3195453" y="19365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CBDD8E3-03E5-45A7-A835-C1EFD0A82B40}"/>
              </a:ext>
            </a:extLst>
          </p:cNvPr>
          <p:cNvCxnSpPr/>
          <p:nvPr/>
        </p:nvCxnSpPr>
        <p:spPr>
          <a:xfrm>
            <a:off x="3636858" y="19365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2694B57-99B0-4F73-962F-287A9B5EFFC7}"/>
              </a:ext>
            </a:extLst>
          </p:cNvPr>
          <p:cNvCxnSpPr/>
          <p:nvPr/>
        </p:nvCxnSpPr>
        <p:spPr>
          <a:xfrm>
            <a:off x="4075181" y="19365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EAE582E-B42C-4B80-BDE9-35734F8B7004}"/>
              </a:ext>
            </a:extLst>
          </p:cNvPr>
          <p:cNvCxnSpPr/>
          <p:nvPr/>
        </p:nvCxnSpPr>
        <p:spPr>
          <a:xfrm>
            <a:off x="4533903" y="19365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7D858E4-E4D9-45BF-97F2-21CE665BBB93}"/>
              </a:ext>
            </a:extLst>
          </p:cNvPr>
          <p:cNvCxnSpPr/>
          <p:nvPr/>
        </p:nvCxnSpPr>
        <p:spPr>
          <a:xfrm>
            <a:off x="4961981" y="19365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264DE45-9A58-4CBB-8725-A5B3EDFFC6ED}"/>
              </a:ext>
            </a:extLst>
          </p:cNvPr>
          <p:cNvCxnSpPr/>
          <p:nvPr/>
        </p:nvCxnSpPr>
        <p:spPr>
          <a:xfrm flipV="1">
            <a:off x="539399" y="1725926"/>
            <a:ext cx="0" cy="40905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AC7C2EB2-71E7-4E49-AD07-C8BF325B79EA}"/>
              </a:ext>
            </a:extLst>
          </p:cNvPr>
          <p:cNvSpPr txBox="1"/>
          <p:nvPr/>
        </p:nvSpPr>
        <p:spPr>
          <a:xfrm>
            <a:off x="1639869" y="5932485"/>
            <a:ext cx="2435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Potential Difference / V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FC68DB9-33AC-4D45-BBF2-0283D1C8E5F6}"/>
              </a:ext>
            </a:extLst>
          </p:cNvPr>
          <p:cNvGrpSpPr/>
          <p:nvPr/>
        </p:nvGrpSpPr>
        <p:grpSpPr>
          <a:xfrm>
            <a:off x="536937" y="2045044"/>
            <a:ext cx="4097675" cy="3765226"/>
            <a:chOff x="536937" y="2045044"/>
            <a:chExt cx="4097675" cy="3765226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2941E00-B5A4-46D3-B5C9-3DFE6FC38D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6937" y="2154541"/>
              <a:ext cx="3983412" cy="3655729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23AD27-1307-4F48-8E3A-287A7414B7F8}"/>
                </a:ext>
              </a:extLst>
            </p:cNvPr>
            <p:cNvSpPr/>
            <p:nvPr/>
          </p:nvSpPr>
          <p:spPr>
            <a:xfrm>
              <a:off x="4451732" y="2045044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77DE8E1-8519-43AD-B665-5BD32D78A118}"/>
              </a:ext>
            </a:extLst>
          </p:cNvPr>
          <p:cNvGrpSpPr/>
          <p:nvPr/>
        </p:nvGrpSpPr>
        <p:grpSpPr>
          <a:xfrm>
            <a:off x="545839" y="3444180"/>
            <a:ext cx="4095206" cy="2376196"/>
            <a:chOff x="545839" y="3444180"/>
            <a:chExt cx="4095206" cy="2376196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20E3C56-F192-42A9-8808-3D4E403064ED}"/>
                </a:ext>
              </a:extLst>
            </p:cNvPr>
            <p:cNvSpPr/>
            <p:nvPr/>
          </p:nvSpPr>
          <p:spPr>
            <a:xfrm>
              <a:off x="4458165" y="3444180"/>
              <a:ext cx="182880" cy="1828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CBF433A-5980-4E50-9545-C14754DC8F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5839" y="3545483"/>
              <a:ext cx="3983409" cy="227489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Oval 83">
            <a:extLst>
              <a:ext uri="{FF2B5EF4-FFF2-40B4-BE49-F238E27FC236}">
                <a16:creationId xmlns:a16="http://schemas.microsoft.com/office/drawing/2014/main" id="{0375B145-4128-404A-9A85-A50E598C7066}"/>
              </a:ext>
            </a:extLst>
          </p:cNvPr>
          <p:cNvSpPr/>
          <p:nvPr/>
        </p:nvSpPr>
        <p:spPr>
          <a:xfrm>
            <a:off x="446855" y="5712925"/>
            <a:ext cx="182880" cy="18288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93E665-FF37-400C-985E-6BBBA011597B}"/>
              </a:ext>
            </a:extLst>
          </p:cNvPr>
          <p:cNvSpPr txBox="1"/>
          <p:nvPr/>
        </p:nvSpPr>
        <p:spPr>
          <a:xfrm rot="19049905">
            <a:off x="1597141" y="3254297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Low Resistance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25A784C-06C9-406D-9769-A2A3DFE2E1A2}"/>
              </a:ext>
            </a:extLst>
          </p:cNvPr>
          <p:cNvSpPr txBox="1"/>
          <p:nvPr/>
        </p:nvSpPr>
        <p:spPr>
          <a:xfrm rot="19809879">
            <a:off x="2022432" y="435889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High Resistance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7058CF7-4DEC-480A-BC7A-98C99728E7DE}"/>
              </a:ext>
            </a:extLst>
          </p:cNvPr>
          <p:cNvSpPr txBox="1"/>
          <p:nvPr/>
        </p:nvSpPr>
        <p:spPr>
          <a:xfrm>
            <a:off x="6695237" y="2327095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Ohmic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BE99358-D533-4EC0-862C-18B508738E49}"/>
              </a:ext>
            </a:extLst>
          </p:cNvPr>
          <p:cNvSpPr txBox="1"/>
          <p:nvPr/>
        </p:nvSpPr>
        <p:spPr>
          <a:xfrm>
            <a:off x="6231550" y="3834109"/>
            <a:ext cx="2354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Resistance is constant</a:t>
            </a:r>
          </a:p>
        </p:txBody>
      </p:sp>
    </p:spTree>
    <p:extLst>
      <p:ext uri="{BB962C8B-B14F-4D97-AF65-F5344CB8AC3E}">
        <p14:creationId xmlns:p14="http://schemas.microsoft.com/office/powerpoint/2010/main" val="294658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" grpId="0"/>
      <p:bldP spid="72" grpId="0"/>
      <p:bldP spid="73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26438</TotalTime>
  <Words>728</Words>
  <Application>Microsoft Office PowerPoint</Application>
  <PresentationFormat>On-screen Show (4:3)</PresentationFormat>
  <Paragraphs>189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Ebrima</vt:lpstr>
      <vt:lpstr>Retrospect</vt:lpstr>
      <vt:lpstr>Resistivity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- 8 - Electricity</dc:title>
  <dc:creator>Joe Cossette</dc:creator>
  <cp:lastModifiedBy>Joe Cossette</cp:lastModifiedBy>
  <cp:revision>253</cp:revision>
  <dcterms:created xsi:type="dcterms:W3CDTF">2014-08-31T00:23:19Z</dcterms:created>
  <dcterms:modified xsi:type="dcterms:W3CDTF">2021-01-18T20:52:40Z</dcterms:modified>
</cp:coreProperties>
</file>