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540" r:id="rId2"/>
    <p:sldId id="509" r:id="rId3"/>
    <p:sldId id="561" r:id="rId4"/>
    <p:sldId id="517" r:id="rId5"/>
    <p:sldId id="511" r:id="rId6"/>
    <p:sldId id="512" r:id="rId7"/>
    <p:sldId id="513" r:id="rId8"/>
    <p:sldId id="562" r:id="rId9"/>
    <p:sldId id="518" r:id="rId10"/>
    <p:sldId id="519" r:id="rId11"/>
    <p:sldId id="566" r:id="rId12"/>
    <p:sldId id="545" r:id="rId13"/>
    <p:sldId id="563" r:id="rId14"/>
    <p:sldId id="564" r:id="rId15"/>
    <p:sldId id="560" r:id="rId16"/>
    <p:sldId id="56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FF"/>
    <a:srgbClr val="E29DFD"/>
    <a:srgbClr val="FF7D7D"/>
    <a:srgbClr val="1CADE4"/>
    <a:srgbClr val="FF9933"/>
    <a:srgbClr val="002060"/>
    <a:srgbClr val="FECFC6"/>
    <a:srgbClr val="FFCC9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6517" autoAdjust="0"/>
  </p:normalViewPr>
  <p:slideViewPr>
    <p:cSldViewPr snapToGrid="0">
      <p:cViewPr>
        <p:scale>
          <a:sx n="100" d="100"/>
          <a:sy n="100" d="100"/>
        </p:scale>
        <p:origin x="456" y="-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5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3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3992A-6374-41E8-AE7E-984A7763FB5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325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2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0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4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0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3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9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737944" cy="3566160"/>
          </a:xfrm>
        </p:spPr>
        <p:txBody>
          <a:bodyPr>
            <a:normAutofit/>
          </a:bodyPr>
          <a:lstStyle/>
          <a:p>
            <a:r>
              <a:rPr lang="en-US" sz="6600" dirty="0"/>
              <a:t>Circuit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IB Physics | Electricity</a:t>
            </a:r>
          </a:p>
        </p:txBody>
      </p:sp>
    </p:spTree>
    <p:extLst>
      <p:ext uri="{BB962C8B-B14F-4D97-AF65-F5344CB8AC3E}">
        <p14:creationId xmlns:p14="http://schemas.microsoft.com/office/powerpoint/2010/main" val="34434129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Kirchhoff’s Second Law</a:t>
            </a:r>
          </a:p>
        </p:txBody>
      </p:sp>
      <p:pic>
        <p:nvPicPr>
          <p:cNvPr id="51" name="Picture 50" descr="Kirchho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750" y="264620"/>
            <a:ext cx="999171" cy="1267106"/>
          </a:xfrm>
          <a:prstGeom prst="rect">
            <a:avLst/>
          </a:prstGeom>
          <a:ln>
            <a:noFill/>
          </a:ln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112642" y="1633940"/>
                <a:ext cx="27663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  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𝑙𝑜𝑜𝑝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i="1" dirty="0">
                  <a:latin typeface="+mj-lt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642" y="1633940"/>
                <a:ext cx="2766389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>
            <a:extLst>
              <a:ext uri="{FF2B5EF4-FFF2-40B4-BE49-F238E27FC236}">
                <a16:creationId xmlns:a16="http://schemas.microsoft.com/office/drawing/2014/main" id="{BD830EA2-B369-4CA0-821B-B41D13E6865C}"/>
              </a:ext>
            </a:extLst>
          </p:cNvPr>
          <p:cNvGrpSpPr/>
          <p:nvPr/>
        </p:nvGrpSpPr>
        <p:grpSpPr>
          <a:xfrm>
            <a:off x="203311" y="3496461"/>
            <a:ext cx="3611267" cy="2754153"/>
            <a:chOff x="203311" y="3496461"/>
            <a:chExt cx="3611267" cy="2754153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936372" y="3972914"/>
              <a:ext cx="0" cy="1850021"/>
            </a:xfrm>
            <a:prstGeom prst="line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898272" y="3972914"/>
              <a:ext cx="2819400" cy="0"/>
            </a:xfrm>
            <a:prstGeom prst="line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898272" y="5786668"/>
              <a:ext cx="2819400" cy="0"/>
            </a:xfrm>
            <a:prstGeom prst="line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3679572" y="3972914"/>
              <a:ext cx="0" cy="1850021"/>
            </a:xfrm>
            <a:prstGeom prst="line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2128902" y="5720065"/>
              <a:ext cx="179070" cy="2057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 flipH="1">
              <a:off x="2127178" y="5589977"/>
              <a:ext cx="1724" cy="393382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flipH="1">
              <a:off x="2305386" y="5420908"/>
              <a:ext cx="1724" cy="73152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801366" y="4475554"/>
              <a:ext cx="270012" cy="8890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3544566" y="4470017"/>
              <a:ext cx="270012" cy="8890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03311" y="4683732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1 V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284200" y="3496461"/>
              <a:ext cx="7344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12 V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304524" y="5788949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9 V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128040" y="3913650"/>
              <a:ext cx="179070" cy="2057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Straight Connector 80"/>
            <p:cNvCxnSpPr/>
            <p:nvPr/>
          </p:nvCxnSpPr>
          <p:spPr>
            <a:xfrm flipH="1">
              <a:off x="2126316" y="3783562"/>
              <a:ext cx="1724" cy="393382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2304524" y="3585918"/>
              <a:ext cx="1724" cy="73152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2971557" y="1627409"/>
          <a:ext cx="3798968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07788">
                  <a:extLst>
                    <a:ext uri="{9D8B030D-6E8A-4147-A177-3AD203B41FA5}">
                      <a16:colId xmlns:a16="http://schemas.microsoft.com/office/drawing/2014/main" val="3342421369"/>
                    </a:ext>
                  </a:extLst>
                </a:gridCol>
                <a:gridCol w="624830">
                  <a:extLst>
                    <a:ext uri="{9D8B030D-6E8A-4147-A177-3AD203B41FA5}">
                      <a16:colId xmlns:a16="http://schemas.microsoft.com/office/drawing/2014/main" val="3195441697"/>
                    </a:ext>
                  </a:extLst>
                </a:gridCol>
                <a:gridCol w="1166350">
                  <a:extLst>
                    <a:ext uri="{9D8B030D-6E8A-4147-A177-3AD203B41FA5}">
                      <a16:colId xmlns:a16="http://schemas.microsoft.com/office/drawing/2014/main" val="14361439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B050"/>
                          </a:solidFill>
                          <a:latin typeface="+mj-lt"/>
                        </a:rPr>
                        <a:t>Negative to Positive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B050"/>
                          </a:solidFill>
                          <a:latin typeface="+mj-lt"/>
                          <a:sym typeface="Wingdings" panose="05000000000000000000" pitchFamily="2" charset="2"/>
                        </a:rPr>
                        <a:t></a:t>
                      </a:r>
                      <a:endParaRPr lang="en-US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00B050"/>
                          </a:solidFill>
                          <a:latin typeface="+mj-lt"/>
                        </a:rPr>
                        <a:t>Positive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387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C00000"/>
                          </a:solidFill>
                          <a:latin typeface="+mj-lt"/>
                        </a:rPr>
                        <a:t>Positive to Negative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C00000"/>
                          </a:solidFill>
                          <a:latin typeface="+mj-lt"/>
                          <a:sym typeface="Wingdings" panose="05000000000000000000" pitchFamily="2" charset="2"/>
                        </a:rPr>
                        <a:t></a:t>
                      </a:r>
                      <a:endParaRPr lang="en-US" b="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C00000"/>
                          </a:solidFill>
                          <a:latin typeface="+mj-lt"/>
                        </a:rPr>
                        <a:t>Negative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091059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98086" y="1998249"/>
          <a:ext cx="2007788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07788">
                  <a:extLst>
                    <a:ext uri="{9D8B030D-6E8A-4147-A177-3AD203B41FA5}">
                      <a16:colId xmlns:a16="http://schemas.microsoft.com/office/drawing/2014/main" val="33733121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C00000"/>
                          </a:solidFill>
                          <a:latin typeface="+mj-lt"/>
                        </a:rPr>
                        <a:t>Always</a:t>
                      </a:r>
                      <a:r>
                        <a:rPr lang="en-US" b="0" baseline="0" dirty="0">
                          <a:solidFill>
                            <a:srgbClr val="C00000"/>
                          </a:solidFill>
                          <a:latin typeface="+mj-lt"/>
                        </a:rPr>
                        <a:t> Negative</a:t>
                      </a:r>
                      <a:endParaRPr lang="en-US" b="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7705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7474" y="1648688"/>
            <a:ext cx="18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Over Resistors: 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890769" y="1305826"/>
            <a:ext cx="18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Across Batteries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411464" y="1738314"/>
            <a:ext cx="0" cy="14771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470270" y="1676118"/>
            <a:ext cx="0" cy="27650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5327644" y="1812170"/>
            <a:ext cx="9144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470270" y="1812170"/>
            <a:ext cx="8706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5470270" y="2109994"/>
            <a:ext cx="1843" cy="13314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419084" y="2045415"/>
            <a:ext cx="0" cy="27650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5327644" y="2181467"/>
            <a:ext cx="9144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470270" y="2181467"/>
            <a:ext cx="8706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1AB8BA5A-6728-4EFB-A0BD-57D14679F718}"/>
              </a:ext>
            </a:extLst>
          </p:cNvPr>
          <p:cNvSpPr txBox="1"/>
          <p:nvPr/>
        </p:nvSpPr>
        <p:spPr>
          <a:xfrm>
            <a:off x="3833744" y="4683732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+mj-lt"/>
              </a:rPr>
              <a:t>2 V</a:t>
            </a:r>
          </a:p>
        </p:txBody>
      </p:sp>
      <p:sp>
        <p:nvSpPr>
          <p:cNvPr id="52" name="Arc 51">
            <a:extLst>
              <a:ext uri="{FF2B5EF4-FFF2-40B4-BE49-F238E27FC236}">
                <a16:creationId xmlns:a16="http://schemas.microsoft.com/office/drawing/2014/main" id="{82CD9F61-1DAA-473A-86DB-5C41C257A219}"/>
              </a:ext>
            </a:extLst>
          </p:cNvPr>
          <p:cNvSpPr/>
          <p:nvPr/>
        </p:nvSpPr>
        <p:spPr>
          <a:xfrm rot="10800000">
            <a:off x="1193098" y="4104952"/>
            <a:ext cx="2216463" cy="1499295"/>
          </a:xfrm>
          <a:prstGeom prst="arc">
            <a:avLst>
              <a:gd name="adj1" fmla="val 6616211"/>
              <a:gd name="adj2" fmla="val 3867894"/>
            </a:avLst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475A4D5-F082-40EA-AD6E-200926DF59D0}"/>
              </a:ext>
            </a:extLst>
          </p:cNvPr>
          <p:cNvSpPr/>
          <p:nvPr/>
        </p:nvSpPr>
        <p:spPr>
          <a:xfrm>
            <a:off x="3814578" y="2890492"/>
            <a:ext cx="50881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3200" dirty="0">
                <a:latin typeface="+mj-lt"/>
              </a:rPr>
              <a:t>(</a:t>
            </a:r>
            <a:r>
              <a:rPr lang="en-US" sz="3200" dirty="0">
                <a:solidFill>
                  <a:srgbClr val="C00000"/>
                </a:solidFill>
                <a:latin typeface="+mj-lt"/>
              </a:rPr>
              <a:t>       </a:t>
            </a:r>
            <a:r>
              <a:rPr lang="en-US" sz="3200" dirty="0">
                <a:latin typeface="+mj-lt"/>
              </a:rPr>
              <a:t>) + (</a:t>
            </a:r>
            <a:r>
              <a:rPr lang="en-US" sz="3200" dirty="0">
                <a:solidFill>
                  <a:srgbClr val="00B050"/>
                </a:solidFill>
                <a:latin typeface="+mj-lt"/>
              </a:rPr>
              <a:t>    </a:t>
            </a:r>
            <a:r>
              <a:rPr lang="en-US" sz="3200" dirty="0">
                <a:latin typeface="+mj-lt"/>
              </a:rPr>
              <a:t>) + (</a:t>
            </a:r>
            <a:r>
              <a:rPr lang="en-US" sz="3200" dirty="0">
                <a:solidFill>
                  <a:srgbClr val="C00000"/>
                </a:solidFill>
                <a:latin typeface="+mj-lt"/>
              </a:rPr>
              <a:t>     </a:t>
            </a:r>
            <a:r>
              <a:rPr lang="en-US" sz="3200" dirty="0">
                <a:latin typeface="+mj-lt"/>
              </a:rPr>
              <a:t>) + (</a:t>
            </a:r>
            <a:r>
              <a:rPr lang="en-US" sz="3200" dirty="0">
                <a:solidFill>
                  <a:srgbClr val="C00000"/>
                </a:solidFill>
                <a:latin typeface="+mj-lt"/>
              </a:rPr>
              <a:t>    </a:t>
            </a:r>
            <a:r>
              <a:rPr lang="en-US" sz="3200" dirty="0">
                <a:latin typeface="+mj-lt"/>
              </a:rPr>
              <a:t>) = 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5493FA2-0474-49C9-B070-39084C4C1539}"/>
              </a:ext>
            </a:extLst>
          </p:cNvPr>
          <p:cNvSpPr/>
          <p:nvPr/>
        </p:nvSpPr>
        <p:spPr>
          <a:xfrm>
            <a:off x="4112446" y="2911686"/>
            <a:ext cx="8066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3200" dirty="0">
                <a:solidFill>
                  <a:srgbClr val="00B050"/>
                </a:solidFill>
                <a:latin typeface="+mj-lt"/>
              </a:rPr>
              <a:t>+12</a:t>
            </a:r>
            <a:endParaRPr lang="en-US" sz="3200" dirty="0">
              <a:latin typeface="+mj-lt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9D60EC6-B6C4-43BC-8273-443A8635C2A3}"/>
              </a:ext>
            </a:extLst>
          </p:cNvPr>
          <p:cNvSpPr/>
          <p:nvPr/>
        </p:nvSpPr>
        <p:spPr>
          <a:xfrm>
            <a:off x="5398861" y="2910531"/>
            <a:ext cx="518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+mj-lt"/>
              </a:rPr>
              <a:t>-2</a:t>
            </a:r>
            <a:endParaRPr lang="en-US" sz="3200" dirty="0">
              <a:latin typeface="+mj-lt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0292359-52C9-4A8A-A653-E7BDE5FE6B83}"/>
              </a:ext>
            </a:extLst>
          </p:cNvPr>
          <p:cNvSpPr/>
          <p:nvPr/>
        </p:nvSpPr>
        <p:spPr>
          <a:xfrm>
            <a:off x="7472611" y="2909542"/>
            <a:ext cx="518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+mj-lt"/>
              </a:rPr>
              <a:t>-1</a:t>
            </a:r>
            <a:endParaRPr lang="en-US" sz="3200" dirty="0">
              <a:latin typeface="+mj-lt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2FF5C0C-793B-45BA-BAE6-C6C3E939CFD1}"/>
              </a:ext>
            </a:extLst>
          </p:cNvPr>
          <p:cNvSpPr/>
          <p:nvPr/>
        </p:nvSpPr>
        <p:spPr>
          <a:xfrm>
            <a:off x="6436811" y="2909542"/>
            <a:ext cx="518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3200" dirty="0">
                <a:solidFill>
                  <a:srgbClr val="C00000"/>
                </a:solidFill>
                <a:latin typeface="+mj-lt"/>
              </a:rPr>
              <a:t>-9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EB0691C-9BE2-44DD-B54C-99DAE568120C}"/>
              </a:ext>
            </a:extLst>
          </p:cNvPr>
          <p:cNvSpPr txBox="1"/>
          <p:nvPr/>
        </p:nvSpPr>
        <p:spPr>
          <a:xfrm>
            <a:off x="5214131" y="3330679"/>
            <a:ext cx="927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Resistor</a:t>
            </a:r>
          </a:p>
        </p:txBody>
      </p:sp>
    </p:spTree>
    <p:extLst>
      <p:ext uri="{BB962C8B-B14F-4D97-AF65-F5344CB8AC3E}">
        <p14:creationId xmlns:p14="http://schemas.microsoft.com/office/powerpoint/2010/main" val="136990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2" grpId="0" animBg="1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 Physics Data Booklet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4" y="1449516"/>
            <a:ext cx="9114806" cy="471204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59A7A20-53F3-4184-9749-CAD19A98866C}"/>
              </a:ext>
            </a:extLst>
          </p:cNvPr>
          <p:cNvSpPr/>
          <p:nvPr/>
        </p:nvSpPr>
        <p:spPr>
          <a:xfrm>
            <a:off x="5028699" y="2094497"/>
            <a:ext cx="1438121" cy="340790"/>
          </a:xfrm>
          <a:prstGeom prst="rect">
            <a:avLst/>
          </a:prstGeom>
          <a:solidFill>
            <a:srgbClr val="FFFF00">
              <a:alpha val="20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7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Big Three</a:t>
            </a:r>
            <a:endParaRPr lang="en-US" sz="44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9953" y="1617615"/>
            <a:ext cx="54995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Ohm’s Law: </a:t>
            </a:r>
            <a:r>
              <a:rPr lang="en-US" sz="2800" dirty="0">
                <a:latin typeface="+mj-lt"/>
              </a:rPr>
              <a:t>If you know two of the three electrical properties: V, I, or 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573079" y="1531726"/>
                <a:ext cx="1501693" cy="1125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3079" y="1531726"/>
                <a:ext cx="1501693" cy="1125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 flipV="1">
            <a:off x="0" y="290222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8411" y="3085286"/>
            <a:ext cx="39821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+mj-lt"/>
              </a:rPr>
              <a:t>Kirchhoff’s Voltage Law</a:t>
            </a:r>
            <a:endParaRPr lang="en-US" sz="3200" dirty="0">
              <a:latin typeface="+mj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518991" y="2902226"/>
            <a:ext cx="0" cy="3445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892847" y="3091362"/>
            <a:ext cx="39728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+mj-lt"/>
              </a:rPr>
              <a:t>Kirchhoff’s Current Law</a:t>
            </a:r>
            <a:endParaRPr lang="en-US" sz="3200" dirty="0"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78658" y="3591509"/>
                <a:ext cx="318818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  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𝑙𝑜𝑜𝑝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58" y="3591509"/>
                <a:ext cx="3188180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915370" y="3591508"/>
                <a:ext cx="392780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  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𝑗𝑢𝑛𝑐𝑡𝑖𝑜𝑛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370" y="3591508"/>
                <a:ext cx="3927807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83165" y="4503687"/>
            <a:ext cx="35526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Draw a loop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voltage provided must equal the voltage dissipated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Useful if you have parallel branches to solve for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15370" y="4503687"/>
            <a:ext cx="3751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Calculate the current coming out of the battery (total current)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this splits into parallel branches, the total should still add up</a:t>
            </a:r>
          </a:p>
        </p:txBody>
      </p:sp>
    </p:spTree>
    <p:extLst>
      <p:ext uri="{BB962C8B-B14F-4D97-AF65-F5344CB8AC3E}">
        <p14:creationId xmlns:p14="http://schemas.microsoft.com/office/powerpoint/2010/main" val="3864753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9D6EF282-A64C-4184-B94C-9879F4AFA5AE}"/>
              </a:ext>
            </a:extLst>
          </p:cNvPr>
          <p:cNvSpPr/>
          <p:nvPr/>
        </p:nvSpPr>
        <p:spPr>
          <a:xfrm>
            <a:off x="197925" y="2517691"/>
            <a:ext cx="3878425" cy="1419325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Calculating Circuits - Series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9959" y="1853281"/>
            <a:ext cx="497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R</a:t>
            </a:r>
            <a:r>
              <a:rPr lang="en-US" sz="2800" baseline="-25000" dirty="0">
                <a:latin typeface="+mj-lt"/>
              </a:rPr>
              <a:t>1</a:t>
            </a:r>
            <a:endParaRPr lang="en-US" sz="28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54961" y="1861261"/>
            <a:ext cx="497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R</a:t>
            </a:r>
            <a:r>
              <a:rPr lang="en-US" sz="2800" baseline="-25000" dirty="0">
                <a:latin typeface="+mj-lt"/>
              </a:rPr>
              <a:t>2</a:t>
            </a:r>
            <a:endParaRPr lang="en-US" sz="28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126063" y="1870385"/>
            <a:ext cx="4972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j-lt"/>
              </a:rPr>
              <a:t>R</a:t>
            </a:r>
            <a:r>
              <a:rPr lang="en-US" sz="2800" baseline="-25000" dirty="0">
                <a:latin typeface="+mj-lt"/>
              </a:rPr>
              <a:t>3</a:t>
            </a:r>
            <a:endParaRPr lang="en-US" sz="28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74040" y="3895093"/>
            <a:ext cx="9220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+mj-lt"/>
              </a:rPr>
              <a:t>12 V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4360165" y="1680906"/>
          <a:ext cx="4647516" cy="35052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056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8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1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2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661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R</a:t>
                      </a:r>
                      <a:r>
                        <a:rPr lang="en-US" sz="3200" baseline="-25000" dirty="0">
                          <a:latin typeface="+mj-lt"/>
                        </a:rPr>
                        <a:t>1</a:t>
                      </a:r>
                      <a:endParaRPr lang="en-US" sz="3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B05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FFC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 </a:t>
                      </a:r>
                      <a:r>
                        <a:rPr lang="el-GR" sz="3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Ω</a:t>
                      </a:r>
                      <a:endParaRPr lang="en-US" sz="3200" dirty="0"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+mj-lt"/>
                        </a:rPr>
                        <a:t>R</a:t>
                      </a:r>
                      <a:r>
                        <a:rPr lang="en-US" sz="3200" b="1" baseline="-25000" dirty="0">
                          <a:latin typeface="+mj-lt"/>
                        </a:rPr>
                        <a:t>2</a:t>
                      </a:r>
                      <a:endParaRPr lang="en-US" sz="32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B05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 </a:t>
                      </a:r>
                      <a:r>
                        <a:rPr kumimoji="0" lang="el-GR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Ω</a:t>
                      </a:r>
                      <a:endParaRPr kumimoji="0" lang="en-US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3200" b="1" kern="1200" baseline="-25000" dirty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B05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2 </a:t>
                      </a:r>
                      <a:r>
                        <a:rPr kumimoji="0" lang="el-GR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Ω</a:t>
                      </a:r>
                      <a:endParaRPr kumimoji="0" lang="en-US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 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E1FAE184-939C-4FD9-8B62-7933EC1FE6D5}"/>
              </a:ext>
            </a:extLst>
          </p:cNvPr>
          <p:cNvSpPr/>
          <p:nvPr/>
        </p:nvSpPr>
        <p:spPr>
          <a:xfrm rot="5400000">
            <a:off x="672197" y="2152384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1D895B3-25D2-4E4F-9597-9149B7A89DB6}"/>
              </a:ext>
            </a:extLst>
          </p:cNvPr>
          <p:cNvSpPr/>
          <p:nvPr/>
        </p:nvSpPr>
        <p:spPr>
          <a:xfrm rot="5400000">
            <a:off x="1968882" y="2152384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29C0110-47F0-411F-947D-7F486F62A4B1}"/>
              </a:ext>
            </a:extLst>
          </p:cNvPr>
          <p:cNvSpPr/>
          <p:nvPr/>
        </p:nvSpPr>
        <p:spPr>
          <a:xfrm rot="5400000">
            <a:off x="3265567" y="2152384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0E211B9-D1CF-46EC-8666-E7DEB5432A88}"/>
              </a:ext>
            </a:extLst>
          </p:cNvPr>
          <p:cNvGrpSpPr/>
          <p:nvPr/>
        </p:nvGrpSpPr>
        <p:grpSpPr>
          <a:xfrm rot="10800000">
            <a:off x="2004675" y="3453313"/>
            <a:ext cx="244929" cy="976088"/>
            <a:chOff x="1776075" y="3377113"/>
            <a:chExt cx="244929" cy="976088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F406E16F-0ED8-49D7-A3A2-C5CB9189690A}"/>
                </a:ext>
              </a:extLst>
            </p:cNvPr>
            <p:cNvSpPr/>
            <p:nvPr/>
          </p:nvSpPr>
          <p:spPr>
            <a:xfrm>
              <a:off x="1793252" y="3690592"/>
              <a:ext cx="227751" cy="49704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776075" y="3646082"/>
              <a:ext cx="0" cy="530679"/>
            </a:xfrm>
            <a:prstGeom prst="line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2021004" y="3377113"/>
              <a:ext cx="0" cy="976088"/>
            </a:xfrm>
            <a:prstGeom prst="line">
              <a:avLst/>
            </a:prstGeom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526197F4-3B4B-4FD7-8511-C9F2DCDC306C}"/>
              </a:ext>
            </a:extLst>
          </p:cNvPr>
          <p:cNvSpPr txBox="1"/>
          <p:nvPr/>
        </p:nvSpPr>
        <p:spPr>
          <a:xfrm>
            <a:off x="540883" y="2315399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j-lt"/>
              </a:rPr>
              <a:t>1 </a:t>
            </a:r>
            <a:r>
              <a:rPr lang="el-GR" sz="2000" dirty="0">
                <a:solidFill>
                  <a:srgbClr val="C00000"/>
                </a:solidFill>
                <a:latin typeface="+mj-lt"/>
              </a:rPr>
              <a:t>Ω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F4CC1AC-DBDC-4693-8621-68CF0D12BE5E}"/>
              </a:ext>
            </a:extLst>
          </p:cNvPr>
          <p:cNvSpPr txBox="1"/>
          <p:nvPr/>
        </p:nvSpPr>
        <p:spPr>
          <a:xfrm>
            <a:off x="1833321" y="2315399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j-lt"/>
              </a:rPr>
              <a:t>3 </a:t>
            </a:r>
            <a:r>
              <a:rPr lang="el-GR" sz="2000" dirty="0">
                <a:solidFill>
                  <a:srgbClr val="C00000"/>
                </a:solidFill>
                <a:latin typeface="+mj-lt"/>
              </a:rPr>
              <a:t>Ω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869C543-43EF-43AB-B7B7-EC2065080895}"/>
              </a:ext>
            </a:extLst>
          </p:cNvPr>
          <p:cNvSpPr txBox="1"/>
          <p:nvPr/>
        </p:nvSpPr>
        <p:spPr>
          <a:xfrm>
            <a:off x="3145269" y="2315399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j-lt"/>
              </a:rPr>
              <a:t>2 </a:t>
            </a:r>
            <a:r>
              <a:rPr lang="el-GR" sz="2000" dirty="0">
                <a:solidFill>
                  <a:srgbClr val="C00000"/>
                </a:solidFill>
                <a:latin typeface="+mj-lt"/>
              </a:rPr>
              <a:t>Ω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6F22F9EF-62F2-4A30-BFDA-3E8F40EB2AC2}"/>
                  </a:ext>
                </a:extLst>
              </p:cNvPr>
              <p:cNvSpPr/>
              <p:nvPr/>
            </p:nvSpPr>
            <p:spPr>
              <a:xfrm>
                <a:off x="226003" y="5567456"/>
                <a:ext cx="310014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=1+3+2</m:t>
                      </m:r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6F22F9EF-62F2-4A30-BFDA-3E8F40EB2A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003" y="5567456"/>
                <a:ext cx="3100144" cy="461665"/>
              </a:xfrm>
              <a:prstGeom prst="rect">
                <a:avLst/>
              </a:prstGeom>
              <a:blipFill>
                <a:blip r:embed="rId2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B302B25C-2C47-4582-9483-7230D7781215}"/>
                  </a:ext>
                </a:extLst>
              </p:cNvPr>
              <p:cNvSpPr/>
              <p:nvPr/>
            </p:nvSpPr>
            <p:spPr>
              <a:xfrm>
                <a:off x="3685802" y="5390475"/>
                <a:ext cx="2695546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US" sz="2400" i="1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=2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lang="en-US" sz="2400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B302B25C-2C47-4582-9483-7230D77812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5802" y="5390475"/>
                <a:ext cx="2695546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90FC0ED7-FBF0-422C-B3AD-EB4354EE6A5C}"/>
                  </a:ext>
                </a:extLst>
              </p:cNvPr>
              <p:cNvSpPr/>
              <p:nvPr/>
            </p:nvSpPr>
            <p:spPr>
              <a:xfrm>
                <a:off x="6870535" y="5552730"/>
                <a:ext cx="185839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90FC0ED7-FBF0-422C-B3AD-EB4354EE6A5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0535" y="5552730"/>
                <a:ext cx="1858394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0C91AB08-8A1E-4F91-84A7-E00404E21DF5}"/>
              </a:ext>
            </a:extLst>
          </p:cNvPr>
          <p:cNvGrpSpPr/>
          <p:nvPr/>
        </p:nvGrpSpPr>
        <p:grpSpPr>
          <a:xfrm>
            <a:off x="82639" y="1386408"/>
            <a:ext cx="4299575" cy="433650"/>
            <a:chOff x="19795" y="2406575"/>
            <a:chExt cx="4299575" cy="43365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73F93B8-8F7E-4EA4-859A-9B78A966EBAF}"/>
                </a:ext>
              </a:extLst>
            </p:cNvPr>
            <p:cNvSpPr txBox="1"/>
            <p:nvPr/>
          </p:nvSpPr>
          <p:spPr>
            <a:xfrm>
              <a:off x="19795" y="2406575"/>
              <a:ext cx="42995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>
                  <a:solidFill>
                    <a:srgbClr val="FFC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No Junction: </a:t>
              </a:r>
              <a:r>
                <a:rPr lang="en-US" sz="1600" dirty="0">
                  <a:solidFill>
                    <a:srgbClr val="FFC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Current is the same throughout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D56777EF-1784-4028-BEC0-0A4E5B0D4F9F}"/>
                </a:ext>
              </a:extLst>
            </p:cNvPr>
            <p:cNvCxnSpPr/>
            <p:nvPr/>
          </p:nvCxnSpPr>
          <p:spPr>
            <a:xfrm flipV="1">
              <a:off x="448079" y="2830771"/>
              <a:ext cx="3303247" cy="9454"/>
            </a:xfrm>
            <a:prstGeom prst="straightConnector1">
              <a:avLst/>
            </a:prstGeom>
            <a:ln w="76200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F948FCD9-EAD4-4483-AFE7-CB332F106D5B}"/>
              </a:ext>
            </a:extLst>
          </p:cNvPr>
          <p:cNvSpPr/>
          <p:nvPr/>
        </p:nvSpPr>
        <p:spPr>
          <a:xfrm>
            <a:off x="8023883" y="4530356"/>
            <a:ext cx="8274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3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</a:t>
            </a:r>
            <a:r>
              <a:rPr lang="el-GR" sz="3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32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2FD9C48-0CC5-486A-822E-5CC07EE181D5}"/>
              </a:ext>
            </a:extLst>
          </p:cNvPr>
          <p:cNvSpPr/>
          <p:nvPr/>
        </p:nvSpPr>
        <p:spPr>
          <a:xfrm>
            <a:off x="6923875" y="4530355"/>
            <a:ext cx="7825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3200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A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77D5454-3E7D-419A-B844-6B4A3A096D92}"/>
              </a:ext>
            </a:extLst>
          </p:cNvPr>
          <p:cNvSpPr/>
          <p:nvPr/>
        </p:nvSpPr>
        <p:spPr>
          <a:xfrm>
            <a:off x="6916255" y="3804487"/>
            <a:ext cx="7825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3200" dirty="0">
                <a:solidFill>
                  <a:srgbClr val="FFC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A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D8019D1-6BCE-42B6-9E27-0969B04BC99E}"/>
              </a:ext>
            </a:extLst>
          </p:cNvPr>
          <p:cNvSpPr/>
          <p:nvPr/>
        </p:nvSpPr>
        <p:spPr>
          <a:xfrm>
            <a:off x="6916255" y="3074510"/>
            <a:ext cx="7825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3200" dirty="0">
                <a:solidFill>
                  <a:srgbClr val="FFC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A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582418D-34B6-4F24-AC22-82961FAC0BFE}"/>
              </a:ext>
            </a:extLst>
          </p:cNvPr>
          <p:cNvSpPr/>
          <p:nvPr/>
        </p:nvSpPr>
        <p:spPr>
          <a:xfrm>
            <a:off x="6923875" y="2336399"/>
            <a:ext cx="7825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3200" dirty="0">
                <a:solidFill>
                  <a:srgbClr val="FFC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A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92F3A61-54AD-4B24-9BA0-8F1113CC04FB}"/>
              </a:ext>
            </a:extLst>
          </p:cNvPr>
          <p:cNvSpPr/>
          <p:nvPr/>
        </p:nvSpPr>
        <p:spPr>
          <a:xfrm>
            <a:off x="5693754" y="2336398"/>
            <a:ext cx="7729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32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V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D3DF1D3-DCCA-4B0E-8419-63B631E6113B}"/>
              </a:ext>
            </a:extLst>
          </p:cNvPr>
          <p:cNvSpPr/>
          <p:nvPr/>
        </p:nvSpPr>
        <p:spPr>
          <a:xfrm>
            <a:off x="5691097" y="3070540"/>
            <a:ext cx="7729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32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V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0FB6C25-808B-4239-8A16-B0136D409279}"/>
              </a:ext>
            </a:extLst>
          </p:cNvPr>
          <p:cNvSpPr/>
          <p:nvPr/>
        </p:nvSpPr>
        <p:spPr>
          <a:xfrm>
            <a:off x="5691097" y="3804486"/>
            <a:ext cx="7729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32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V</a:t>
            </a:r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E77896AC-65E5-49F3-B0D0-9CF19F9BB4E7}"/>
              </a:ext>
            </a:extLst>
          </p:cNvPr>
          <p:cNvSpPr/>
          <p:nvPr/>
        </p:nvSpPr>
        <p:spPr>
          <a:xfrm rot="10800000" flipH="1" flipV="1">
            <a:off x="381000" y="2795598"/>
            <a:ext cx="3522013" cy="946398"/>
          </a:xfrm>
          <a:prstGeom prst="arc">
            <a:avLst>
              <a:gd name="adj1" fmla="val 7707364"/>
              <a:gd name="adj2" fmla="val 3730194"/>
            </a:avLst>
          </a:prstGeom>
          <a:ln w="76200">
            <a:solidFill>
              <a:schemeClr val="accent5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8590769-3FEF-45DB-9338-7E97B7A9DC7D}"/>
              </a:ext>
            </a:extLst>
          </p:cNvPr>
          <p:cNvSpPr txBox="1"/>
          <p:nvPr/>
        </p:nvSpPr>
        <p:spPr>
          <a:xfrm>
            <a:off x="282556" y="4660782"/>
            <a:ext cx="36686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5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Loop: </a:t>
            </a:r>
            <a:r>
              <a:rPr lang="en-US" sz="2000" dirty="0">
                <a:solidFill>
                  <a:schemeClr val="accent5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Voltage supplied equals voltage dissipated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56B826-DB5F-4442-9EB3-E69AA6568E4D}"/>
              </a:ext>
            </a:extLst>
          </p:cNvPr>
          <p:cNvGrpSpPr/>
          <p:nvPr/>
        </p:nvGrpSpPr>
        <p:grpSpPr>
          <a:xfrm>
            <a:off x="282556" y="3915515"/>
            <a:ext cx="725878" cy="369332"/>
            <a:chOff x="282556" y="3915515"/>
            <a:chExt cx="725878" cy="369332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3E1269E7-B8BC-4A88-A0C2-544AFD32AE56}"/>
                </a:ext>
              </a:extLst>
            </p:cNvPr>
            <p:cNvCxnSpPr/>
            <p:nvPr/>
          </p:nvCxnSpPr>
          <p:spPr>
            <a:xfrm flipH="1">
              <a:off x="282556" y="3937016"/>
              <a:ext cx="442063" cy="0"/>
            </a:xfrm>
            <a:prstGeom prst="straightConnector1">
              <a:avLst/>
            </a:prstGeom>
            <a:ln w="76200">
              <a:solidFill>
                <a:srgbClr val="FF66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079C9AF7-6D4F-476C-8E9A-B94A0C055E3E}"/>
                </a:ext>
              </a:extLst>
            </p:cNvPr>
            <p:cNvSpPr/>
            <p:nvPr/>
          </p:nvSpPr>
          <p:spPr>
            <a:xfrm>
              <a:off x="487137" y="3915515"/>
              <a:ext cx="5212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defTabSz="914400">
                <a:defRPr/>
              </a:pPr>
              <a:r>
                <a:rPr lang="en-US" dirty="0">
                  <a:solidFill>
                    <a:srgbClr val="FF66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 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3902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4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 animBg="1"/>
      <p:bldP spid="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Calculating Circuits - Parallel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83157" y="2012044"/>
            <a:ext cx="2527300" cy="1593804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83157" y="3220288"/>
            <a:ext cx="2527300" cy="10904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1382878" y="2464061"/>
            <a:ext cx="5421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R</a:t>
            </a:r>
            <a:r>
              <a:rPr lang="en-US" sz="3200" baseline="-25000" dirty="0">
                <a:latin typeface="+mj-lt"/>
              </a:rPr>
              <a:t>2</a:t>
            </a:r>
            <a:endParaRPr lang="en-US" sz="3200" dirty="0">
              <a:latin typeface="+mj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36355" y="4282512"/>
            <a:ext cx="1013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7030A0"/>
                </a:solidFill>
                <a:latin typeface="+mj-lt"/>
              </a:rPr>
              <a:t>12 V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376539" y="1300766"/>
            <a:ext cx="5421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R</a:t>
            </a:r>
            <a:r>
              <a:rPr lang="en-US" sz="3200" baseline="-25000" dirty="0">
                <a:latin typeface="+mj-lt"/>
              </a:rPr>
              <a:t>1</a:t>
            </a:r>
            <a:endParaRPr lang="en-US" sz="3200" dirty="0">
              <a:latin typeface="+mj-lt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B7254466-5447-4AD4-AB38-2AA8E3A8FBDD}"/>
              </a:ext>
            </a:extLst>
          </p:cNvPr>
          <p:cNvGraphicFramePr>
            <a:graphicFrameLocks noGrp="1"/>
          </p:cNvGraphicFramePr>
          <p:nvPr/>
        </p:nvGraphicFramePr>
        <p:xfrm>
          <a:off x="3348701" y="1680906"/>
          <a:ext cx="5658979" cy="27736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286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71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73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73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661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R</a:t>
                      </a:r>
                      <a:r>
                        <a:rPr lang="en-US" sz="3200" baseline="-25000" dirty="0">
                          <a:latin typeface="+mj-lt"/>
                        </a:rPr>
                        <a:t>1</a:t>
                      </a:r>
                      <a:endParaRPr lang="en-US" sz="3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FFC00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6 </a:t>
                      </a:r>
                      <a:r>
                        <a:rPr kumimoji="0" lang="el-GR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Ω</a:t>
                      </a:r>
                      <a:endParaRPr kumimoji="0" lang="en-US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+mj-lt"/>
                        </a:rPr>
                        <a:t>R</a:t>
                      </a:r>
                      <a:r>
                        <a:rPr lang="en-US" sz="3200" b="1" baseline="-25000" dirty="0">
                          <a:latin typeface="+mj-lt"/>
                        </a:rPr>
                        <a:t>2</a:t>
                      </a:r>
                      <a:endParaRPr lang="en-US" sz="32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B050"/>
                        </a:solidFill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3 </a:t>
                      </a:r>
                      <a:r>
                        <a:rPr kumimoji="0" lang="el-GR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Ω</a:t>
                      </a:r>
                      <a:endParaRPr kumimoji="0" lang="en-US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+mj-lt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12 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66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C0CF8AA-55EE-48FE-A36E-9F5BCEB99AE0}"/>
                  </a:ext>
                </a:extLst>
              </p:cNvPr>
              <p:cNvSpPr/>
              <p:nvPr/>
            </p:nvSpPr>
            <p:spPr>
              <a:xfrm>
                <a:off x="3563306" y="4648935"/>
                <a:ext cx="373794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2400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4C0CF8AA-55EE-48FE-A36E-9F5BCEB99A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306" y="4648935"/>
                <a:ext cx="3737946" cy="461665"/>
              </a:xfrm>
              <a:prstGeom prst="rect">
                <a:avLst/>
              </a:prstGeom>
              <a:blipFill>
                <a:blip r:embed="rId2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F09E8BE-D15C-48B4-AB7B-EB9BCC9146D4}"/>
                  </a:ext>
                </a:extLst>
              </p:cNvPr>
              <p:cNvSpPr/>
              <p:nvPr/>
            </p:nvSpPr>
            <p:spPr>
              <a:xfrm>
                <a:off x="3563306" y="5228218"/>
                <a:ext cx="2695546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US" sz="2400" i="1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66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=6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lang="en-US" sz="2400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F09E8BE-D15C-48B4-AB7B-EB9BCC9146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306" y="5228218"/>
                <a:ext cx="2695546" cy="7861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B51DEFA-487A-4BE0-9B45-38D1BA0206B4}"/>
                  </a:ext>
                </a:extLst>
              </p:cNvPr>
              <p:cNvSpPr/>
              <p:nvPr/>
            </p:nvSpPr>
            <p:spPr>
              <a:xfrm>
                <a:off x="6851875" y="5228218"/>
                <a:ext cx="1299843" cy="7813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B51DEFA-487A-4BE0-9B45-38D1BA0206B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1875" y="5228218"/>
                <a:ext cx="1299843" cy="7813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>
            <a:extLst>
              <a:ext uri="{FF2B5EF4-FFF2-40B4-BE49-F238E27FC236}">
                <a16:creationId xmlns:a16="http://schemas.microsoft.com/office/drawing/2014/main" id="{9F98E7FE-FD1D-47B9-A761-43DF8079C471}"/>
              </a:ext>
            </a:extLst>
          </p:cNvPr>
          <p:cNvSpPr/>
          <p:nvPr/>
        </p:nvSpPr>
        <p:spPr>
          <a:xfrm>
            <a:off x="390296" y="2016790"/>
            <a:ext cx="2527300" cy="230033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6CD1996-0719-44C3-8ECB-8B2A9EC71F18}"/>
              </a:ext>
            </a:extLst>
          </p:cNvPr>
          <p:cNvSpPr/>
          <p:nvPr/>
        </p:nvSpPr>
        <p:spPr>
          <a:xfrm>
            <a:off x="429207" y="3220288"/>
            <a:ext cx="2443926" cy="105495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 rot="10800000">
            <a:off x="1500724" y="3946318"/>
            <a:ext cx="278639" cy="704850"/>
            <a:chOff x="5388736" y="3629025"/>
            <a:chExt cx="278639" cy="704850"/>
          </a:xfrm>
        </p:grpSpPr>
        <p:sp>
          <p:nvSpPr>
            <p:cNvPr id="60" name="Rectangle 59"/>
            <p:cNvSpPr/>
            <p:nvPr/>
          </p:nvSpPr>
          <p:spPr>
            <a:xfrm>
              <a:off x="5388736" y="3895725"/>
              <a:ext cx="278639" cy="238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 flipV="1">
              <a:off x="5667375" y="3629025"/>
              <a:ext cx="0" cy="704850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V="1">
              <a:off x="5388736" y="3805237"/>
              <a:ext cx="2414" cy="409576"/>
            </a:xfrm>
            <a:prstGeom prst="line">
              <a:avLst/>
            </a:prstGeom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Rectangle 32"/>
          <p:cNvSpPr/>
          <p:nvPr/>
        </p:nvSpPr>
        <p:spPr>
          <a:xfrm rot="5400000">
            <a:off x="1507853" y="1649162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 rot="5400000">
            <a:off x="1507853" y="2823069"/>
            <a:ext cx="277906" cy="726141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29689C-B4E4-4C94-AE3B-7ACF68A69069}"/>
              </a:ext>
            </a:extLst>
          </p:cNvPr>
          <p:cNvSpPr txBox="1"/>
          <p:nvPr/>
        </p:nvSpPr>
        <p:spPr>
          <a:xfrm>
            <a:off x="1376539" y="1804560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j-lt"/>
              </a:rPr>
              <a:t>6 </a:t>
            </a:r>
            <a:r>
              <a:rPr lang="el-GR" sz="2000" dirty="0">
                <a:solidFill>
                  <a:srgbClr val="C00000"/>
                </a:solidFill>
                <a:latin typeface="+mj-lt"/>
              </a:rPr>
              <a:t>Ω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D1B89BF-E220-45FC-B060-37A122389572}"/>
              </a:ext>
            </a:extLst>
          </p:cNvPr>
          <p:cNvSpPr txBox="1"/>
          <p:nvPr/>
        </p:nvSpPr>
        <p:spPr>
          <a:xfrm>
            <a:off x="1376539" y="2979128"/>
            <a:ext cx="5405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+mj-lt"/>
              </a:rPr>
              <a:t>3 </a:t>
            </a:r>
            <a:r>
              <a:rPr lang="el-GR" sz="2000" dirty="0">
                <a:solidFill>
                  <a:srgbClr val="C00000"/>
                </a:solidFill>
                <a:latin typeface="+mj-lt"/>
              </a:rPr>
              <a:t>Ω</a:t>
            </a:r>
            <a:endParaRPr lang="en-US" sz="2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2ABD94A-B274-43DA-86A0-96BCE5302B59}"/>
              </a:ext>
            </a:extLst>
          </p:cNvPr>
          <p:cNvSpPr/>
          <p:nvPr/>
        </p:nvSpPr>
        <p:spPr>
          <a:xfrm>
            <a:off x="7887322" y="3806806"/>
            <a:ext cx="8274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3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</a:t>
            </a:r>
            <a:r>
              <a:rPr lang="el-GR" sz="32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Ω</a:t>
            </a:r>
            <a:endParaRPr lang="en-US" sz="3200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7B37A75-4ACC-49C9-89E3-E58EBEEB5A63}"/>
              </a:ext>
            </a:extLst>
          </p:cNvPr>
          <p:cNvSpPr/>
          <p:nvPr/>
        </p:nvSpPr>
        <p:spPr>
          <a:xfrm>
            <a:off x="6550495" y="3804593"/>
            <a:ext cx="7825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3200" dirty="0">
                <a:solidFill>
                  <a:srgbClr val="FF66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 A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AF28802-83AC-41C0-BB7F-45A0E4DE35EB}"/>
              </a:ext>
            </a:extLst>
          </p:cNvPr>
          <p:cNvSpPr/>
          <p:nvPr/>
        </p:nvSpPr>
        <p:spPr>
          <a:xfrm>
            <a:off x="6542875" y="3078725"/>
            <a:ext cx="7825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32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A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E0312A1-A1B2-4DB0-BB63-D90BD327FE49}"/>
              </a:ext>
            </a:extLst>
          </p:cNvPr>
          <p:cNvSpPr/>
          <p:nvPr/>
        </p:nvSpPr>
        <p:spPr>
          <a:xfrm>
            <a:off x="6542875" y="2348748"/>
            <a:ext cx="7825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3200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 A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B8889F7-54CF-44B8-903C-E50C760578EF}"/>
              </a:ext>
            </a:extLst>
          </p:cNvPr>
          <p:cNvSpPr/>
          <p:nvPr/>
        </p:nvSpPr>
        <p:spPr>
          <a:xfrm>
            <a:off x="4950426" y="2341127"/>
            <a:ext cx="994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3200" dirty="0">
                <a:solidFill>
                  <a:srgbClr val="FFC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 V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6D22A4B-6E4F-4EB1-9AE5-926CE8721591}"/>
              </a:ext>
            </a:extLst>
          </p:cNvPr>
          <p:cNvSpPr/>
          <p:nvPr/>
        </p:nvSpPr>
        <p:spPr>
          <a:xfrm>
            <a:off x="4950427" y="3067746"/>
            <a:ext cx="9941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32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 V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1C0836C-043A-4AD0-846D-B2E430F36DE0}"/>
              </a:ext>
            </a:extLst>
          </p:cNvPr>
          <p:cNvSpPr txBox="1"/>
          <p:nvPr/>
        </p:nvSpPr>
        <p:spPr>
          <a:xfrm>
            <a:off x="200649" y="4907584"/>
            <a:ext cx="30661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5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Loop: </a:t>
            </a:r>
            <a:r>
              <a:rPr lang="en-US" sz="2000" dirty="0">
                <a:solidFill>
                  <a:schemeClr val="accent5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Voltage supplied equals voltage dissipated </a:t>
            </a:r>
          </a:p>
        </p:txBody>
      </p:sp>
      <p:sp>
        <p:nvSpPr>
          <p:cNvPr id="31" name="Arc 30">
            <a:extLst>
              <a:ext uri="{FF2B5EF4-FFF2-40B4-BE49-F238E27FC236}">
                <a16:creationId xmlns:a16="http://schemas.microsoft.com/office/drawing/2014/main" id="{7F106043-5657-4BEC-AF37-02C7CF65523E}"/>
              </a:ext>
            </a:extLst>
          </p:cNvPr>
          <p:cNvSpPr/>
          <p:nvPr/>
        </p:nvSpPr>
        <p:spPr>
          <a:xfrm rot="10800000" flipH="1" flipV="1">
            <a:off x="536355" y="3429000"/>
            <a:ext cx="2214080" cy="719995"/>
          </a:xfrm>
          <a:prstGeom prst="arc">
            <a:avLst>
              <a:gd name="adj1" fmla="val 7707364"/>
              <a:gd name="adj2" fmla="val 3401489"/>
            </a:avLst>
          </a:prstGeom>
          <a:ln w="762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c 31">
            <a:extLst>
              <a:ext uri="{FF2B5EF4-FFF2-40B4-BE49-F238E27FC236}">
                <a16:creationId xmlns:a16="http://schemas.microsoft.com/office/drawing/2014/main" id="{3792517C-B11D-43C5-A2AE-534F1A4DFD02}"/>
              </a:ext>
            </a:extLst>
          </p:cNvPr>
          <p:cNvSpPr/>
          <p:nvPr/>
        </p:nvSpPr>
        <p:spPr>
          <a:xfrm rot="10800000" flipH="1" flipV="1">
            <a:off x="529216" y="2273390"/>
            <a:ext cx="2214080" cy="1880352"/>
          </a:xfrm>
          <a:prstGeom prst="arc">
            <a:avLst>
              <a:gd name="adj1" fmla="val 6496633"/>
              <a:gd name="adj2" fmla="val 4401899"/>
            </a:avLst>
          </a:prstGeom>
          <a:ln w="76200">
            <a:solidFill>
              <a:srgbClr val="FFC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A970253-2520-496D-9419-FEA1E327A2B4}"/>
              </a:ext>
            </a:extLst>
          </p:cNvPr>
          <p:cNvSpPr txBox="1"/>
          <p:nvPr/>
        </p:nvSpPr>
        <p:spPr>
          <a:xfrm>
            <a:off x="200649" y="5733088"/>
            <a:ext cx="33626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FF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Junction: </a:t>
            </a:r>
            <a:r>
              <a:rPr lang="en-US" sz="1600" dirty="0">
                <a:solidFill>
                  <a:srgbClr val="FF00FF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Current in = Current out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A24792D-BCD2-495A-AF95-73061619FBDE}"/>
              </a:ext>
            </a:extLst>
          </p:cNvPr>
          <p:cNvGrpSpPr/>
          <p:nvPr/>
        </p:nvGrpSpPr>
        <p:grpSpPr>
          <a:xfrm>
            <a:off x="29097" y="3423593"/>
            <a:ext cx="400110" cy="692890"/>
            <a:chOff x="29097" y="3423593"/>
            <a:chExt cx="400110" cy="692890"/>
          </a:xfrm>
        </p:grpSpPr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16CF450D-0099-4B73-9DD2-1CDF2E17AA55}"/>
                </a:ext>
              </a:extLst>
            </p:cNvPr>
            <p:cNvCxnSpPr/>
            <p:nvPr/>
          </p:nvCxnSpPr>
          <p:spPr>
            <a:xfrm flipV="1">
              <a:off x="390915" y="3423593"/>
              <a:ext cx="0" cy="636380"/>
            </a:xfrm>
            <a:prstGeom prst="straightConnector1">
              <a:avLst/>
            </a:prstGeom>
            <a:ln w="76200">
              <a:solidFill>
                <a:srgbClr val="FF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601DF21-C997-4944-9B95-7FF7C5D8F48C}"/>
                </a:ext>
              </a:extLst>
            </p:cNvPr>
            <p:cNvSpPr txBox="1"/>
            <p:nvPr/>
          </p:nvSpPr>
          <p:spPr>
            <a:xfrm rot="16200000">
              <a:off x="-29092" y="3658184"/>
              <a:ext cx="5164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FF"/>
                  </a:solidFill>
                  <a:latin typeface="+mj-lt"/>
                </a:rPr>
                <a:t>6 A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095C2C6-B4BD-47C2-B696-A5365C5353EB}"/>
              </a:ext>
            </a:extLst>
          </p:cNvPr>
          <p:cNvGrpSpPr/>
          <p:nvPr/>
        </p:nvGrpSpPr>
        <p:grpSpPr>
          <a:xfrm>
            <a:off x="29097" y="2341127"/>
            <a:ext cx="400110" cy="679625"/>
            <a:chOff x="29097" y="2341127"/>
            <a:chExt cx="400110" cy="679625"/>
          </a:xfrm>
        </p:grpSpPr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14537CB5-ED11-40DA-A190-D7DAEE8D6EF2}"/>
                </a:ext>
              </a:extLst>
            </p:cNvPr>
            <p:cNvCxnSpPr/>
            <p:nvPr/>
          </p:nvCxnSpPr>
          <p:spPr>
            <a:xfrm flipV="1">
              <a:off x="390686" y="2341127"/>
              <a:ext cx="0" cy="636380"/>
            </a:xfrm>
            <a:prstGeom prst="straightConnector1">
              <a:avLst/>
            </a:prstGeom>
            <a:ln w="76200">
              <a:solidFill>
                <a:srgbClr val="FF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382959A-1CCE-4265-A59B-9781C9F15E46}"/>
                </a:ext>
              </a:extLst>
            </p:cNvPr>
            <p:cNvSpPr txBox="1"/>
            <p:nvPr/>
          </p:nvSpPr>
          <p:spPr>
            <a:xfrm rot="16200000">
              <a:off x="-29092" y="2562453"/>
              <a:ext cx="5164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FF"/>
                  </a:solidFill>
                  <a:latin typeface="+mj-lt"/>
                </a:rPr>
                <a:t>2 A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0AEA62-4AAE-4041-8485-9F0B37309263}"/>
              </a:ext>
            </a:extLst>
          </p:cNvPr>
          <p:cNvGrpSpPr/>
          <p:nvPr/>
        </p:nvGrpSpPr>
        <p:grpSpPr>
          <a:xfrm>
            <a:off x="428978" y="2857895"/>
            <a:ext cx="668962" cy="400110"/>
            <a:chOff x="428978" y="2857895"/>
            <a:chExt cx="668962" cy="400110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923D3856-D7F4-45E1-B0D6-10CAF6F988E2}"/>
                </a:ext>
              </a:extLst>
            </p:cNvPr>
            <p:cNvCxnSpPr>
              <a:cxnSpLocks/>
            </p:cNvCxnSpPr>
            <p:nvPr/>
          </p:nvCxnSpPr>
          <p:spPr>
            <a:xfrm>
              <a:off x="536355" y="3222611"/>
              <a:ext cx="561585" cy="0"/>
            </a:xfrm>
            <a:prstGeom prst="straightConnector1">
              <a:avLst/>
            </a:prstGeom>
            <a:ln w="76200">
              <a:solidFill>
                <a:srgbClr val="FF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E6A9D63-E31B-43B1-81DD-C0100399EDE7}"/>
                </a:ext>
              </a:extLst>
            </p:cNvPr>
            <p:cNvSpPr txBox="1"/>
            <p:nvPr/>
          </p:nvSpPr>
          <p:spPr>
            <a:xfrm>
              <a:off x="428978" y="2857895"/>
              <a:ext cx="5164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FF00FF"/>
                  </a:solidFill>
                  <a:latin typeface="+mj-lt"/>
                </a:rPr>
                <a:t>4 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721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 animBg="1"/>
      <p:bldP spid="22" grpId="1" animBg="1"/>
      <p:bldP spid="23" grpId="0" animBg="1"/>
      <p:bldP spid="23" grpId="1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1" grpId="1" animBg="1"/>
      <p:bldP spid="32" grpId="0" animBg="1"/>
      <p:bldP spid="32" grpId="1" animBg="1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Patterns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4" descr="parallel circuit">
            <a:extLst>
              <a:ext uri="{FF2B5EF4-FFF2-40B4-BE49-F238E27FC236}">
                <a16:creationId xmlns:a16="http://schemas.microsoft.com/office/drawing/2014/main" id="{413261F6-8115-4042-ADF8-2FC5EF6697C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47" y="3879036"/>
            <a:ext cx="3465414" cy="2116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series">
            <a:extLst>
              <a:ext uri="{FF2B5EF4-FFF2-40B4-BE49-F238E27FC236}">
                <a16:creationId xmlns:a16="http://schemas.microsoft.com/office/drawing/2014/main" id="{2A6E2963-9B5B-40A8-A164-0F75462DE32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46" y="1531727"/>
            <a:ext cx="3465415" cy="2116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3EF4388-38DD-40DD-BA15-3A574F48105C}"/>
              </a:ext>
            </a:extLst>
          </p:cNvPr>
          <p:cNvSpPr txBox="1"/>
          <p:nvPr/>
        </p:nvSpPr>
        <p:spPr>
          <a:xfrm>
            <a:off x="4027455" y="1561585"/>
            <a:ext cx="26965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Series Circuit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847850-00AC-4074-83E0-31A796FB749D}"/>
              </a:ext>
            </a:extLst>
          </p:cNvPr>
          <p:cNvSpPr txBox="1"/>
          <p:nvPr/>
        </p:nvSpPr>
        <p:spPr>
          <a:xfrm>
            <a:off x="4027455" y="2146360"/>
            <a:ext cx="481369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Voltage is divided between components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Current is the same for all components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61A203-F12D-4C19-82C0-54E23B1C528D}"/>
              </a:ext>
            </a:extLst>
          </p:cNvPr>
          <p:cNvSpPr txBox="1"/>
          <p:nvPr/>
        </p:nvSpPr>
        <p:spPr>
          <a:xfrm>
            <a:off x="4027454" y="3817212"/>
            <a:ext cx="29899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Parallel Circuit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B38F31-2EC4-43A2-89BF-92E8A01DD071}"/>
              </a:ext>
            </a:extLst>
          </p:cNvPr>
          <p:cNvSpPr txBox="1"/>
          <p:nvPr/>
        </p:nvSpPr>
        <p:spPr>
          <a:xfrm>
            <a:off x="4027454" y="4401987"/>
            <a:ext cx="481369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Voltage is the same for each branch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Current splits at each junction</a:t>
            </a:r>
          </a:p>
        </p:txBody>
      </p:sp>
    </p:spTree>
    <p:extLst>
      <p:ext uri="{BB962C8B-B14F-4D97-AF65-F5344CB8AC3E}">
        <p14:creationId xmlns:p14="http://schemas.microsoft.com/office/powerpoint/2010/main" val="14321891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  <p:bldP spid="9" grpId="0" build="p"/>
      <p:bldP spid="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Takeaways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1AACDE-E121-4D7E-A3C7-3A2259793267}"/>
              </a:ext>
            </a:extLst>
          </p:cNvPr>
          <p:cNvSpPr txBox="1"/>
          <p:nvPr/>
        </p:nvSpPr>
        <p:spPr>
          <a:xfrm>
            <a:off x="473233" y="1587032"/>
            <a:ext cx="82267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use Kirchhoff’s First Law to determine an unknown current at a junction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use Kirchhoff’s Second Law to determine an unknown current at a junction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calculate voltage, current, and resistance for every component in a simple series or parallel circuit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 can compare and contrast the properties for simple series and parallel circuits 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bg1">
                  <a:lumMod val="6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5023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7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75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75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75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26262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Parallel Circuits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3C516B9-2194-4504-A121-C83A05F90FDD}"/>
              </a:ext>
            </a:extLst>
          </p:cNvPr>
          <p:cNvCxnSpPr>
            <a:cxnSpLocks/>
          </p:cNvCxnSpPr>
          <p:nvPr/>
        </p:nvCxnSpPr>
        <p:spPr>
          <a:xfrm flipH="1">
            <a:off x="-8310" y="5371665"/>
            <a:ext cx="9143998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1DD5E454-6E78-4E64-BBDB-E1CB3DE86099}"/>
              </a:ext>
            </a:extLst>
          </p:cNvPr>
          <p:cNvSpPr/>
          <p:nvPr/>
        </p:nvSpPr>
        <p:spPr>
          <a:xfrm>
            <a:off x="3434233" y="5049990"/>
            <a:ext cx="2258910" cy="806296"/>
          </a:xfrm>
          <a:prstGeom prst="rect">
            <a:avLst/>
          </a:prstGeom>
          <a:solidFill>
            <a:schemeClr val="bg1"/>
          </a:solidFill>
          <a:ln w="76200">
            <a:solidFill>
              <a:srgbClr val="7F7F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F2C9163-2741-468E-B224-EB0C29B15850}"/>
              </a:ext>
            </a:extLst>
          </p:cNvPr>
          <p:cNvSpPr/>
          <p:nvPr/>
        </p:nvSpPr>
        <p:spPr>
          <a:xfrm>
            <a:off x="4116930" y="4902072"/>
            <a:ext cx="859002" cy="2815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24B03B7-C11D-4584-B0DD-2400679C44C1}"/>
              </a:ext>
            </a:extLst>
          </p:cNvPr>
          <p:cNvSpPr/>
          <p:nvPr/>
        </p:nvSpPr>
        <p:spPr>
          <a:xfrm>
            <a:off x="4115482" y="5717016"/>
            <a:ext cx="859002" cy="28156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DDB5746-7E0E-4D25-A4E3-1DD91606D83D}"/>
              </a:ext>
            </a:extLst>
          </p:cNvPr>
          <p:cNvGrpSpPr/>
          <p:nvPr/>
        </p:nvGrpSpPr>
        <p:grpSpPr>
          <a:xfrm>
            <a:off x="-182659" y="5301492"/>
            <a:ext cx="3363200" cy="137160"/>
            <a:chOff x="-174347" y="2290726"/>
            <a:chExt cx="3363200" cy="137160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38081DA9-F306-4A3D-80F8-F35F3A33D43C}"/>
                </a:ext>
              </a:extLst>
            </p:cNvPr>
            <p:cNvSpPr/>
            <p:nvPr/>
          </p:nvSpPr>
          <p:spPr>
            <a:xfrm>
              <a:off x="2729089" y="2290726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084A6F9D-FD20-4E1E-B5C0-03CDF0A1E01E}"/>
                </a:ext>
              </a:extLst>
            </p:cNvPr>
            <p:cNvSpPr/>
            <p:nvPr/>
          </p:nvSpPr>
          <p:spPr>
            <a:xfrm>
              <a:off x="-174347" y="2290726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3E3D466-C088-4311-8DD6-D5D311321D7C}"/>
                </a:ext>
              </a:extLst>
            </p:cNvPr>
            <p:cNvSpPr/>
            <p:nvPr/>
          </p:nvSpPr>
          <p:spPr>
            <a:xfrm>
              <a:off x="148257" y="2290726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0614386F-40EB-4C6D-A412-944CFA549600}"/>
                </a:ext>
              </a:extLst>
            </p:cNvPr>
            <p:cNvSpPr/>
            <p:nvPr/>
          </p:nvSpPr>
          <p:spPr>
            <a:xfrm>
              <a:off x="1116069" y="2290726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BFF1C0A6-D3FC-41E0-8608-8C3E93369276}"/>
                </a:ext>
              </a:extLst>
            </p:cNvPr>
            <p:cNvSpPr/>
            <p:nvPr/>
          </p:nvSpPr>
          <p:spPr>
            <a:xfrm>
              <a:off x="470861" y="2290726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01A49856-3914-4CB6-B271-ABEE320263DE}"/>
                </a:ext>
              </a:extLst>
            </p:cNvPr>
            <p:cNvSpPr/>
            <p:nvPr/>
          </p:nvSpPr>
          <p:spPr>
            <a:xfrm>
              <a:off x="793465" y="2290726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0025C9A-DDE6-4F4A-83E2-F3B3B101DAD3}"/>
                </a:ext>
              </a:extLst>
            </p:cNvPr>
            <p:cNvSpPr/>
            <p:nvPr/>
          </p:nvSpPr>
          <p:spPr>
            <a:xfrm>
              <a:off x="1438673" y="2290726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D7AB0C0-8C25-4E78-99C0-942428558C6F}"/>
                </a:ext>
              </a:extLst>
            </p:cNvPr>
            <p:cNvSpPr/>
            <p:nvPr/>
          </p:nvSpPr>
          <p:spPr>
            <a:xfrm>
              <a:off x="1761277" y="2290726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192C37A1-DBE3-4FEF-880A-09DCA37117B5}"/>
                </a:ext>
              </a:extLst>
            </p:cNvPr>
            <p:cNvSpPr/>
            <p:nvPr/>
          </p:nvSpPr>
          <p:spPr>
            <a:xfrm>
              <a:off x="2083881" y="2290726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33D49E98-F120-4DAC-A47B-E5854FE006CD}"/>
                </a:ext>
              </a:extLst>
            </p:cNvPr>
            <p:cNvSpPr/>
            <p:nvPr/>
          </p:nvSpPr>
          <p:spPr>
            <a:xfrm>
              <a:off x="2406485" y="2290726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54FB1D38-A39F-4431-BD37-0ECC023B1DA5}"/>
                </a:ext>
              </a:extLst>
            </p:cNvPr>
            <p:cNvSpPr/>
            <p:nvPr/>
          </p:nvSpPr>
          <p:spPr>
            <a:xfrm>
              <a:off x="3051693" y="2290726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Oval 58">
            <a:extLst>
              <a:ext uri="{FF2B5EF4-FFF2-40B4-BE49-F238E27FC236}">
                <a16:creationId xmlns:a16="http://schemas.microsoft.com/office/drawing/2014/main" id="{9556E70F-9DC3-4DD3-AEED-E9D12D5F5603}"/>
              </a:ext>
            </a:extLst>
          </p:cNvPr>
          <p:cNvSpPr/>
          <p:nvPr/>
        </p:nvSpPr>
        <p:spPr>
          <a:xfrm>
            <a:off x="3365989" y="5301492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315C0596-1641-4BCC-AE16-307FE4E34C4A}"/>
              </a:ext>
            </a:extLst>
          </p:cNvPr>
          <p:cNvGrpSpPr/>
          <p:nvPr/>
        </p:nvGrpSpPr>
        <p:grpSpPr>
          <a:xfrm>
            <a:off x="3363954" y="4973852"/>
            <a:ext cx="2072784" cy="137160"/>
            <a:chOff x="3374647" y="1960995"/>
            <a:chExt cx="2072784" cy="137160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FCCEFDAC-3A26-4054-A666-A6BB479CDD64}"/>
                </a:ext>
              </a:extLst>
            </p:cNvPr>
            <p:cNvSpPr/>
            <p:nvPr/>
          </p:nvSpPr>
          <p:spPr>
            <a:xfrm>
              <a:off x="5310271" y="196099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12BE41D4-1DD2-4A93-8B94-31E635B1DFD2}"/>
                </a:ext>
              </a:extLst>
            </p:cNvPr>
            <p:cNvSpPr/>
            <p:nvPr/>
          </p:nvSpPr>
          <p:spPr>
            <a:xfrm>
              <a:off x="3697251" y="196099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AE60B9FF-2008-4CF8-B9C3-22612058DC62}"/>
                </a:ext>
              </a:extLst>
            </p:cNvPr>
            <p:cNvSpPr/>
            <p:nvPr/>
          </p:nvSpPr>
          <p:spPr>
            <a:xfrm>
              <a:off x="3374647" y="196099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C8864EE2-1999-4CF4-B7F9-E539AE8D8B4C}"/>
                </a:ext>
              </a:extLst>
            </p:cNvPr>
            <p:cNvSpPr/>
            <p:nvPr/>
          </p:nvSpPr>
          <p:spPr>
            <a:xfrm>
              <a:off x="4019855" y="196099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671BB01B-D66E-4CBE-B8DF-6EF64F686D29}"/>
                </a:ext>
              </a:extLst>
            </p:cNvPr>
            <p:cNvSpPr/>
            <p:nvPr/>
          </p:nvSpPr>
          <p:spPr>
            <a:xfrm>
              <a:off x="4342459" y="196099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D030A5CC-DC30-42C8-A40B-5AF112C19791}"/>
                </a:ext>
              </a:extLst>
            </p:cNvPr>
            <p:cNvSpPr/>
            <p:nvPr/>
          </p:nvSpPr>
          <p:spPr>
            <a:xfrm>
              <a:off x="4665063" y="196099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07B5B615-D5FF-4DB8-901B-33D3385B6B1E}"/>
                </a:ext>
              </a:extLst>
            </p:cNvPr>
            <p:cNvSpPr/>
            <p:nvPr/>
          </p:nvSpPr>
          <p:spPr>
            <a:xfrm>
              <a:off x="4987667" y="196099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Oval 67">
            <a:extLst>
              <a:ext uri="{FF2B5EF4-FFF2-40B4-BE49-F238E27FC236}">
                <a16:creationId xmlns:a16="http://schemas.microsoft.com/office/drawing/2014/main" id="{8D3A125C-D8F0-472A-A2D3-D54B530A7B4F}"/>
              </a:ext>
            </a:extLst>
          </p:cNvPr>
          <p:cNvSpPr/>
          <p:nvPr/>
        </p:nvSpPr>
        <p:spPr>
          <a:xfrm>
            <a:off x="5624563" y="4971761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C044AEB1-8DCF-4D78-8370-C724828410F9}"/>
              </a:ext>
            </a:extLst>
          </p:cNvPr>
          <p:cNvGrpSpPr/>
          <p:nvPr/>
        </p:nvGrpSpPr>
        <p:grpSpPr>
          <a:xfrm>
            <a:off x="5626262" y="5298838"/>
            <a:ext cx="3363200" cy="137160"/>
            <a:chOff x="5634574" y="2288072"/>
            <a:chExt cx="3363200" cy="137160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535EDEAD-9180-41DF-A00B-6A235DE6F415}"/>
                </a:ext>
              </a:extLst>
            </p:cNvPr>
            <p:cNvSpPr/>
            <p:nvPr/>
          </p:nvSpPr>
          <p:spPr>
            <a:xfrm>
              <a:off x="8860614" y="228807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98D259AC-23FC-42EA-9B3E-1DF24CE89B50}"/>
                </a:ext>
              </a:extLst>
            </p:cNvPr>
            <p:cNvSpPr/>
            <p:nvPr/>
          </p:nvSpPr>
          <p:spPr>
            <a:xfrm>
              <a:off x="5957178" y="228807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3D8C318C-FAF2-4AC9-A684-BABD289101BC}"/>
                </a:ext>
              </a:extLst>
            </p:cNvPr>
            <p:cNvSpPr/>
            <p:nvPr/>
          </p:nvSpPr>
          <p:spPr>
            <a:xfrm>
              <a:off x="6279782" y="228807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043ECE29-EE27-44B1-AE60-23FE4A4614FB}"/>
                </a:ext>
              </a:extLst>
            </p:cNvPr>
            <p:cNvSpPr/>
            <p:nvPr/>
          </p:nvSpPr>
          <p:spPr>
            <a:xfrm>
              <a:off x="7247594" y="228807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50F12E4D-D3FD-464D-A314-2278575BEF30}"/>
                </a:ext>
              </a:extLst>
            </p:cNvPr>
            <p:cNvSpPr/>
            <p:nvPr/>
          </p:nvSpPr>
          <p:spPr>
            <a:xfrm>
              <a:off x="6602386" y="228807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EB20419C-3333-4370-842D-F2E54DA90649}"/>
                </a:ext>
              </a:extLst>
            </p:cNvPr>
            <p:cNvSpPr/>
            <p:nvPr/>
          </p:nvSpPr>
          <p:spPr>
            <a:xfrm>
              <a:off x="6924990" y="228807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FC51840D-4132-46AC-BF3E-96BCB2C676E2}"/>
                </a:ext>
              </a:extLst>
            </p:cNvPr>
            <p:cNvSpPr/>
            <p:nvPr/>
          </p:nvSpPr>
          <p:spPr>
            <a:xfrm>
              <a:off x="7570198" y="228807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C4AC3B55-6204-423B-8EA8-57B9FA0A5898}"/>
                </a:ext>
              </a:extLst>
            </p:cNvPr>
            <p:cNvSpPr/>
            <p:nvPr/>
          </p:nvSpPr>
          <p:spPr>
            <a:xfrm>
              <a:off x="7892802" y="228807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7640D361-0E4F-4884-A008-D1B747538AEB}"/>
                </a:ext>
              </a:extLst>
            </p:cNvPr>
            <p:cNvSpPr/>
            <p:nvPr/>
          </p:nvSpPr>
          <p:spPr>
            <a:xfrm>
              <a:off x="8215406" y="228807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50B4D1C5-E82D-4C1C-8730-F7D97BDA675E}"/>
                </a:ext>
              </a:extLst>
            </p:cNvPr>
            <p:cNvSpPr/>
            <p:nvPr/>
          </p:nvSpPr>
          <p:spPr>
            <a:xfrm>
              <a:off x="8538010" y="228807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3FB7CF74-BF37-4948-9A3C-79E7AAE01399}"/>
                </a:ext>
              </a:extLst>
            </p:cNvPr>
            <p:cNvSpPr/>
            <p:nvPr/>
          </p:nvSpPr>
          <p:spPr>
            <a:xfrm>
              <a:off x="5634574" y="2288072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Oval 80">
            <a:extLst>
              <a:ext uri="{FF2B5EF4-FFF2-40B4-BE49-F238E27FC236}">
                <a16:creationId xmlns:a16="http://schemas.microsoft.com/office/drawing/2014/main" id="{E4E279AD-2886-473B-BA25-082CE1F6C912}"/>
              </a:ext>
            </a:extLst>
          </p:cNvPr>
          <p:cNvSpPr/>
          <p:nvPr/>
        </p:nvSpPr>
        <p:spPr>
          <a:xfrm>
            <a:off x="9174906" y="5298838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9BC378B6-954B-4EA1-9ABC-8A46C337063B}"/>
              </a:ext>
            </a:extLst>
          </p:cNvPr>
          <p:cNvSpPr/>
          <p:nvPr/>
        </p:nvSpPr>
        <p:spPr>
          <a:xfrm>
            <a:off x="9497514" y="5298838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A164C2C9-571E-44CB-8510-6AB237DE109F}"/>
              </a:ext>
            </a:extLst>
          </p:cNvPr>
          <p:cNvSpPr/>
          <p:nvPr/>
        </p:nvSpPr>
        <p:spPr>
          <a:xfrm>
            <a:off x="5624563" y="5464270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68F5AA61-FC6C-426C-9EA8-FB4960F38D8F}"/>
              </a:ext>
            </a:extLst>
          </p:cNvPr>
          <p:cNvSpPr/>
          <p:nvPr/>
        </p:nvSpPr>
        <p:spPr>
          <a:xfrm>
            <a:off x="5621850" y="5766396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73036EF0-FB26-4232-AFC0-D5E6C2E82171}"/>
              </a:ext>
            </a:extLst>
          </p:cNvPr>
          <p:cNvSpPr/>
          <p:nvPr/>
        </p:nvSpPr>
        <p:spPr>
          <a:xfrm>
            <a:off x="3370522" y="5464270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E1CE0FA-CEA9-4899-BE55-7B866A83DE85}"/>
              </a:ext>
            </a:extLst>
          </p:cNvPr>
          <p:cNvGrpSpPr/>
          <p:nvPr/>
        </p:nvGrpSpPr>
        <p:grpSpPr>
          <a:xfrm>
            <a:off x="3370522" y="5789299"/>
            <a:ext cx="2072784" cy="137160"/>
            <a:chOff x="3374647" y="1960995"/>
            <a:chExt cx="2072784" cy="137160"/>
          </a:xfrm>
        </p:grpSpPr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BE400DBB-C2B9-4DAD-B790-F642341304E4}"/>
                </a:ext>
              </a:extLst>
            </p:cNvPr>
            <p:cNvSpPr/>
            <p:nvPr/>
          </p:nvSpPr>
          <p:spPr>
            <a:xfrm>
              <a:off x="5310271" y="196099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FC10C492-BE8B-4881-A580-B1A55F6561AE}"/>
                </a:ext>
              </a:extLst>
            </p:cNvPr>
            <p:cNvSpPr/>
            <p:nvPr/>
          </p:nvSpPr>
          <p:spPr>
            <a:xfrm>
              <a:off x="3697251" y="196099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50FAD89A-1EC6-48FB-9DD5-49317E469996}"/>
                </a:ext>
              </a:extLst>
            </p:cNvPr>
            <p:cNvSpPr/>
            <p:nvPr/>
          </p:nvSpPr>
          <p:spPr>
            <a:xfrm>
              <a:off x="3374647" y="196099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474F859E-A5A1-4654-8AC3-78BFCB0CA1D9}"/>
                </a:ext>
              </a:extLst>
            </p:cNvPr>
            <p:cNvSpPr/>
            <p:nvPr/>
          </p:nvSpPr>
          <p:spPr>
            <a:xfrm>
              <a:off x="4019855" y="196099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BE0D2217-A4FD-4DD1-89A9-84EE04A0FFFB}"/>
                </a:ext>
              </a:extLst>
            </p:cNvPr>
            <p:cNvSpPr/>
            <p:nvPr/>
          </p:nvSpPr>
          <p:spPr>
            <a:xfrm>
              <a:off x="4342459" y="196099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26B09FB1-0240-40F7-8C65-9253037EA3BC}"/>
                </a:ext>
              </a:extLst>
            </p:cNvPr>
            <p:cNvSpPr/>
            <p:nvPr/>
          </p:nvSpPr>
          <p:spPr>
            <a:xfrm>
              <a:off x="4665063" y="196099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4C3E5149-E70D-4924-93DE-E52091E507E7}"/>
                </a:ext>
              </a:extLst>
            </p:cNvPr>
            <p:cNvSpPr/>
            <p:nvPr/>
          </p:nvSpPr>
          <p:spPr>
            <a:xfrm>
              <a:off x="4987667" y="1960995"/>
              <a:ext cx="137160" cy="13716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Oval 93">
            <a:extLst>
              <a:ext uri="{FF2B5EF4-FFF2-40B4-BE49-F238E27FC236}">
                <a16:creationId xmlns:a16="http://schemas.microsoft.com/office/drawing/2014/main" id="{70576FA5-38B2-4D5C-861E-8DFCC825CF73}"/>
              </a:ext>
            </a:extLst>
          </p:cNvPr>
          <p:cNvSpPr/>
          <p:nvPr/>
        </p:nvSpPr>
        <p:spPr>
          <a:xfrm>
            <a:off x="3367347" y="5303583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40A0548A-0D65-4D6A-BA95-BE22452DE68E}"/>
              </a:ext>
            </a:extLst>
          </p:cNvPr>
          <p:cNvSpPr/>
          <p:nvPr/>
        </p:nvSpPr>
        <p:spPr>
          <a:xfrm>
            <a:off x="3370522" y="5302538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6B6999D2-E96E-4410-97EC-2DE60154B916}"/>
              </a:ext>
            </a:extLst>
          </p:cNvPr>
          <p:cNvSpPr/>
          <p:nvPr/>
        </p:nvSpPr>
        <p:spPr>
          <a:xfrm>
            <a:off x="5626262" y="5766396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F89346C4-ACC8-4971-997F-999892913939}"/>
              </a:ext>
            </a:extLst>
          </p:cNvPr>
          <p:cNvSpPr/>
          <p:nvPr/>
        </p:nvSpPr>
        <p:spPr>
          <a:xfrm>
            <a:off x="3363954" y="5301492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3CF9DD13-0491-491F-8659-D67406B8BA34}"/>
              </a:ext>
            </a:extLst>
          </p:cNvPr>
          <p:cNvSpPr/>
          <p:nvPr/>
        </p:nvSpPr>
        <p:spPr>
          <a:xfrm>
            <a:off x="5622199" y="5766396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878E6D1F-0652-4221-A12E-E304C5AACCF7}"/>
              </a:ext>
            </a:extLst>
          </p:cNvPr>
          <p:cNvSpPr/>
          <p:nvPr/>
        </p:nvSpPr>
        <p:spPr>
          <a:xfrm>
            <a:off x="5624948" y="5766396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D5DDD406-0010-49A1-A86B-7EF183DED12E}"/>
              </a:ext>
            </a:extLst>
          </p:cNvPr>
          <p:cNvSpPr/>
          <p:nvPr/>
        </p:nvSpPr>
        <p:spPr>
          <a:xfrm>
            <a:off x="3370522" y="5298723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F1E1DD17-9021-4130-84A6-45338B207DF5}"/>
              </a:ext>
            </a:extLst>
          </p:cNvPr>
          <p:cNvSpPr/>
          <p:nvPr/>
        </p:nvSpPr>
        <p:spPr>
          <a:xfrm>
            <a:off x="5625025" y="5766396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4A772AF6-4296-4D1A-B467-F8B508799591}"/>
              </a:ext>
            </a:extLst>
          </p:cNvPr>
          <p:cNvSpPr/>
          <p:nvPr/>
        </p:nvSpPr>
        <p:spPr>
          <a:xfrm>
            <a:off x="3370522" y="5298723"/>
            <a:ext cx="137160" cy="137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E33362DC-2C52-47FA-831A-89D9CD41F90A}"/>
              </a:ext>
            </a:extLst>
          </p:cNvPr>
          <p:cNvSpPr/>
          <p:nvPr/>
        </p:nvSpPr>
        <p:spPr>
          <a:xfrm>
            <a:off x="4116934" y="4902072"/>
            <a:ext cx="859002" cy="281563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1AFEA8C7-E245-4611-B429-BEF3FA621697}"/>
              </a:ext>
            </a:extLst>
          </p:cNvPr>
          <p:cNvSpPr txBox="1"/>
          <p:nvPr/>
        </p:nvSpPr>
        <p:spPr>
          <a:xfrm flipH="1">
            <a:off x="4116931" y="4842864"/>
            <a:ext cx="859001" cy="36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b="1" baseline="-25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E723FBD-5942-4CE6-AF81-A128D23407F9}"/>
              </a:ext>
            </a:extLst>
          </p:cNvPr>
          <p:cNvSpPr/>
          <p:nvPr/>
        </p:nvSpPr>
        <p:spPr>
          <a:xfrm>
            <a:off x="4115486" y="5717016"/>
            <a:ext cx="859002" cy="281563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69F44EB0-5645-4921-A6FB-27FD1B9473A1}"/>
              </a:ext>
            </a:extLst>
          </p:cNvPr>
          <p:cNvSpPr txBox="1"/>
          <p:nvPr/>
        </p:nvSpPr>
        <p:spPr>
          <a:xfrm flipH="1">
            <a:off x="4141723" y="5650663"/>
            <a:ext cx="859001" cy="36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</a:t>
            </a:r>
            <a:r>
              <a:rPr lang="en-US" b="1" baseline="-25000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b="1" dirty="0">
              <a:solidFill>
                <a:srgbClr val="C0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107" name="Picture 4" descr="parallel circuit">
            <a:extLst>
              <a:ext uri="{FF2B5EF4-FFF2-40B4-BE49-F238E27FC236}">
                <a16:creationId xmlns:a16="http://schemas.microsoft.com/office/drawing/2014/main" id="{D492B9D5-9CC7-4C55-89AC-A214EE2FE05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916" y="1577594"/>
            <a:ext cx="4216931" cy="2575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" name="TextBox 107">
            <a:extLst>
              <a:ext uri="{FF2B5EF4-FFF2-40B4-BE49-F238E27FC236}">
                <a16:creationId xmlns:a16="http://schemas.microsoft.com/office/drawing/2014/main" id="{665E3549-0BA6-4740-A704-1B2552B9B464}"/>
              </a:ext>
            </a:extLst>
          </p:cNvPr>
          <p:cNvSpPr txBox="1"/>
          <p:nvPr/>
        </p:nvSpPr>
        <p:spPr>
          <a:xfrm>
            <a:off x="290782" y="1668028"/>
            <a:ext cx="348316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Separate branches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Current splits up between the different pathways</a:t>
            </a:r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680EF886-4C8D-46B2-9978-F465B6214A77}"/>
              </a:ext>
            </a:extLst>
          </p:cNvPr>
          <p:cNvSpPr/>
          <p:nvPr/>
        </p:nvSpPr>
        <p:spPr>
          <a:xfrm>
            <a:off x="7174988" y="2182127"/>
            <a:ext cx="386898" cy="337407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Star: 5 Points 108">
            <a:extLst>
              <a:ext uri="{FF2B5EF4-FFF2-40B4-BE49-F238E27FC236}">
                <a16:creationId xmlns:a16="http://schemas.microsoft.com/office/drawing/2014/main" id="{E8CC4F8A-1924-477B-9BD8-A9CD8572D89E}"/>
              </a:ext>
            </a:extLst>
          </p:cNvPr>
          <p:cNvSpPr/>
          <p:nvPr/>
        </p:nvSpPr>
        <p:spPr>
          <a:xfrm>
            <a:off x="3239085" y="5166466"/>
            <a:ext cx="386898" cy="337407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Star: 5 Points 109">
            <a:extLst>
              <a:ext uri="{FF2B5EF4-FFF2-40B4-BE49-F238E27FC236}">
                <a16:creationId xmlns:a16="http://schemas.microsoft.com/office/drawing/2014/main" id="{FFB11035-456B-4EFA-A382-8BECB2515A8C}"/>
              </a:ext>
            </a:extLst>
          </p:cNvPr>
          <p:cNvSpPr/>
          <p:nvPr/>
        </p:nvSpPr>
        <p:spPr>
          <a:xfrm>
            <a:off x="5489485" y="5173618"/>
            <a:ext cx="386898" cy="337407"/>
          </a:xfrm>
          <a:prstGeom prst="star5">
            <a:avLst/>
          </a:prstGeom>
          <a:solidFill>
            <a:srgbClr val="E29DFD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Star: 5 Points 110">
            <a:extLst>
              <a:ext uri="{FF2B5EF4-FFF2-40B4-BE49-F238E27FC236}">
                <a16:creationId xmlns:a16="http://schemas.microsoft.com/office/drawing/2014/main" id="{51D0FF19-094A-4F8E-AB5C-86A5264642D3}"/>
              </a:ext>
            </a:extLst>
          </p:cNvPr>
          <p:cNvSpPr/>
          <p:nvPr/>
        </p:nvSpPr>
        <p:spPr>
          <a:xfrm>
            <a:off x="5892577" y="3429000"/>
            <a:ext cx="386898" cy="337407"/>
          </a:xfrm>
          <a:prstGeom prst="star5">
            <a:avLst/>
          </a:prstGeom>
          <a:solidFill>
            <a:srgbClr val="E29DFD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4E58D60F-4629-4B5F-859F-D345F1D347B7}"/>
              </a:ext>
            </a:extLst>
          </p:cNvPr>
          <p:cNvSpPr txBox="1"/>
          <p:nvPr/>
        </p:nvSpPr>
        <p:spPr>
          <a:xfrm>
            <a:off x="1003239" y="3792785"/>
            <a:ext cx="2123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Junctions</a:t>
            </a:r>
          </a:p>
        </p:txBody>
      </p:sp>
      <p:sp>
        <p:nvSpPr>
          <p:cNvPr id="113" name="Star: 5 Points 112">
            <a:extLst>
              <a:ext uri="{FF2B5EF4-FFF2-40B4-BE49-F238E27FC236}">
                <a16:creationId xmlns:a16="http://schemas.microsoft.com/office/drawing/2014/main" id="{6309B605-0945-4B79-AB0B-0FBCFF6F50F7}"/>
              </a:ext>
            </a:extLst>
          </p:cNvPr>
          <p:cNvSpPr/>
          <p:nvPr/>
        </p:nvSpPr>
        <p:spPr>
          <a:xfrm>
            <a:off x="575237" y="3984193"/>
            <a:ext cx="386898" cy="337407"/>
          </a:xfrm>
          <a:prstGeom prst="star5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tar: 5 Points 113">
            <a:extLst>
              <a:ext uri="{FF2B5EF4-FFF2-40B4-BE49-F238E27FC236}">
                <a16:creationId xmlns:a16="http://schemas.microsoft.com/office/drawing/2014/main" id="{7A601528-8EC5-43BA-AE05-A460C6E0311D}"/>
              </a:ext>
            </a:extLst>
          </p:cNvPr>
          <p:cNvSpPr/>
          <p:nvPr/>
        </p:nvSpPr>
        <p:spPr>
          <a:xfrm>
            <a:off x="3100281" y="3971272"/>
            <a:ext cx="386898" cy="337407"/>
          </a:xfrm>
          <a:prstGeom prst="star5">
            <a:avLst/>
          </a:prstGeom>
          <a:solidFill>
            <a:srgbClr val="E29DFD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32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85185E-6 L 0.03524 -1.85185E-6 " pathEditMode="relative" rAng="0" ptsTypes="AA">
                                      <p:cBhvr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3" y="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repeatCount="1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11111E-6 L 0.03542 1.11111E-6 " pathEditMode="relative" rAng="0" ptsTypes="AA">
                                      <p:cBhvr>
                                        <p:cTn id="6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1" y="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1481E-6 L 0.03542 0.00046 " pathEditMode="relative" rAng="0" ptsTypes="AA">
                                      <p:cBhvr>
                                        <p:cTn id="7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1" y="23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42" presetClass="pat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33333E-6 L 0.03542 0.00046 " pathEditMode="relative" rAng="0" ptsTypes="AA">
                                      <p:cBhvr>
                                        <p:cTn id="73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1" y="23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-0.00017 -0.04768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2384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2" presetClass="pat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-0.00017 0.04815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2407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-1.66667E-6 0.04699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3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8"/>
                                            </p:cond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0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96296E-6 L 0.00087 -0.02384 " pathEditMode="relative" rAng="0" ptsTypes="AA">
                                      <p:cBhvr>
                                        <p:cTn id="8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120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0"/>
                                            </p:cond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0.00104 -0.06782 " pathEditMode="relative" rAng="0" ptsTypes="AA">
                                      <p:cBhvr>
                                        <p:cTn id="85" dur="1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340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4"/>
                                            </p:cond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6" presetID="1" presetClass="entr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2" presetClass="path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44444E-6 -3.33333E-6 L 0.00018 0.07061 " pathEditMode="relative" rAng="0" ptsTypes="AA">
                                      <p:cBhvr>
                                        <p:cTn id="89" dur="1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1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8"/>
                                            </p:cond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0" presetID="1" presetClass="entr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42" presetClass="pat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05556E-6 -4.44444E-6 L 0.00104 -0.06782 " pathEditMode="relative" rAng="0" ptsTypes="AA">
                                      <p:cBhvr>
                                        <p:cTn id="93" dur="1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340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2"/>
                                            </p:cond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4" presetID="1" presetClass="entr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2" presetClass="path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1.66667E-6 -1.85185E-6 L 0.00018 0.0706 " pathEditMode="relative" rAng="0" ptsTypes="AA">
                                      <p:cBhvr>
                                        <p:cTn id="97" dur="1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1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6"/>
                                            </p:cond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8" presetID="1" presetClass="entr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2" presetClass="path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4.16667E-6 -4.44444E-6 L 0.00104 -0.06782 " pathEditMode="relative" rAng="0" ptsTypes="AA">
                                      <p:cBhvr>
                                        <p:cTn id="101" dur="1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340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0"/>
                                            </p:cond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2" presetID="1" presetClass="entr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42" presetClass="path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2.77778E-6 -1.85185E-6 L 0.00017 0.0706 " pathEditMode="relative" rAng="0" ptsTypes="AA">
                                      <p:cBhvr>
                                        <p:cTn id="105" dur="1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1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4"/>
                                            </p:cond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6" presetID="1" presetClass="entr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42" presetClass="path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5.55556E-7 -4.44444E-6 L 0.00104 -0.06782 " pathEditMode="relative" rAng="0" ptsTypes="AA">
                                      <p:cBhvr>
                                        <p:cTn id="109" dur="1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340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8"/>
                                            </p:cond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0" presetID="1" presetClass="entr" presetSubtype="0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42" presetClass="path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1.66667E-6 1.11111E-6 L 0.00018 0.0706 " pathEditMode="relative" rAng="0" ptsTypes="AA">
                                      <p:cBhvr>
                                        <p:cTn id="113" dur="1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19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42" presetClass="path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5.55556E-7 -4.44444E-6 L -0.00017 -0.04398 " pathEditMode="relative" rAng="0" ptsTypes="AA">
                                      <p:cBhvr>
                                        <p:cTn id="11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2199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42" presetClass="path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-1.66667E-6 1.11111E-6 L -1.66667E-6 0.0243 " pathEditMode="relative" rAng="0" ptsTypes="AA">
                                      <p:cBhvr>
                                        <p:cTn id="12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2" dur="5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500"/>
                            </p:stCondLst>
                            <p:childTnLst>
                              <p:par>
                                <p:cTn id="15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59" grpId="0" animBg="1"/>
      <p:bldP spid="59" grpId="1" animBg="1"/>
      <p:bldP spid="68" grpId="0" animBg="1"/>
      <p:bldP spid="68" grpId="1" animBg="1"/>
      <p:bldP spid="81" grpId="0" animBg="1"/>
      <p:bldP spid="82" grpId="0" animBg="1"/>
      <p:bldP spid="83" grpId="0" animBg="1"/>
      <p:bldP spid="83" grpId="1" animBg="1"/>
      <p:bldP spid="84" grpId="0" animBg="1"/>
      <p:bldP spid="84" grpId="1" animBg="1"/>
      <p:bldP spid="85" grpId="0" animBg="1"/>
      <p:bldP spid="85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4" grpId="0"/>
      <p:bldP spid="105" grpId="0" animBg="1"/>
      <p:bldP spid="106" grpId="0"/>
      <p:bldP spid="108" grpId="0" build="p"/>
      <p:bldP spid="8" grpId="0" animBg="1"/>
      <p:bldP spid="109" grpId="0" animBg="1"/>
      <p:bldP spid="110" grpId="0" animBg="1"/>
      <p:bldP spid="111" grpId="0" animBg="1"/>
      <p:bldP spid="112" grpId="0" build="p"/>
      <p:bldP spid="113" grpId="0" animBg="1"/>
      <p:bldP spid="1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Kirchhoff’s First Law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8417" y="1531726"/>
            <a:ext cx="86271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latin typeface="+mj-lt"/>
              </a:rPr>
              <a:t>The total current coming into a junction must equal the total current leaving the same junction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86137" y="4490977"/>
            <a:ext cx="1585731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071868" y="3565966"/>
            <a:ext cx="0" cy="1850021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033768" y="3565966"/>
            <a:ext cx="171305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033768" y="5415987"/>
            <a:ext cx="171305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1980428" y="4399537"/>
            <a:ext cx="182880" cy="1828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69402" y="4490976"/>
            <a:ext cx="723900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364515" y="3565966"/>
            <a:ext cx="723900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 flipH="1">
            <a:off x="861443" y="3814762"/>
            <a:ext cx="898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5 A</a:t>
            </a:r>
          </a:p>
        </p:txBody>
      </p:sp>
      <p:sp>
        <p:nvSpPr>
          <p:cNvPr id="32" name="TextBox 31"/>
          <p:cNvSpPr txBox="1"/>
          <p:nvPr/>
        </p:nvSpPr>
        <p:spPr>
          <a:xfrm flipH="1">
            <a:off x="2522603" y="2903629"/>
            <a:ext cx="898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3 A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4818651" y="4490976"/>
            <a:ext cx="1585731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404382" y="3565965"/>
            <a:ext cx="0" cy="1850021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6366282" y="3565965"/>
            <a:ext cx="171305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366282" y="5415986"/>
            <a:ext cx="171305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6312942" y="4399536"/>
            <a:ext cx="182880" cy="1828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5001916" y="4490975"/>
            <a:ext cx="723900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697029" y="3565965"/>
            <a:ext cx="723900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 flipH="1">
            <a:off x="5193957" y="3814761"/>
            <a:ext cx="898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5 A</a:t>
            </a:r>
          </a:p>
        </p:txBody>
      </p:sp>
      <p:sp>
        <p:nvSpPr>
          <p:cNvPr id="42" name="TextBox 41"/>
          <p:cNvSpPr txBox="1"/>
          <p:nvPr/>
        </p:nvSpPr>
        <p:spPr>
          <a:xfrm flipH="1">
            <a:off x="6855117" y="2903628"/>
            <a:ext cx="898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9 A</a:t>
            </a:r>
          </a:p>
        </p:txBody>
      </p:sp>
      <p:pic>
        <p:nvPicPr>
          <p:cNvPr id="51" name="Picture 50" descr="Kirchho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750" y="264620"/>
            <a:ext cx="999171" cy="1267106"/>
          </a:xfrm>
          <a:prstGeom prst="rect">
            <a:avLst/>
          </a:prstGeom>
          <a:ln>
            <a:noFill/>
          </a:ln>
          <a:effectLst/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C6F3FEC7-19D1-45EE-9BAB-EC05467A43A2}"/>
              </a:ext>
            </a:extLst>
          </p:cNvPr>
          <p:cNvGrpSpPr/>
          <p:nvPr/>
        </p:nvGrpSpPr>
        <p:grpSpPr>
          <a:xfrm>
            <a:off x="2905535" y="4753649"/>
            <a:ext cx="964653" cy="652081"/>
            <a:chOff x="2905535" y="4753649"/>
            <a:chExt cx="964653" cy="652081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1F24BE10-6BBE-436A-8C91-67EB2129E723}"/>
                </a:ext>
              </a:extLst>
            </p:cNvPr>
            <p:cNvCxnSpPr/>
            <p:nvPr/>
          </p:nvCxnSpPr>
          <p:spPr>
            <a:xfrm>
              <a:off x="2905535" y="5405730"/>
              <a:ext cx="182880" cy="0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EEB870C-F9FC-42EB-AB67-BF681921E79E}"/>
                </a:ext>
              </a:extLst>
            </p:cNvPr>
            <p:cNvSpPr txBox="1"/>
            <p:nvPr/>
          </p:nvSpPr>
          <p:spPr>
            <a:xfrm flipH="1">
              <a:off x="2971798" y="4753649"/>
              <a:ext cx="8983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2 A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0D2A578A-4AC1-4F0A-8B28-5EDA3547DB5E}"/>
              </a:ext>
            </a:extLst>
          </p:cNvPr>
          <p:cNvGrpSpPr/>
          <p:nvPr/>
        </p:nvGrpSpPr>
        <p:grpSpPr>
          <a:xfrm>
            <a:off x="7146609" y="4753648"/>
            <a:ext cx="964653" cy="652081"/>
            <a:chOff x="7146609" y="4753648"/>
            <a:chExt cx="964653" cy="652081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477678B7-B3A7-4FDF-B8C7-4CA742F23A77}"/>
                </a:ext>
              </a:extLst>
            </p:cNvPr>
            <p:cNvCxnSpPr/>
            <p:nvPr/>
          </p:nvCxnSpPr>
          <p:spPr>
            <a:xfrm>
              <a:off x="7146609" y="5405729"/>
              <a:ext cx="182880" cy="0"/>
            </a:xfrm>
            <a:prstGeom prst="straightConnector1">
              <a:avLst/>
            </a:prstGeom>
            <a:ln w="7620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945531C-7026-4CEC-A78E-C6A7795D15B8}"/>
                </a:ext>
              </a:extLst>
            </p:cNvPr>
            <p:cNvSpPr txBox="1"/>
            <p:nvPr/>
          </p:nvSpPr>
          <p:spPr>
            <a:xfrm flipH="1">
              <a:off x="7212872" y="4753648"/>
              <a:ext cx="8983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4 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9887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Kirchhoff’s First Law</a:t>
            </a:r>
          </a:p>
        </p:txBody>
      </p:sp>
      <p:pic>
        <p:nvPicPr>
          <p:cNvPr id="51" name="Picture 50" descr="Kirchho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750" y="264620"/>
            <a:ext cx="999171" cy="1267106"/>
          </a:xfrm>
          <a:prstGeom prst="rect">
            <a:avLst/>
          </a:prstGeom>
          <a:ln>
            <a:noFill/>
          </a:ln>
          <a:effectLst/>
        </p:spPr>
      </p:pic>
      <p:cxnSp>
        <p:nvCxnSpPr>
          <p:cNvPr id="24" name="Straight Connector 23"/>
          <p:cNvCxnSpPr/>
          <p:nvPr/>
        </p:nvCxnSpPr>
        <p:spPr>
          <a:xfrm>
            <a:off x="638537" y="4967227"/>
            <a:ext cx="1585731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224268" y="4042216"/>
            <a:ext cx="0" cy="1850021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186168" y="4042216"/>
            <a:ext cx="171305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186168" y="5892237"/>
            <a:ext cx="171305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2132828" y="4875787"/>
            <a:ext cx="182880" cy="1828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821802" y="4967226"/>
            <a:ext cx="723900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516915" y="4042216"/>
            <a:ext cx="723900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 flipH="1">
            <a:off x="1013843" y="4291012"/>
            <a:ext cx="898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5 A</a:t>
            </a:r>
          </a:p>
        </p:txBody>
      </p:sp>
      <p:sp>
        <p:nvSpPr>
          <p:cNvPr id="46" name="TextBox 45"/>
          <p:cNvSpPr txBox="1"/>
          <p:nvPr/>
        </p:nvSpPr>
        <p:spPr>
          <a:xfrm flipH="1">
            <a:off x="2675003" y="3379879"/>
            <a:ext cx="898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3 A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4971051" y="4967226"/>
            <a:ext cx="1585731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556782" y="4042215"/>
            <a:ext cx="0" cy="1850021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6518682" y="4042215"/>
            <a:ext cx="171305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6518682" y="5892236"/>
            <a:ext cx="1713054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6465342" y="4875786"/>
            <a:ext cx="182880" cy="1828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54316" y="4967225"/>
            <a:ext cx="723900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6849429" y="4042215"/>
            <a:ext cx="723900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 flipH="1">
            <a:off x="5346357" y="4291011"/>
            <a:ext cx="898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5 A</a:t>
            </a:r>
          </a:p>
        </p:txBody>
      </p:sp>
      <p:sp>
        <p:nvSpPr>
          <p:cNvPr id="56" name="TextBox 55"/>
          <p:cNvSpPr txBox="1"/>
          <p:nvPr/>
        </p:nvSpPr>
        <p:spPr>
          <a:xfrm flipH="1">
            <a:off x="7007517" y="3379878"/>
            <a:ext cx="898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9 A</a:t>
            </a:r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431793"/>
              </p:ext>
            </p:extLst>
          </p:nvPr>
        </p:nvGraphicFramePr>
        <p:xfrm>
          <a:off x="459528" y="2669545"/>
          <a:ext cx="3780582" cy="35407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80582">
                  <a:extLst>
                    <a:ext uri="{9D8B030D-6E8A-4147-A177-3AD203B41FA5}">
                      <a16:colId xmlns:a16="http://schemas.microsoft.com/office/drawing/2014/main" val="736964845"/>
                    </a:ext>
                  </a:extLst>
                </a:gridCol>
              </a:tblGrid>
              <a:tr h="6665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>
                          <a:solidFill>
                            <a:schemeClr val="tx1"/>
                          </a:solidFill>
                          <a:latin typeface="+mj-lt"/>
                        </a:rPr>
                        <a:t>(    )</a:t>
                      </a:r>
                      <a:r>
                        <a:rPr lang="en-US" sz="28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+ (    ) + (    ) = 0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32716"/>
                  </a:ext>
                </a:extLst>
              </a:tr>
              <a:tr h="28742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4462129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727367"/>
              </p:ext>
            </p:extLst>
          </p:nvPr>
        </p:nvGraphicFramePr>
        <p:xfrm>
          <a:off x="4827236" y="2669545"/>
          <a:ext cx="3780582" cy="354075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780582">
                  <a:extLst>
                    <a:ext uri="{9D8B030D-6E8A-4147-A177-3AD203B41FA5}">
                      <a16:colId xmlns:a16="http://schemas.microsoft.com/office/drawing/2014/main" val="736964845"/>
                    </a:ext>
                  </a:extLst>
                </a:gridCol>
              </a:tblGrid>
              <a:tr h="6665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800" b="0" kern="1200" dirty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28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28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+ (</a:t>
                      </a:r>
                      <a:r>
                        <a:rPr lang="en-US" sz="2800" b="0" kern="1200" baseline="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28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) + (</a:t>
                      </a:r>
                      <a:r>
                        <a:rPr lang="en-US" sz="2800" b="0" kern="1200" dirty="0">
                          <a:solidFill>
                            <a:srgbClr val="00B050"/>
                          </a:solidFill>
                          <a:latin typeface="+mj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28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) = 0</a:t>
                      </a:r>
                      <a:endParaRPr lang="en-US" sz="28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932716"/>
                  </a:ext>
                </a:extLst>
              </a:tr>
              <a:tr h="28742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446212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A0A7996-B26E-45AC-983B-F0F3C4250853}"/>
                  </a:ext>
                </a:extLst>
              </p:cNvPr>
              <p:cNvSpPr txBox="1"/>
              <p:nvPr/>
            </p:nvSpPr>
            <p:spPr>
              <a:xfrm>
                <a:off x="486137" y="1661990"/>
                <a:ext cx="400878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  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𝑗𝑢𝑛𝑐𝑡𝑖𝑜𝑛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600" i="1" dirty="0">
                  <a:latin typeface="+mj-lt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A0A7996-B26E-45AC-983B-F0F3C42508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137" y="1661990"/>
                <a:ext cx="4008783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3CC6E4D9-989C-45E8-87A0-422710813A7C}"/>
              </a:ext>
            </a:extLst>
          </p:cNvPr>
          <p:cNvGraphicFramePr>
            <a:graphicFrameLocks noGrp="1"/>
          </p:cNvGraphicFramePr>
          <p:nvPr/>
        </p:nvGraphicFramePr>
        <p:xfrm>
          <a:off x="4951408" y="1624683"/>
          <a:ext cx="3474720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36420">
                  <a:extLst>
                    <a:ext uri="{9D8B030D-6E8A-4147-A177-3AD203B41FA5}">
                      <a16:colId xmlns:a16="http://schemas.microsoft.com/office/drawing/2014/main" val="3342421369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19544169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4361439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B050"/>
                          </a:solidFill>
                          <a:latin typeface="+mj-lt"/>
                        </a:rPr>
                        <a:t>Entering Junction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B050"/>
                          </a:solidFill>
                          <a:latin typeface="+mj-lt"/>
                          <a:sym typeface="Wingdings" panose="05000000000000000000" pitchFamily="2" charset="2"/>
                        </a:rPr>
                        <a:t>●</a:t>
                      </a:r>
                      <a:endParaRPr lang="en-US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00B050"/>
                          </a:solidFill>
                          <a:latin typeface="+mj-lt"/>
                        </a:rPr>
                        <a:t>Positive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387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C00000"/>
                          </a:solidFill>
                          <a:latin typeface="+mj-lt"/>
                        </a:rPr>
                        <a:t>Exiting Junction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C00000"/>
                          </a:solidFill>
                          <a:latin typeface="+mj-lt"/>
                          <a:sym typeface="Wingdings" panose="05000000000000000000" pitchFamily="2" charset="2"/>
                        </a:rPr>
                        <a:t>●</a:t>
                      </a:r>
                      <a:endParaRPr lang="en-US" b="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C00000"/>
                          </a:solidFill>
                          <a:latin typeface="+mj-lt"/>
                        </a:rPr>
                        <a:t>Negative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091059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9A320AF4-1920-45BB-B757-A04A670A6C87}"/>
              </a:ext>
            </a:extLst>
          </p:cNvPr>
          <p:cNvSpPr/>
          <p:nvPr/>
        </p:nvSpPr>
        <p:spPr>
          <a:xfrm>
            <a:off x="932718" y="2746151"/>
            <a:ext cx="5469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800" dirty="0">
                <a:solidFill>
                  <a:srgbClr val="00B050"/>
                </a:solidFill>
                <a:latin typeface="+mj-lt"/>
              </a:rPr>
              <a:t>+5</a:t>
            </a:r>
            <a:endParaRPr lang="en-US" sz="2800" dirty="0">
              <a:latin typeface="+mj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354657-C03B-4523-9015-E7B9D52E4864}"/>
              </a:ext>
            </a:extLst>
          </p:cNvPr>
          <p:cNvSpPr/>
          <p:nvPr/>
        </p:nvSpPr>
        <p:spPr>
          <a:xfrm>
            <a:off x="1855177" y="2746938"/>
            <a:ext cx="478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+mj-lt"/>
              </a:rPr>
              <a:t>-3</a:t>
            </a:r>
            <a:endParaRPr lang="en-US" sz="2800" dirty="0">
              <a:latin typeface="+mj-l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B1EA86A-3D43-4D9B-B144-43787C241A82}"/>
              </a:ext>
            </a:extLst>
          </p:cNvPr>
          <p:cNvSpPr/>
          <p:nvPr/>
        </p:nvSpPr>
        <p:spPr>
          <a:xfrm>
            <a:off x="2733645" y="2746568"/>
            <a:ext cx="478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+mj-lt"/>
              </a:rPr>
              <a:t>-2</a:t>
            </a:r>
            <a:endParaRPr lang="en-US" sz="2800" dirty="0">
              <a:latin typeface="+mj-lt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DDC77CF-D8CA-44E4-AC5D-749538E437A0}"/>
              </a:ext>
            </a:extLst>
          </p:cNvPr>
          <p:cNvSpPr/>
          <p:nvPr/>
        </p:nvSpPr>
        <p:spPr>
          <a:xfrm>
            <a:off x="5306358" y="2769703"/>
            <a:ext cx="5469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800" dirty="0">
                <a:solidFill>
                  <a:srgbClr val="00B050"/>
                </a:solidFill>
                <a:latin typeface="+mj-lt"/>
              </a:rPr>
              <a:t>+5</a:t>
            </a:r>
            <a:endParaRPr lang="en-US" sz="2800" dirty="0">
              <a:latin typeface="+mj-l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B897F56-5879-429F-90EE-14D63ED30ABC}"/>
              </a:ext>
            </a:extLst>
          </p:cNvPr>
          <p:cNvSpPr/>
          <p:nvPr/>
        </p:nvSpPr>
        <p:spPr>
          <a:xfrm>
            <a:off x="6219065" y="2764021"/>
            <a:ext cx="478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+mj-lt"/>
              </a:rPr>
              <a:t>-9</a:t>
            </a:r>
            <a:endParaRPr lang="en-US" sz="2800" dirty="0">
              <a:latin typeface="+mj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027F514-7F76-4702-BE48-6BD48B9D7EBA}"/>
              </a:ext>
            </a:extLst>
          </p:cNvPr>
          <p:cNvSpPr/>
          <p:nvPr/>
        </p:nvSpPr>
        <p:spPr>
          <a:xfrm>
            <a:off x="7055446" y="2751552"/>
            <a:ext cx="5469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2800" dirty="0">
                <a:solidFill>
                  <a:srgbClr val="00B050"/>
                </a:solidFill>
                <a:latin typeface="+mj-lt"/>
              </a:rPr>
              <a:t>+4</a:t>
            </a:r>
            <a:endParaRPr lang="en-US" sz="2800" dirty="0">
              <a:latin typeface="+mj-lt"/>
            </a:endParaRP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73347D01-CE56-4AF6-A92E-71023E6055CE}"/>
              </a:ext>
            </a:extLst>
          </p:cNvPr>
          <p:cNvCxnSpPr/>
          <p:nvPr/>
        </p:nvCxnSpPr>
        <p:spPr>
          <a:xfrm>
            <a:off x="1354509" y="4967225"/>
            <a:ext cx="182880" cy="0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CA718AD2-0629-466D-9B2B-E45A778A85A8}"/>
              </a:ext>
            </a:extLst>
          </p:cNvPr>
          <p:cNvCxnSpPr/>
          <p:nvPr/>
        </p:nvCxnSpPr>
        <p:spPr>
          <a:xfrm>
            <a:off x="1350124" y="4967225"/>
            <a:ext cx="182880" cy="0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4EFC6CDF-FF39-4A74-B460-A842D80F9CC4}"/>
              </a:ext>
            </a:extLst>
          </p:cNvPr>
          <p:cNvCxnSpPr/>
          <p:nvPr/>
        </p:nvCxnSpPr>
        <p:spPr>
          <a:xfrm>
            <a:off x="3057935" y="4042215"/>
            <a:ext cx="182880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76A11941-C43A-425D-8E20-D48C813B2992}"/>
              </a:ext>
            </a:extLst>
          </p:cNvPr>
          <p:cNvGrpSpPr/>
          <p:nvPr/>
        </p:nvGrpSpPr>
        <p:grpSpPr>
          <a:xfrm>
            <a:off x="2675003" y="5183064"/>
            <a:ext cx="898390" cy="709172"/>
            <a:chOff x="2675003" y="5183064"/>
            <a:chExt cx="898390" cy="709172"/>
          </a:xfrm>
        </p:grpSpPr>
        <p:sp>
          <p:nvSpPr>
            <p:cNvPr id="58" name="TextBox 57"/>
            <p:cNvSpPr txBox="1"/>
            <p:nvPr/>
          </p:nvSpPr>
          <p:spPr>
            <a:xfrm flipH="1">
              <a:off x="2675003" y="5183064"/>
              <a:ext cx="8983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+mj-lt"/>
                </a:rPr>
                <a:t>2 A</a:t>
              </a:r>
            </a:p>
          </p:txBody>
        </p: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25DABA44-AF34-443A-A80B-548F9DA91142}"/>
                </a:ext>
              </a:extLst>
            </p:cNvPr>
            <p:cNvCxnSpPr/>
            <p:nvPr/>
          </p:nvCxnSpPr>
          <p:spPr>
            <a:xfrm>
              <a:off x="3028781" y="5892236"/>
              <a:ext cx="182880" cy="0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6E967048-8C5E-438D-AFC9-FDE2AD0F3D25}"/>
              </a:ext>
            </a:extLst>
          </p:cNvPr>
          <p:cNvCxnSpPr/>
          <p:nvPr/>
        </p:nvCxnSpPr>
        <p:spPr>
          <a:xfrm>
            <a:off x="7390449" y="4042215"/>
            <a:ext cx="182880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A7BAEFD0-D86C-4BA6-ABDC-D6B8E3D44538}"/>
              </a:ext>
            </a:extLst>
          </p:cNvPr>
          <p:cNvCxnSpPr/>
          <p:nvPr/>
        </p:nvCxnSpPr>
        <p:spPr>
          <a:xfrm>
            <a:off x="5695336" y="4968508"/>
            <a:ext cx="182880" cy="0"/>
          </a:xfrm>
          <a:prstGeom prst="straightConnector1">
            <a:avLst/>
          </a:prstGeom>
          <a:ln w="76200"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654B5FE-6FC1-4B77-8020-67963312A2BB}"/>
              </a:ext>
            </a:extLst>
          </p:cNvPr>
          <p:cNvGrpSpPr/>
          <p:nvPr/>
        </p:nvGrpSpPr>
        <p:grpSpPr>
          <a:xfrm>
            <a:off x="7124134" y="5241818"/>
            <a:ext cx="898390" cy="650418"/>
            <a:chOff x="7124134" y="5241818"/>
            <a:chExt cx="898390" cy="650418"/>
          </a:xfrm>
        </p:grpSpPr>
        <p:sp>
          <p:nvSpPr>
            <p:cNvPr id="60" name="TextBox 59"/>
            <p:cNvSpPr txBox="1"/>
            <p:nvPr/>
          </p:nvSpPr>
          <p:spPr>
            <a:xfrm flipH="1">
              <a:off x="7124134" y="5241818"/>
              <a:ext cx="8983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+mj-lt"/>
                </a:rPr>
                <a:t>4 A</a:t>
              </a:r>
            </a:p>
          </p:txBody>
        </p: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28AA90CE-ACFA-472E-BC46-7FC1CF883A7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32694" y="5892236"/>
              <a:ext cx="129115" cy="0"/>
            </a:xfrm>
            <a:prstGeom prst="straightConnector1">
              <a:avLst/>
            </a:prstGeom>
            <a:ln w="762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641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6" grpId="0"/>
      <p:bldP spid="39" grpId="0"/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 Physics Data Booklet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4" y="1449516"/>
            <a:ext cx="9114806" cy="471204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59A7A20-53F3-4184-9749-CAD19A98866C}"/>
              </a:ext>
            </a:extLst>
          </p:cNvPr>
          <p:cNvSpPr/>
          <p:nvPr/>
        </p:nvSpPr>
        <p:spPr>
          <a:xfrm>
            <a:off x="4981074" y="2418347"/>
            <a:ext cx="1438121" cy="340790"/>
          </a:xfrm>
          <a:prstGeom prst="rect">
            <a:avLst/>
          </a:prstGeom>
          <a:solidFill>
            <a:srgbClr val="FFFF00">
              <a:alpha val="20000"/>
            </a:srgbClr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7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 the Current…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505549" y="3282195"/>
            <a:ext cx="1828800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344018" y="2327166"/>
            <a:ext cx="0" cy="365760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2247744" y="3185105"/>
            <a:ext cx="182880" cy="1828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1323975" y="5182370"/>
            <a:ext cx="182880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543649" y="2540257"/>
            <a:ext cx="0" cy="18288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 flipH="1">
            <a:off x="635090" y="2243823"/>
            <a:ext cx="898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6 A</a:t>
            </a:r>
          </a:p>
        </p:txBody>
      </p:sp>
      <p:cxnSp>
        <p:nvCxnSpPr>
          <p:cNvPr id="45" name="Straight Connector 44"/>
          <p:cNvCxnSpPr/>
          <p:nvPr/>
        </p:nvCxnSpPr>
        <p:spPr>
          <a:xfrm>
            <a:off x="543649" y="1922296"/>
            <a:ext cx="0" cy="137160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324968" y="2359429"/>
            <a:ext cx="1828800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334493" y="4188229"/>
            <a:ext cx="1828800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24599" y="5182370"/>
            <a:ext cx="1828800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2315443" y="5945529"/>
            <a:ext cx="1828800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163293" y="1504208"/>
            <a:ext cx="0" cy="182880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153768" y="3293896"/>
            <a:ext cx="1828800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144243" y="1542308"/>
            <a:ext cx="1828800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2252578" y="4092297"/>
            <a:ext cx="182880" cy="1828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252578" y="5090930"/>
            <a:ext cx="182880" cy="1828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071853" y="2267989"/>
            <a:ext cx="182880" cy="18288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 flipH="1">
            <a:off x="951755" y="4551875"/>
            <a:ext cx="898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5 A</a:t>
            </a:r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3215566" y="4185983"/>
            <a:ext cx="182880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 flipH="1">
            <a:off x="2843346" y="3555488"/>
            <a:ext cx="898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3 A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5133121" y="3293896"/>
            <a:ext cx="182880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 flipH="1">
            <a:off x="4775366" y="2679201"/>
            <a:ext cx="898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1 A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 flipH="1">
            <a:off x="4984708" y="1542308"/>
            <a:ext cx="182880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 flipH="1">
            <a:off x="4809833" y="1572229"/>
            <a:ext cx="898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2 A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97696" y="5711444"/>
            <a:ext cx="774418" cy="46816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29073AC-7F7D-4DA5-9785-0024BA1059F8}"/>
              </a:ext>
            </a:extLst>
          </p:cNvPr>
          <p:cNvGrpSpPr/>
          <p:nvPr/>
        </p:nvGrpSpPr>
        <p:grpSpPr>
          <a:xfrm>
            <a:off x="2693487" y="1692380"/>
            <a:ext cx="898390" cy="667049"/>
            <a:chOff x="2693487" y="1692380"/>
            <a:chExt cx="898390" cy="667049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AA014C8F-52D9-43AC-9351-76A5D3F62ABC}"/>
                </a:ext>
              </a:extLst>
            </p:cNvPr>
            <p:cNvCxnSpPr/>
            <p:nvPr/>
          </p:nvCxnSpPr>
          <p:spPr>
            <a:xfrm>
              <a:off x="2932934" y="2359429"/>
              <a:ext cx="182880" cy="0"/>
            </a:xfrm>
            <a:prstGeom prst="straightConnector1">
              <a:avLst/>
            </a:prstGeom>
            <a:ln w="7620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A1C5B8FB-8036-4F7B-9DDC-91779C33EA38}"/>
                </a:ext>
              </a:extLst>
            </p:cNvPr>
            <p:cNvSpPr txBox="1"/>
            <p:nvPr/>
          </p:nvSpPr>
          <p:spPr>
            <a:xfrm flipH="1">
              <a:off x="2693487" y="1692380"/>
              <a:ext cx="8983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1 A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957DCE5-1144-4E86-95B1-103F850F791C}"/>
              </a:ext>
            </a:extLst>
          </p:cNvPr>
          <p:cNvGrpSpPr/>
          <p:nvPr/>
        </p:nvGrpSpPr>
        <p:grpSpPr>
          <a:xfrm>
            <a:off x="1390943" y="3418093"/>
            <a:ext cx="954953" cy="584775"/>
            <a:chOff x="1390943" y="3418093"/>
            <a:chExt cx="954953" cy="584775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3D33E13-D201-4747-A66C-1ABAB5F2C6C6}"/>
                </a:ext>
              </a:extLst>
            </p:cNvPr>
            <p:cNvSpPr txBox="1"/>
            <p:nvPr/>
          </p:nvSpPr>
          <p:spPr>
            <a:xfrm flipH="1">
              <a:off x="1390943" y="3418093"/>
              <a:ext cx="8983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7 A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092879A9-249F-4053-9DBA-25EDCC7103A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342139" y="3720066"/>
              <a:ext cx="3757" cy="193024"/>
            </a:xfrm>
            <a:prstGeom prst="straightConnector1">
              <a:avLst/>
            </a:prstGeom>
            <a:ln w="7620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6FF27437-DE9C-4B6E-A051-7B63E7EECB83}"/>
              </a:ext>
            </a:extLst>
          </p:cNvPr>
          <p:cNvGrpSpPr/>
          <p:nvPr/>
        </p:nvGrpSpPr>
        <p:grpSpPr>
          <a:xfrm>
            <a:off x="2341329" y="4434766"/>
            <a:ext cx="1107316" cy="584775"/>
            <a:chOff x="2341329" y="4434766"/>
            <a:chExt cx="1107316" cy="584775"/>
          </a:xfrm>
        </p:grpSpPr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5C25364F-E0FA-4821-BB64-75518368B4C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341329" y="4630015"/>
              <a:ext cx="3757" cy="193024"/>
            </a:xfrm>
            <a:prstGeom prst="straightConnector1">
              <a:avLst/>
            </a:prstGeom>
            <a:ln w="7620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6404F37-8A4B-479D-AFE6-F89B26287278}"/>
                </a:ext>
              </a:extLst>
            </p:cNvPr>
            <p:cNvSpPr txBox="1"/>
            <p:nvPr/>
          </p:nvSpPr>
          <p:spPr>
            <a:xfrm flipH="1">
              <a:off x="2550255" y="4434766"/>
              <a:ext cx="89839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4 A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AEF4B5B2-DA22-4470-8017-3F47EEEC2515}"/>
              </a:ext>
            </a:extLst>
          </p:cNvPr>
          <p:cNvGrpSpPr/>
          <p:nvPr/>
        </p:nvGrpSpPr>
        <p:grpSpPr>
          <a:xfrm>
            <a:off x="3966641" y="5648933"/>
            <a:ext cx="1120807" cy="584775"/>
            <a:chOff x="3966641" y="5648933"/>
            <a:chExt cx="1120807" cy="584775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9BE0B62-82FF-448B-8048-E38B72078F3A}"/>
                </a:ext>
              </a:extLst>
            </p:cNvPr>
            <p:cNvSpPr txBox="1"/>
            <p:nvPr/>
          </p:nvSpPr>
          <p:spPr>
            <a:xfrm flipH="1">
              <a:off x="4197696" y="5648933"/>
              <a:ext cx="8897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9 A</a:t>
              </a: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E0CE5F22-6822-4CE5-83D3-1D9B75D4137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66641" y="5945529"/>
              <a:ext cx="158640" cy="0"/>
            </a:xfrm>
            <a:prstGeom prst="straightConnector1">
              <a:avLst/>
            </a:prstGeom>
            <a:ln w="7620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A48348C6-9AC2-4279-935B-6DF4E3AF3D39}"/>
              </a:ext>
            </a:extLst>
          </p:cNvPr>
          <p:cNvSpPr/>
          <p:nvPr/>
        </p:nvSpPr>
        <p:spPr>
          <a:xfrm>
            <a:off x="2728605" y="1753380"/>
            <a:ext cx="774418" cy="46816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8E8FD9-982D-49D4-A88D-C1D7A24CA197}"/>
              </a:ext>
            </a:extLst>
          </p:cNvPr>
          <p:cNvSpPr/>
          <p:nvPr/>
        </p:nvSpPr>
        <p:spPr>
          <a:xfrm>
            <a:off x="1396432" y="3476395"/>
            <a:ext cx="774418" cy="46816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F52B657-1BA5-4B1A-BD5E-931C35A22F3D}"/>
              </a:ext>
            </a:extLst>
          </p:cNvPr>
          <p:cNvSpPr/>
          <p:nvPr/>
        </p:nvSpPr>
        <p:spPr>
          <a:xfrm>
            <a:off x="2583686" y="4492338"/>
            <a:ext cx="774418" cy="46816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6DDD060-24F5-4353-A5A6-10E40CF0B764}"/>
              </a:ext>
            </a:extLst>
          </p:cNvPr>
          <p:cNvSpPr/>
          <p:nvPr/>
        </p:nvSpPr>
        <p:spPr>
          <a:xfrm>
            <a:off x="3052720" y="2313739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9E41A8E1-9D78-46B7-A3CC-11B2451DBD5D}"/>
              </a:ext>
            </a:extLst>
          </p:cNvPr>
          <p:cNvSpPr/>
          <p:nvPr/>
        </p:nvSpPr>
        <p:spPr>
          <a:xfrm>
            <a:off x="2298091" y="3703399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B77CCABD-BA20-45FB-90CD-1A4A643B71BE}"/>
              </a:ext>
            </a:extLst>
          </p:cNvPr>
          <p:cNvSpPr/>
          <p:nvPr/>
        </p:nvSpPr>
        <p:spPr>
          <a:xfrm>
            <a:off x="2293080" y="4617003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0A7490CA-FFA2-4BBE-B5E6-A9F13C0FD142}"/>
              </a:ext>
            </a:extLst>
          </p:cNvPr>
          <p:cNvSpPr/>
          <p:nvPr/>
        </p:nvSpPr>
        <p:spPr>
          <a:xfrm>
            <a:off x="3913188" y="5899809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41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This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635090" y="3744446"/>
            <a:ext cx="1139922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72159" y="3744446"/>
            <a:ext cx="0" cy="2161264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35090" y="5905710"/>
            <a:ext cx="7772400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1775012" y="2352675"/>
            <a:ext cx="6156" cy="2472403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7267568" y="3744446"/>
            <a:ext cx="1139922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369390" y="3744446"/>
            <a:ext cx="0" cy="2161264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267568" y="2352675"/>
            <a:ext cx="0" cy="2472403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773981" y="4787083"/>
            <a:ext cx="5486400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1781168" y="3744446"/>
            <a:ext cx="5486400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773981" y="2387589"/>
            <a:ext cx="1828800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602781" y="1734671"/>
            <a:ext cx="0" cy="137160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641443" y="1734671"/>
            <a:ext cx="0" cy="137160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641443" y="2387589"/>
            <a:ext cx="626125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602781" y="3064985"/>
            <a:ext cx="3017520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3623923" y="1772771"/>
            <a:ext cx="3017520" cy="0"/>
          </a:xfrm>
          <a:prstGeom prst="line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>
            <a:off x="1231858" y="5905710"/>
            <a:ext cx="182880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 flipH="1">
            <a:off x="958797" y="5239994"/>
            <a:ext cx="1045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2.0 A</a:t>
            </a:r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4443222" y="4787083"/>
            <a:ext cx="182880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V="1">
            <a:off x="4443222" y="3744446"/>
            <a:ext cx="182880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5111541" y="3064985"/>
            <a:ext cx="182880" cy="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5111541" y="1772771"/>
            <a:ext cx="182880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 flipV="1">
            <a:off x="1781168" y="2974035"/>
            <a:ext cx="0" cy="182880"/>
          </a:xfrm>
          <a:prstGeom prst="straightConnector1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7841316" y="3744446"/>
            <a:ext cx="182880" cy="0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 flipH="1">
            <a:off x="719209" y="2790218"/>
            <a:ext cx="1045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0.3 A</a:t>
            </a:r>
          </a:p>
        </p:txBody>
      </p:sp>
      <p:sp>
        <p:nvSpPr>
          <p:cNvPr id="78" name="TextBox 77"/>
          <p:cNvSpPr txBox="1"/>
          <p:nvPr/>
        </p:nvSpPr>
        <p:spPr>
          <a:xfrm flipH="1">
            <a:off x="4626102" y="2463645"/>
            <a:ext cx="1045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0.2 A</a:t>
            </a:r>
          </a:p>
        </p:txBody>
      </p:sp>
      <p:sp>
        <p:nvSpPr>
          <p:cNvPr id="79" name="TextBox 78"/>
          <p:cNvSpPr txBox="1"/>
          <p:nvPr/>
        </p:nvSpPr>
        <p:spPr>
          <a:xfrm flipH="1">
            <a:off x="4045423" y="4192615"/>
            <a:ext cx="1045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0.6 A</a:t>
            </a:r>
          </a:p>
        </p:txBody>
      </p:sp>
      <p:sp>
        <p:nvSpPr>
          <p:cNvPr id="80" name="TextBox 79"/>
          <p:cNvSpPr txBox="1"/>
          <p:nvPr/>
        </p:nvSpPr>
        <p:spPr>
          <a:xfrm flipH="1">
            <a:off x="3577820" y="3149978"/>
            <a:ext cx="801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C00000"/>
                </a:solidFill>
                <a:latin typeface="Cambria" panose="02040503050406030204" pitchFamily="18" charset="0"/>
              </a:rPr>
              <a:t>I</a:t>
            </a:r>
            <a:r>
              <a:rPr lang="en-US" sz="2800" i="1" baseline="-25000" dirty="0">
                <a:solidFill>
                  <a:srgbClr val="C00000"/>
                </a:solidFill>
                <a:latin typeface="Cambria" panose="02040503050406030204" pitchFamily="18" charset="0"/>
              </a:rPr>
              <a:t>2</a:t>
            </a:r>
            <a:r>
              <a:rPr lang="en-US" sz="2800" i="1" dirty="0">
                <a:solidFill>
                  <a:srgbClr val="C00000"/>
                </a:solidFill>
                <a:latin typeface="Cambria" panose="02040503050406030204" pitchFamily="18" charset="0"/>
              </a:rPr>
              <a:t> =</a:t>
            </a:r>
          </a:p>
        </p:txBody>
      </p:sp>
      <p:sp>
        <p:nvSpPr>
          <p:cNvPr id="81" name="TextBox 80"/>
          <p:cNvSpPr txBox="1"/>
          <p:nvPr/>
        </p:nvSpPr>
        <p:spPr>
          <a:xfrm flipH="1">
            <a:off x="4379162" y="1801544"/>
            <a:ext cx="831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C00000"/>
                </a:solidFill>
                <a:latin typeface="Cambria" panose="02040503050406030204" pitchFamily="18" charset="0"/>
              </a:rPr>
              <a:t>I</a:t>
            </a:r>
            <a:r>
              <a:rPr lang="en-US" sz="2800" i="1" baseline="-25000" dirty="0">
                <a:solidFill>
                  <a:srgbClr val="C00000"/>
                </a:solidFill>
                <a:latin typeface="Cambria" panose="02040503050406030204" pitchFamily="18" charset="0"/>
              </a:rPr>
              <a:t>1</a:t>
            </a:r>
            <a:r>
              <a:rPr lang="en-US" sz="2800" i="1" dirty="0">
                <a:solidFill>
                  <a:srgbClr val="C00000"/>
                </a:solidFill>
                <a:latin typeface="Cambria" panose="02040503050406030204" pitchFamily="18" charset="0"/>
              </a:rPr>
              <a:t> = </a:t>
            </a:r>
          </a:p>
        </p:txBody>
      </p:sp>
      <p:sp>
        <p:nvSpPr>
          <p:cNvPr id="82" name="TextBox 81"/>
          <p:cNvSpPr txBox="1"/>
          <p:nvPr/>
        </p:nvSpPr>
        <p:spPr>
          <a:xfrm flipH="1">
            <a:off x="7371077" y="3047703"/>
            <a:ext cx="867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C00000"/>
                </a:solidFill>
                <a:latin typeface="Cambria" panose="02040503050406030204" pitchFamily="18" charset="0"/>
              </a:rPr>
              <a:t>I</a:t>
            </a:r>
            <a:r>
              <a:rPr lang="en-US" sz="2800" i="1" baseline="-25000" dirty="0">
                <a:solidFill>
                  <a:srgbClr val="C00000"/>
                </a:solidFill>
                <a:latin typeface="Cambria" panose="02040503050406030204" pitchFamily="18" charset="0"/>
              </a:rPr>
              <a:t>3</a:t>
            </a:r>
            <a:r>
              <a:rPr lang="en-US" sz="2800" i="1" dirty="0">
                <a:solidFill>
                  <a:srgbClr val="C00000"/>
                </a:solidFill>
                <a:latin typeface="Cambria" panose="02040503050406030204" pitchFamily="18" charset="0"/>
              </a:rPr>
              <a:t> =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8307D70-CB8F-4207-9970-0965B4613AB4}"/>
              </a:ext>
            </a:extLst>
          </p:cNvPr>
          <p:cNvSpPr txBox="1"/>
          <p:nvPr/>
        </p:nvSpPr>
        <p:spPr>
          <a:xfrm flipH="1">
            <a:off x="4962438" y="1802646"/>
            <a:ext cx="1688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C00000"/>
                </a:solidFill>
                <a:latin typeface="Cambria" panose="02040503050406030204" pitchFamily="18" charset="0"/>
              </a:rPr>
              <a:t>0.1 A 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3A4F970-C282-4F8B-876D-6EC8A7E61772}"/>
              </a:ext>
            </a:extLst>
          </p:cNvPr>
          <p:cNvSpPr txBox="1"/>
          <p:nvPr/>
        </p:nvSpPr>
        <p:spPr>
          <a:xfrm flipH="1">
            <a:off x="4165798" y="3143106"/>
            <a:ext cx="1688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C00000"/>
                </a:solidFill>
                <a:latin typeface="Cambria" panose="02040503050406030204" pitchFamily="18" charset="0"/>
              </a:rPr>
              <a:t>1.1 A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12B4FCD-8B92-4295-9C48-41F41A3B1C48}"/>
              </a:ext>
            </a:extLst>
          </p:cNvPr>
          <p:cNvSpPr txBox="1"/>
          <p:nvPr/>
        </p:nvSpPr>
        <p:spPr>
          <a:xfrm flipH="1">
            <a:off x="7952949" y="3047702"/>
            <a:ext cx="940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>
                <a:solidFill>
                  <a:srgbClr val="C00000"/>
                </a:solidFill>
                <a:latin typeface="Cambria" panose="02040503050406030204" pitchFamily="18" charset="0"/>
              </a:rPr>
              <a:t>2.0 A </a:t>
            </a:r>
          </a:p>
        </p:txBody>
      </p:sp>
    </p:spTree>
    <p:extLst>
      <p:ext uri="{BB962C8B-B14F-4D97-AF65-F5344CB8AC3E}">
        <p14:creationId xmlns:p14="http://schemas.microsoft.com/office/powerpoint/2010/main" val="141244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>
            <a:extLst>
              <a:ext uri="{FF2B5EF4-FFF2-40B4-BE49-F238E27FC236}">
                <a16:creationId xmlns:a16="http://schemas.microsoft.com/office/drawing/2014/main" id="{051356B2-CAF9-483F-B00F-78F381B5C0E9}"/>
              </a:ext>
            </a:extLst>
          </p:cNvPr>
          <p:cNvSpPr txBox="1"/>
          <p:nvPr/>
        </p:nvSpPr>
        <p:spPr>
          <a:xfrm>
            <a:off x="449873" y="4702664"/>
            <a:ext cx="46374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The voltage used by the resistors equals the voltage supplied by the battery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055336E-9BD9-4217-AB4F-13F530F4853E}"/>
              </a:ext>
            </a:extLst>
          </p:cNvPr>
          <p:cNvSpPr txBox="1"/>
          <p:nvPr/>
        </p:nvSpPr>
        <p:spPr>
          <a:xfrm>
            <a:off x="5729847" y="1585763"/>
            <a:ext cx="299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+mj-lt"/>
              </a:rPr>
              <a:t>Each resistor has a “voltage drop”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the Water Flow Model</a:t>
            </a:r>
          </a:p>
        </p:txBody>
      </p:sp>
      <p:pic>
        <p:nvPicPr>
          <p:cNvPr id="43" name="Picture 2" descr="series">
            <a:extLst>
              <a:ext uri="{FF2B5EF4-FFF2-40B4-BE49-F238E27FC236}">
                <a16:creationId xmlns:a16="http://schemas.microsoft.com/office/drawing/2014/main" id="{B34A5B29-15E8-4EDE-B3B5-7D093AEE7F5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46" y="1531726"/>
            <a:ext cx="4931508" cy="3011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26175D72-2FE6-4780-AEA8-9B0D282C6337}"/>
              </a:ext>
            </a:extLst>
          </p:cNvPr>
          <p:cNvGrpSpPr/>
          <p:nvPr/>
        </p:nvGrpSpPr>
        <p:grpSpPr>
          <a:xfrm>
            <a:off x="1777417" y="2145112"/>
            <a:ext cx="819733" cy="600075"/>
            <a:chOff x="3580817" y="2745186"/>
            <a:chExt cx="819733" cy="60007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8439232-742F-4070-BC05-F694FF8817D3}"/>
                </a:ext>
              </a:extLst>
            </p:cNvPr>
            <p:cNvSpPr txBox="1"/>
            <p:nvPr/>
          </p:nvSpPr>
          <p:spPr>
            <a:xfrm>
              <a:off x="3718953" y="2745186"/>
              <a:ext cx="6815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rgbClr val="FF00FF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p.d.</a:t>
              </a:r>
              <a:endParaRPr lang="en-US" sz="2400" dirty="0">
                <a:solidFill>
                  <a:srgbClr val="FF00FF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4F8304BF-5EF7-47D4-B6BF-9C7A5A49FF9B}"/>
                </a:ext>
              </a:extLst>
            </p:cNvPr>
            <p:cNvCxnSpPr/>
            <p:nvPr/>
          </p:nvCxnSpPr>
          <p:spPr>
            <a:xfrm>
              <a:off x="3580817" y="2745186"/>
              <a:ext cx="0" cy="600075"/>
            </a:xfrm>
            <a:prstGeom prst="straightConnector1">
              <a:avLst/>
            </a:prstGeom>
            <a:ln w="57150">
              <a:solidFill>
                <a:srgbClr val="FF00FF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>
            <a:extLst>
              <a:ext uri="{FF2B5EF4-FFF2-40B4-BE49-F238E27FC236}">
                <a16:creationId xmlns:a16="http://schemas.microsoft.com/office/drawing/2014/main" id="{141F7DCB-B392-4CDF-8290-A11AA7ACF0AF}"/>
              </a:ext>
            </a:extLst>
          </p:cNvPr>
          <p:cNvSpPr txBox="1"/>
          <p:nvPr/>
        </p:nvSpPr>
        <p:spPr>
          <a:xfrm>
            <a:off x="2597150" y="1585763"/>
            <a:ext cx="2614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FF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“potential difference”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212D656-3532-4680-BE5A-0237C54AD0C3}"/>
              </a:ext>
            </a:extLst>
          </p:cNvPr>
          <p:cNvGrpSpPr/>
          <p:nvPr/>
        </p:nvGrpSpPr>
        <p:grpSpPr>
          <a:xfrm>
            <a:off x="3530041" y="3581400"/>
            <a:ext cx="412292" cy="336853"/>
            <a:chOff x="5333441" y="4181474"/>
            <a:chExt cx="412292" cy="336853"/>
          </a:xfrm>
        </p:grpSpPr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DE524583-99C2-4604-BBFA-48E51162480C}"/>
                </a:ext>
              </a:extLst>
            </p:cNvPr>
            <p:cNvCxnSpPr>
              <a:cxnSpLocks/>
            </p:cNvCxnSpPr>
            <p:nvPr/>
          </p:nvCxnSpPr>
          <p:spPr>
            <a:xfrm>
              <a:off x="5372100" y="4181474"/>
              <a:ext cx="0" cy="150486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triangle" w="sm" len="sm"/>
              <a:tailEnd type="triangle" w="sm" len="sm"/>
            </a:ln>
            <a:effectLst>
              <a:outerShdw blurRad="12700" dist="12700" dir="2700000" algn="tl" rotWithShape="0">
                <a:prstClr val="black">
                  <a:alpha val="74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D4D3860-E6C2-40ED-9994-D214F5B6930B}"/>
                </a:ext>
              </a:extLst>
            </p:cNvPr>
            <p:cNvSpPr txBox="1"/>
            <p:nvPr/>
          </p:nvSpPr>
          <p:spPr>
            <a:xfrm>
              <a:off x="5333441" y="4256717"/>
              <a:ext cx="41229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>
                  <a:solidFill>
                    <a:srgbClr val="FF00FF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p.d.</a:t>
              </a:r>
              <a:endParaRPr lang="en-US" sz="1100" dirty="0">
                <a:solidFill>
                  <a:srgbClr val="FF00FF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4C479C9-B451-4C06-9939-12B0B3157089}"/>
              </a:ext>
            </a:extLst>
          </p:cNvPr>
          <p:cNvCxnSpPr/>
          <p:nvPr/>
        </p:nvCxnSpPr>
        <p:spPr>
          <a:xfrm flipV="1">
            <a:off x="3342481" y="3164682"/>
            <a:ext cx="1000125" cy="545307"/>
          </a:xfrm>
          <a:prstGeom prst="line">
            <a:avLst/>
          </a:prstGeom>
          <a:ln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AB092B9-CAB8-413E-9197-A65F60873DFF}"/>
              </a:ext>
            </a:extLst>
          </p:cNvPr>
          <p:cNvGrpSpPr/>
          <p:nvPr/>
        </p:nvGrpSpPr>
        <p:grpSpPr>
          <a:xfrm>
            <a:off x="4257454" y="2727582"/>
            <a:ext cx="556563" cy="470438"/>
            <a:chOff x="6060854" y="3327656"/>
            <a:chExt cx="556563" cy="470438"/>
          </a:xfrm>
        </p:grpSpPr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CE02ADCB-ED1F-4FE3-9BC9-57C5FD67E5A6}"/>
                </a:ext>
              </a:extLst>
            </p:cNvPr>
            <p:cNvCxnSpPr>
              <a:cxnSpLocks/>
            </p:cNvCxnSpPr>
            <p:nvPr/>
          </p:nvCxnSpPr>
          <p:spPr>
            <a:xfrm>
              <a:off x="6060854" y="3345261"/>
              <a:ext cx="0" cy="452833"/>
            </a:xfrm>
            <a:prstGeom prst="straightConnector1">
              <a:avLst/>
            </a:prstGeom>
            <a:ln w="34925">
              <a:solidFill>
                <a:srgbClr val="FF00FF"/>
              </a:solidFill>
              <a:headEnd type="triangle" w="med" len="med"/>
              <a:tailEnd type="triangle" w="med" len="med"/>
            </a:ln>
            <a:effectLst>
              <a:outerShdw blurRad="12700" dist="12700" dir="2700000" algn="tl" rotWithShape="0">
                <a:prstClr val="black">
                  <a:alpha val="74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F9EB451-C825-4A9A-B37F-F17ED704273D}"/>
                </a:ext>
              </a:extLst>
            </p:cNvPr>
            <p:cNvSpPr txBox="1"/>
            <p:nvPr/>
          </p:nvSpPr>
          <p:spPr>
            <a:xfrm>
              <a:off x="6060854" y="3327656"/>
              <a:ext cx="556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solidFill>
                    <a:srgbClr val="FF00FF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p.d.</a:t>
              </a:r>
              <a:endParaRPr lang="en-US" dirty="0">
                <a:solidFill>
                  <a:srgbClr val="FF00FF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64E56615-1F12-4D31-9C52-1DBDED78D123}"/>
              </a:ext>
            </a:extLst>
          </p:cNvPr>
          <p:cNvSpPr txBox="1"/>
          <p:nvPr/>
        </p:nvSpPr>
        <p:spPr>
          <a:xfrm rot="17637681">
            <a:off x="483185" y="2307149"/>
            <a:ext cx="9829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Battery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B9A800-C504-4B7D-B7C5-52C25AC800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1914" y="2925269"/>
            <a:ext cx="3578548" cy="328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466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17" grpId="0"/>
      <p:bldP spid="47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Kirchhoff’s Second Law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8417" y="1607716"/>
            <a:ext cx="58905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latin typeface="+mj-lt"/>
              </a:rPr>
              <a:t>The sum of the voltages (potential differences) provided must equal the voltages dissipated across components</a:t>
            </a:r>
          </a:p>
        </p:txBody>
      </p:sp>
      <p:pic>
        <p:nvPicPr>
          <p:cNvPr id="51" name="Picture 50" descr="Kirchho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750" y="264620"/>
            <a:ext cx="999171" cy="1267106"/>
          </a:xfrm>
          <a:prstGeom prst="rect">
            <a:avLst/>
          </a:prstGeom>
          <a:ln>
            <a:noFill/>
          </a:ln>
          <a:effectLst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361042" y="1718839"/>
                <a:ext cx="27663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  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𝑙𝑜𝑜𝑝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i="1" dirty="0">
                  <a:latin typeface="+mj-lt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042" y="1718839"/>
                <a:ext cx="2766389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>
            <a:extLst>
              <a:ext uri="{FF2B5EF4-FFF2-40B4-BE49-F238E27FC236}">
                <a16:creationId xmlns:a16="http://schemas.microsoft.com/office/drawing/2014/main" id="{B1438C20-5661-453F-AB5D-4C9055141BFC}"/>
              </a:ext>
            </a:extLst>
          </p:cNvPr>
          <p:cNvGrpSpPr/>
          <p:nvPr/>
        </p:nvGrpSpPr>
        <p:grpSpPr>
          <a:xfrm>
            <a:off x="264524" y="3733882"/>
            <a:ext cx="3611267" cy="2310003"/>
            <a:chOff x="264524" y="3733882"/>
            <a:chExt cx="3611267" cy="2310003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997585" y="4193864"/>
              <a:ext cx="0" cy="1850021"/>
            </a:xfrm>
            <a:prstGeom prst="line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959485" y="4193864"/>
              <a:ext cx="2819400" cy="0"/>
            </a:xfrm>
            <a:prstGeom prst="line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959485" y="6007618"/>
              <a:ext cx="2819400" cy="0"/>
            </a:xfrm>
            <a:prstGeom prst="line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740785" y="4193864"/>
              <a:ext cx="0" cy="1850021"/>
            </a:xfrm>
            <a:prstGeom prst="line">
              <a:avLst/>
            </a:prstGeom>
            <a:ln w="762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AA813DD-A08C-4989-A584-6138A7F9D0C0}"/>
                </a:ext>
              </a:extLst>
            </p:cNvPr>
            <p:cNvGrpSpPr/>
            <p:nvPr/>
          </p:nvGrpSpPr>
          <p:grpSpPr>
            <a:xfrm>
              <a:off x="2251403" y="3828104"/>
              <a:ext cx="180794" cy="731520"/>
              <a:chOff x="2151759" y="4292032"/>
              <a:chExt cx="180794" cy="731520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2153483" y="4591189"/>
                <a:ext cx="179070" cy="2057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4" name="Straight Connector 63"/>
              <p:cNvCxnSpPr/>
              <p:nvPr/>
            </p:nvCxnSpPr>
            <p:spPr>
              <a:xfrm flipH="1">
                <a:off x="2151759" y="4461101"/>
                <a:ext cx="1724" cy="393382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H="1">
                <a:off x="2329967" y="4292032"/>
                <a:ext cx="1724" cy="731520"/>
              </a:xfrm>
              <a:prstGeom prst="line">
                <a:avLst/>
              </a:prstGeom>
              <a:ln w="3810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Rectangle 8"/>
            <p:cNvSpPr/>
            <p:nvPr/>
          </p:nvSpPr>
          <p:spPr>
            <a:xfrm>
              <a:off x="862579" y="4696504"/>
              <a:ext cx="270012" cy="8890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605779" y="4690967"/>
              <a:ext cx="270012" cy="8890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4524" y="4904682"/>
              <a:ext cx="57900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8 V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415564" y="3733882"/>
              <a:ext cx="7344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12 V</a:t>
              </a:r>
            </a:p>
          </p:txBody>
        </p:sp>
      </p:grpSp>
      <p:sp>
        <p:nvSpPr>
          <p:cNvPr id="4" name="Arc 3">
            <a:extLst>
              <a:ext uri="{FF2B5EF4-FFF2-40B4-BE49-F238E27FC236}">
                <a16:creationId xmlns:a16="http://schemas.microsoft.com/office/drawing/2014/main" id="{1EF3B1A0-84A8-4A83-B3BE-620ED4F6AB23}"/>
              </a:ext>
            </a:extLst>
          </p:cNvPr>
          <p:cNvSpPr/>
          <p:nvPr/>
        </p:nvSpPr>
        <p:spPr>
          <a:xfrm rot="10800000">
            <a:off x="1254306" y="4361754"/>
            <a:ext cx="2216463" cy="1499295"/>
          </a:xfrm>
          <a:prstGeom prst="arc">
            <a:avLst>
              <a:gd name="adj1" fmla="val 6616211"/>
              <a:gd name="adj2" fmla="val 3867894"/>
            </a:avLst>
          </a:prstGeom>
          <a:ln w="762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D04B29-3B51-4AE4-A057-A11418F2580C}"/>
              </a:ext>
            </a:extLst>
          </p:cNvPr>
          <p:cNvSpPr txBox="1"/>
          <p:nvPr/>
        </p:nvSpPr>
        <p:spPr>
          <a:xfrm>
            <a:off x="3880549" y="4888041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+mj-lt"/>
              </a:rPr>
              <a:t>4 V</a:t>
            </a: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A0C21B92-4D20-4253-ACB3-DF70E7D42A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794523"/>
              </p:ext>
            </p:extLst>
          </p:nvPr>
        </p:nvGraphicFramePr>
        <p:xfrm>
          <a:off x="426725" y="2731292"/>
          <a:ext cx="3798968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07788">
                  <a:extLst>
                    <a:ext uri="{9D8B030D-6E8A-4147-A177-3AD203B41FA5}">
                      <a16:colId xmlns:a16="http://schemas.microsoft.com/office/drawing/2014/main" val="3342421369"/>
                    </a:ext>
                  </a:extLst>
                </a:gridCol>
                <a:gridCol w="624830">
                  <a:extLst>
                    <a:ext uri="{9D8B030D-6E8A-4147-A177-3AD203B41FA5}">
                      <a16:colId xmlns:a16="http://schemas.microsoft.com/office/drawing/2014/main" val="3195441697"/>
                    </a:ext>
                  </a:extLst>
                </a:gridCol>
                <a:gridCol w="1166350">
                  <a:extLst>
                    <a:ext uri="{9D8B030D-6E8A-4147-A177-3AD203B41FA5}">
                      <a16:colId xmlns:a16="http://schemas.microsoft.com/office/drawing/2014/main" val="14361439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B050"/>
                          </a:solidFill>
                          <a:latin typeface="+mj-lt"/>
                        </a:rPr>
                        <a:t>Negative to Positive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00B050"/>
                          </a:solidFill>
                          <a:latin typeface="+mj-lt"/>
                          <a:sym typeface="Wingdings" panose="05000000000000000000" pitchFamily="2" charset="2"/>
                        </a:rPr>
                        <a:t></a:t>
                      </a:r>
                      <a:endParaRPr lang="en-US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00B050"/>
                          </a:solidFill>
                          <a:latin typeface="+mj-lt"/>
                        </a:rPr>
                        <a:t>Positive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387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C00000"/>
                          </a:solidFill>
                          <a:latin typeface="+mj-lt"/>
                        </a:rPr>
                        <a:t>Positive to Negative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C00000"/>
                          </a:solidFill>
                          <a:latin typeface="+mj-lt"/>
                          <a:sym typeface="Wingdings" panose="05000000000000000000" pitchFamily="2" charset="2"/>
                        </a:rPr>
                        <a:t></a:t>
                      </a:r>
                      <a:endParaRPr lang="en-US" b="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rgbClr val="C00000"/>
                          </a:solidFill>
                          <a:latin typeface="+mj-lt"/>
                        </a:rPr>
                        <a:t>Negative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091059"/>
                  </a:ext>
                </a:extLst>
              </a:tr>
            </a:tbl>
          </a:graphicData>
        </a:graphic>
      </p:graphicFrame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272BBA9A-4B4F-4AFD-86CF-52DC315E0E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833880"/>
              </p:ext>
            </p:extLst>
          </p:nvPr>
        </p:nvGraphicFramePr>
        <p:xfrm>
          <a:off x="4353254" y="3102132"/>
          <a:ext cx="2007788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07788">
                  <a:extLst>
                    <a:ext uri="{9D8B030D-6E8A-4147-A177-3AD203B41FA5}">
                      <a16:colId xmlns:a16="http://schemas.microsoft.com/office/drawing/2014/main" val="33733121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rgbClr val="C00000"/>
                          </a:solidFill>
                          <a:latin typeface="+mj-lt"/>
                        </a:rPr>
                        <a:t>Always</a:t>
                      </a:r>
                      <a:r>
                        <a:rPr lang="en-US" b="0" baseline="0" dirty="0">
                          <a:solidFill>
                            <a:srgbClr val="C00000"/>
                          </a:solidFill>
                          <a:latin typeface="+mj-lt"/>
                        </a:rPr>
                        <a:t> Negative</a:t>
                      </a:r>
                      <a:endParaRPr lang="en-US" b="0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77053"/>
                  </a:ext>
                </a:extLst>
              </a:tr>
            </a:tbl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id="{7577BB97-4C94-4BDC-8A3C-9FC859596A4E}"/>
              </a:ext>
            </a:extLst>
          </p:cNvPr>
          <p:cNvSpPr txBox="1"/>
          <p:nvPr/>
        </p:nvSpPr>
        <p:spPr>
          <a:xfrm>
            <a:off x="4312642" y="2752571"/>
            <a:ext cx="18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Over Resistors: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F8BFF75-BC52-4269-95F3-76B616B0E46D}"/>
              </a:ext>
            </a:extLst>
          </p:cNvPr>
          <p:cNvSpPr txBox="1"/>
          <p:nvPr/>
        </p:nvSpPr>
        <p:spPr>
          <a:xfrm>
            <a:off x="345937" y="2409709"/>
            <a:ext cx="18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Across Batteries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73EE931-E16D-43F8-92AE-EE393527055A}"/>
              </a:ext>
            </a:extLst>
          </p:cNvPr>
          <p:cNvCxnSpPr/>
          <p:nvPr/>
        </p:nvCxnSpPr>
        <p:spPr>
          <a:xfrm>
            <a:off x="2866632" y="2842197"/>
            <a:ext cx="0" cy="147712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D3AC28A-D9AB-4127-8C2A-3B1A5C4B75FC}"/>
              </a:ext>
            </a:extLst>
          </p:cNvPr>
          <p:cNvCxnSpPr/>
          <p:nvPr/>
        </p:nvCxnSpPr>
        <p:spPr>
          <a:xfrm>
            <a:off x="2925438" y="2780001"/>
            <a:ext cx="0" cy="27650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85AD42B-EDFC-4BDA-A8AE-AA5C7A413C69}"/>
              </a:ext>
            </a:extLst>
          </p:cNvPr>
          <p:cNvCxnSpPr/>
          <p:nvPr/>
        </p:nvCxnSpPr>
        <p:spPr>
          <a:xfrm flipV="1">
            <a:off x="2782812" y="2916053"/>
            <a:ext cx="9144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8577BF2-2FB3-400D-B116-5CC8C6C05AC0}"/>
              </a:ext>
            </a:extLst>
          </p:cNvPr>
          <p:cNvCxnSpPr/>
          <p:nvPr/>
        </p:nvCxnSpPr>
        <p:spPr>
          <a:xfrm>
            <a:off x="2925438" y="2916053"/>
            <a:ext cx="8706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03D84ECD-FD4E-4151-A948-9C7FA27F6B92}"/>
              </a:ext>
            </a:extLst>
          </p:cNvPr>
          <p:cNvCxnSpPr/>
          <p:nvPr/>
        </p:nvCxnSpPr>
        <p:spPr>
          <a:xfrm>
            <a:off x="2925438" y="3213877"/>
            <a:ext cx="1843" cy="133145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4607349-085A-47DE-9C27-6838D7E2EEAD}"/>
              </a:ext>
            </a:extLst>
          </p:cNvPr>
          <p:cNvCxnSpPr/>
          <p:nvPr/>
        </p:nvCxnSpPr>
        <p:spPr>
          <a:xfrm>
            <a:off x="2874252" y="3149298"/>
            <a:ext cx="0" cy="27650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5F8A6321-4BD1-4DF3-8176-1EEF45ED9AEA}"/>
              </a:ext>
            </a:extLst>
          </p:cNvPr>
          <p:cNvSpPr/>
          <p:nvPr/>
        </p:nvSpPr>
        <p:spPr>
          <a:xfrm>
            <a:off x="4646075" y="3975387"/>
            <a:ext cx="40280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defRPr/>
            </a:pPr>
            <a:r>
              <a:rPr lang="en-US" sz="3200" dirty="0">
                <a:latin typeface="+mj-lt"/>
              </a:rPr>
              <a:t>(</a:t>
            </a:r>
            <a:r>
              <a:rPr lang="en-US" sz="3200" dirty="0">
                <a:solidFill>
                  <a:srgbClr val="C00000"/>
                </a:solidFill>
                <a:latin typeface="+mj-lt"/>
              </a:rPr>
              <a:t>       </a:t>
            </a:r>
            <a:r>
              <a:rPr lang="en-US" sz="3200" dirty="0">
                <a:latin typeface="+mj-lt"/>
              </a:rPr>
              <a:t>) + (</a:t>
            </a:r>
            <a:r>
              <a:rPr lang="en-US" sz="3200" dirty="0">
                <a:solidFill>
                  <a:srgbClr val="00B050"/>
                </a:solidFill>
                <a:latin typeface="+mj-lt"/>
              </a:rPr>
              <a:t>    </a:t>
            </a:r>
            <a:r>
              <a:rPr lang="en-US" sz="3200" dirty="0">
                <a:latin typeface="+mj-lt"/>
              </a:rPr>
              <a:t>) + (</a:t>
            </a:r>
            <a:r>
              <a:rPr lang="en-US" sz="3200" dirty="0">
                <a:solidFill>
                  <a:srgbClr val="C00000"/>
                </a:solidFill>
                <a:latin typeface="+mj-lt"/>
              </a:rPr>
              <a:t>    </a:t>
            </a:r>
            <a:r>
              <a:rPr lang="en-US" sz="3200" dirty="0">
                <a:latin typeface="+mj-lt"/>
              </a:rPr>
              <a:t>) = 0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9C9084D-31C4-4610-B175-8B337AC21C30}"/>
              </a:ext>
            </a:extLst>
          </p:cNvPr>
          <p:cNvSpPr/>
          <p:nvPr/>
        </p:nvSpPr>
        <p:spPr>
          <a:xfrm>
            <a:off x="4954191" y="3997173"/>
            <a:ext cx="8066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lang="en-US" sz="3200" dirty="0">
                <a:solidFill>
                  <a:srgbClr val="00B050"/>
                </a:solidFill>
                <a:latin typeface="+mj-lt"/>
              </a:rPr>
              <a:t>+12</a:t>
            </a:r>
            <a:endParaRPr lang="en-US" sz="3200" dirty="0">
              <a:latin typeface="+mj-lt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C6F1076-1FE2-46A8-86F4-E10208B4E9F8}"/>
              </a:ext>
            </a:extLst>
          </p:cNvPr>
          <p:cNvSpPr/>
          <p:nvPr/>
        </p:nvSpPr>
        <p:spPr>
          <a:xfrm>
            <a:off x="6241658" y="3979041"/>
            <a:ext cx="518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+mj-lt"/>
              </a:rPr>
              <a:t>-4</a:t>
            </a:r>
            <a:endParaRPr lang="en-US" sz="3200" dirty="0">
              <a:latin typeface="+mj-lt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834019F-A797-499E-BDDB-6C38FE70FEF9}"/>
              </a:ext>
            </a:extLst>
          </p:cNvPr>
          <p:cNvSpPr/>
          <p:nvPr/>
        </p:nvSpPr>
        <p:spPr>
          <a:xfrm>
            <a:off x="7237584" y="3986700"/>
            <a:ext cx="5180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+mj-lt"/>
              </a:rPr>
              <a:t>-8</a:t>
            </a:r>
            <a:endParaRPr lang="en-US" sz="3200" dirty="0"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9EBF80-7DD6-4D81-931E-E2710DBB015C}"/>
              </a:ext>
            </a:extLst>
          </p:cNvPr>
          <p:cNvSpPr txBox="1"/>
          <p:nvPr/>
        </p:nvSpPr>
        <p:spPr>
          <a:xfrm>
            <a:off x="6071041" y="4397282"/>
            <a:ext cx="927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Resistor</a:t>
            </a:r>
          </a:p>
        </p:txBody>
      </p:sp>
    </p:spTree>
    <p:extLst>
      <p:ext uri="{BB962C8B-B14F-4D97-AF65-F5344CB8AC3E}">
        <p14:creationId xmlns:p14="http://schemas.microsoft.com/office/powerpoint/2010/main" val="313696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41" grpId="0"/>
      <p:bldP spid="43" grpId="0"/>
      <p:bldP spid="8" grpId="0"/>
      <p:bldP spid="53" grpId="0"/>
      <p:bldP spid="54" grpId="0"/>
      <p:bldP spid="55" grpId="0"/>
      <p:bldP spid="12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28678</TotalTime>
  <Words>671</Words>
  <Application>Microsoft Office PowerPoint</Application>
  <PresentationFormat>On-screen Show (4:3)</PresentationFormat>
  <Paragraphs>197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Cambria</vt:lpstr>
      <vt:lpstr>Cambria Math</vt:lpstr>
      <vt:lpstr>Ebrima</vt:lpstr>
      <vt:lpstr>Wingdings</vt:lpstr>
      <vt:lpstr>Retrospect</vt:lpstr>
      <vt:lpstr>Circuit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- Equivalent Resistance</dc:title>
  <dc:creator>Joe Cossette</dc:creator>
  <cp:lastModifiedBy>Joe Cossette</cp:lastModifiedBy>
  <cp:revision>278</cp:revision>
  <dcterms:created xsi:type="dcterms:W3CDTF">2014-08-31T00:23:19Z</dcterms:created>
  <dcterms:modified xsi:type="dcterms:W3CDTF">2021-02-20T22:20:00Z</dcterms:modified>
</cp:coreProperties>
</file>