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40" r:id="rId2"/>
    <p:sldId id="581" r:id="rId3"/>
    <p:sldId id="589" r:id="rId4"/>
    <p:sldId id="590" r:id="rId5"/>
    <p:sldId id="583" r:id="rId6"/>
    <p:sldId id="584" r:id="rId7"/>
    <p:sldId id="562" r:id="rId8"/>
    <p:sldId id="592" r:id="rId9"/>
    <p:sldId id="585" r:id="rId10"/>
    <p:sldId id="594" r:id="rId11"/>
    <p:sldId id="593" r:id="rId12"/>
    <p:sldId id="586" r:id="rId13"/>
    <p:sldId id="587" r:id="rId14"/>
    <p:sldId id="596" r:id="rId15"/>
    <p:sldId id="5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F00FF"/>
    <a:srgbClr val="FFFFCC"/>
    <a:srgbClr val="FFFF00"/>
    <a:srgbClr val="1CADE4"/>
    <a:srgbClr val="FF9933"/>
    <a:srgbClr val="002060"/>
    <a:srgbClr val="FF7D7D"/>
    <a:srgbClr val="FECFC6"/>
    <a:srgbClr val="E29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600" dirty="0"/>
              <a:t>Potential Dividers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Electricity</a:t>
            </a:r>
          </a:p>
        </p:txBody>
      </p:sp>
    </p:spTree>
    <p:extLst>
      <p:ext uri="{BB962C8B-B14F-4D97-AF65-F5344CB8AC3E}">
        <p14:creationId xmlns:p14="http://schemas.microsoft.com/office/powerpoint/2010/main" val="3443412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between R</a:t>
            </a:r>
            <a:r>
              <a:rPr lang="en-US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V</a:t>
            </a:r>
            <a:r>
              <a:rPr lang="en-US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89D7088-5716-4A48-8BC3-CC34F4BBB1E5}"/>
              </a:ext>
            </a:extLst>
          </p:cNvPr>
          <p:cNvSpPr/>
          <p:nvPr/>
        </p:nvSpPr>
        <p:spPr>
          <a:xfrm>
            <a:off x="7385407" y="2229453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FB8F076-A831-43C6-B648-0C2EE4F3B3CD}"/>
              </a:ext>
            </a:extLst>
          </p:cNvPr>
          <p:cNvSpPr txBox="1"/>
          <p:nvPr/>
        </p:nvSpPr>
        <p:spPr>
          <a:xfrm>
            <a:off x="7929691" y="2171698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786EE49-BFBA-48F8-BE73-82A0ED7602E7}"/>
              </a:ext>
            </a:extLst>
          </p:cNvPr>
          <p:cNvSpPr/>
          <p:nvPr/>
        </p:nvSpPr>
        <p:spPr>
          <a:xfrm>
            <a:off x="7385407" y="2901980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439079A-DCDA-425C-9DE1-30FF6A907CC0}"/>
              </a:ext>
            </a:extLst>
          </p:cNvPr>
          <p:cNvSpPr txBox="1"/>
          <p:nvPr/>
        </p:nvSpPr>
        <p:spPr>
          <a:xfrm>
            <a:off x="7929691" y="2844225"/>
            <a:ext cx="771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V</a:t>
            </a:r>
            <a:r>
              <a:rPr lang="en-US" sz="3200" baseline="-25000" dirty="0">
                <a:latin typeface="+mj-lt"/>
              </a:rPr>
              <a:t>out</a:t>
            </a:r>
            <a:endParaRPr lang="en-US" sz="3200" dirty="0">
              <a:latin typeface="+mj-lt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705DCF6-CDDB-40A8-A369-FDE9D0E8AC17}"/>
              </a:ext>
            </a:extLst>
          </p:cNvPr>
          <p:cNvCxnSpPr>
            <a:stCxn id="47" idx="4"/>
          </p:cNvCxnSpPr>
          <p:nvPr/>
        </p:nvCxnSpPr>
        <p:spPr>
          <a:xfrm flipH="1" flipV="1">
            <a:off x="7603122" y="2229453"/>
            <a:ext cx="10885" cy="4572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2032CBCD-F2A7-4EB9-A377-FAA2ACF19A72}"/>
              </a:ext>
            </a:extLst>
          </p:cNvPr>
          <p:cNvSpPr/>
          <p:nvPr/>
        </p:nvSpPr>
        <p:spPr>
          <a:xfrm>
            <a:off x="7385407" y="447679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FD7F475-C285-4249-B103-4FC29E1F91B6}"/>
              </a:ext>
            </a:extLst>
          </p:cNvPr>
          <p:cNvSpPr/>
          <p:nvPr/>
        </p:nvSpPr>
        <p:spPr>
          <a:xfrm>
            <a:off x="7385407" y="5149323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FD89723-4B81-48F7-8F11-0C934E49F24A}"/>
              </a:ext>
            </a:extLst>
          </p:cNvPr>
          <p:cNvCxnSpPr>
            <a:stCxn id="52" idx="0"/>
            <a:endCxn id="52" idx="4"/>
          </p:cNvCxnSpPr>
          <p:nvPr/>
        </p:nvCxnSpPr>
        <p:spPr>
          <a:xfrm>
            <a:off x="7614007" y="4476796"/>
            <a:ext cx="0" cy="4572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D683B60-1EEB-425B-949D-11A1DA761017}"/>
              </a:ext>
            </a:extLst>
          </p:cNvPr>
          <p:cNvCxnSpPr>
            <a:cxnSpLocks/>
          </p:cNvCxnSpPr>
          <p:nvPr/>
        </p:nvCxnSpPr>
        <p:spPr>
          <a:xfrm flipH="1">
            <a:off x="7018757" y="3986364"/>
            <a:ext cx="1921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AED0C24-AB04-448F-8065-2EE47D03057C}"/>
              </a:ext>
            </a:extLst>
          </p:cNvPr>
          <p:cNvSpPr txBox="1"/>
          <p:nvPr/>
        </p:nvSpPr>
        <p:spPr>
          <a:xfrm>
            <a:off x="7929691" y="4375133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A51BCEB-1405-4F6F-846A-9CFA751F1E31}"/>
              </a:ext>
            </a:extLst>
          </p:cNvPr>
          <p:cNvSpPr txBox="1"/>
          <p:nvPr/>
        </p:nvSpPr>
        <p:spPr>
          <a:xfrm>
            <a:off x="7929691" y="5047660"/>
            <a:ext cx="771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V</a:t>
            </a:r>
            <a:r>
              <a:rPr lang="en-US" sz="3200" baseline="-25000" dirty="0">
                <a:latin typeface="+mj-lt"/>
              </a:rPr>
              <a:t>out</a:t>
            </a:r>
            <a:endParaRPr lang="en-US" sz="3200" dirty="0">
              <a:latin typeface="+mj-lt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C400996-E842-4EEC-B313-488EBE356839}"/>
              </a:ext>
            </a:extLst>
          </p:cNvPr>
          <p:cNvCxnSpPr/>
          <p:nvPr/>
        </p:nvCxnSpPr>
        <p:spPr>
          <a:xfrm>
            <a:off x="7614007" y="2901980"/>
            <a:ext cx="0" cy="4572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58A3F60-7879-4D96-B392-1397378397EB}"/>
              </a:ext>
            </a:extLst>
          </p:cNvPr>
          <p:cNvCxnSpPr/>
          <p:nvPr/>
        </p:nvCxnSpPr>
        <p:spPr>
          <a:xfrm flipH="1" flipV="1">
            <a:off x="7614007" y="5149323"/>
            <a:ext cx="0" cy="4572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A51BD83-435B-4338-9161-12C71D2C7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44" y="1531726"/>
            <a:ext cx="6586685" cy="464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08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Divider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 flipV="1">
            <a:off x="412051" y="2306456"/>
            <a:ext cx="3422230" cy="1406492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 rot="10800000">
            <a:off x="2034067" y="1987712"/>
            <a:ext cx="278639" cy="704850"/>
            <a:chOff x="5388736" y="3629025"/>
            <a:chExt cx="278639" cy="704850"/>
          </a:xfrm>
        </p:grpSpPr>
        <p:sp>
          <p:nvSpPr>
            <p:cNvPr id="61" name="Rectangle 60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 flipV="1">
            <a:off x="587170" y="3716686"/>
            <a:ext cx="1616395" cy="1242297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934239" y="4501783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 rot="5400000">
            <a:off x="1257017" y="3333868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187697" y="3799965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45759" y="1701643"/>
            <a:ext cx="561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V</a:t>
            </a:r>
            <a:r>
              <a:rPr lang="en-US" sz="2800" baseline="-25000" dirty="0">
                <a:latin typeface="+mj-lt"/>
              </a:rPr>
              <a:t>in</a:t>
            </a:r>
            <a:endParaRPr lang="en-US" sz="2800" dirty="0"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>
          <a:xfrm rot="5400000">
            <a:off x="2847565" y="3332349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782776" y="3789280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6860814" y="230645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405098" y="2248701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860814" y="2978983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405098" y="2921228"/>
            <a:ext cx="771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V</a:t>
            </a:r>
            <a:r>
              <a:rPr lang="en-US" sz="3200" baseline="-25000" dirty="0">
                <a:latin typeface="+mj-lt"/>
              </a:rPr>
              <a:t>out</a:t>
            </a:r>
            <a:endParaRPr lang="en-US" sz="3200" dirty="0">
              <a:latin typeface="+mj-lt"/>
            </a:endParaRPr>
          </a:p>
        </p:txBody>
      </p:sp>
      <p:cxnSp>
        <p:nvCxnSpPr>
          <p:cNvPr id="76" name="Straight Arrow Connector 75"/>
          <p:cNvCxnSpPr>
            <a:stCxn id="72" idx="4"/>
          </p:cNvCxnSpPr>
          <p:nvPr/>
        </p:nvCxnSpPr>
        <p:spPr>
          <a:xfrm flipH="1" flipV="1">
            <a:off x="7078529" y="2306456"/>
            <a:ext cx="10885" cy="4572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4837075" y="2322142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837075" y="2994669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>
            <a:stCxn id="77" idx="0"/>
            <a:endCxn id="77" idx="4"/>
          </p:cNvCxnSpPr>
          <p:nvPr/>
        </p:nvCxnSpPr>
        <p:spPr>
          <a:xfrm>
            <a:off x="5065675" y="2322142"/>
            <a:ext cx="0" cy="4572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28762" y="2219308"/>
            <a:ext cx="0" cy="140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381359" y="2220479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381359" y="2893006"/>
            <a:ext cx="771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V</a:t>
            </a:r>
            <a:r>
              <a:rPr lang="en-US" sz="3200" baseline="-25000" dirty="0">
                <a:latin typeface="+mj-lt"/>
              </a:rPr>
              <a:t>out</a:t>
            </a:r>
            <a:endParaRPr lang="en-US" sz="3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5609" y="1680906"/>
            <a:ext cx="4766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Relationship between R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>
                <a:latin typeface="+mj-lt"/>
              </a:rPr>
              <a:t> and V?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B2E88B-A197-49C2-A4F6-021D7189DDB1}"/>
              </a:ext>
            </a:extLst>
          </p:cNvPr>
          <p:cNvSpPr/>
          <p:nvPr/>
        </p:nvSpPr>
        <p:spPr>
          <a:xfrm>
            <a:off x="6860814" y="4462360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1753C9-2202-4681-A342-76D6B7958918}"/>
              </a:ext>
            </a:extLst>
          </p:cNvPr>
          <p:cNvSpPr txBox="1"/>
          <p:nvPr/>
        </p:nvSpPr>
        <p:spPr>
          <a:xfrm>
            <a:off x="7405098" y="4404605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E79A378-CC64-46CD-A9AB-75B1108CEFD6}"/>
              </a:ext>
            </a:extLst>
          </p:cNvPr>
          <p:cNvSpPr/>
          <p:nvPr/>
        </p:nvSpPr>
        <p:spPr>
          <a:xfrm>
            <a:off x="6860814" y="5134887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D47020-5D5E-48DA-9968-550A243650D0}"/>
              </a:ext>
            </a:extLst>
          </p:cNvPr>
          <p:cNvSpPr txBox="1"/>
          <p:nvPr/>
        </p:nvSpPr>
        <p:spPr>
          <a:xfrm>
            <a:off x="7405098" y="5077132"/>
            <a:ext cx="771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V</a:t>
            </a:r>
            <a:r>
              <a:rPr lang="en-US" sz="3200" baseline="-25000" dirty="0">
                <a:latin typeface="+mj-lt"/>
              </a:rPr>
              <a:t>out</a:t>
            </a:r>
            <a:endParaRPr lang="en-US" sz="3200" dirty="0">
              <a:latin typeface="+mj-lt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C1C1487-2FF3-4227-B6D6-6DF739B62A4C}"/>
              </a:ext>
            </a:extLst>
          </p:cNvPr>
          <p:cNvCxnSpPr>
            <a:stCxn id="29" idx="4"/>
          </p:cNvCxnSpPr>
          <p:nvPr/>
        </p:nvCxnSpPr>
        <p:spPr>
          <a:xfrm flipH="1" flipV="1">
            <a:off x="7078529" y="4462360"/>
            <a:ext cx="10885" cy="4572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7A57B63B-8219-416D-98A5-75C707F67CCF}"/>
              </a:ext>
            </a:extLst>
          </p:cNvPr>
          <p:cNvSpPr/>
          <p:nvPr/>
        </p:nvSpPr>
        <p:spPr>
          <a:xfrm>
            <a:off x="4837075" y="447804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ED120BB-FB77-42E2-B070-4DCF1F17F97A}"/>
              </a:ext>
            </a:extLst>
          </p:cNvPr>
          <p:cNvSpPr/>
          <p:nvPr/>
        </p:nvSpPr>
        <p:spPr>
          <a:xfrm>
            <a:off x="4837075" y="5150573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F1475CC-D128-48DF-9C37-B7750D3F02D9}"/>
              </a:ext>
            </a:extLst>
          </p:cNvPr>
          <p:cNvCxnSpPr>
            <a:stCxn id="34" idx="0"/>
            <a:endCxn id="34" idx="4"/>
          </p:cNvCxnSpPr>
          <p:nvPr/>
        </p:nvCxnSpPr>
        <p:spPr>
          <a:xfrm>
            <a:off x="5065675" y="4478046"/>
            <a:ext cx="0" cy="4572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36D5B3-3978-4A3B-A445-AFFFD79E3D0A}"/>
              </a:ext>
            </a:extLst>
          </p:cNvPr>
          <p:cNvCxnSpPr/>
          <p:nvPr/>
        </p:nvCxnSpPr>
        <p:spPr>
          <a:xfrm>
            <a:off x="6528762" y="4375212"/>
            <a:ext cx="0" cy="1406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D849835-C6B3-4B9B-A5A3-3BA4800C7816}"/>
              </a:ext>
            </a:extLst>
          </p:cNvPr>
          <p:cNvSpPr txBox="1"/>
          <p:nvPr/>
        </p:nvSpPr>
        <p:spPr>
          <a:xfrm>
            <a:off x="5381359" y="4376383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C67FE4-E927-4013-A7D4-1E136074B577}"/>
              </a:ext>
            </a:extLst>
          </p:cNvPr>
          <p:cNvSpPr txBox="1"/>
          <p:nvPr/>
        </p:nvSpPr>
        <p:spPr>
          <a:xfrm>
            <a:off x="5381359" y="5048910"/>
            <a:ext cx="771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V</a:t>
            </a:r>
            <a:r>
              <a:rPr lang="en-US" sz="3200" baseline="-25000" dirty="0">
                <a:latin typeface="+mj-lt"/>
              </a:rPr>
              <a:t>out</a:t>
            </a:r>
            <a:endParaRPr lang="en-US" sz="3200" dirty="0"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E28D83C-0C86-4C99-ACD0-676E445D6917}"/>
              </a:ext>
            </a:extLst>
          </p:cNvPr>
          <p:cNvSpPr txBox="1"/>
          <p:nvPr/>
        </p:nvSpPr>
        <p:spPr>
          <a:xfrm>
            <a:off x="4145609" y="3836810"/>
            <a:ext cx="4766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Relationship between R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 and V?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33E42B5-C107-4B1A-BAF8-F0C0251EAB03}"/>
              </a:ext>
            </a:extLst>
          </p:cNvPr>
          <p:cNvCxnSpPr/>
          <p:nvPr/>
        </p:nvCxnSpPr>
        <p:spPr>
          <a:xfrm flipH="1" flipV="1">
            <a:off x="5070018" y="5150573"/>
            <a:ext cx="0" cy="457200"/>
          </a:xfrm>
          <a:prstGeom prst="straightConnector1">
            <a:avLst/>
          </a:prstGeom>
          <a:ln w="762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AB0BC6B-6EA4-4BA2-8094-78A5013CF93B}"/>
              </a:ext>
            </a:extLst>
          </p:cNvPr>
          <p:cNvCxnSpPr/>
          <p:nvPr/>
        </p:nvCxnSpPr>
        <p:spPr>
          <a:xfrm>
            <a:off x="5071729" y="3002260"/>
            <a:ext cx="0" cy="4572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1A82B48-D5FB-43DF-B1DF-CF4313283F45}"/>
              </a:ext>
            </a:extLst>
          </p:cNvPr>
          <p:cNvCxnSpPr/>
          <p:nvPr/>
        </p:nvCxnSpPr>
        <p:spPr>
          <a:xfrm flipH="1" flipV="1">
            <a:off x="7090505" y="2985015"/>
            <a:ext cx="0" cy="4572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3462DE6-005E-40F8-BBDF-2C086F5E14A3}"/>
              </a:ext>
            </a:extLst>
          </p:cNvPr>
          <p:cNvCxnSpPr/>
          <p:nvPr/>
        </p:nvCxnSpPr>
        <p:spPr>
          <a:xfrm>
            <a:off x="7085602" y="5124490"/>
            <a:ext cx="0" cy="457200"/>
          </a:xfrm>
          <a:prstGeom prst="straightConnector1">
            <a:avLst/>
          </a:prstGeom>
          <a:ln w="762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27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B5ABF58-8FF8-429B-911E-08B120A09AC5}"/>
              </a:ext>
            </a:extLst>
          </p:cNvPr>
          <p:cNvGrpSpPr/>
          <p:nvPr/>
        </p:nvGrpSpPr>
        <p:grpSpPr>
          <a:xfrm>
            <a:off x="751320" y="1957861"/>
            <a:ext cx="1664856" cy="1690214"/>
            <a:chOff x="751320" y="1957861"/>
            <a:chExt cx="1664856" cy="1690214"/>
          </a:xfrm>
        </p:grpSpPr>
        <p:sp>
          <p:nvSpPr>
            <p:cNvPr id="64" name="Rectangle 63"/>
            <p:cNvSpPr/>
            <p:nvPr/>
          </p:nvSpPr>
          <p:spPr>
            <a:xfrm>
              <a:off x="751320" y="2455041"/>
              <a:ext cx="1664856" cy="1193034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1131518" y="1957861"/>
              <a:ext cx="914400" cy="9144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7030A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7030A0"/>
                  </a:solidFill>
                </a:rPr>
                <a:t>V</a:t>
              </a:r>
              <a:r>
                <a:rPr lang="en-US" sz="2400" baseline="-25000" dirty="0">
                  <a:solidFill>
                    <a:srgbClr val="7030A0"/>
                  </a:solidFill>
                </a:rPr>
                <a:t>out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Divider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6201" y="3396254"/>
            <a:ext cx="3422230" cy="1597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2027727" y="4616685"/>
            <a:ext cx="278639" cy="704850"/>
            <a:chOff x="5388736" y="3629025"/>
            <a:chExt cx="278639" cy="704850"/>
          </a:xfrm>
        </p:grpSpPr>
        <p:sp>
          <p:nvSpPr>
            <p:cNvPr id="61" name="Rectangle 60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 rot="5400000">
            <a:off x="1421167" y="3017175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620921" y="5321535"/>
            <a:ext cx="110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10.0 V</a:t>
            </a:r>
          </a:p>
        </p:txBody>
      </p:sp>
      <p:sp>
        <p:nvSpPr>
          <p:cNvPr id="69" name="Rectangle 68"/>
          <p:cNvSpPr/>
          <p:nvPr/>
        </p:nvSpPr>
        <p:spPr>
          <a:xfrm rot="5400000">
            <a:off x="3058245" y="2969126"/>
            <a:ext cx="277906" cy="81920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74656" y="1605177"/>
            <a:ext cx="3729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Find the Output Voltage: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77145" y="3481753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18231" y="3481753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3F07B12-E78E-4E59-BB02-3FE7784C5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98924"/>
              </p:ext>
            </p:extLst>
          </p:nvPr>
        </p:nvGraphicFramePr>
        <p:xfrm>
          <a:off x="4369852" y="2184874"/>
          <a:ext cx="4476722" cy="266561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1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60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latin typeface="+mj-lt"/>
                        </a:rPr>
                        <a:t>V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4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  <a:r>
                        <a:rPr lang="en-US" sz="3200" baseline="-25000" dirty="0">
                          <a:latin typeface="+mj-lt"/>
                        </a:rPr>
                        <a:t>1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 </a:t>
                      </a:r>
                      <a:r>
                        <a:rPr lang="el-GR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Ω</a:t>
                      </a:r>
                      <a:endParaRPr lang="en-US" sz="24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49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R</a:t>
                      </a:r>
                      <a:r>
                        <a:rPr lang="en-US" sz="3200" b="1" baseline="-25000" dirty="0">
                          <a:latin typeface="+mj-lt"/>
                        </a:rPr>
                        <a:t>2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220 </a:t>
                      </a:r>
                      <a:r>
                        <a:rPr kumimoji="0" lang="el-G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Ω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4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 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EF28A1E-F326-42A5-925E-292FF3F66641}"/>
              </a:ext>
            </a:extLst>
          </p:cNvPr>
          <p:cNvSpPr txBox="1"/>
          <p:nvPr/>
        </p:nvSpPr>
        <p:spPr>
          <a:xfrm>
            <a:off x="1197049" y="3178672"/>
            <a:ext cx="726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+mj-lt"/>
              </a:rPr>
              <a:t>30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04C77C-5655-4960-B8F2-2C2890C1F972}"/>
              </a:ext>
            </a:extLst>
          </p:cNvPr>
          <p:cNvSpPr txBox="1"/>
          <p:nvPr/>
        </p:nvSpPr>
        <p:spPr>
          <a:xfrm>
            <a:off x="2798284" y="3186977"/>
            <a:ext cx="819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+mj-lt"/>
              </a:rPr>
              <a:t>220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AAD450-8E92-4E50-A109-20B48B9874BA}"/>
              </a:ext>
            </a:extLst>
          </p:cNvPr>
          <p:cNvSpPr txBox="1"/>
          <p:nvPr/>
        </p:nvSpPr>
        <p:spPr>
          <a:xfrm>
            <a:off x="4369850" y="5398479"/>
            <a:ext cx="3813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+mj-lt"/>
              </a:rPr>
              <a:t>2. Current is the same for each resistor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5310EC-65BE-4A8D-8538-1FC73CB649AE}"/>
              </a:ext>
            </a:extLst>
          </p:cNvPr>
          <p:cNvSpPr txBox="1"/>
          <p:nvPr/>
        </p:nvSpPr>
        <p:spPr>
          <a:xfrm>
            <a:off x="4369849" y="5669474"/>
            <a:ext cx="287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+mj-lt"/>
              </a:rPr>
              <a:t>3. Calculate voltage across R</a:t>
            </a:r>
            <a:r>
              <a:rPr lang="en-US" baseline="-25000" dirty="0">
                <a:solidFill>
                  <a:srgbClr val="7030A0"/>
                </a:solidFill>
                <a:latin typeface="+mj-lt"/>
              </a:rPr>
              <a:t>1</a:t>
            </a:r>
            <a:endParaRPr lang="en-US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C9DB18-E321-414B-83A0-DEE9CC483AEA}"/>
              </a:ext>
            </a:extLst>
          </p:cNvPr>
          <p:cNvSpPr txBox="1"/>
          <p:nvPr/>
        </p:nvSpPr>
        <p:spPr>
          <a:xfrm>
            <a:off x="4369851" y="5121480"/>
            <a:ext cx="3901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+mj-lt"/>
              </a:rPr>
              <a:t>1. Calculate total resistance and current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A2DAB7-631E-49DC-8F32-0ED0B7FE7418}"/>
              </a:ext>
            </a:extLst>
          </p:cNvPr>
          <p:cNvSpPr/>
          <p:nvPr/>
        </p:nvSpPr>
        <p:spPr>
          <a:xfrm>
            <a:off x="5386495" y="2758472"/>
            <a:ext cx="1280160" cy="70485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1EA93E-6295-460D-8636-59E87B956422}"/>
              </a:ext>
            </a:extLst>
          </p:cNvPr>
          <p:cNvSpPr/>
          <p:nvPr/>
        </p:nvSpPr>
        <p:spPr>
          <a:xfrm>
            <a:off x="5571162" y="2880066"/>
            <a:ext cx="910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1.2 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0A807D-2C88-4C8C-8F02-488633EF6B3F}"/>
              </a:ext>
            </a:extLst>
          </p:cNvPr>
          <p:cNvSpPr/>
          <p:nvPr/>
        </p:nvSpPr>
        <p:spPr>
          <a:xfrm>
            <a:off x="6695007" y="2885443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0.04 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8CCC6A-66B1-41FD-9534-23B1F01AF83F}"/>
              </a:ext>
            </a:extLst>
          </p:cNvPr>
          <p:cNvSpPr/>
          <p:nvPr/>
        </p:nvSpPr>
        <p:spPr>
          <a:xfrm>
            <a:off x="6695006" y="3582071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0.04 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A1D401C-953B-40B1-B118-5C97037A5F15}"/>
              </a:ext>
            </a:extLst>
          </p:cNvPr>
          <p:cNvSpPr/>
          <p:nvPr/>
        </p:nvSpPr>
        <p:spPr>
          <a:xfrm>
            <a:off x="6695006" y="4269119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0.04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5F8CCB-8215-43DA-9361-50A0D0551774}"/>
              </a:ext>
            </a:extLst>
          </p:cNvPr>
          <p:cNvSpPr/>
          <p:nvPr/>
        </p:nvSpPr>
        <p:spPr>
          <a:xfrm>
            <a:off x="7793971" y="4269119"/>
            <a:ext cx="1002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250 </a:t>
            </a:r>
            <a:r>
              <a:rPr lang="el-GR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6AA1ADA-7319-49BE-B89A-80D498D3AFFC}"/>
                  </a:ext>
                </a:extLst>
              </p:cNvPr>
              <p:cNvSpPr/>
              <p:nvPr/>
            </p:nvSpPr>
            <p:spPr>
              <a:xfrm>
                <a:off x="1923191" y="1450972"/>
                <a:ext cx="2248308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1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250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=0.04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1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6AA1ADA-7319-49BE-B89A-80D498D3AF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191" y="1450972"/>
                <a:ext cx="2248308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EF24B63-C24D-419F-8907-B00C290F5B24}"/>
                  </a:ext>
                </a:extLst>
              </p:cNvPr>
              <p:cNvSpPr/>
              <p:nvPr/>
            </p:nvSpPr>
            <p:spPr>
              <a:xfrm>
                <a:off x="2594142" y="2128358"/>
                <a:ext cx="109344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6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EF24B63-C24D-419F-8907-B00C290F5B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142" y="2128358"/>
                <a:ext cx="109344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2E17FA9-6F36-4487-96E3-6D67FBBBBF8B}"/>
                  </a:ext>
                </a:extLst>
              </p:cNvPr>
              <p:cNvSpPr/>
              <p:nvPr/>
            </p:nvSpPr>
            <p:spPr>
              <a:xfrm>
                <a:off x="2787597" y="2414463"/>
                <a:ext cx="14318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0.04</m:t>
                      </m:r>
                      <m:r>
                        <a:rPr lang="en-US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2E17FA9-6F36-4487-96E3-6D67FBBBBF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597" y="2414463"/>
                <a:ext cx="143180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52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4" grpId="0" animBg="1"/>
      <p:bldP spid="8" grpId="0"/>
      <p:bldP spid="29" grpId="0"/>
      <p:bldP spid="33" grpId="0"/>
      <p:bldP spid="10" grpId="0"/>
      <p:bldP spid="34" grpId="0"/>
      <p:bldP spid="35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8947A48-2953-4EA1-AACE-5A56576C6FA1}"/>
              </a:ext>
            </a:extLst>
          </p:cNvPr>
          <p:cNvSpPr/>
          <p:nvPr/>
        </p:nvSpPr>
        <p:spPr>
          <a:xfrm>
            <a:off x="1273895" y="1353850"/>
            <a:ext cx="689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7.0 V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51320" y="1957861"/>
            <a:ext cx="1664856" cy="177717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Divider | Night Light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8172" y="1605177"/>
            <a:ext cx="6132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 light-dependent resistor (LDR) has R = 8 </a:t>
            </a:r>
            <a:r>
              <a:rPr lang="el-GR" sz="2000" dirty="0">
                <a:latin typeface="+mj-lt"/>
              </a:rPr>
              <a:t>Ω</a:t>
            </a:r>
            <a:r>
              <a:rPr lang="en-US" sz="2000" dirty="0">
                <a:latin typeface="+mj-lt"/>
              </a:rPr>
              <a:t> in bright light and R = 140 </a:t>
            </a:r>
            <a:r>
              <a:rPr lang="el-GR" sz="2000" dirty="0">
                <a:latin typeface="+mj-lt"/>
              </a:rPr>
              <a:t>Ω</a:t>
            </a:r>
            <a:r>
              <a:rPr lang="en-US" sz="2000" dirty="0">
                <a:latin typeface="+mj-lt"/>
              </a:rPr>
              <a:t> in low light. An electronic switch will turn on a light when its </a:t>
            </a:r>
            <a:r>
              <a:rPr lang="en-US" sz="2000" dirty="0" err="1">
                <a:latin typeface="+mj-lt"/>
              </a:rPr>
              <a:t>p.d</a:t>
            </a:r>
            <a:r>
              <a:rPr lang="en-US" sz="2000" dirty="0">
                <a:latin typeface="+mj-lt"/>
              </a:rPr>
              <a:t>. is above 7.0 V. What should the value of R</a:t>
            </a:r>
            <a:r>
              <a:rPr lang="en-US" sz="2000" baseline="-25000" dirty="0">
                <a:latin typeface="+mj-lt"/>
              </a:rPr>
              <a:t>2</a:t>
            </a:r>
            <a:r>
              <a:rPr lang="en-US" sz="2000" dirty="0">
                <a:latin typeface="+mj-lt"/>
              </a:rPr>
              <a:t> be?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04900" y="1704975"/>
            <a:ext cx="1009650" cy="54292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Electronic Switch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36B5911-042C-4107-A40E-3106D8785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335441"/>
              </p:ext>
            </p:extLst>
          </p:nvPr>
        </p:nvGraphicFramePr>
        <p:xfrm>
          <a:off x="4260316" y="3095215"/>
          <a:ext cx="4559102" cy="2773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36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61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  <a:r>
                        <a:rPr lang="en-US" sz="3200" baseline="-25000" dirty="0">
                          <a:latin typeface="+mj-lt"/>
                        </a:rPr>
                        <a:t>1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R</a:t>
                      </a:r>
                      <a:r>
                        <a:rPr lang="en-US" sz="3200" b="1" baseline="-25000" dirty="0">
                          <a:latin typeface="+mj-lt"/>
                        </a:rPr>
                        <a:t>2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A0C1E004-3CA7-4BC8-877F-2BC760248B65}"/>
              </a:ext>
            </a:extLst>
          </p:cNvPr>
          <p:cNvSpPr/>
          <p:nvPr/>
        </p:nvSpPr>
        <p:spPr>
          <a:xfrm>
            <a:off x="3197199" y="1976437"/>
            <a:ext cx="2205226" cy="271463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6ACF0E-8FA3-497D-A151-B22E5BAD3DED}"/>
              </a:ext>
            </a:extLst>
          </p:cNvPr>
          <p:cNvSpPr txBox="1"/>
          <p:nvPr/>
        </p:nvSpPr>
        <p:spPr>
          <a:xfrm>
            <a:off x="5141808" y="2651862"/>
            <a:ext cx="36776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*Night light should turn on in low light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D15C79-DDD7-43EA-B6A0-C076E07F225F}"/>
              </a:ext>
            </a:extLst>
          </p:cNvPr>
          <p:cNvSpPr txBox="1"/>
          <p:nvPr/>
        </p:nvSpPr>
        <p:spPr>
          <a:xfrm>
            <a:off x="119843" y="4950606"/>
            <a:ext cx="3989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Calculate current through R</a:t>
            </a:r>
            <a:r>
              <a:rPr lang="en-US" sz="1600" baseline="-25000" dirty="0">
                <a:solidFill>
                  <a:srgbClr val="C00000"/>
                </a:solidFill>
              </a:rPr>
              <a:t>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Current is the same throughout circuit (no current through switch)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7030A0"/>
                </a:solidFill>
              </a:rPr>
              <a:t>Use voltage loop to find voltage across R</a:t>
            </a:r>
            <a:r>
              <a:rPr lang="en-US" sz="1600" baseline="-25000" dirty="0">
                <a:solidFill>
                  <a:srgbClr val="7030A0"/>
                </a:solidFill>
              </a:rPr>
              <a:t>2</a:t>
            </a:r>
            <a:endParaRPr lang="en-US" sz="1600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FF"/>
                </a:solidFill>
              </a:rPr>
              <a:t>Calculate resistance of R</a:t>
            </a:r>
            <a:r>
              <a:rPr lang="en-US" sz="1600" baseline="-25000" dirty="0">
                <a:solidFill>
                  <a:srgbClr val="FF00FF"/>
                </a:solidFill>
              </a:rPr>
              <a:t>2</a:t>
            </a:r>
            <a:endParaRPr lang="en-US" sz="1600" dirty="0">
              <a:solidFill>
                <a:srgbClr val="FF00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4D9478-83D7-4E38-B562-82774E447CF5}"/>
              </a:ext>
            </a:extLst>
          </p:cNvPr>
          <p:cNvSpPr/>
          <p:nvPr/>
        </p:nvSpPr>
        <p:spPr>
          <a:xfrm>
            <a:off x="576201" y="3396255"/>
            <a:ext cx="3422230" cy="9958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F4512A5-AC6C-4AC7-B87D-37016F759AA7}"/>
              </a:ext>
            </a:extLst>
          </p:cNvPr>
          <p:cNvGrpSpPr/>
          <p:nvPr/>
        </p:nvGrpSpPr>
        <p:grpSpPr>
          <a:xfrm>
            <a:off x="2027727" y="4038184"/>
            <a:ext cx="278639" cy="704850"/>
            <a:chOff x="5388736" y="3629025"/>
            <a:chExt cx="278639" cy="70485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3F4524B-60E1-450A-B5F5-9B1F4D68D5AE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257A48C-2A26-499C-B59F-90AE12888C73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2796FF-59FF-4F54-8CF9-00C5E6E34E67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10EE0C0-EA50-426F-92BA-56564F71D6A1}"/>
              </a:ext>
            </a:extLst>
          </p:cNvPr>
          <p:cNvSpPr txBox="1"/>
          <p:nvPr/>
        </p:nvSpPr>
        <p:spPr>
          <a:xfrm>
            <a:off x="2328176" y="4345204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9.0 V</a:t>
            </a:r>
          </a:p>
        </p:txBody>
      </p:sp>
      <p:sp>
        <p:nvSpPr>
          <p:cNvPr id="66" name="Rectangle 65"/>
          <p:cNvSpPr/>
          <p:nvPr/>
        </p:nvSpPr>
        <p:spPr>
          <a:xfrm rot="5400000">
            <a:off x="1479748" y="2866445"/>
            <a:ext cx="277906" cy="102760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5400000">
            <a:off x="3058245" y="2969126"/>
            <a:ext cx="277906" cy="81920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66785" y="3496282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93456" y="3496282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201467" y="2856481"/>
            <a:ext cx="190500" cy="305279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391967" y="2856481"/>
            <a:ext cx="190500" cy="305279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653DAEF-88B3-4D77-B6C1-490DA74827D8}"/>
              </a:ext>
            </a:extLst>
          </p:cNvPr>
          <p:cNvSpPr/>
          <p:nvPr/>
        </p:nvSpPr>
        <p:spPr>
          <a:xfrm>
            <a:off x="5521813" y="3818684"/>
            <a:ext cx="86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7.0 V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F0138-FD61-4526-8BFE-3DEEECED098D}"/>
              </a:ext>
            </a:extLst>
          </p:cNvPr>
          <p:cNvSpPr/>
          <p:nvPr/>
        </p:nvSpPr>
        <p:spPr>
          <a:xfrm>
            <a:off x="5521067" y="5271344"/>
            <a:ext cx="86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9.0 V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5CA1D64-712F-4841-8D62-ECEB648319C4}"/>
              </a:ext>
            </a:extLst>
          </p:cNvPr>
          <p:cNvSpPr/>
          <p:nvPr/>
        </p:nvSpPr>
        <p:spPr>
          <a:xfrm>
            <a:off x="5521067" y="4543009"/>
            <a:ext cx="86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2.0 V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8F136C9-F93B-4BD3-A3F1-0CB65A7EDAC8}"/>
              </a:ext>
            </a:extLst>
          </p:cNvPr>
          <p:cNvSpPr/>
          <p:nvPr/>
        </p:nvSpPr>
        <p:spPr>
          <a:xfrm>
            <a:off x="6635756" y="3818047"/>
            <a:ext cx="1027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0.05 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6F08F5-7434-4771-9DF2-AEF0D5E7600A}"/>
              </a:ext>
            </a:extLst>
          </p:cNvPr>
          <p:cNvSpPr/>
          <p:nvPr/>
        </p:nvSpPr>
        <p:spPr>
          <a:xfrm>
            <a:off x="6644085" y="4543008"/>
            <a:ext cx="1027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0.05 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B189DC3-F2D4-4458-B254-E7ABEFE1AC96}"/>
              </a:ext>
            </a:extLst>
          </p:cNvPr>
          <p:cNvSpPr/>
          <p:nvPr/>
        </p:nvSpPr>
        <p:spPr>
          <a:xfrm>
            <a:off x="6644085" y="5265840"/>
            <a:ext cx="1027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0.05 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FCDFC1-C39E-4086-AFB9-BC52735DE0DC}"/>
              </a:ext>
            </a:extLst>
          </p:cNvPr>
          <p:cNvSpPr/>
          <p:nvPr/>
        </p:nvSpPr>
        <p:spPr>
          <a:xfrm>
            <a:off x="7756189" y="3806268"/>
            <a:ext cx="1002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140 </a:t>
            </a:r>
            <a:r>
              <a:rPr lang="el-GR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400" dirty="0">
              <a:solidFill>
                <a:prstClr val="black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6246C0B-03CD-4E0B-BA02-CF7105A2812A}"/>
              </a:ext>
            </a:extLst>
          </p:cNvPr>
          <p:cNvSpPr/>
          <p:nvPr/>
        </p:nvSpPr>
        <p:spPr>
          <a:xfrm>
            <a:off x="7839544" y="4543008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40 </a:t>
            </a:r>
            <a:r>
              <a:rPr lang="el-GR" sz="24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400" dirty="0">
              <a:solidFill>
                <a:srgbClr val="FF00FF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752019C-B90C-493C-98D2-D3B10DE8276F}"/>
              </a:ext>
            </a:extLst>
          </p:cNvPr>
          <p:cNvSpPr/>
          <p:nvPr/>
        </p:nvSpPr>
        <p:spPr>
          <a:xfrm>
            <a:off x="1211218" y="3194061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140 </a:t>
            </a:r>
            <a:r>
              <a:rPr lang="el-GR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dirty="0">
              <a:solidFill>
                <a:prstClr val="black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00E655D3-40D3-41DB-81F8-E641A702AE20}"/>
              </a:ext>
            </a:extLst>
          </p:cNvPr>
          <p:cNvSpPr/>
          <p:nvPr/>
        </p:nvSpPr>
        <p:spPr>
          <a:xfrm rot="10800000" flipV="1">
            <a:off x="682200" y="3496282"/>
            <a:ext cx="3220500" cy="922264"/>
          </a:xfrm>
          <a:prstGeom prst="arc">
            <a:avLst>
              <a:gd name="adj1" fmla="val 6674841"/>
              <a:gd name="adj2" fmla="val 3033524"/>
            </a:avLst>
          </a:prstGeom>
          <a:ln w="762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7065288-E372-493A-BD42-FA99E2B59000}"/>
              </a:ext>
            </a:extLst>
          </p:cNvPr>
          <p:cNvSpPr/>
          <p:nvPr/>
        </p:nvSpPr>
        <p:spPr>
          <a:xfrm>
            <a:off x="7737138" y="4421414"/>
            <a:ext cx="1063229" cy="704851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38912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39" grpId="2"/>
      <p:bldP spid="64" grpId="0" animBg="1"/>
      <p:bldP spid="64" grpId="1" animBg="1"/>
      <p:bldP spid="4" grpId="0" animBg="1"/>
      <p:bldP spid="4" grpId="1" animBg="1"/>
      <p:bldP spid="20" grpId="0" animBg="1"/>
      <p:bldP spid="2" grpId="0"/>
      <p:bldP spid="22" grpId="0" uiExpand="1" build="p"/>
      <p:bldP spid="7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2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8947A48-2953-4EA1-AACE-5A56576C6FA1}"/>
              </a:ext>
            </a:extLst>
          </p:cNvPr>
          <p:cNvSpPr/>
          <p:nvPr/>
        </p:nvSpPr>
        <p:spPr>
          <a:xfrm>
            <a:off x="935328" y="1456896"/>
            <a:ext cx="689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6.0 V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12753" y="2060907"/>
            <a:ext cx="1664856" cy="177717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Divider | Sprinkler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1122" y="1531726"/>
            <a:ext cx="64895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 thermistor has a resistance of 2.5 Ω when it is in the heat of a fire and a resistance of 650 Ω in when at room temperature. An electronic switch will turn on a sprinkler system when its </a:t>
            </a:r>
            <a:r>
              <a:rPr lang="en-US" sz="2000" dirty="0" err="1">
                <a:latin typeface="+mj-lt"/>
              </a:rPr>
              <a:t>p.d.</a:t>
            </a:r>
            <a:r>
              <a:rPr lang="en-US" sz="2000" dirty="0">
                <a:latin typeface="+mj-lt"/>
              </a:rPr>
              <a:t> is above 6.0 V. What should the value of R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 be?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6333" y="1808021"/>
            <a:ext cx="1009650" cy="54292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Electronic Switch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36B5911-042C-4107-A40E-3106D8785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75735"/>
              </p:ext>
            </p:extLst>
          </p:nvPr>
        </p:nvGraphicFramePr>
        <p:xfrm>
          <a:off x="4276074" y="3297107"/>
          <a:ext cx="4559102" cy="2773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36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61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  <a:r>
                        <a:rPr lang="en-US" sz="3200" baseline="-25000" dirty="0">
                          <a:latin typeface="+mj-lt"/>
                        </a:rPr>
                        <a:t>1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R</a:t>
                      </a:r>
                      <a:r>
                        <a:rPr lang="en-US" sz="3200" b="1" baseline="-25000" dirty="0">
                          <a:latin typeface="+mj-lt"/>
                        </a:rPr>
                        <a:t>2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A0C1E004-3CA7-4BC8-877F-2BC760248B65}"/>
              </a:ext>
            </a:extLst>
          </p:cNvPr>
          <p:cNvSpPr/>
          <p:nvPr/>
        </p:nvSpPr>
        <p:spPr>
          <a:xfrm>
            <a:off x="4283348" y="1603592"/>
            <a:ext cx="2012677" cy="271463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6ACF0E-8FA3-497D-A151-B22E5BAD3DED}"/>
              </a:ext>
            </a:extLst>
          </p:cNvPr>
          <p:cNvSpPr txBox="1"/>
          <p:nvPr/>
        </p:nvSpPr>
        <p:spPr>
          <a:xfrm>
            <a:off x="5343781" y="2809373"/>
            <a:ext cx="33874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*Sprinkler should activate when hot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D15C79-DDD7-43EA-B6A0-C076E07F225F}"/>
              </a:ext>
            </a:extLst>
          </p:cNvPr>
          <p:cNvSpPr txBox="1"/>
          <p:nvPr/>
        </p:nvSpPr>
        <p:spPr>
          <a:xfrm>
            <a:off x="119843" y="4950606"/>
            <a:ext cx="3989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7030A0"/>
                </a:solidFill>
              </a:rPr>
              <a:t>Use voltage loop to find voltage across R</a:t>
            </a:r>
            <a:r>
              <a:rPr lang="en-US" sz="1600" baseline="-25000" dirty="0">
                <a:solidFill>
                  <a:srgbClr val="7030A0"/>
                </a:solidFill>
              </a:rPr>
              <a:t>2</a:t>
            </a:r>
            <a:endParaRPr lang="en-US" sz="1600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C00000"/>
                </a:solidFill>
              </a:rPr>
              <a:t>Calculate current through R</a:t>
            </a:r>
            <a:r>
              <a:rPr lang="en-US" sz="1600" baseline="-25000" dirty="0">
                <a:solidFill>
                  <a:srgbClr val="C00000"/>
                </a:solidFill>
              </a:rPr>
              <a:t>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Current is the same throughout circuit (no current through switch)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FF"/>
                </a:solidFill>
              </a:rPr>
              <a:t>Calculate resistance of R</a:t>
            </a:r>
            <a:r>
              <a:rPr lang="en-US" sz="1600" baseline="-25000" dirty="0">
                <a:solidFill>
                  <a:srgbClr val="FF00FF"/>
                </a:solidFill>
              </a:rPr>
              <a:t>1</a:t>
            </a:r>
            <a:endParaRPr lang="en-US" sz="1600" dirty="0">
              <a:solidFill>
                <a:srgbClr val="FF00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4D9478-83D7-4E38-B562-82774E447CF5}"/>
              </a:ext>
            </a:extLst>
          </p:cNvPr>
          <p:cNvSpPr/>
          <p:nvPr/>
        </p:nvSpPr>
        <p:spPr>
          <a:xfrm>
            <a:off x="237634" y="3499301"/>
            <a:ext cx="3422230" cy="9958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F4512A5-AC6C-4AC7-B87D-37016F759AA7}"/>
              </a:ext>
            </a:extLst>
          </p:cNvPr>
          <p:cNvGrpSpPr/>
          <p:nvPr/>
        </p:nvGrpSpPr>
        <p:grpSpPr>
          <a:xfrm>
            <a:off x="1689160" y="4141230"/>
            <a:ext cx="278639" cy="704850"/>
            <a:chOff x="5388736" y="3629025"/>
            <a:chExt cx="278639" cy="70485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3F4524B-60E1-450A-B5F5-9B1F4D68D5AE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257A48C-2A26-499C-B59F-90AE12888C73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2796FF-59FF-4F54-8CF9-00C5E6E34E67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10EE0C0-EA50-426F-92BA-56564F71D6A1}"/>
              </a:ext>
            </a:extLst>
          </p:cNvPr>
          <p:cNvSpPr txBox="1"/>
          <p:nvPr/>
        </p:nvSpPr>
        <p:spPr>
          <a:xfrm>
            <a:off x="1989609" y="4448250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9.0 V</a:t>
            </a:r>
          </a:p>
        </p:txBody>
      </p:sp>
      <p:sp>
        <p:nvSpPr>
          <p:cNvPr id="66" name="Rectangle 65"/>
          <p:cNvSpPr/>
          <p:nvPr/>
        </p:nvSpPr>
        <p:spPr>
          <a:xfrm rot="5400000">
            <a:off x="1141181" y="2969491"/>
            <a:ext cx="277906" cy="102760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 rot="5400000">
            <a:off x="2719678" y="3072172"/>
            <a:ext cx="277906" cy="819202"/>
          </a:xfrm>
          <a:prstGeom prst="rect">
            <a:avLst/>
          </a:prstGeom>
          <a:solidFill>
            <a:schemeClr val="bg1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28218" y="3599328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54889" y="3599328"/>
            <a:ext cx="407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</a:rPr>
              <a:t>R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53DAEF-88B3-4D77-B6C1-490DA74827D8}"/>
              </a:ext>
            </a:extLst>
          </p:cNvPr>
          <p:cNvSpPr/>
          <p:nvPr/>
        </p:nvSpPr>
        <p:spPr>
          <a:xfrm>
            <a:off x="5537571" y="4020576"/>
            <a:ext cx="86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6.0 V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F0138-FD61-4526-8BFE-3DEEECED098D}"/>
              </a:ext>
            </a:extLst>
          </p:cNvPr>
          <p:cNvSpPr/>
          <p:nvPr/>
        </p:nvSpPr>
        <p:spPr>
          <a:xfrm>
            <a:off x="5536825" y="5473236"/>
            <a:ext cx="86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9.0 V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5CA1D64-712F-4841-8D62-ECEB648319C4}"/>
              </a:ext>
            </a:extLst>
          </p:cNvPr>
          <p:cNvSpPr/>
          <p:nvPr/>
        </p:nvSpPr>
        <p:spPr>
          <a:xfrm>
            <a:off x="5536825" y="4744901"/>
            <a:ext cx="861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3.0 V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8F136C9-F93B-4BD3-A3F1-0CB65A7EDAC8}"/>
              </a:ext>
            </a:extLst>
          </p:cNvPr>
          <p:cNvSpPr/>
          <p:nvPr/>
        </p:nvSpPr>
        <p:spPr>
          <a:xfrm>
            <a:off x="6719818" y="4744900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1.2 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6F08F5-7434-4771-9DF2-AEF0D5E7600A}"/>
              </a:ext>
            </a:extLst>
          </p:cNvPr>
          <p:cNvSpPr/>
          <p:nvPr/>
        </p:nvSpPr>
        <p:spPr>
          <a:xfrm>
            <a:off x="6740309" y="4020546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1.2 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B189DC3-F2D4-4458-B254-E7ABEFE1AC96}"/>
              </a:ext>
            </a:extLst>
          </p:cNvPr>
          <p:cNvSpPr/>
          <p:nvPr/>
        </p:nvSpPr>
        <p:spPr>
          <a:xfrm>
            <a:off x="6739193" y="5467732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1.2 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FCDFC1-C39E-4086-AFB9-BC52735DE0DC}"/>
              </a:ext>
            </a:extLst>
          </p:cNvPr>
          <p:cNvSpPr/>
          <p:nvPr/>
        </p:nvSpPr>
        <p:spPr>
          <a:xfrm>
            <a:off x="7833104" y="4744900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2.5 </a:t>
            </a:r>
            <a:r>
              <a:rPr lang="el-GR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400" dirty="0">
              <a:solidFill>
                <a:prstClr val="black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6246C0B-03CD-4E0B-BA02-CF7105A2812A}"/>
              </a:ext>
            </a:extLst>
          </p:cNvPr>
          <p:cNvSpPr/>
          <p:nvPr/>
        </p:nvSpPr>
        <p:spPr>
          <a:xfrm>
            <a:off x="7950123" y="4017191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</a:t>
            </a:r>
            <a:r>
              <a:rPr lang="el-GR" sz="24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400" dirty="0">
              <a:solidFill>
                <a:srgbClr val="FF00FF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7065288-E372-493A-BD42-FA99E2B59000}"/>
              </a:ext>
            </a:extLst>
          </p:cNvPr>
          <p:cNvSpPr/>
          <p:nvPr/>
        </p:nvSpPr>
        <p:spPr>
          <a:xfrm>
            <a:off x="7733841" y="3878482"/>
            <a:ext cx="1063229" cy="704851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FF"/>
                </a:solidFill>
              </a:ln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9A31126-5A6F-4CB1-95DA-099C1DAB60B2}"/>
              </a:ext>
            </a:extLst>
          </p:cNvPr>
          <p:cNvCxnSpPr/>
          <p:nvPr/>
        </p:nvCxnSpPr>
        <p:spPr>
          <a:xfrm flipV="1">
            <a:off x="2576083" y="3300271"/>
            <a:ext cx="450850" cy="371475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22EEC44-AAD5-4DEB-B4F1-E929D214E7DC}"/>
              </a:ext>
            </a:extLst>
          </p:cNvPr>
          <p:cNvCxnSpPr/>
          <p:nvPr/>
        </p:nvCxnSpPr>
        <p:spPr>
          <a:xfrm flipH="1">
            <a:off x="3026933" y="3300271"/>
            <a:ext cx="117475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F752019C-B90C-493C-98D2-D3B10DE8276F}"/>
              </a:ext>
            </a:extLst>
          </p:cNvPr>
          <p:cNvSpPr/>
          <p:nvPr/>
        </p:nvSpPr>
        <p:spPr>
          <a:xfrm>
            <a:off x="2500607" y="3305110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2.5 </a:t>
            </a:r>
            <a:r>
              <a:rPr lang="el-GR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dirty="0">
              <a:solidFill>
                <a:prstClr val="black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00E655D3-40D3-41DB-81F8-E641A702AE20}"/>
              </a:ext>
            </a:extLst>
          </p:cNvPr>
          <p:cNvSpPr/>
          <p:nvPr/>
        </p:nvSpPr>
        <p:spPr>
          <a:xfrm rot="10800000" flipV="1">
            <a:off x="343633" y="3566972"/>
            <a:ext cx="3220500" cy="935570"/>
          </a:xfrm>
          <a:prstGeom prst="arc">
            <a:avLst>
              <a:gd name="adj1" fmla="val 6674841"/>
              <a:gd name="adj2" fmla="val 3033524"/>
            </a:avLst>
          </a:prstGeom>
          <a:ln w="762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798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39" grpId="2"/>
      <p:bldP spid="64" grpId="0" animBg="1"/>
      <p:bldP spid="64" grpId="1" animBg="1"/>
      <p:bldP spid="4" grpId="0" animBg="1"/>
      <p:bldP spid="4" grpId="1" animBg="1"/>
      <p:bldP spid="20" grpId="0" animBg="1"/>
      <p:bldP spid="2" grpId="0"/>
      <p:bldP spid="22" grpId="0" uiExpand="1" build="p"/>
      <p:bldP spid="7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4" grpId="0" animBg="1"/>
      <p:bldP spid="40" grpId="0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identify the different circuit diagram symbols for different types of resistors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how environmental changes can affect the resistance of LDRs and Thermistors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how changing resistor values can affect the voltage drop in a potential divider circuit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design a potential divider circuit to perform a certain task</a:t>
            </a:r>
          </a:p>
        </p:txBody>
      </p:sp>
    </p:spTree>
    <p:extLst>
      <p:ext uri="{BB962C8B-B14F-4D97-AF65-F5344CB8AC3E}">
        <p14:creationId xmlns:p14="http://schemas.microsoft.com/office/powerpoint/2010/main" val="1432189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Resistors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402769"/>
            <a:ext cx="5038699" cy="48361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1784" y="3223260"/>
            <a:ext cx="2120348" cy="67055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mage result for resis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897" y="4453126"/>
            <a:ext cx="3329296" cy="155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resis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488" y="1680906"/>
            <a:ext cx="2802115" cy="210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690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Resistor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Image result for resis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0766"/>
            <a:ext cx="9144000" cy="427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F51174F-69D2-427F-9401-F2AA73436AC8}"/>
                  </a:ext>
                </a:extLst>
              </p:cNvPr>
              <p:cNvSpPr/>
              <p:nvPr/>
            </p:nvSpPr>
            <p:spPr>
              <a:xfrm>
                <a:off x="5996203" y="4360596"/>
                <a:ext cx="2942216" cy="1814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6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US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6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F51174F-69D2-427F-9401-F2AA73436A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203" y="4360596"/>
                <a:ext cx="2942216" cy="181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38CE1AA-7E1A-4195-9DDE-82DBAC6B5E91}"/>
              </a:ext>
            </a:extLst>
          </p:cNvPr>
          <p:cNvSpPr txBox="1"/>
          <p:nvPr/>
        </p:nvSpPr>
        <p:spPr>
          <a:xfrm>
            <a:off x="905933" y="2173843"/>
            <a:ext cx="159173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Resistance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ABE968B-6339-4307-948D-7CC4A868F78D}"/>
              </a:ext>
            </a:extLst>
          </p:cNvPr>
          <p:cNvCxnSpPr/>
          <p:nvPr/>
        </p:nvCxnSpPr>
        <p:spPr>
          <a:xfrm>
            <a:off x="2861733" y="1680906"/>
            <a:ext cx="0" cy="3289027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17DA450-9229-4F3C-A758-C3B2F5683586}"/>
              </a:ext>
            </a:extLst>
          </p:cNvPr>
          <p:cNvSpPr txBox="1"/>
          <p:nvPr/>
        </p:nvSpPr>
        <p:spPr>
          <a:xfrm>
            <a:off x="502866" y="4428854"/>
            <a:ext cx="1994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More length</a:t>
            </a:r>
          </a:p>
          <a:p>
            <a:pPr algn="r"/>
            <a:r>
              <a:rPr lang="en-US" sz="2000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Less Area</a:t>
            </a:r>
          </a:p>
        </p:txBody>
      </p:sp>
    </p:spTree>
    <p:extLst>
      <p:ext uri="{BB962C8B-B14F-4D97-AF65-F5344CB8AC3E}">
        <p14:creationId xmlns:p14="http://schemas.microsoft.com/office/powerpoint/2010/main" val="1872835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Resistors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402769"/>
            <a:ext cx="5038699" cy="48361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447" y="4453126"/>
            <a:ext cx="2503582" cy="67055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ight Dependent Resistors (LDR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512" b="16573"/>
          <a:stretch>
            <a:fillRect/>
          </a:stretch>
        </p:blipFill>
        <p:spPr bwMode="auto">
          <a:xfrm rot="1291857">
            <a:off x="5231994" y="1873563"/>
            <a:ext cx="1918525" cy="10271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093146" y="4166771"/>
            <a:ext cx="983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Light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3146" y="4839298"/>
            <a:ext cx="1916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Resistance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70735" y="5578781"/>
            <a:ext cx="3486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  <a:latin typeface="+mj-lt"/>
              </a:rPr>
              <a:t>Inverse Relationship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410975" y="5583727"/>
            <a:ext cx="2902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 descr="Image result for old night ligh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2" t="8679" r="28905"/>
          <a:stretch/>
        </p:blipFill>
        <p:spPr bwMode="auto">
          <a:xfrm>
            <a:off x="7476127" y="1536797"/>
            <a:ext cx="1380819" cy="188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A16E9512-B548-4156-8F2A-DF535CBFD89F}"/>
              </a:ext>
            </a:extLst>
          </p:cNvPr>
          <p:cNvGrpSpPr/>
          <p:nvPr/>
        </p:nvGrpSpPr>
        <p:grpSpPr>
          <a:xfrm>
            <a:off x="5779528" y="4892436"/>
            <a:ext cx="1554" cy="458197"/>
            <a:chOff x="5779528" y="4892436"/>
            <a:chExt cx="1554" cy="458197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D283B29-3BDA-4CC1-92ED-2BC2ADB40E2E}"/>
                </a:ext>
              </a:extLst>
            </p:cNvPr>
            <p:cNvCxnSpPr/>
            <p:nvPr/>
          </p:nvCxnSpPr>
          <p:spPr>
            <a:xfrm flipH="1" flipV="1">
              <a:off x="5781082" y="4892436"/>
              <a:ext cx="0" cy="457200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5D7BF37-4060-4D1A-B800-CF37461D9CCB}"/>
                </a:ext>
              </a:extLst>
            </p:cNvPr>
            <p:cNvCxnSpPr/>
            <p:nvPr/>
          </p:nvCxnSpPr>
          <p:spPr>
            <a:xfrm>
              <a:off x="5779528" y="4893433"/>
              <a:ext cx="0" cy="45720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A153CD-5347-4626-8601-07E209722625}"/>
              </a:ext>
            </a:extLst>
          </p:cNvPr>
          <p:cNvGrpSpPr/>
          <p:nvPr/>
        </p:nvGrpSpPr>
        <p:grpSpPr>
          <a:xfrm>
            <a:off x="5774627" y="4222226"/>
            <a:ext cx="0" cy="457200"/>
            <a:chOff x="5774627" y="4222226"/>
            <a:chExt cx="0" cy="457200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5A8A970-84DD-4AA1-A475-CF2894162339}"/>
                </a:ext>
              </a:extLst>
            </p:cNvPr>
            <p:cNvCxnSpPr/>
            <p:nvPr/>
          </p:nvCxnSpPr>
          <p:spPr>
            <a:xfrm>
              <a:off x="5774627" y="4222226"/>
              <a:ext cx="0" cy="457200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 flipV="1">
              <a:off x="5774627" y="4222226"/>
              <a:ext cx="0" cy="457200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1EDF4315-CFBB-4E0E-944A-CF340F2ECCB8}"/>
              </a:ext>
            </a:extLst>
          </p:cNvPr>
          <p:cNvSpPr/>
          <p:nvPr/>
        </p:nvSpPr>
        <p:spPr>
          <a:xfrm>
            <a:off x="5546027" y="4222226"/>
            <a:ext cx="4572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F2B1DC9-CEF1-4F8E-A7AC-8C1AD7B17F84}"/>
              </a:ext>
            </a:extLst>
          </p:cNvPr>
          <p:cNvSpPr/>
          <p:nvPr/>
        </p:nvSpPr>
        <p:spPr>
          <a:xfrm>
            <a:off x="5552482" y="4892436"/>
            <a:ext cx="4572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49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Resistors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402769"/>
            <a:ext cx="5038699" cy="48361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77097" y="4438012"/>
            <a:ext cx="2503582" cy="67055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Image result for thermis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792" y="1537385"/>
            <a:ext cx="2261954" cy="171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66CEB6A-E006-4D58-BA20-4791064433BD}"/>
              </a:ext>
            </a:extLst>
          </p:cNvPr>
          <p:cNvSpPr txBox="1"/>
          <p:nvPr/>
        </p:nvSpPr>
        <p:spPr>
          <a:xfrm>
            <a:off x="6093146" y="4166771"/>
            <a:ext cx="967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Heat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D3D1BD-4D60-4054-A6B4-72C020D5F8DE}"/>
              </a:ext>
            </a:extLst>
          </p:cNvPr>
          <p:cNvSpPr txBox="1"/>
          <p:nvPr/>
        </p:nvSpPr>
        <p:spPr>
          <a:xfrm>
            <a:off x="6093146" y="4839298"/>
            <a:ext cx="1916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Resistance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1D51E7-0546-461E-956C-2D99225A6937}"/>
              </a:ext>
            </a:extLst>
          </p:cNvPr>
          <p:cNvSpPr txBox="1"/>
          <p:nvPr/>
        </p:nvSpPr>
        <p:spPr>
          <a:xfrm>
            <a:off x="5370735" y="5578781"/>
            <a:ext cx="3486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  <a:latin typeface="+mj-lt"/>
              </a:rPr>
              <a:t>Inverse Relationship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D0A86B6-8FFE-4294-9D79-1A261455DE16}"/>
              </a:ext>
            </a:extLst>
          </p:cNvPr>
          <p:cNvCxnSpPr/>
          <p:nvPr/>
        </p:nvCxnSpPr>
        <p:spPr>
          <a:xfrm>
            <a:off x="5410975" y="5583727"/>
            <a:ext cx="29028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209C05F-5865-472D-AC93-A43E478B7057}"/>
              </a:ext>
            </a:extLst>
          </p:cNvPr>
          <p:cNvGrpSpPr/>
          <p:nvPr/>
        </p:nvGrpSpPr>
        <p:grpSpPr>
          <a:xfrm>
            <a:off x="5779528" y="4892436"/>
            <a:ext cx="1554" cy="458197"/>
            <a:chOff x="5779528" y="4892436"/>
            <a:chExt cx="1554" cy="458197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16DD1180-6FEE-4878-8455-69AB59162C26}"/>
                </a:ext>
              </a:extLst>
            </p:cNvPr>
            <p:cNvCxnSpPr/>
            <p:nvPr/>
          </p:nvCxnSpPr>
          <p:spPr>
            <a:xfrm flipH="1" flipV="1">
              <a:off x="5781082" y="4892436"/>
              <a:ext cx="0" cy="457200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C0CD3C4-8D3F-4A80-8EA5-4A87D7DE4EFD}"/>
                </a:ext>
              </a:extLst>
            </p:cNvPr>
            <p:cNvCxnSpPr/>
            <p:nvPr/>
          </p:nvCxnSpPr>
          <p:spPr>
            <a:xfrm>
              <a:off x="5779528" y="4893433"/>
              <a:ext cx="0" cy="45720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1A28E8C-0738-444F-AFDE-D15AFFAD44A8}"/>
              </a:ext>
            </a:extLst>
          </p:cNvPr>
          <p:cNvGrpSpPr/>
          <p:nvPr/>
        </p:nvGrpSpPr>
        <p:grpSpPr>
          <a:xfrm>
            <a:off x="5774627" y="4222226"/>
            <a:ext cx="0" cy="457200"/>
            <a:chOff x="5774627" y="4222226"/>
            <a:chExt cx="0" cy="4572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C8743F5-304F-454F-BE91-23155F00763F}"/>
                </a:ext>
              </a:extLst>
            </p:cNvPr>
            <p:cNvCxnSpPr/>
            <p:nvPr/>
          </p:nvCxnSpPr>
          <p:spPr>
            <a:xfrm>
              <a:off x="5774627" y="4222226"/>
              <a:ext cx="0" cy="457200"/>
            </a:xfrm>
            <a:prstGeom prst="straightConnector1">
              <a:avLst/>
            </a:prstGeom>
            <a:ln w="762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4E287C16-6BD3-4382-B5BF-051D75312CFB}"/>
                </a:ext>
              </a:extLst>
            </p:cNvPr>
            <p:cNvCxnSpPr/>
            <p:nvPr/>
          </p:nvCxnSpPr>
          <p:spPr>
            <a:xfrm flipH="1" flipV="1">
              <a:off x="5774627" y="4222226"/>
              <a:ext cx="0" cy="457200"/>
            </a:xfrm>
            <a:prstGeom prst="straightConnector1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396D2AB3-4B34-456B-8B68-B1CF033A9B06}"/>
              </a:ext>
            </a:extLst>
          </p:cNvPr>
          <p:cNvSpPr/>
          <p:nvPr/>
        </p:nvSpPr>
        <p:spPr>
          <a:xfrm>
            <a:off x="5546027" y="4222226"/>
            <a:ext cx="4572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E7A1CB6-8200-4BF4-BB4C-6D7C3F271D7C}"/>
              </a:ext>
            </a:extLst>
          </p:cNvPr>
          <p:cNvSpPr/>
          <p:nvPr/>
        </p:nvSpPr>
        <p:spPr>
          <a:xfrm>
            <a:off x="5552482" y="4892436"/>
            <a:ext cx="4572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5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Resistors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402769"/>
            <a:ext cx="5038699" cy="48361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26976" y="3168342"/>
            <a:ext cx="2503582" cy="12585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10 Turn Lin Potentiome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6208" r="-417" b="23375"/>
          <a:stretch>
            <a:fillRect/>
          </a:stretch>
        </p:blipFill>
        <p:spPr bwMode="auto">
          <a:xfrm rot="1670248">
            <a:off x="5967202" y="5337983"/>
            <a:ext cx="1152343" cy="722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4" name="Picture 2" descr="Image result for rheost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716" y="1402769"/>
            <a:ext cx="3631897" cy="185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Image result for rheost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009" y="3256766"/>
            <a:ext cx="3151310" cy="150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Image result for linear potentiome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53" y="5258058"/>
            <a:ext cx="1177066" cy="8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81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051356B2-CAF9-483F-B00F-78F381B5C0E9}"/>
              </a:ext>
            </a:extLst>
          </p:cNvPr>
          <p:cNvSpPr txBox="1"/>
          <p:nvPr/>
        </p:nvSpPr>
        <p:spPr>
          <a:xfrm>
            <a:off x="449873" y="4702664"/>
            <a:ext cx="463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The total voltage supplied by the battery is “divided” across the different resistors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55336E-9BD9-4217-AB4F-13F530F4853E}"/>
              </a:ext>
            </a:extLst>
          </p:cNvPr>
          <p:cNvSpPr txBox="1"/>
          <p:nvPr/>
        </p:nvSpPr>
        <p:spPr>
          <a:xfrm>
            <a:off x="5729847" y="1585763"/>
            <a:ext cx="299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Each resistor has a “voltage drop”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Divider</a:t>
            </a:r>
          </a:p>
        </p:txBody>
      </p:sp>
      <p:pic>
        <p:nvPicPr>
          <p:cNvPr id="43" name="Picture 2" descr="series">
            <a:extLst>
              <a:ext uri="{FF2B5EF4-FFF2-40B4-BE49-F238E27FC236}">
                <a16:creationId xmlns:a16="http://schemas.microsoft.com/office/drawing/2014/main" id="{B34A5B29-15E8-4EDE-B3B5-7D093AEE7F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6" y="1531726"/>
            <a:ext cx="4931508" cy="301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6175D72-2FE6-4780-AEA8-9B0D282C6337}"/>
              </a:ext>
            </a:extLst>
          </p:cNvPr>
          <p:cNvGrpSpPr/>
          <p:nvPr/>
        </p:nvGrpSpPr>
        <p:grpSpPr>
          <a:xfrm>
            <a:off x="1777417" y="2145112"/>
            <a:ext cx="819733" cy="600075"/>
            <a:chOff x="3580817" y="2745186"/>
            <a:chExt cx="819733" cy="60007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8439232-742F-4070-BC05-F694FF8817D3}"/>
                </a:ext>
              </a:extLst>
            </p:cNvPr>
            <p:cNvSpPr txBox="1"/>
            <p:nvPr/>
          </p:nvSpPr>
          <p:spPr>
            <a:xfrm>
              <a:off x="3718953" y="2745186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p.d.</a:t>
              </a:r>
              <a:endParaRPr lang="en-US" sz="24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F8304BF-5EF7-47D4-B6BF-9C7A5A49FF9B}"/>
                </a:ext>
              </a:extLst>
            </p:cNvPr>
            <p:cNvCxnSpPr/>
            <p:nvPr/>
          </p:nvCxnSpPr>
          <p:spPr>
            <a:xfrm>
              <a:off x="3580817" y="2745186"/>
              <a:ext cx="0" cy="600075"/>
            </a:xfrm>
            <a:prstGeom prst="straightConnector1">
              <a:avLst/>
            </a:prstGeom>
            <a:ln w="57150">
              <a:solidFill>
                <a:srgbClr val="FF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41F7DCB-B392-4CDF-8290-A11AA7ACF0AF}"/>
              </a:ext>
            </a:extLst>
          </p:cNvPr>
          <p:cNvSpPr txBox="1"/>
          <p:nvPr/>
        </p:nvSpPr>
        <p:spPr>
          <a:xfrm>
            <a:off x="2597150" y="1585763"/>
            <a:ext cx="261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“potential difference”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12D656-3532-4680-BE5A-0237C54AD0C3}"/>
              </a:ext>
            </a:extLst>
          </p:cNvPr>
          <p:cNvGrpSpPr/>
          <p:nvPr/>
        </p:nvGrpSpPr>
        <p:grpSpPr>
          <a:xfrm>
            <a:off x="3530041" y="3581400"/>
            <a:ext cx="412292" cy="336853"/>
            <a:chOff x="5333441" y="4181474"/>
            <a:chExt cx="412292" cy="336853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E524583-99C2-4604-BBFA-48E51162480C}"/>
                </a:ext>
              </a:extLst>
            </p:cNvPr>
            <p:cNvCxnSpPr>
              <a:cxnSpLocks/>
            </p:cNvCxnSpPr>
            <p:nvPr/>
          </p:nvCxnSpPr>
          <p:spPr>
            <a:xfrm>
              <a:off x="5372100" y="4181474"/>
              <a:ext cx="0" cy="150486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triangle" w="sm" len="sm"/>
              <a:tailEnd type="triangle" w="sm" len="sm"/>
            </a:ln>
            <a:effectLst>
              <a:outerShdw blurRad="12700" dist="12700" dir="2700000" algn="tl" rotWithShape="0">
                <a:prstClr val="black">
                  <a:alpha val="7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D4D3860-E6C2-40ED-9994-D214F5B6930B}"/>
                </a:ext>
              </a:extLst>
            </p:cNvPr>
            <p:cNvSpPr txBox="1"/>
            <p:nvPr/>
          </p:nvSpPr>
          <p:spPr>
            <a:xfrm>
              <a:off x="5333441" y="4256717"/>
              <a:ext cx="4122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p.d.</a:t>
              </a:r>
              <a:endParaRPr lang="en-US" sz="11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C479C9-B451-4C06-9939-12B0B3157089}"/>
              </a:ext>
            </a:extLst>
          </p:cNvPr>
          <p:cNvCxnSpPr/>
          <p:nvPr/>
        </p:nvCxnSpPr>
        <p:spPr>
          <a:xfrm flipV="1">
            <a:off x="3342481" y="3164682"/>
            <a:ext cx="1000125" cy="545307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AB092B9-CAB8-413E-9197-A65F60873DFF}"/>
              </a:ext>
            </a:extLst>
          </p:cNvPr>
          <p:cNvGrpSpPr/>
          <p:nvPr/>
        </p:nvGrpSpPr>
        <p:grpSpPr>
          <a:xfrm>
            <a:off x="4257454" y="2727582"/>
            <a:ext cx="556563" cy="470438"/>
            <a:chOff x="6060854" y="3327656"/>
            <a:chExt cx="556563" cy="470438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CE02ADCB-ED1F-4FE3-9BC9-57C5FD67E5A6}"/>
                </a:ext>
              </a:extLst>
            </p:cNvPr>
            <p:cNvCxnSpPr>
              <a:cxnSpLocks/>
            </p:cNvCxnSpPr>
            <p:nvPr/>
          </p:nvCxnSpPr>
          <p:spPr>
            <a:xfrm>
              <a:off x="6060854" y="3345261"/>
              <a:ext cx="0" cy="452833"/>
            </a:xfrm>
            <a:prstGeom prst="straightConnector1">
              <a:avLst/>
            </a:prstGeom>
            <a:ln w="34925">
              <a:solidFill>
                <a:srgbClr val="FF00FF"/>
              </a:solidFill>
              <a:headEnd type="triangle" w="med" len="med"/>
              <a:tailEnd type="triangle" w="med" len="med"/>
            </a:ln>
            <a:effectLst>
              <a:outerShdw blurRad="12700" dist="12700" dir="2700000" algn="tl" rotWithShape="0">
                <a:prstClr val="black">
                  <a:alpha val="7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F9EB451-C825-4A9A-B37F-F17ED704273D}"/>
                </a:ext>
              </a:extLst>
            </p:cNvPr>
            <p:cNvSpPr txBox="1"/>
            <p:nvPr/>
          </p:nvSpPr>
          <p:spPr>
            <a:xfrm>
              <a:off x="6060854" y="332765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p.d.</a:t>
              </a:r>
              <a:endParaRPr lang="en-US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4E56615-1F12-4D31-9C52-1DBDED78D123}"/>
              </a:ext>
            </a:extLst>
          </p:cNvPr>
          <p:cNvSpPr txBox="1"/>
          <p:nvPr/>
        </p:nvSpPr>
        <p:spPr>
          <a:xfrm rot="17637681">
            <a:off x="483185" y="2307149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Battery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BC266-1CA4-48A6-ADE9-C1753A286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914" y="2892157"/>
            <a:ext cx="3603780" cy="33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66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Divider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 flipV="1">
            <a:off x="419670" y="2403863"/>
            <a:ext cx="4360147" cy="1360793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486225" y="1958565"/>
            <a:ext cx="355004" cy="898025"/>
            <a:chOff x="5388736" y="3629025"/>
            <a:chExt cx="278639" cy="704850"/>
          </a:xfrm>
        </p:grpSpPr>
        <p:sp>
          <p:nvSpPr>
            <p:cNvPr id="61" name="Rectangle 60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6F0B65C-D020-402C-AD00-0672F2E3613E}"/>
              </a:ext>
            </a:extLst>
          </p:cNvPr>
          <p:cNvGrpSpPr/>
          <p:nvPr/>
        </p:nvGrpSpPr>
        <p:grpSpPr>
          <a:xfrm>
            <a:off x="642783" y="3761799"/>
            <a:ext cx="2059394" cy="2165271"/>
            <a:chOff x="642783" y="3769419"/>
            <a:chExt cx="2059394" cy="2165271"/>
          </a:xfrm>
        </p:grpSpPr>
        <p:sp>
          <p:nvSpPr>
            <p:cNvPr id="64" name="Rectangle 63"/>
            <p:cNvSpPr/>
            <p:nvPr/>
          </p:nvSpPr>
          <p:spPr>
            <a:xfrm flipV="1">
              <a:off x="642783" y="3769419"/>
              <a:ext cx="2059394" cy="1582768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1084972" y="4769684"/>
              <a:ext cx="1165006" cy="1165006"/>
            </a:xfrm>
            <a:prstGeom prst="ellipse">
              <a:avLst/>
            </a:prstGeom>
            <a:solidFill>
              <a:srgbClr val="FFFFCC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V</a:t>
              </a:r>
              <a:r>
                <a:rPr lang="en-US" sz="280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out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 rot="5400000">
            <a:off x="1496212" y="3281683"/>
            <a:ext cx="354071" cy="9251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60943" y="3532864"/>
            <a:ext cx="431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20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36682" y="1700886"/>
            <a:ext cx="660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r>
              <a:rPr lang="en-US" sz="32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</a:t>
            </a:r>
            <a:endParaRPr lang="en-US" sz="3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 rot="5400000">
            <a:off x="3522676" y="3279748"/>
            <a:ext cx="354071" cy="92515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93178" y="3519249"/>
            <a:ext cx="431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20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3232" y="4427178"/>
            <a:ext cx="5836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j-lt"/>
              </a:rPr>
              <a:t>Allows circuit designers to tune the voltage that is being delivered to the desired components</a:t>
            </a:r>
          </a:p>
        </p:txBody>
      </p:sp>
    </p:spTree>
    <p:extLst>
      <p:ext uri="{BB962C8B-B14F-4D97-AF65-F5344CB8AC3E}">
        <p14:creationId xmlns:p14="http://schemas.microsoft.com/office/powerpoint/2010/main" val="1579904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between R</a:t>
            </a:r>
            <a:r>
              <a:rPr lang="en-US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V</a:t>
            </a:r>
            <a:r>
              <a:rPr lang="en-US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89D7088-5716-4A48-8BC3-CC34F4BBB1E5}"/>
              </a:ext>
            </a:extLst>
          </p:cNvPr>
          <p:cNvSpPr/>
          <p:nvPr/>
        </p:nvSpPr>
        <p:spPr>
          <a:xfrm>
            <a:off x="7385407" y="2229453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FB8F076-A831-43C6-B648-0C2EE4F3B3CD}"/>
              </a:ext>
            </a:extLst>
          </p:cNvPr>
          <p:cNvSpPr txBox="1"/>
          <p:nvPr/>
        </p:nvSpPr>
        <p:spPr>
          <a:xfrm>
            <a:off x="7929691" y="2171698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786EE49-BFBA-48F8-BE73-82A0ED7602E7}"/>
              </a:ext>
            </a:extLst>
          </p:cNvPr>
          <p:cNvSpPr/>
          <p:nvPr/>
        </p:nvSpPr>
        <p:spPr>
          <a:xfrm>
            <a:off x="7385407" y="2901980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439079A-DCDA-425C-9DE1-30FF6A907CC0}"/>
              </a:ext>
            </a:extLst>
          </p:cNvPr>
          <p:cNvSpPr txBox="1"/>
          <p:nvPr/>
        </p:nvSpPr>
        <p:spPr>
          <a:xfrm>
            <a:off x="7929691" y="2844225"/>
            <a:ext cx="771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V</a:t>
            </a:r>
            <a:r>
              <a:rPr lang="en-US" sz="3200" baseline="-25000" dirty="0">
                <a:latin typeface="+mj-lt"/>
              </a:rPr>
              <a:t>out</a:t>
            </a:r>
            <a:endParaRPr lang="en-US" sz="3200" dirty="0">
              <a:latin typeface="+mj-lt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705DCF6-CDDB-40A8-A369-FDE9D0E8AC17}"/>
              </a:ext>
            </a:extLst>
          </p:cNvPr>
          <p:cNvCxnSpPr>
            <a:stCxn id="47" idx="4"/>
          </p:cNvCxnSpPr>
          <p:nvPr/>
        </p:nvCxnSpPr>
        <p:spPr>
          <a:xfrm flipH="1" flipV="1">
            <a:off x="7603122" y="2229453"/>
            <a:ext cx="10885" cy="4572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2032CBCD-F2A7-4EB9-A377-FAA2ACF19A72}"/>
              </a:ext>
            </a:extLst>
          </p:cNvPr>
          <p:cNvSpPr/>
          <p:nvPr/>
        </p:nvSpPr>
        <p:spPr>
          <a:xfrm>
            <a:off x="7385407" y="4476796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FD7F475-C285-4249-B103-4FC29E1F91B6}"/>
              </a:ext>
            </a:extLst>
          </p:cNvPr>
          <p:cNvSpPr/>
          <p:nvPr/>
        </p:nvSpPr>
        <p:spPr>
          <a:xfrm>
            <a:off x="7385407" y="5149323"/>
            <a:ext cx="4572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FD89723-4B81-48F7-8F11-0C934E49F24A}"/>
              </a:ext>
            </a:extLst>
          </p:cNvPr>
          <p:cNvCxnSpPr>
            <a:stCxn id="52" idx="0"/>
            <a:endCxn id="52" idx="4"/>
          </p:cNvCxnSpPr>
          <p:nvPr/>
        </p:nvCxnSpPr>
        <p:spPr>
          <a:xfrm>
            <a:off x="7614007" y="4476796"/>
            <a:ext cx="0" cy="457200"/>
          </a:xfrm>
          <a:prstGeom prst="straightConnector1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D683B60-1EEB-425B-949D-11A1DA761017}"/>
              </a:ext>
            </a:extLst>
          </p:cNvPr>
          <p:cNvCxnSpPr>
            <a:cxnSpLocks/>
          </p:cNvCxnSpPr>
          <p:nvPr/>
        </p:nvCxnSpPr>
        <p:spPr>
          <a:xfrm flipH="1">
            <a:off x="7018757" y="3986364"/>
            <a:ext cx="1921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AED0C24-AB04-448F-8065-2EE47D03057C}"/>
              </a:ext>
            </a:extLst>
          </p:cNvPr>
          <p:cNvSpPr txBox="1"/>
          <p:nvPr/>
        </p:nvSpPr>
        <p:spPr>
          <a:xfrm>
            <a:off x="7929691" y="4375133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A51BCEB-1405-4F6F-846A-9CFA751F1E31}"/>
              </a:ext>
            </a:extLst>
          </p:cNvPr>
          <p:cNvSpPr txBox="1"/>
          <p:nvPr/>
        </p:nvSpPr>
        <p:spPr>
          <a:xfrm>
            <a:off x="7929691" y="5047660"/>
            <a:ext cx="771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V</a:t>
            </a:r>
            <a:r>
              <a:rPr lang="en-US" sz="3200" baseline="-25000" dirty="0">
                <a:latin typeface="+mj-lt"/>
              </a:rPr>
              <a:t>out</a:t>
            </a:r>
            <a:endParaRPr lang="en-US" sz="3200" dirty="0">
              <a:latin typeface="+mj-lt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C400996-E842-4EEC-B313-488EBE356839}"/>
              </a:ext>
            </a:extLst>
          </p:cNvPr>
          <p:cNvCxnSpPr/>
          <p:nvPr/>
        </p:nvCxnSpPr>
        <p:spPr>
          <a:xfrm>
            <a:off x="7616886" y="5156914"/>
            <a:ext cx="0" cy="4572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58A3F60-7879-4D96-B392-1397378397EB}"/>
              </a:ext>
            </a:extLst>
          </p:cNvPr>
          <p:cNvCxnSpPr/>
          <p:nvPr/>
        </p:nvCxnSpPr>
        <p:spPr>
          <a:xfrm flipH="1" flipV="1">
            <a:off x="7610653" y="2904837"/>
            <a:ext cx="0" cy="4572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B8AD681-1127-4544-9B5C-F1A7C83B2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59" y="1442733"/>
            <a:ext cx="6667767" cy="469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9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32063</TotalTime>
  <Words>529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Ebrima</vt:lpstr>
      <vt:lpstr>Wingdings</vt:lpstr>
      <vt:lpstr>Retrospect</vt:lpstr>
      <vt:lpstr>Potential Dividers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Potential Dividers</dc:title>
  <dc:creator>Joe Cossette</dc:creator>
  <cp:lastModifiedBy>Joe Cossette</cp:lastModifiedBy>
  <cp:revision>288</cp:revision>
  <dcterms:created xsi:type="dcterms:W3CDTF">2014-08-31T00:23:19Z</dcterms:created>
  <dcterms:modified xsi:type="dcterms:W3CDTF">2021-02-20T22:21:40Z</dcterms:modified>
</cp:coreProperties>
</file>