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sldIdLst>
    <p:sldId id="540" r:id="rId2"/>
    <p:sldId id="561" r:id="rId3"/>
    <p:sldId id="562" r:id="rId4"/>
    <p:sldId id="563" r:id="rId5"/>
    <p:sldId id="581" r:id="rId6"/>
    <p:sldId id="582" r:id="rId7"/>
    <p:sldId id="565" r:id="rId8"/>
    <p:sldId id="585" r:id="rId9"/>
    <p:sldId id="586" r:id="rId10"/>
    <p:sldId id="567" r:id="rId11"/>
    <p:sldId id="568" r:id="rId12"/>
    <p:sldId id="56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00FF"/>
    <a:srgbClr val="FFFF00"/>
    <a:srgbClr val="585858"/>
    <a:srgbClr val="404040"/>
    <a:srgbClr val="FFFFCC"/>
    <a:srgbClr val="1CADE4"/>
    <a:srgbClr val="002060"/>
    <a:srgbClr val="FF7D7D"/>
    <a:srgbClr val="FECF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60"/>
  </p:normalViewPr>
  <p:slideViewPr>
    <p:cSldViewPr snapToGrid="0">
      <p:cViewPr>
        <p:scale>
          <a:sx n="100" d="100"/>
          <a:sy n="100" d="100"/>
        </p:scale>
        <p:origin x="4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85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3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23992A-6374-41E8-AE7E-984A7763FB5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325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2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0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94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8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0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83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1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7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93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3" Type="http://schemas.openxmlformats.org/officeDocument/2006/relationships/image" Target="../media/image23.png"/><Relationship Id="rId21" Type="http://schemas.openxmlformats.org/officeDocument/2006/relationships/image" Target="../media/image33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9.png"/><Relationship Id="rId2" Type="http://schemas.openxmlformats.org/officeDocument/2006/relationships/image" Target="../media/image13.png"/><Relationship Id="rId16" Type="http://schemas.openxmlformats.org/officeDocument/2006/relationships/image" Target="../media/image28.png"/><Relationship Id="rId20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7.png"/><Relationship Id="rId10" Type="http://schemas.openxmlformats.org/officeDocument/2006/relationships/image" Target="../media/image19.png"/><Relationship Id="rId19" Type="http://schemas.openxmlformats.org/officeDocument/2006/relationships/image" Target="../media/image31.png"/><Relationship Id="rId4" Type="http://schemas.openxmlformats.org/officeDocument/2006/relationships/image" Target="../media/image24.png"/><Relationship Id="rId9" Type="http://schemas.openxmlformats.org/officeDocument/2006/relationships/image" Target="../media/image18.png"/><Relationship Id="rId14" Type="http://schemas.openxmlformats.org/officeDocument/2006/relationships/image" Target="../media/image26.png"/><Relationship Id="rId22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737944" cy="3566160"/>
          </a:xfrm>
        </p:spPr>
        <p:txBody>
          <a:bodyPr>
            <a:normAutofit/>
          </a:bodyPr>
          <a:lstStyle/>
          <a:p>
            <a:r>
              <a:rPr lang="en-US" sz="6600" dirty="0"/>
              <a:t>Non-Ideal Meters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IB Physics | Electricity</a:t>
            </a:r>
          </a:p>
        </p:txBody>
      </p:sp>
    </p:spTree>
    <p:extLst>
      <p:ext uri="{BB962C8B-B14F-4D97-AF65-F5344CB8AC3E}">
        <p14:creationId xmlns:p14="http://schemas.microsoft.com/office/powerpoint/2010/main" val="344341297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This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4609" y="3812389"/>
            <a:ext cx="3422230" cy="1597025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776135" y="5032820"/>
            <a:ext cx="278639" cy="704850"/>
            <a:chOff x="5388736" y="3629025"/>
            <a:chExt cx="278639" cy="704850"/>
          </a:xfrm>
        </p:grpSpPr>
        <p:sp>
          <p:nvSpPr>
            <p:cNvPr id="10" name="Rectangle 9"/>
            <p:cNvSpPr/>
            <p:nvPr/>
          </p:nvSpPr>
          <p:spPr>
            <a:xfrm>
              <a:off x="5388736" y="3895725"/>
              <a:ext cx="2786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flipV="1">
              <a:off x="5667375" y="3629025"/>
              <a:ext cx="0" cy="70485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5388736" y="3805237"/>
              <a:ext cx="2414" cy="409576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Oval 12"/>
          <p:cNvSpPr/>
          <p:nvPr/>
        </p:nvSpPr>
        <p:spPr>
          <a:xfrm>
            <a:off x="3472519" y="4336581"/>
            <a:ext cx="548640" cy="54864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94164" y="5709096"/>
            <a:ext cx="830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j-lt"/>
              </a:rPr>
              <a:t>12 V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1169575" y="3433310"/>
            <a:ext cx="277906" cy="72614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5400000">
            <a:off x="2760123" y="3431791"/>
            <a:ext cx="277906" cy="72614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48120" y="1471992"/>
            <a:ext cx="5065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j-lt"/>
              </a:rPr>
              <a:t>Calculate the resistance of this non-ideal meter: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228972"/>
              </p:ext>
            </p:extLst>
          </p:nvPr>
        </p:nvGraphicFramePr>
        <p:xfrm>
          <a:off x="199757" y="1969666"/>
          <a:ext cx="2705100" cy="64008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1352550">
                  <a:extLst>
                    <a:ext uri="{9D8B030D-6E8A-4147-A177-3AD203B41FA5}">
                      <a16:colId xmlns:a16="http://schemas.microsoft.com/office/drawing/2014/main" val="1180142267"/>
                    </a:ext>
                  </a:extLst>
                </a:gridCol>
                <a:gridCol w="1352550">
                  <a:extLst>
                    <a:ext uri="{9D8B030D-6E8A-4147-A177-3AD203B41FA5}">
                      <a16:colId xmlns:a16="http://schemas.microsoft.com/office/drawing/2014/main" val="1874895437"/>
                    </a:ext>
                  </a:extLst>
                </a:gridCol>
              </a:tblGrid>
              <a:tr h="42971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Ammeter</a:t>
                      </a:r>
                      <a:r>
                        <a:rPr lang="en-US" baseline="0" dirty="0">
                          <a:latin typeface="+mj-lt"/>
                        </a:rPr>
                        <a:t> Reading</a:t>
                      </a:r>
                      <a:endParaRPr lang="en-US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+mj-lt"/>
                        </a:rPr>
                        <a:t>1.2 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9032073"/>
                  </a:ext>
                </a:extLst>
              </a:tr>
            </a:tbl>
          </a:graphicData>
        </a:graphic>
      </p:graphicFrame>
      <p:sp>
        <p:nvSpPr>
          <p:cNvPr id="32" name="TextBox 31">
            <a:extLst>
              <a:ext uri="{FF2B5EF4-FFF2-40B4-BE49-F238E27FC236}">
                <a16:creationId xmlns:a16="http://schemas.microsoft.com/office/drawing/2014/main" id="{99D8D617-B6EF-4EB7-82C4-1A0C814C1D5C}"/>
              </a:ext>
            </a:extLst>
          </p:cNvPr>
          <p:cNvSpPr txBox="1"/>
          <p:nvPr/>
        </p:nvSpPr>
        <p:spPr>
          <a:xfrm>
            <a:off x="1086680" y="3920211"/>
            <a:ext cx="407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j-lt"/>
              </a:rPr>
              <a:t>R</a:t>
            </a:r>
            <a:r>
              <a:rPr lang="en-US" sz="2000" baseline="-25000" dirty="0">
                <a:latin typeface="+mj-lt"/>
              </a:rPr>
              <a:t>1</a:t>
            </a:r>
            <a:endParaRPr lang="en-US" sz="2000" dirty="0">
              <a:latin typeface="+mj-l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C003337-A6F2-4624-B81B-0565E3A02130}"/>
              </a:ext>
            </a:extLst>
          </p:cNvPr>
          <p:cNvSpPr txBox="1"/>
          <p:nvPr/>
        </p:nvSpPr>
        <p:spPr>
          <a:xfrm>
            <a:off x="2710894" y="3931957"/>
            <a:ext cx="407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j-lt"/>
              </a:rPr>
              <a:t>R</a:t>
            </a:r>
            <a:r>
              <a:rPr lang="en-US" sz="2000" baseline="-25000" dirty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3A5682D-3F85-4551-AA6D-71D0E747BD09}"/>
              </a:ext>
            </a:extLst>
          </p:cNvPr>
          <p:cNvSpPr txBox="1"/>
          <p:nvPr/>
        </p:nvSpPr>
        <p:spPr>
          <a:xfrm>
            <a:off x="1021835" y="3599805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+mj-lt"/>
              </a:rPr>
              <a:t>3 </a:t>
            </a:r>
            <a:r>
              <a:rPr lang="el-GR" sz="2000" dirty="0">
                <a:solidFill>
                  <a:srgbClr val="C00000"/>
                </a:solidFill>
                <a:latin typeface="+mj-lt"/>
              </a:rPr>
              <a:t>Ω</a:t>
            </a:r>
            <a:endParaRPr lang="en-US" sz="2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DA229C3-EAE4-44F4-A15D-129CBE03D102}"/>
              </a:ext>
            </a:extLst>
          </p:cNvPr>
          <p:cNvSpPr txBox="1"/>
          <p:nvPr/>
        </p:nvSpPr>
        <p:spPr>
          <a:xfrm>
            <a:off x="2548189" y="3603671"/>
            <a:ext cx="732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+mj-lt"/>
              </a:rPr>
              <a:t>6.5 </a:t>
            </a:r>
            <a:r>
              <a:rPr lang="el-GR" sz="2000" dirty="0">
                <a:solidFill>
                  <a:srgbClr val="C00000"/>
                </a:solidFill>
                <a:latin typeface="+mj-lt"/>
              </a:rPr>
              <a:t>Ω</a:t>
            </a:r>
            <a:endParaRPr lang="en-US" sz="2000" dirty="0">
              <a:solidFill>
                <a:srgbClr val="C00000"/>
              </a:solidFill>
              <a:latin typeface="+mj-lt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2351301-3D3B-42FD-BDCF-709C34FD9840}"/>
              </a:ext>
            </a:extLst>
          </p:cNvPr>
          <p:cNvGrpSpPr/>
          <p:nvPr/>
        </p:nvGrpSpPr>
        <p:grpSpPr>
          <a:xfrm>
            <a:off x="3035706" y="4290526"/>
            <a:ext cx="696024" cy="1015694"/>
            <a:chOff x="3035706" y="4290526"/>
            <a:chExt cx="696024" cy="1015694"/>
          </a:xfrm>
        </p:grpSpPr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E59D8798-88BA-44BF-8722-0F50831917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83718" y="4290526"/>
              <a:ext cx="0" cy="646362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BA18AAD-6EAC-49B5-9F1E-8848F9DCCADA}"/>
                </a:ext>
              </a:extLst>
            </p:cNvPr>
            <p:cNvSpPr txBox="1"/>
            <p:nvPr/>
          </p:nvSpPr>
          <p:spPr>
            <a:xfrm>
              <a:off x="3035706" y="4936888"/>
              <a:ext cx="6960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1.2 A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8D6E5880-82A6-4E91-AAD5-58CDD5D4B392}"/>
              </a:ext>
            </a:extLst>
          </p:cNvPr>
          <p:cNvSpPr txBox="1"/>
          <p:nvPr/>
        </p:nvSpPr>
        <p:spPr>
          <a:xfrm>
            <a:off x="3225698" y="1903760"/>
            <a:ext cx="55915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Current is the same for all components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Calculate total resistance from voltage and current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Calculate ammeter resistance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5245CB7-B560-4FEC-8473-A716D60B25F9}"/>
                  </a:ext>
                </a:extLst>
              </p:cNvPr>
              <p:cNvSpPr txBox="1"/>
              <p:nvPr/>
            </p:nvSpPr>
            <p:spPr>
              <a:xfrm>
                <a:off x="4557460" y="3392956"/>
                <a:ext cx="1024576" cy="803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5245CB7-B560-4FEC-8473-A716D60B25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7460" y="3392956"/>
                <a:ext cx="1024576" cy="8038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30C519D-3C1F-4C8C-87CF-A2D62FF21C27}"/>
                  </a:ext>
                </a:extLst>
              </p:cNvPr>
              <p:cNvSpPr txBox="1"/>
              <p:nvPr/>
            </p:nvSpPr>
            <p:spPr>
              <a:xfrm>
                <a:off x="6559892" y="3599805"/>
                <a:ext cx="116897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=10 </m:t>
                      </m:r>
                      <m:r>
                        <m:rPr>
                          <m:sty m:val="p"/>
                        </m:rPr>
                        <a:rPr lang="el-GR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30C519D-3C1F-4C8C-87CF-A2D62FF21C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9892" y="3599805"/>
                <a:ext cx="1168974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38BFC2A-0F16-4D05-96A9-4D4A8D2002E1}"/>
                  </a:ext>
                </a:extLst>
              </p:cNvPr>
              <p:cNvSpPr txBox="1"/>
              <p:nvPr/>
            </p:nvSpPr>
            <p:spPr>
              <a:xfrm>
                <a:off x="5610710" y="3390135"/>
                <a:ext cx="920508" cy="806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1.2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38BFC2A-0F16-4D05-96A9-4D4A8D2002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0710" y="3390135"/>
                <a:ext cx="920508" cy="8066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7B8E987-0FBA-4461-AC3C-6031AE7C799A}"/>
                  </a:ext>
                </a:extLst>
              </p:cNvPr>
              <p:cNvSpPr txBox="1"/>
              <p:nvPr/>
            </p:nvSpPr>
            <p:spPr>
              <a:xfrm>
                <a:off x="4520513" y="4646718"/>
                <a:ext cx="168770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=10 </m:t>
                      </m:r>
                      <m:r>
                        <m:rPr>
                          <m:sty m:val="p"/>
                        </m:rPr>
                        <a:rPr lang="el-GR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7B8E987-0FBA-4461-AC3C-6031AE7C79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0513" y="4646718"/>
                <a:ext cx="1687706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D694051-17FD-47FE-935D-6A84CD7FEB7E}"/>
                  </a:ext>
                </a:extLst>
              </p:cNvPr>
              <p:cNvSpPr txBox="1"/>
              <p:nvPr/>
            </p:nvSpPr>
            <p:spPr>
              <a:xfrm>
                <a:off x="6819161" y="5335289"/>
                <a:ext cx="168475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𝜴</m:t>
                      </m:r>
                    </m:oMath>
                  </m:oMathPara>
                </a14:m>
                <a:endParaRPr lang="en-US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D694051-17FD-47FE-935D-6A84CD7FE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9161" y="5335289"/>
                <a:ext cx="1684757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1DC2DA63-8F9C-4B8E-BD8B-D6053F3FE881}"/>
                  </a:ext>
                </a:extLst>
              </p:cNvPr>
              <p:cNvSpPr/>
              <p:nvPr/>
            </p:nvSpPr>
            <p:spPr>
              <a:xfrm>
                <a:off x="6156117" y="4598334"/>
                <a:ext cx="238956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=3+6.5+</m:t>
                      </m:r>
                      <m:r>
                        <a:rPr lang="en-US" sz="28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1DC2DA63-8F9C-4B8E-BD8B-D6053F3FE8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17" y="4598334"/>
                <a:ext cx="2389565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323870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  <p:bldP spid="4" grpId="0"/>
      <p:bldP spid="26" grpId="0"/>
      <p:bldP spid="27" grpId="0"/>
      <p:bldP spid="28" grpId="0"/>
      <p:bldP spid="29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506828" y="3112157"/>
            <a:ext cx="1664856" cy="1107788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559E73-7B91-490B-828A-EA1B84B86EC8}"/>
              </a:ext>
            </a:extLst>
          </p:cNvPr>
          <p:cNvGrpSpPr/>
          <p:nvPr/>
        </p:nvGrpSpPr>
        <p:grpSpPr>
          <a:xfrm>
            <a:off x="4267200" y="4943664"/>
            <a:ext cx="2361275" cy="905083"/>
            <a:chOff x="4267200" y="4943664"/>
            <a:chExt cx="2361275" cy="905083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E31D4B0-3E97-4B30-B6FA-073AA7731442}"/>
                </a:ext>
              </a:extLst>
            </p:cNvPr>
            <p:cNvCxnSpPr>
              <a:cxnSpLocks/>
            </p:cNvCxnSpPr>
            <p:nvPr/>
          </p:nvCxnSpPr>
          <p:spPr>
            <a:xfrm>
              <a:off x="4267200" y="5747841"/>
              <a:ext cx="2361275" cy="9467"/>
            </a:xfrm>
            <a:prstGeom prst="line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5DC38F3-5BB1-46E2-8DA8-59CDF080994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23587" y="4943664"/>
              <a:ext cx="0" cy="813645"/>
            </a:xfrm>
            <a:prstGeom prst="line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04661D41-8151-49FE-BC9B-1594B3CB6E54}"/>
                </a:ext>
              </a:extLst>
            </p:cNvPr>
            <p:cNvSpPr/>
            <p:nvPr/>
          </p:nvSpPr>
          <p:spPr>
            <a:xfrm>
              <a:off x="5532147" y="5665867"/>
              <a:ext cx="182880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This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1709" y="4220153"/>
            <a:ext cx="3422230" cy="1208899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1783235" y="5052458"/>
            <a:ext cx="278639" cy="704850"/>
            <a:chOff x="5388736" y="3629025"/>
            <a:chExt cx="278639" cy="704850"/>
          </a:xfrm>
        </p:grpSpPr>
        <p:sp>
          <p:nvSpPr>
            <p:cNvPr id="21" name="Rectangle 20"/>
            <p:cNvSpPr/>
            <p:nvPr/>
          </p:nvSpPr>
          <p:spPr>
            <a:xfrm>
              <a:off x="5388736" y="3895725"/>
              <a:ext cx="2786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 flipV="1">
              <a:off x="5667375" y="3629025"/>
              <a:ext cx="0" cy="70485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5388736" y="3805237"/>
              <a:ext cx="2414" cy="409576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Oval 24"/>
          <p:cNvSpPr/>
          <p:nvPr/>
        </p:nvSpPr>
        <p:spPr>
          <a:xfrm>
            <a:off x="1066154" y="2837733"/>
            <a:ext cx="548640" cy="54864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 rot="5400000">
            <a:off x="1176675" y="3833948"/>
            <a:ext cx="277906" cy="72614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507215" y="5728734"/>
            <a:ext cx="830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12 V</a:t>
            </a:r>
          </a:p>
        </p:txBody>
      </p:sp>
      <p:sp>
        <p:nvSpPr>
          <p:cNvPr id="29" name="Rectangle 28"/>
          <p:cNvSpPr/>
          <p:nvPr/>
        </p:nvSpPr>
        <p:spPr>
          <a:xfrm rot="5400000">
            <a:off x="2767223" y="3832429"/>
            <a:ext cx="277906" cy="72614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48120" y="1471992"/>
            <a:ext cx="5065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j-lt"/>
              </a:rPr>
              <a:t>Calculate the resistance of this non-ideal meter:</a:t>
            </a:r>
          </a:p>
        </p:txBody>
      </p: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254137" y="2004213"/>
          <a:ext cx="2705100" cy="64008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1352550">
                  <a:extLst>
                    <a:ext uri="{9D8B030D-6E8A-4147-A177-3AD203B41FA5}">
                      <a16:colId xmlns:a16="http://schemas.microsoft.com/office/drawing/2014/main" val="1180142267"/>
                    </a:ext>
                  </a:extLst>
                </a:gridCol>
                <a:gridCol w="1352550">
                  <a:extLst>
                    <a:ext uri="{9D8B030D-6E8A-4147-A177-3AD203B41FA5}">
                      <a16:colId xmlns:a16="http://schemas.microsoft.com/office/drawing/2014/main" val="1874895437"/>
                    </a:ext>
                  </a:extLst>
                </a:gridCol>
              </a:tblGrid>
              <a:tr h="42971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Voltmeter</a:t>
                      </a:r>
                      <a:r>
                        <a:rPr lang="en-US" baseline="0" dirty="0">
                          <a:latin typeface="+mj-lt"/>
                        </a:rPr>
                        <a:t> Reading</a:t>
                      </a:r>
                      <a:endParaRPr lang="en-US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+mj-lt"/>
                        </a:rPr>
                        <a:t>7 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9032073"/>
                  </a:ext>
                </a:extLst>
              </a:tr>
            </a:tbl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4DBA4862-F9E0-4DE3-8B09-136FE60BC7C5}"/>
              </a:ext>
            </a:extLst>
          </p:cNvPr>
          <p:cNvSpPr txBox="1"/>
          <p:nvPr/>
        </p:nvSpPr>
        <p:spPr>
          <a:xfrm>
            <a:off x="1636759" y="3849545"/>
            <a:ext cx="407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j-lt"/>
              </a:rPr>
              <a:t>R</a:t>
            </a:r>
            <a:r>
              <a:rPr lang="en-US" sz="2000" baseline="-25000" dirty="0">
                <a:latin typeface="+mj-lt"/>
              </a:rPr>
              <a:t>1</a:t>
            </a:r>
            <a:endParaRPr lang="en-US" sz="2000" dirty="0">
              <a:latin typeface="+mj-lt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0EA90AF-9B4E-495C-9520-53AD2188B85B}"/>
              </a:ext>
            </a:extLst>
          </p:cNvPr>
          <p:cNvSpPr txBox="1"/>
          <p:nvPr/>
        </p:nvSpPr>
        <p:spPr>
          <a:xfrm>
            <a:off x="3217177" y="3849545"/>
            <a:ext cx="407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j-lt"/>
              </a:rPr>
              <a:t>R</a:t>
            </a:r>
            <a:r>
              <a:rPr lang="en-US" sz="2000" baseline="-25000" dirty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3855728-4BF9-4D52-AEB5-B91F7B7D9E2A}"/>
              </a:ext>
            </a:extLst>
          </p:cNvPr>
          <p:cNvSpPr txBox="1"/>
          <p:nvPr/>
        </p:nvSpPr>
        <p:spPr>
          <a:xfrm>
            <a:off x="1066154" y="3996562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+mj-lt"/>
              </a:rPr>
              <a:t>4 </a:t>
            </a:r>
            <a:r>
              <a:rPr lang="el-GR" sz="2000" dirty="0">
                <a:solidFill>
                  <a:srgbClr val="C00000"/>
                </a:solidFill>
                <a:latin typeface="+mj-lt"/>
              </a:rPr>
              <a:t>Ω</a:t>
            </a:r>
            <a:endParaRPr lang="en-US" sz="2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254D1C9-ADFA-4D05-A007-F36078F2853F}"/>
              </a:ext>
            </a:extLst>
          </p:cNvPr>
          <p:cNvSpPr txBox="1"/>
          <p:nvPr/>
        </p:nvSpPr>
        <p:spPr>
          <a:xfrm>
            <a:off x="2547170" y="4000428"/>
            <a:ext cx="732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+mj-lt"/>
              </a:rPr>
              <a:t>2.5 </a:t>
            </a:r>
            <a:r>
              <a:rPr lang="el-GR" sz="2000" dirty="0">
                <a:solidFill>
                  <a:srgbClr val="C00000"/>
                </a:solidFill>
                <a:latin typeface="+mj-lt"/>
              </a:rPr>
              <a:t>Ω</a:t>
            </a:r>
            <a:endParaRPr lang="en-US" sz="2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84183E4-9649-4BC2-82F4-9E5564031543}"/>
              </a:ext>
            </a:extLst>
          </p:cNvPr>
          <p:cNvSpPr txBox="1"/>
          <p:nvPr/>
        </p:nvSpPr>
        <p:spPr>
          <a:xfrm>
            <a:off x="3378098" y="1872102"/>
            <a:ext cx="511550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Use voltage loops to calculate voltage for R</a:t>
            </a:r>
            <a:r>
              <a:rPr lang="en-US" sz="1600" baseline="-250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  <a:r>
              <a:rPr lang="en-US" sz="16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and R</a:t>
            </a:r>
            <a:r>
              <a:rPr lang="en-US" sz="1600" baseline="-250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sz="1600" dirty="0">
              <a:solidFill>
                <a:srgbClr val="00B05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FF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Calculate current for R</a:t>
            </a:r>
            <a:r>
              <a:rPr lang="en-US" sz="1600" baseline="-25000" dirty="0">
                <a:solidFill>
                  <a:srgbClr val="FF00FF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  <a:r>
              <a:rPr lang="en-US" sz="1600" dirty="0">
                <a:solidFill>
                  <a:srgbClr val="FF00FF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and R</a:t>
            </a:r>
            <a:r>
              <a:rPr lang="en-US" sz="1600" baseline="-25000" dirty="0">
                <a:solidFill>
                  <a:srgbClr val="FF00FF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sz="1600" dirty="0">
              <a:solidFill>
                <a:srgbClr val="FF00FF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Use current junction to find current through meter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Calculate resistance of voltmeter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C2A999-12B1-479D-A084-A0DBBC921921}"/>
              </a:ext>
            </a:extLst>
          </p:cNvPr>
          <p:cNvSpPr txBox="1"/>
          <p:nvPr/>
        </p:nvSpPr>
        <p:spPr>
          <a:xfrm>
            <a:off x="1039751" y="3648816"/>
            <a:ext cx="55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 V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65676E2-BA30-4B72-BEEE-C13657A74405}"/>
              </a:ext>
            </a:extLst>
          </p:cNvPr>
          <p:cNvSpPr txBox="1"/>
          <p:nvPr/>
        </p:nvSpPr>
        <p:spPr>
          <a:xfrm>
            <a:off x="2637739" y="3661354"/>
            <a:ext cx="55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 V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BF70623-F06D-4F02-A91F-496ACA63C395}"/>
              </a:ext>
            </a:extLst>
          </p:cNvPr>
          <p:cNvSpPr txBox="1"/>
          <p:nvPr/>
        </p:nvSpPr>
        <p:spPr>
          <a:xfrm>
            <a:off x="893248" y="4355306"/>
            <a:ext cx="889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FF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1.75 A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331C433-3591-428F-8164-91FCE4240957}"/>
              </a:ext>
            </a:extLst>
          </p:cNvPr>
          <p:cNvSpPr txBox="1"/>
          <p:nvPr/>
        </p:nvSpPr>
        <p:spPr>
          <a:xfrm>
            <a:off x="2627093" y="4353635"/>
            <a:ext cx="5581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FF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 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9006168-A67B-4CFE-AE31-62DB12EE7AD5}"/>
                  </a:ext>
                </a:extLst>
              </p:cNvPr>
              <p:cNvSpPr txBox="1"/>
              <p:nvPr/>
            </p:nvSpPr>
            <p:spPr>
              <a:xfrm>
                <a:off x="4148534" y="3160403"/>
                <a:ext cx="1137106" cy="8961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𝐼</m:t>
                      </m:r>
                      <m:r>
                        <a:rPr lang="en-US" sz="2800" b="0" i="1" dirty="0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dirty="0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28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𝑉</m:t>
                          </m:r>
                        </m:num>
                        <m:den>
                          <m:r>
                            <a:rPr lang="en-US" sz="28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FF00FF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9006168-A67B-4CFE-AE31-62DB12EE7A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8534" y="3160403"/>
                <a:ext cx="1137106" cy="8961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9FF1C2B0-D7F5-44BF-AD56-134D40C42151}"/>
              </a:ext>
            </a:extLst>
          </p:cNvPr>
          <p:cNvSpPr/>
          <p:nvPr/>
        </p:nvSpPr>
        <p:spPr>
          <a:xfrm>
            <a:off x="2074573" y="4131186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FAD8585-7D3D-4105-8EA4-63004352C888}"/>
              </a:ext>
            </a:extLst>
          </p:cNvPr>
          <p:cNvGrpSpPr/>
          <p:nvPr/>
        </p:nvGrpSpPr>
        <p:grpSpPr>
          <a:xfrm>
            <a:off x="5895392" y="5347732"/>
            <a:ext cx="733083" cy="409576"/>
            <a:chOff x="5695367" y="5228670"/>
            <a:chExt cx="733083" cy="409576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D375F62A-0408-4127-9A3B-C17A5552F69F}"/>
                </a:ext>
              </a:extLst>
            </p:cNvPr>
            <p:cNvCxnSpPr/>
            <p:nvPr/>
          </p:nvCxnSpPr>
          <p:spPr>
            <a:xfrm flipH="1">
              <a:off x="5695367" y="5638246"/>
              <a:ext cx="450032" cy="0"/>
            </a:xfrm>
            <a:prstGeom prst="straightConnector1">
              <a:avLst/>
            </a:prstGeom>
            <a:ln w="76200">
              <a:solidFill>
                <a:srgbClr val="FF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C13A499-CBA2-494A-9DB9-4141EFDE3056}"/>
                </a:ext>
              </a:extLst>
            </p:cNvPr>
            <p:cNvSpPr txBox="1"/>
            <p:nvPr/>
          </p:nvSpPr>
          <p:spPr>
            <a:xfrm>
              <a:off x="5870284" y="5228670"/>
              <a:ext cx="5581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00FF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 A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13F0670-78ED-42D9-9717-1A6F8F677644}"/>
              </a:ext>
            </a:extLst>
          </p:cNvPr>
          <p:cNvGrpSpPr/>
          <p:nvPr/>
        </p:nvGrpSpPr>
        <p:grpSpPr>
          <a:xfrm>
            <a:off x="4470505" y="5347731"/>
            <a:ext cx="1060936" cy="409576"/>
            <a:chOff x="4270480" y="5228669"/>
            <a:chExt cx="1060936" cy="409576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D99660A-F01D-4045-910A-9B400C3FAAE3}"/>
                </a:ext>
              </a:extLst>
            </p:cNvPr>
            <p:cNvSpPr txBox="1"/>
            <p:nvPr/>
          </p:nvSpPr>
          <p:spPr>
            <a:xfrm>
              <a:off x="4441429" y="5228669"/>
              <a:ext cx="8899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00FF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1.75 A</a:t>
              </a: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DD1FC451-3BFF-48F2-BE79-1A1F5B8E67B8}"/>
                </a:ext>
              </a:extLst>
            </p:cNvPr>
            <p:cNvCxnSpPr/>
            <p:nvPr/>
          </p:nvCxnSpPr>
          <p:spPr>
            <a:xfrm flipH="1">
              <a:off x="4270480" y="5638245"/>
              <a:ext cx="450032" cy="0"/>
            </a:xfrm>
            <a:prstGeom prst="straightConnector1">
              <a:avLst/>
            </a:prstGeom>
            <a:ln w="76200">
              <a:solidFill>
                <a:srgbClr val="FF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EE458E79-F675-4BC9-A3C6-C99562BEF478}"/>
              </a:ext>
            </a:extLst>
          </p:cNvPr>
          <p:cNvGrpSpPr/>
          <p:nvPr/>
        </p:nvGrpSpPr>
        <p:grpSpPr>
          <a:xfrm>
            <a:off x="5220313" y="4495864"/>
            <a:ext cx="889987" cy="824064"/>
            <a:chOff x="5220313" y="4495864"/>
            <a:chExt cx="889987" cy="824064"/>
          </a:xfrm>
        </p:grpSpPr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C0F578DD-0090-426F-8B45-98FFB4E9E3D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23587" y="4872807"/>
              <a:ext cx="0" cy="447121"/>
            </a:xfrm>
            <a:prstGeom prst="straightConnector1">
              <a:avLst/>
            </a:prstGeom>
            <a:ln w="762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C4916FD-86B0-48A2-907A-4025E39A1BF4}"/>
                </a:ext>
              </a:extLst>
            </p:cNvPr>
            <p:cNvSpPr txBox="1"/>
            <p:nvPr/>
          </p:nvSpPr>
          <p:spPr>
            <a:xfrm>
              <a:off x="5220313" y="4495864"/>
              <a:ext cx="8899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0070C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0.25 A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2A6F20A0-B957-46F4-BFAB-34580B3D4197}"/>
              </a:ext>
            </a:extLst>
          </p:cNvPr>
          <p:cNvGrpSpPr/>
          <p:nvPr/>
        </p:nvGrpSpPr>
        <p:grpSpPr>
          <a:xfrm>
            <a:off x="2163348" y="3036463"/>
            <a:ext cx="889987" cy="654690"/>
            <a:chOff x="2163348" y="3036463"/>
            <a:chExt cx="889987" cy="654690"/>
          </a:xfrm>
        </p:grpSpPr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355E3EF4-8DB6-4994-9FEA-7D7CB0DC788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71684" y="3244032"/>
              <a:ext cx="0" cy="447121"/>
            </a:xfrm>
            <a:prstGeom prst="straightConnector1">
              <a:avLst/>
            </a:prstGeom>
            <a:ln w="762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B6236CB6-E0C9-4322-91EF-A8DF644E1752}"/>
                </a:ext>
              </a:extLst>
            </p:cNvPr>
            <p:cNvSpPr txBox="1"/>
            <p:nvPr/>
          </p:nvSpPr>
          <p:spPr>
            <a:xfrm>
              <a:off x="2163348" y="3036463"/>
              <a:ext cx="8899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0070C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0.25 A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302D8542-637E-481D-A806-E1D6EAC9145D}"/>
                  </a:ext>
                </a:extLst>
              </p:cNvPr>
              <p:cNvSpPr txBox="1"/>
              <p:nvPr/>
            </p:nvSpPr>
            <p:spPr>
              <a:xfrm>
                <a:off x="6281969" y="3104918"/>
                <a:ext cx="1225272" cy="8961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𝑅</m:t>
                      </m:r>
                      <m:r>
                        <a:rPr lang="en-US" sz="2800" b="0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28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𝑉</m:t>
                          </m:r>
                        </m:num>
                        <m:den>
                          <m:r>
                            <a:rPr lang="en-US" sz="2800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𝐼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7030A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302D8542-637E-481D-A806-E1D6EAC914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1969" y="3104918"/>
                <a:ext cx="1225272" cy="8961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3133715B-F464-43DF-8394-AC6730A8FEA7}"/>
                  </a:ext>
                </a:extLst>
              </p:cNvPr>
              <p:cNvSpPr txBox="1"/>
              <p:nvPr/>
            </p:nvSpPr>
            <p:spPr>
              <a:xfrm>
                <a:off x="7317195" y="3097598"/>
                <a:ext cx="1319977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28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7</m:t>
                          </m:r>
                        </m:num>
                        <m:den>
                          <m:r>
                            <a:rPr lang="en-US" sz="28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0.25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7030A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3133715B-F464-43DF-8394-AC6730A8FE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7195" y="3097598"/>
                <a:ext cx="1319977" cy="8989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C707FC22-8E1D-4DD7-BA21-04217F123390}"/>
                  </a:ext>
                </a:extLst>
              </p:cNvPr>
              <p:cNvSpPr txBox="1"/>
              <p:nvPr/>
            </p:nvSpPr>
            <p:spPr>
              <a:xfrm>
                <a:off x="6783900" y="4220715"/>
                <a:ext cx="176208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𝑅</m:t>
                      </m:r>
                      <m:r>
                        <a:rPr lang="en-US" sz="2800" b="0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=</m:t>
                      </m:r>
                      <m:r>
                        <a:rPr lang="en-US" sz="28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𝟐𝟖</m:t>
                      </m:r>
                      <m:r>
                        <a:rPr lang="en-US" sz="28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 </m:t>
                      </m:r>
                      <m:r>
                        <a:rPr lang="el-GR" sz="2800" b="1" i="0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𝛀</m:t>
                      </m:r>
                    </m:oMath>
                  </m:oMathPara>
                </a14:m>
                <a:endParaRPr lang="en-US" sz="2800" b="1" dirty="0">
                  <a:solidFill>
                    <a:srgbClr val="7030A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C707FC22-8E1D-4DD7-BA21-04217F1233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3900" y="4220715"/>
                <a:ext cx="1762084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5581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7" grpId="0" uiExpand="1" build="p"/>
      <p:bldP spid="2" grpId="0"/>
      <p:bldP spid="30" grpId="0"/>
      <p:bldP spid="32" grpId="0"/>
      <p:bldP spid="33" grpId="0"/>
      <p:bldP spid="35" grpId="0"/>
      <p:bldP spid="3" grpId="0" animBg="1"/>
      <p:bldP spid="52" grpId="0"/>
      <p:bldP spid="53" grpId="0"/>
      <p:bldP spid="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Takeaways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1AACDE-E121-4D7E-A3C7-3A2259793267}"/>
              </a:ext>
            </a:extLst>
          </p:cNvPr>
          <p:cNvSpPr txBox="1"/>
          <p:nvPr/>
        </p:nvSpPr>
        <p:spPr>
          <a:xfrm>
            <a:off x="473233" y="1587032"/>
            <a:ext cx="822672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connect a meter to measure current or voltage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describe the conditions required for an ideal ammeter or voltmeter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calculate for a situation when the meter isn’t ideal</a:t>
            </a:r>
          </a:p>
        </p:txBody>
      </p:sp>
    </p:spTree>
    <p:extLst>
      <p:ext uri="{BB962C8B-B14F-4D97-AF65-F5344CB8AC3E}">
        <p14:creationId xmlns:p14="http://schemas.microsoft.com/office/powerpoint/2010/main" val="143218910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75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7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Observer Effect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18440" y="1531726"/>
            <a:ext cx="8168738" cy="4719894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en-US" sz="4200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8440" y="1531726"/>
            <a:ext cx="85605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latin typeface="+mj-lt"/>
              </a:rPr>
              <a:t>When taking any scientific measurement, there is always the possibility that the act of taking the measurement will change what is being measured</a:t>
            </a:r>
          </a:p>
        </p:txBody>
      </p:sp>
      <p:pic>
        <p:nvPicPr>
          <p:cNvPr id="1026" name="Picture 2" descr="Image result for tire press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84" y="3284008"/>
            <a:ext cx="3781425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dn1.medicalnewstoday.com/content/images/articles/270862-pressu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276" y="3284008"/>
            <a:ext cx="3922902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148964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Observer Effect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18440" y="1531726"/>
            <a:ext cx="8168738" cy="4719894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en-US" sz="4200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8440" y="1531726"/>
            <a:ext cx="85605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When we measure </a:t>
            </a:r>
            <a:r>
              <a:rPr lang="en-US" sz="2800" b="1" dirty="0">
                <a:latin typeface="+mj-lt"/>
              </a:rPr>
              <a:t>voltage</a:t>
            </a:r>
            <a:r>
              <a:rPr lang="en-US" sz="2800" dirty="0">
                <a:latin typeface="+mj-lt"/>
              </a:rPr>
              <a:t> or </a:t>
            </a:r>
            <a:r>
              <a:rPr lang="en-US" sz="2800" b="1" dirty="0">
                <a:latin typeface="+mj-lt"/>
              </a:rPr>
              <a:t>current</a:t>
            </a:r>
            <a:r>
              <a:rPr lang="en-US" sz="2800" dirty="0">
                <a:latin typeface="+mj-lt"/>
              </a:rPr>
              <a:t> in a circuit, we want to make sure to minimize an effect that our tool has on the circuit so that we get the most accurate results</a:t>
            </a:r>
          </a:p>
        </p:txBody>
      </p:sp>
      <p:pic>
        <p:nvPicPr>
          <p:cNvPr id="2050" name="Picture 2" descr="Image result for voltme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34" y="3121408"/>
            <a:ext cx="3101396" cy="2998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voltme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248" y="3199175"/>
            <a:ext cx="1171354" cy="1265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6" descr="Image result for ammeter"/>
          <p:cNvSpPr>
            <a:spLocks noChangeAspect="1" noChangeArrowheads="1"/>
          </p:cNvSpPr>
          <p:nvPr/>
        </p:nvSpPr>
        <p:spPr bwMode="auto">
          <a:xfrm>
            <a:off x="2803015" y="210086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6" name="Picture 8" descr="Image result for ammet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382" y="4618480"/>
            <a:ext cx="1555270" cy="1617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499652" y="3147681"/>
            <a:ext cx="1646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j-lt"/>
              </a:rPr>
              <a:t>Voltmeter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99651" y="4699650"/>
            <a:ext cx="15467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j-lt"/>
              </a:rPr>
              <a:t>Ammeter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7BE8B0B-7E4A-473C-B88A-13EFAEA1A8CF}"/>
              </a:ext>
            </a:extLst>
          </p:cNvPr>
          <p:cNvCxnSpPr/>
          <p:nvPr/>
        </p:nvCxnSpPr>
        <p:spPr>
          <a:xfrm>
            <a:off x="5990953" y="5710830"/>
            <a:ext cx="1446245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DC15D17D-A95B-49FF-B4B5-EDE3309F1C83}"/>
              </a:ext>
            </a:extLst>
          </p:cNvPr>
          <p:cNvSpPr/>
          <p:nvPr/>
        </p:nvSpPr>
        <p:spPr>
          <a:xfrm>
            <a:off x="6444775" y="5427872"/>
            <a:ext cx="548640" cy="54864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C00000"/>
                </a:solidFill>
              </a:rPr>
              <a:t>A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752684F-A8D4-4ECB-A891-3716153A84F5}"/>
              </a:ext>
            </a:extLst>
          </p:cNvPr>
          <p:cNvCxnSpPr/>
          <p:nvPr/>
        </p:nvCxnSpPr>
        <p:spPr>
          <a:xfrm>
            <a:off x="6005467" y="4180172"/>
            <a:ext cx="1446245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C27EB791-A3DD-4BA4-BBC1-9EDB363D96B4}"/>
              </a:ext>
            </a:extLst>
          </p:cNvPr>
          <p:cNvSpPr/>
          <p:nvPr/>
        </p:nvSpPr>
        <p:spPr>
          <a:xfrm>
            <a:off x="6459289" y="3897214"/>
            <a:ext cx="548640" cy="54864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C00000"/>
                </a:solidFill>
              </a:rPr>
              <a:t>V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25334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Ammeter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6201" y="3396254"/>
            <a:ext cx="3422230" cy="1597025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2027727" y="4616685"/>
            <a:ext cx="278639" cy="704850"/>
            <a:chOff x="5388736" y="3629025"/>
            <a:chExt cx="278639" cy="704850"/>
          </a:xfrm>
        </p:grpSpPr>
        <p:sp>
          <p:nvSpPr>
            <p:cNvPr id="15" name="Rectangle 14"/>
            <p:cNvSpPr/>
            <p:nvPr/>
          </p:nvSpPr>
          <p:spPr>
            <a:xfrm>
              <a:off x="5388736" y="3895725"/>
              <a:ext cx="2786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 flipV="1">
              <a:off x="5667375" y="3629025"/>
              <a:ext cx="0" cy="70485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5388736" y="3805237"/>
              <a:ext cx="2414" cy="409576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438995" y="1768668"/>
            <a:ext cx="42809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+mj-lt"/>
              </a:rPr>
              <a:t>Hooked up in </a:t>
            </a:r>
            <a:r>
              <a:rPr lang="en-US" sz="2800" b="1" u="sng" dirty="0">
                <a:solidFill>
                  <a:srgbClr val="002060"/>
                </a:solidFill>
                <a:latin typeface="+mj-lt"/>
              </a:rPr>
              <a:t>series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with the component being measured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619279" y="3353683"/>
          <a:ext cx="4128357" cy="25700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28357">
                  <a:extLst>
                    <a:ext uri="{9D8B030D-6E8A-4147-A177-3AD203B41FA5}">
                      <a16:colId xmlns:a16="http://schemas.microsoft.com/office/drawing/2014/main" val="1386009227"/>
                    </a:ext>
                  </a:extLst>
                </a:gridCol>
              </a:tblGrid>
              <a:tr h="715510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+mn-lt"/>
                        </a:rPr>
                        <a:t>Ideal</a:t>
                      </a:r>
                      <a:r>
                        <a:rPr lang="en-US" sz="3600" baseline="0" dirty="0">
                          <a:latin typeface="+mn-lt"/>
                        </a:rPr>
                        <a:t> Ammeter:</a:t>
                      </a:r>
                      <a:endParaRPr lang="en-US" sz="3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896975"/>
                  </a:ext>
                </a:extLst>
              </a:tr>
              <a:tr h="1854529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>
                          <a:latin typeface="+mj-lt"/>
                        </a:rPr>
                        <a:t>[R =        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8231195"/>
                  </a:ext>
                </a:extLst>
              </a:tr>
            </a:tbl>
          </a:graphicData>
        </a:graphic>
      </p:graphicFrame>
      <p:sp>
        <p:nvSpPr>
          <p:cNvPr id="20" name="Oval 19"/>
          <p:cNvSpPr/>
          <p:nvPr/>
        </p:nvSpPr>
        <p:spPr>
          <a:xfrm>
            <a:off x="3724111" y="3920446"/>
            <a:ext cx="548640" cy="54864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rot="5400000">
            <a:off x="1421167" y="3017175"/>
            <a:ext cx="277906" cy="72614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rot="5400000">
            <a:off x="3011715" y="3015656"/>
            <a:ext cx="277906" cy="72614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BD9C1F8-FE4F-4081-9917-D096CA6D6191}"/>
              </a:ext>
            </a:extLst>
          </p:cNvPr>
          <p:cNvSpPr txBox="1"/>
          <p:nvPr/>
        </p:nvSpPr>
        <p:spPr>
          <a:xfrm>
            <a:off x="6585299" y="4488825"/>
            <a:ext cx="151355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 </a:t>
            </a:r>
            <a:r>
              <a:rPr lang="el-GR" sz="66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6600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76946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1" uiExpand="1" build="allAtOnce" animBg="1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Measuring the Current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6201" y="2706296"/>
            <a:ext cx="3422230" cy="1597025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2027727" y="3926727"/>
            <a:ext cx="278639" cy="704850"/>
            <a:chOff x="5388736" y="3629025"/>
            <a:chExt cx="278639" cy="704850"/>
          </a:xfrm>
        </p:grpSpPr>
        <p:sp>
          <p:nvSpPr>
            <p:cNvPr id="15" name="Rectangle 14"/>
            <p:cNvSpPr/>
            <p:nvPr/>
          </p:nvSpPr>
          <p:spPr>
            <a:xfrm>
              <a:off x="5388736" y="3895725"/>
              <a:ext cx="2786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 flipV="1">
              <a:off x="5667375" y="3629025"/>
              <a:ext cx="0" cy="70485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5388736" y="3805237"/>
              <a:ext cx="2414" cy="409576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Oval 7"/>
          <p:cNvSpPr/>
          <p:nvPr/>
        </p:nvSpPr>
        <p:spPr>
          <a:xfrm>
            <a:off x="3051739" y="2431427"/>
            <a:ext cx="548640" cy="54864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5884" y="1699261"/>
            <a:ext cx="85086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+mj-lt"/>
              </a:rPr>
              <a:t>What is the reading for the current flowing through this ideal ammeter?</a:t>
            </a:r>
          </a:p>
        </p:txBody>
      </p:sp>
      <p:sp>
        <p:nvSpPr>
          <p:cNvPr id="20" name="Rectangle 19"/>
          <p:cNvSpPr/>
          <p:nvPr/>
        </p:nvSpPr>
        <p:spPr>
          <a:xfrm rot="5400000">
            <a:off x="1123666" y="2344196"/>
            <a:ext cx="277906" cy="72614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051866" y="2826098"/>
            <a:ext cx="407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j-lt"/>
              </a:rPr>
              <a:t>R</a:t>
            </a:r>
            <a:r>
              <a:rPr lang="en-US" sz="2000" baseline="-25000" dirty="0">
                <a:latin typeface="+mj-lt"/>
              </a:rPr>
              <a:t>1</a:t>
            </a:r>
            <a:endParaRPr lang="en-US" sz="2000" dirty="0"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>
          <a:xfrm rot="5400000">
            <a:off x="2189401" y="2334339"/>
            <a:ext cx="277906" cy="72614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151267" y="2829506"/>
            <a:ext cx="407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j-lt"/>
              </a:rPr>
              <a:t>R</a:t>
            </a:r>
            <a:r>
              <a:rPr lang="en-US" sz="2000" baseline="-25000" dirty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6AF4261-1304-4F99-B97F-C1661F2E5A23}"/>
              </a:ext>
            </a:extLst>
          </p:cNvPr>
          <p:cNvSpPr txBox="1"/>
          <p:nvPr/>
        </p:nvSpPr>
        <p:spPr>
          <a:xfrm>
            <a:off x="987021" y="2505692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+mj-lt"/>
              </a:rPr>
              <a:t>6 </a:t>
            </a:r>
            <a:r>
              <a:rPr lang="el-GR" sz="2000" dirty="0">
                <a:solidFill>
                  <a:srgbClr val="C00000"/>
                </a:solidFill>
                <a:latin typeface="+mj-lt"/>
              </a:rPr>
              <a:t>Ω</a:t>
            </a:r>
            <a:endParaRPr lang="en-US" sz="2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3A1E39F-26EE-4450-A97C-96C60DC4FBE7}"/>
              </a:ext>
            </a:extLst>
          </p:cNvPr>
          <p:cNvSpPr txBox="1"/>
          <p:nvPr/>
        </p:nvSpPr>
        <p:spPr>
          <a:xfrm>
            <a:off x="2058086" y="2497354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+mj-lt"/>
              </a:rPr>
              <a:t>2 </a:t>
            </a:r>
            <a:r>
              <a:rPr lang="el-GR" sz="2000" dirty="0">
                <a:solidFill>
                  <a:srgbClr val="C00000"/>
                </a:solidFill>
                <a:latin typeface="+mj-lt"/>
              </a:rPr>
              <a:t>Ω</a:t>
            </a:r>
            <a:endParaRPr lang="en-US" sz="2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8975316-4553-4995-A774-5D71B4639FDD}"/>
              </a:ext>
            </a:extLst>
          </p:cNvPr>
          <p:cNvSpPr txBox="1"/>
          <p:nvPr/>
        </p:nvSpPr>
        <p:spPr>
          <a:xfrm>
            <a:off x="3032549" y="2975065"/>
            <a:ext cx="5870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 </a:t>
            </a:r>
            <a:r>
              <a:rPr lang="el-GR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000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DB88E35-F524-43E9-8EEF-9FD045344E6D}"/>
                  </a:ext>
                </a:extLst>
              </p:cNvPr>
              <p:cNvSpPr txBox="1"/>
              <p:nvPr/>
            </p:nvSpPr>
            <p:spPr>
              <a:xfrm>
                <a:off x="4784395" y="2706296"/>
                <a:ext cx="168963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sSubPr>
                        <m:e>
                          <m:r>
                            <a:rPr lang="en-US" sz="28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𝑅</m:t>
                          </m:r>
                        </m:e>
                        <m:sub>
                          <m:r>
                            <a:rPr lang="en-US" sz="28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𝑇</m:t>
                          </m:r>
                        </m:sub>
                      </m:sSub>
                      <m:r>
                        <a:rPr lang="en-US" sz="28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=</m:t>
                      </m:r>
                      <m:r>
                        <a:rPr lang="en-US" sz="28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8</m:t>
                      </m:r>
                      <m:r>
                        <a:rPr lang="en-US" sz="28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2800" i="0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Ω</m:t>
                      </m:r>
                    </m:oMath>
                  </m:oMathPara>
                </a14:m>
                <a:endParaRPr lang="en-US" sz="28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DB88E35-F524-43E9-8EEF-9FD045344E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4395" y="2706296"/>
                <a:ext cx="1689630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54252D62-1CA8-4262-B6D8-7CB42B0AF9B0}"/>
                  </a:ext>
                </a:extLst>
              </p:cNvPr>
              <p:cNvSpPr/>
              <p:nvPr/>
            </p:nvSpPr>
            <p:spPr>
              <a:xfrm>
                <a:off x="4834172" y="3394534"/>
                <a:ext cx="1121076" cy="8961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𝐼</m:t>
                      </m:r>
                      <m:r>
                        <a:rPr lang="en-US" sz="2800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=</m:t>
                      </m:r>
                      <m:f>
                        <m:fPr>
                          <m:ctrlPr>
                            <a:rPr lang="en-US" sz="2800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2800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𝑉</m:t>
                          </m:r>
                        </m:num>
                        <m:den>
                          <m:r>
                            <a:rPr lang="en-US" sz="2800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54252D62-1CA8-4262-B6D8-7CB42B0AF9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172" y="3394534"/>
                <a:ext cx="1121076" cy="8961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86A044C-9FDF-4556-8D68-E83F9735260C}"/>
                  </a:ext>
                </a:extLst>
              </p:cNvPr>
              <p:cNvSpPr/>
              <p:nvPr/>
            </p:nvSpPr>
            <p:spPr>
              <a:xfrm>
                <a:off x="5851092" y="3393302"/>
                <a:ext cx="1031436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=</m:t>
                      </m:r>
                      <m:f>
                        <m:fPr>
                          <m:ctrlPr>
                            <a:rPr lang="en-US" sz="2800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2800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1</m:t>
                          </m:r>
                          <m:r>
                            <a:rPr lang="en-US" sz="28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2</m:t>
                          </m:r>
                        </m:num>
                        <m:den>
                          <m:r>
                            <a:rPr lang="en-US" sz="280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86A044C-9FDF-4556-8D68-E83F973526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1092" y="3393302"/>
                <a:ext cx="1031436" cy="9017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EBCBFE49-9799-457A-9DD3-F557190C2279}"/>
                  </a:ext>
                </a:extLst>
              </p:cNvPr>
              <p:cNvSpPr/>
              <p:nvPr/>
            </p:nvSpPr>
            <p:spPr>
              <a:xfrm>
                <a:off x="6695619" y="3621457"/>
                <a:ext cx="151926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=</m:t>
                      </m:r>
                      <m:r>
                        <a:rPr lang="en-US" sz="28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𝟏</m:t>
                      </m:r>
                      <m:r>
                        <a:rPr lang="en-US" sz="28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.</m:t>
                      </m:r>
                      <m:r>
                        <a:rPr lang="en-US" sz="28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𝟓</m:t>
                      </m:r>
                      <m:r>
                        <a:rPr lang="en-US" sz="28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 </m:t>
                      </m:r>
                      <m:r>
                        <a:rPr lang="en-US" sz="2800" b="1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𝐀</m:t>
                      </m:r>
                    </m:oMath>
                  </m:oMathPara>
                </a14:m>
                <a:endParaRPr lang="en-US" sz="2800" b="1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EBCBFE49-9799-457A-9DD3-F557190C22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5619" y="3621457"/>
                <a:ext cx="1519262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CDCB36D6-B13C-4042-B750-8F6850AC4CA5}"/>
              </a:ext>
            </a:extLst>
          </p:cNvPr>
          <p:cNvSpPr txBox="1"/>
          <p:nvPr/>
        </p:nvSpPr>
        <p:spPr>
          <a:xfrm>
            <a:off x="4183236" y="4885337"/>
            <a:ext cx="46412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0070C0"/>
                </a:solidFill>
                <a:latin typeface="+mj-lt"/>
              </a:rPr>
              <a:t>The ammeter has no effect on the current that it’s measuring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0CE68B1-5A60-4028-80C8-122A8FE5F751}"/>
              </a:ext>
            </a:extLst>
          </p:cNvPr>
          <p:cNvSpPr txBox="1"/>
          <p:nvPr/>
        </p:nvSpPr>
        <p:spPr>
          <a:xfrm>
            <a:off x="2321720" y="4267127"/>
            <a:ext cx="830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j-lt"/>
              </a:rPr>
              <a:t>12 V</a:t>
            </a:r>
          </a:p>
        </p:txBody>
      </p:sp>
    </p:spTree>
    <p:extLst>
      <p:ext uri="{BB962C8B-B14F-4D97-AF65-F5344CB8AC3E}">
        <p14:creationId xmlns:p14="http://schemas.microsoft.com/office/powerpoint/2010/main" val="302427693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3" grpId="0"/>
      <p:bldP spid="27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if Ammeter isn’t ideal?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6201" y="2706296"/>
            <a:ext cx="3422230" cy="1597025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2027727" y="3926727"/>
            <a:ext cx="278639" cy="704850"/>
            <a:chOff x="5388736" y="3629025"/>
            <a:chExt cx="278639" cy="704850"/>
          </a:xfrm>
        </p:grpSpPr>
        <p:sp>
          <p:nvSpPr>
            <p:cNvPr id="15" name="Rectangle 14"/>
            <p:cNvSpPr/>
            <p:nvPr/>
          </p:nvSpPr>
          <p:spPr>
            <a:xfrm>
              <a:off x="5388736" y="3895725"/>
              <a:ext cx="2786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 flipV="1">
              <a:off x="5667375" y="3629025"/>
              <a:ext cx="0" cy="70485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5388736" y="3805237"/>
              <a:ext cx="2414" cy="409576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Oval 7"/>
          <p:cNvSpPr/>
          <p:nvPr/>
        </p:nvSpPr>
        <p:spPr>
          <a:xfrm>
            <a:off x="3051739" y="2431427"/>
            <a:ext cx="548640" cy="54864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21720" y="4267127"/>
            <a:ext cx="830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j-lt"/>
              </a:rPr>
              <a:t>12 V</a:t>
            </a:r>
          </a:p>
        </p:txBody>
      </p:sp>
      <p:sp>
        <p:nvSpPr>
          <p:cNvPr id="20" name="Rectangle 19"/>
          <p:cNvSpPr/>
          <p:nvPr/>
        </p:nvSpPr>
        <p:spPr>
          <a:xfrm rot="5400000">
            <a:off x="1123666" y="2344196"/>
            <a:ext cx="277906" cy="72614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051866" y="2826098"/>
            <a:ext cx="407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j-lt"/>
              </a:rPr>
              <a:t>R</a:t>
            </a:r>
            <a:r>
              <a:rPr lang="en-US" sz="2000" baseline="-25000" dirty="0">
                <a:latin typeface="+mj-lt"/>
              </a:rPr>
              <a:t>1</a:t>
            </a:r>
            <a:endParaRPr lang="en-US" sz="2000" dirty="0"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>
          <a:xfrm rot="5400000">
            <a:off x="2189401" y="2334339"/>
            <a:ext cx="277906" cy="72614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151267" y="2829506"/>
            <a:ext cx="407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j-lt"/>
              </a:rPr>
              <a:t>R</a:t>
            </a:r>
            <a:r>
              <a:rPr lang="en-US" sz="2000" baseline="-25000" dirty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6AF4261-1304-4F99-B97F-C1661F2E5A23}"/>
              </a:ext>
            </a:extLst>
          </p:cNvPr>
          <p:cNvSpPr txBox="1"/>
          <p:nvPr/>
        </p:nvSpPr>
        <p:spPr>
          <a:xfrm>
            <a:off x="987021" y="2505692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+mj-lt"/>
              </a:rPr>
              <a:t>6 </a:t>
            </a:r>
            <a:r>
              <a:rPr lang="el-GR" sz="2000" dirty="0">
                <a:solidFill>
                  <a:srgbClr val="C00000"/>
                </a:solidFill>
                <a:latin typeface="+mj-lt"/>
              </a:rPr>
              <a:t>Ω</a:t>
            </a:r>
            <a:endParaRPr lang="en-US" sz="2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3A1E39F-26EE-4450-A97C-96C60DC4FBE7}"/>
              </a:ext>
            </a:extLst>
          </p:cNvPr>
          <p:cNvSpPr txBox="1"/>
          <p:nvPr/>
        </p:nvSpPr>
        <p:spPr>
          <a:xfrm>
            <a:off x="2058086" y="2497354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+mj-lt"/>
              </a:rPr>
              <a:t>2 </a:t>
            </a:r>
            <a:r>
              <a:rPr lang="el-GR" sz="2000" dirty="0">
                <a:solidFill>
                  <a:srgbClr val="C00000"/>
                </a:solidFill>
                <a:latin typeface="+mj-lt"/>
              </a:rPr>
              <a:t>Ω</a:t>
            </a:r>
            <a:endParaRPr lang="en-US" sz="2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8975316-4553-4995-A774-5D71B4639FDD}"/>
              </a:ext>
            </a:extLst>
          </p:cNvPr>
          <p:cNvSpPr txBox="1"/>
          <p:nvPr/>
        </p:nvSpPr>
        <p:spPr>
          <a:xfrm>
            <a:off x="3032549" y="2975065"/>
            <a:ext cx="5870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 </a:t>
            </a:r>
            <a:r>
              <a:rPr lang="el-GR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000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DB88E35-F524-43E9-8EEF-9FD045344E6D}"/>
                  </a:ext>
                </a:extLst>
              </p:cNvPr>
              <p:cNvSpPr txBox="1"/>
              <p:nvPr/>
            </p:nvSpPr>
            <p:spPr>
              <a:xfrm>
                <a:off x="4784395" y="2706296"/>
                <a:ext cx="168963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sSubPr>
                        <m:e>
                          <m:r>
                            <a:rPr lang="en-US" sz="28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𝑅</m:t>
                          </m:r>
                        </m:e>
                        <m:sub>
                          <m:r>
                            <a:rPr lang="en-US" sz="28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𝑇</m:t>
                          </m:r>
                        </m:sub>
                      </m:sSub>
                      <m:r>
                        <a:rPr lang="en-US" sz="28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=</m:t>
                      </m:r>
                      <m:r>
                        <a:rPr lang="en-US" sz="28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8</m:t>
                      </m:r>
                      <m:r>
                        <a:rPr lang="en-US" sz="28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2800" i="0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Ω</m:t>
                      </m:r>
                    </m:oMath>
                  </m:oMathPara>
                </a14:m>
                <a:endParaRPr lang="en-US" sz="28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DB88E35-F524-43E9-8EEF-9FD045344E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4395" y="2706296"/>
                <a:ext cx="1689630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54252D62-1CA8-4262-B6D8-7CB42B0AF9B0}"/>
                  </a:ext>
                </a:extLst>
              </p:cNvPr>
              <p:cNvSpPr/>
              <p:nvPr/>
            </p:nvSpPr>
            <p:spPr>
              <a:xfrm>
                <a:off x="4834172" y="3394534"/>
                <a:ext cx="1121076" cy="8961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𝐼</m:t>
                      </m:r>
                      <m:r>
                        <a:rPr lang="en-US" sz="2800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=</m:t>
                      </m:r>
                      <m:f>
                        <m:fPr>
                          <m:ctrlPr>
                            <a:rPr lang="en-US" sz="2800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2800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𝑉</m:t>
                          </m:r>
                        </m:num>
                        <m:den>
                          <m:r>
                            <a:rPr lang="en-US" sz="2800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54252D62-1CA8-4262-B6D8-7CB42B0AF9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172" y="3394534"/>
                <a:ext cx="1121076" cy="8961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86A044C-9FDF-4556-8D68-E83F9735260C}"/>
                  </a:ext>
                </a:extLst>
              </p:cNvPr>
              <p:cNvSpPr/>
              <p:nvPr/>
            </p:nvSpPr>
            <p:spPr>
              <a:xfrm>
                <a:off x="5851092" y="3393302"/>
                <a:ext cx="1031436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=</m:t>
                      </m:r>
                      <m:f>
                        <m:fPr>
                          <m:ctrlPr>
                            <a:rPr lang="en-US" sz="2800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2800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1</m:t>
                          </m:r>
                          <m:r>
                            <a:rPr lang="en-US" sz="28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86A044C-9FDF-4556-8D68-E83F973526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1092" y="3393302"/>
                <a:ext cx="1031436" cy="9017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EBCBFE49-9799-457A-9DD3-F557190C2279}"/>
                  </a:ext>
                </a:extLst>
              </p:cNvPr>
              <p:cNvSpPr/>
              <p:nvPr/>
            </p:nvSpPr>
            <p:spPr>
              <a:xfrm>
                <a:off x="6695619" y="3621457"/>
                <a:ext cx="151926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=</m:t>
                      </m:r>
                      <m:r>
                        <a:rPr lang="en-US" sz="28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𝟏</m:t>
                      </m:r>
                      <m:r>
                        <a:rPr lang="en-US" sz="28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.</m:t>
                      </m:r>
                      <m:r>
                        <a:rPr lang="en-US" sz="28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𝟓</m:t>
                      </m:r>
                      <m:r>
                        <a:rPr lang="en-US" sz="28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 </m:t>
                      </m:r>
                      <m:r>
                        <a:rPr lang="en-US" sz="2800" b="1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𝐀</m:t>
                      </m:r>
                    </m:oMath>
                  </m:oMathPara>
                </a14:m>
                <a:endParaRPr lang="en-US" sz="2800" b="1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EBCBFE49-9799-457A-9DD3-F557190C22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5619" y="3621457"/>
                <a:ext cx="1519262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CDCB36D6-B13C-4042-B750-8F6850AC4CA5}"/>
              </a:ext>
            </a:extLst>
          </p:cNvPr>
          <p:cNvSpPr txBox="1"/>
          <p:nvPr/>
        </p:nvSpPr>
        <p:spPr>
          <a:xfrm>
            <a:off x="3840480" y="5158739"/>
            <a:ext cx="49840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0070C0"/>
                </a:solidFill>
                <a:latin typeface="+mj-lt"/>
              </a:rPr>
              <a:t>The non-ideal ammeter’s resistance slows down the current that it’s measuring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FCF574D-A989-481D-BF00-11D40E71E023}"/>
              </a:ext>
            </a:extLst>
          </p:cNvPr>
          <p:cNvSpPr txBox="1"/>
          <p:nvPr/>
        </p:nvSpPr>
        <p:spPr>
          <a:xfrm>
            <a:off x="315884" y="1699261"/>
            <a:ext cx="85086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+mj-lt"/>
              </a:rPr>
              <a:t>What is the reading for the current flowing through this ideal ammeter?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35D324A-AD06-4DD6-A793-735E01694B52}"/>
              </a:ext>
            </a:extLst>
          </p:cNvPr>
          <p:cNvCxnSpPr/>
          <p:nvPr/>
        </p:nvCxnSpPr>
        <p:spPr>
          <a:xfrm flipV="1">
            <a:off x="6672796" y="1820487"/>
            <a:ext cx="559277" cy="20781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A7CA2A8-C7EB-4A5B-A2AF-04B1E4475FF1}"/>
              </a:ext>
            </a:extLst>
          </p:cNvPr>
          <p:cNvCxnSpPr/>
          <p:nvPr/>
        </p:nvCxnSpPr>
        <p:spPr>
          <a:xfrm flipV="1">
            <a:off x="3041102" y="3056902"/>
            <a:ext cx="559277" cy="20781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5690E01-9CB8-4722-8557-24B001F17012}"/>
              </a:ext>
            </a:extLst>
          </p:cNvPr>
          <p:cNvCxnSpPr>
            <a:cxnSpLocks/>
          </p:cNvCxnSpPr>
          <p:nvPr/>
        </p:nvCxnSpPr>
        <p:spPr>
          <a:xfrm flipV="1">
            <a:off x="5785589" y="2875260"/>
            <a:ext cx="581221" cy="19655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E2F6F15-A149-47C4-A056-27514B630E97}"/>
              </a:ext>
            </a:extLst>
          </p:cNvPr>
          <p:cNvCxnSpPr>
            <a:cxnSpLocks/>
          </p:cNvCxnSpPr>
          <p:nvPr/>
        </p:nvCxnSpPr>
        <p:spPr>
          <a:xfrm flipV="1">
            <a:off x="6419742" y="4027993"/>
            <a:ext cx="248872" cy="16161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01294AF-F144-4194-9F6C-F7796E28E60D}"/>
              </a:ext>
            </a:extLst>
          </p:cNvPr>
          <p:cNvCxnSpPr>
            <a:cxnSpLocks/>
          </p:cNvCxnSpPr>
          <p:nvPr/>
        </p:nvCxnSpPr>
        <p:spPr>
          <a:xfrm flipV="1">
            <a:off x="7158405" y="3782291"/>
            <a:ext cx="904940" cy="18158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BEF451B4-0903-4D7C-A031-AD9048959DF2}"/>
              </a:ext>
            </a:extLst>
          </p:cNvPr>
          <p:cNvSpPr txBox="1"/>
          <p:nvPr/>
        </p:nvSpPr>
        <p:spPr>
          <a:xfrm>
            <a:off x="6660643" y="1426917"/>
            <a:ext cx="5835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C00000"/>
                </a:solidFill>
                <a:latin typeface="+mj-lt"/>
              </a:rPr>
              <a:t>2 </a:t>
            </a:r>
            <a:r>
              <a:rPr lang="el-GR" sz="2200" dirty="0">
                <a:solidFill>
                  <a:srgbClr val="C00000"/>
                </a:solidFill>
                <a:latin typeface="+mj-lt"/>
              </a:rPr>
              <a:t>Ω</a:t>
            </a:r>
            <a:endParaRPr lang="en-US" sz="22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0DAAC2A-C8A5-4C7C-B9FD-9618F18C99D4}"/>
              </a:ext>
            </a:extLst>
          </p:cNvPr>
          <p:cNvSpPr txBox="1"/>
          <p:nvPr/>
        </p:nvSpPr>
        <p:spPr>
          <a:xfrm>
            <a:off x="3032469" y="3236566"/>
            <a:ext cx="5835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C00000"/>
                </a:solidFill>
                <a:latin typeface="+mj-lt"/>
              </a:rPr>
              <a:t>2 </a:t>
            </a:r>
            <a:r>
              <a:rPr lang="el-GR" sz="2200" dirty="0">
                <a:solidFill>
                  <a:srgbClr val="C00000"/>
                </a:solidFill>
                <a:latin typeface="+mj-lt"/>
              </a:rPr>
              <a:t>Ω</a:t>
            </a:r>
            <a:endParaRPr lang="en-US" sz="2200" dirty="0">
              <a:solidFill>
                <a:srgbClr val="C00000"/>
              </a:solidFill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A6C04CC-6A0D-4589-85F4-84AF9C754C0C}"/>
                  </a:ext>
                </a:extLst>
              </p:cNvPr>
              <p:cNvSpPr txBox="1"/>
              <p:nvPr/>
            </p:nvSpPr>
            <p:spPr>
              <a:xfrm>
                <a:off x="5543623" y="2342668"/>
                <a:ext cx="10021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10</m:t>
                      </m:r>
                      <m:r>
                        <a:rPr lang="en-US" sz="28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2800" i="0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Ω</m:t>
                      </m:r>
                    </m:oMath>
                  </m:oMathPara>
                </a14:m>
                <a:endParaRPr lang="en-US" sz="28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A6C04CC-6A0D-4589-85F4-84AF9C754C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3623" y="2342668"/>
                <a:ext cx="1002197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28E53D69-CADF-4CB1-973D-D5EB39A97F71}"/>
                  </a:ext>
                </a:extLst>
              </p:cNvPr>
              <p:cNvSpPr txBox="1"/>
              <p:nvPr/>
            </p:nvSpPr>
            <p:spPr>
              <a:xfrm>
                <a:off x="6202534" y="4201417"/>
                <a:ext cx="67999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10</m:t>
                      </m:r>
                    </m:oMath>
                  </m:oMathPara>
                </a14:m>
                <a:endParaRPr lang="en-US" sz="28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28E53D69-CADF-4CB1-973D-D5EB39A97F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2534" y="4201417"/>
                <a:ext cx="679994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8879AD82-EFDE-4472-8019-F86C869CED98}"/>
                  </a:ext>
                </a:extLst>
              </p:cNvPr>
              <p:cNvSpPr/>
              <p:nvPr/>
            </p:nvSpPr>
            <p:spPr>
              <a:xfrm>
                <a:off x="7034980" y="3234459"/>
                <a:ext cx="115179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𝟏</m:t>
                      </m:r>
                      <m:r>
                        <a:rPr lang="en-US" sz="28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.</m:t>
                      </m:r>
                      <m:r>
                        <a:rPr lang="en-US" sz="28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𝟐</m:t>
                      </m:r>
                      <m:r>
                        <a:rPr lang="en-US" sz="28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 </m:t>
                      </m:r>
                      <m:r>
                        <a:rPr lang="en-US" sz="2800" b="1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𝐀</m:t>
                      </m:r>
                    </m:oMath>
                  </m:oMathPara>
                </a14:m>
                <a:endParaRPr lang="en-US" sz="2800" b="1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8879AD82-EFDE-4472-8019-F86C869CED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4980" y="3234459"/>
                <a:ext cx="1151790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434773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7" grpId="0"/>
      <p:bldP spid="38" grpId="0"/>
      <p:bldP spid="39" grpId="0"/>
      <p:bldP spid="40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Voltmeter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6201" y="3396254"/>
            <a:ext cx="3422230" cy="1597025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2027727" y="4616685"/>
            <a:ext cx="278639" cy="704850"/>
            <a:chOff x="5388736" y="3629025"/>
            <a:chExt cx="278639" cy="704850"/>
          </a:xfrm>
        </p:grpSpPr>
        <p:sp>
          <p:nvSpPr>
            <p:cNvPr id="15" name="Rectangle 14"/>
            <p:cNvSpPr/>
            <p:nvPr/>
          </p:nvSpPr>
          <p:spPr>
            <a:xfrm>
              <a:off x="5388736" y="3895725"/>
              <a:ext cx="2786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 flipV="1">
              <a:off x="5667375" y="3629025"/>
              <a:ext cx="0" cy="70485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5388736" y="3805237"/>
              <a:ext cx="2414" cy="409576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Rectangle 36"/>
          <p:cNvSpPr/>
          <p:nvPr/>
        </p:nvSpPr>
        <p:spPr>
          <a:xfrm>
            <a:off x="1440433" y="2451298"/>
            <a:ext cx="1664856" cy="944956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953941" y="2163986"/>
            <a:ext cx="548640" cy="54864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rot="5400000">
            <a:off x="2110280" y="3022957"/>
            <a:ext cx="277906" cy="72614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156364" y="1758519"/>
            <a:ext cx="4591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+mj-lt"/>
              </a:rPr>
              <a:t>Hooked up in </a:t>
            </a:r>
            <a:r>
              <a:rPr lang="en-US" sz="2800" b="1" u="sng" dirty="0">
                <a:solidFill>
                  <a:srgbClr val="002060"/>
                </a:solidFill>
                <a:latin typeface="+mj-lt"/>
              </a:rPr>
              <a:t>parallel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with the component being measured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4302361" y="3353683"/>
          <a:ext cx="4445275" cy="25700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45275">
                  <a:extLst>
                    <a:ext uri="{9D8B030D-6E8A-4147-A177-3AD203B41FA5}">
                      <a16:colId xmlns:a16="http://schemas.microsoft.com/office/drawing/2014/main" val="1386009227"/>
                    </a:ext>
                  </a:extLst>
                </a:gridCol>
              </a:tblGrid>
              <a:tr h="715510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+mn-lt"/>
                        </a:rPr>
                        <a:t>Ideal</a:t>
                      </a:r>
                      <a:r>
                        <a:rPr lang="en-US" sz="3600" baseline="0" dirty="0">
                          <a:latin typeface="+mn-lt"/>
                        </a:rPr>
                        <a:t> Voltmeter:</a:t>
                      </a:r>
                      <a:endParaRPr lang="en-US" sz="3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896975"/>
                  </a:ext>
                </a:extLst>
              </a:tr>
              <a:tr h="1854529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>
                          <a:latin typeface="+mj-lt"/>
                        </a:rPr>
                        <a:t>[R =        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8231195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31DA6DB6-63C4-4017-A1DD-A012C743CAD4}"/>
              </a:ext>
            </a:extLst>
          </p:cNvPr>
          <p:cNvSpPr txBox="1"/>
          <p:nvPr/>
        </p:nvSpPr>
        <p:spPr>
          <a:xfrm>
            <a:off x="6338557" y="4521019"/>
            <a:ext cx="174759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∞ </a:t>
            </a:r>
            <a:r>
              <a:rPr lang="el-GR" sz="66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6600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92669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8" grpId="0" build="allAtOnce" animBg="1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3775835D-0FED-4F11-A06F-7E356E3250D5}"/>
              </a:ext>
            </a:extLst>
          </p:cNvPr>
          <p:cNvSpPr/>
          <p:nvPr/>
        </p:nvSpPr>
        <p:spPr>
          <a:xfrm>
            <a:off x="718069" y="2255534"/>
            <a:ext cx="1664856" cy="1361713"/>
          </a:xfrm>
          <a:prstGeom prst="rect">
            <a:avLst/>
          </a:prstGeom>
          <a:noFill/>
          <a:ln w="28575">
            <a:solidFill>
              <a:srgbClr val="585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Measuring the Voltage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73581" y="1699261"/>
            <a:ext cx="5759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is the reading for the ideal voltmeter across the resistor R</a:t>
            </a:r>
            <a:r>
              <a:rPr lang="en-US" sz="2400" baseline="-25000" dirty="0">
                <a:latin typeface="+mj-lt"/>
              </a:rPr>
              <a:t>1</a:t>
            </a:r>
            <a:r>
              <a:rPr lang="en-US" sz="2400" dirty="0">
                <a:latin typeface="+mj-lt"/>
              </a:rPr>
              <a:t>? 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D394F44-2455-4696-A4CF-95D86286B3F3}"/>
              </a:ext>
            </a:extLst>
          </p:cNvPr>
          <p:cNvSpPr/>
          <p:nvPr/>
        </p:nvSpPr>
        <p:spPr>
          <a:xfrm>
            <a:off x="542950" y="3206273"/>
            <a:ext cx="3422230" cy="2305065"/>
          </a:xfrm>
          <a:prstGeom prst="rect">
            <a:avLst/>
          </a:prstGeom>
          <a:solidFill>
            <a:schemeClr val="bg1"/>
          </a:solidFill>
          <a:ln w="28575">
            <a:solidFill>
              <a:srgbClr val="585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E23241E-BED2-4EFF-BAE6-DD2C62445886}"/>
              </a:ext>
            </a:extLst>
          </p:cNvPr>
          <p:cNvGrpSpPr/>
          <p:nvPr/>
        </p:nvGrpSpPr>
        <p:grpSpPr>
          <a:xfrm>
            <a:off x="1994476" y="5133287"/>
            <a:ext cx="278639" cy="704850"/>
            <a:chOff x="5388736" y="3629025"/>
            <a:chExt cx="278639" cy="704850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0EDFB583-666A-4F69-83F6-E32C05AC9A7F}"/>
                </a:ext>
              </a:extLst>
            </p:cNvPr>
            <p:cNvSpPr/>
            <p:nvPr/>
          </p:nvSpPr>
          <p:spPr>
            <a:xfrm>
              <a:off x="5388736" y="3895725"/>
              <a:ext cx="2786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078D82CD-6C60-4C49-952B-2C7AC605459A}"/>
                </a:ext>
              </a:extLst>
            </p:cNvPr>
            <p:cNvCxnSpPr/>
            <p:nvPr/>
          </p:nvCxnSpPr>
          <p:spPr>
            <a:xfrm flipV="1">
              <a:off x="5667375" y="3629025"/>
              <a:ext cx="0" cy="70485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99149B83-C500-4450-8D8C-B4A74AAFB636}"/>
                </a:ext>
              </a:extLst>
            </p:cNvPr>
            <p:cNvCxnSpPr/>
            <p:nvPr/>
          </p:nvCxnSpPr>
          <p:spPr>
            <a:xfrm flipV="1">
              <a:off x="5388736" y="3805237"/>
              <a:ext cx="2414" cy="409576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944BB3DD-41D7-41BE-8CA6-E371388DBAEC}"/>
              </a:ext>
            </a:extLst>
          </p:cNvPr>
          <p:cNvSpPr txBox="1"/>
          <p:nvPr/>
        </p:nvSpPr>
        <p:spPr>
          <a:xfrm>
            <a:off x="1178048" y="5465608"/>
            <a:ext cx="830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j-lt"/>
              </a:rPr>
              <a:t>12 V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8962DEC-AC61-498D-A53D-A98370045BEC}"/>
              </a:ext>
            </a:extLst>
          </p:cNvPr>
          <p:cNvSpPr/>
          <p:nvPr/>
        </p:nvSpPr>
        <p:spPr>
          <a:xfrm rot="5400000">
            <a:off x="2978464" y="2825675"/>
            <a:ext cx="277906" cy="72614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4923379-B1EC-4121-A0CB-66545D9B81D4}"/>
              </a:ext>
            </a:extLst>
          </p:cNvPr>
          <p:cNvSpPr txBox="1"/>
          <p:nvPr/>
        </p:nvSpPr>
        <p:spPr>
          <a:xfrm>
            <a:off x="2940330" y="2683530"/>
            <a:ext cx="407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j-lt"/>
              </a:rPr>
              <a:t>R</a:t>
            </a:r>
            <a:r>
              <a:rPr lang="en-US" sz="2000" baseline="-25000" dirty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379AB26-F3BE-494B-B063-29ED8028B818}"/>
              </a:ext>
            </a:extLst>
          </p:cNvPr>
          <p:cNvSpPr txBox="1"/>
          <p:nvPr/>
        </p:nvSpPr>
        <p:spPr>
          <a:xfrm>
            <a:off x="2847149" y="2988690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+mj-lt"/>
              </a:rPr>
              <a:t>2 </a:t>
            </a:r>
            <a:r>
              <a:rPr lang="el-GR" sz="2000" dirty="0">
                <a:solidFill>
                  <a:srgbClr val="0070C0"/>
                </a:solidFill>
                <a:latin typeface="+mj-lt"/>
              </a:rPr>
              <a:t>Ω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895DB2A-CEC8-4C0B-8762-D838A91C087F}"/>
              </a:ext>
            </a:extLst>
          </p:cNvPr>
          <p:cNvSpPr txBox="1"/>
          <p:nvPr/>
        </p:nvSpPr>
        <p:spPr>
          <a:xfrm>
            <a:off x="1142992" y="1531726"/>
            <a:ext cx="753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∞ </a:t>
            </a:r>
            <a:r>
              <a:rPr lang="el-GR" sz="24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400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15E37049-CDAE-4D90-ABBB-709A86F0EF60}"/>
              </a:ext>
            </a:extLst>
          </p:cNvPr>
          <p:cNvSpPr/>
          <p:nvPr/>
        </p:nvSpPr>
        <p:spPr>
          <a:xfrm>
            <a:off x="1231577" y="1968223"/>
            <a:ext cx="548640" cy="54864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6EA6776-93E5-4495-ADBF-7B4C90BE9CD9}"/>
              </a:ext>
            </a:extLst>
          </p:cNvPr>
          <p:cNvSpPr/>
          <p:nvPr/>
        </p:nvSpPr>
        <p:spPr>
          <a:xfrm rot="5400000">
            <a:off x="1387916" y="2827194"/>
            <a:ext cx="277906" cy="72614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0F023D3-F943-4A65-8B7A-152A11A3D4B9}"/>
              </a:ext>
            </a:extLst>
          </p:cNvPr>
          <p:cNvSpPr txBox="1"/>
          <p:nvPr/>
        </p:nvSpPr>
        <p:spPr>
          <a:xfrm>
            <a:off x="1316116" y="2671784"/>
            <a:ext cx="407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j-lt"/>
              </a:rPr>
              <a:t>R</a:t>
            </a:r>
            <a:r>
              <a:rPr lang="en-US" sz="2000" baseline="-25000" dirty="0">
                <a:latin typeface="+mj-lt"/>
              </a:rPr>
              <a:t>1</a:t>
            </a:r>
            <a:endParaRPr lang="en-US" sz="2000" dirty="0">
              <a:latin typeface="+mj-lt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4803696-5B8E-4188-9A0A-91ADCD425076}"/>
              </a:ext>
            </a:extLst>
          </p:cNvPr>
          <p:cNvSpPr txBox="1"/>
          <p:nvPr/>
        </p:nvSpPr>
        <p:spPr>
          <a:xfrm>
            <a:off x="1251271" y="2988690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+mj-lt"/>
              </a:rPr>
              <a:t>6 </a:t>
            </a:r>
            <a:r>
              <a:rPr lang="el-GR" sz="2000" dirty="0">
                <a:solidFill>
                  <a:srgbClr val="0070C0"/>
                </a:solidFill>
                <a:latin typeface="+mj-lt"/>
              </a:rPr>
              <a:t>Ω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C6B3737-AFD0-4618-B24C-1F9F25D379D5}"/>
                  </a:ext>
                </a:extLst>
              </p:cNvPr>
              <p:cNvSpPr txBox="1"/>
              <p:nvPr/>
            </p:nvSpPr>
            <p:spPr>
              <a:xfrm>
                <a:off x="5078920" y="2831794"/>
                <a:ext cx="866199" cy="991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C6B3737-AFD0-4618-B24C-1F9F25D379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8920" y="2831794"/>
                <a:ext cx="866199" cy="9918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9B9332FA-44FF-49C0-9611-EC89BCEAA190}"/>
                  </a:ext>
                </a:extLst>
              </p:cNvPr>
              <p:cNvSpPr txBox="1"/>
              <p:nvPr/>
            </p:nvSpPr>
            <p:spPr>
              <a:xfrm>
                <a:off x="4336601" y="4357897"/>
                <a:ext cx="220695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    6     +2</m:t>
                      </m:r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9B9332FA-44FF-49C0-9611-EC89BCEAA1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6601" y="4357897"/>
                <a:ext cx="2206950" cy="369332"/>
              </a:xfrm>
              <a:prstGeom prst="rect">
                <a:avLst/>
              </a:prstGeom>
              <a:blipFill>
                <a:blip r:embed="rId3"/>
                <a:stretch>
                  <a:fillRect l="-1105" r="-1657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7102B994-C2C7-4E24-86A2-706E5B5C76C6}"/>
                  </a:ext>
                </a:extLst>
              </p:cNvPr>
              <p:cNvSpPr txBox="1"/>
              <p:nvPr/>
            </p:nvSpPr>
            <p:spPr>
              <a:xfrm>
                <a:off x="6543551" y="4357897"/>
                <a:ext cx="92865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2400" b="1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𝛀</m:t>
                      </m:r>
                    </m:oMath>
                  </m:oMathPara>
                </a14:m>
                <a:endParaRPr lang="en-US" sz="24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7102B994-C2C7-4E24-86A2-706E5B5C76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3551" y="4357897"/>
                <a:ext cx="928651" cy="369332"/>
              </a:xfrm>
              <a:prstGeom prst="rect">
                <a:avLst/>
              </a:prstGeom>
              <a:blipFill>
                <a:blip r:embed="rId4"/>
                <a:stretch>
                  <a:fillRect l="-3268" r="-719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AEC5271-FD87-4AF0-9C2E-13BD12574054}"/>
              </a:ext>
            </a:extLst>
          </p:cNvPr>
          <p:cNvCxnSpPr>
            <a:cxnSpLocks/>
          </p:cNvCxnSpPr>
          <p:nvPr/>
        </p:nvCxnSpPr>
        <p:spPr>
          <a:xfrm flipV="1">
            <a:off x="2837476" y="5510736"/>
            <a:ext cx="969756" cy="0"/>
          </a:xfrm>
          <a:prstGeom prst="straightConnector1">
            <a:avLst/>
          </a:prstGeom>
          <a:ln w="76200">
            <a:solidFill>
              <a:srgbClr val="FF99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41178732-ED72-4E39-AD24-D4C4961739EE}"/>
                  </a:ext>
                </a:extLst>
              </p:cNvPr>
              <p:cNvSpPr txBox="1"/>
              <p:nvPr/>
            </p:nvSpPr>
            <p:spPr>
              <a:xfrm>
                <a:off x="2602660" y="4977767"/>
                <a:ext cx="899797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9933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1400" b="0" i="1" smtClean="0">
                          <a:solidFill>
                            <a:srgbClr val="FF9933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rgbClr val="FF9933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9933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9933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rgbClr val="FF9933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solidFill>
                                <a:srgbClr val="FF9933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9933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9933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1400" b="1" dirty="0">
                  <a:solidFill>
                    <a:srgbClr val="FF9933"/>
                  </a:solidFill>
                </a:endParaRPr>
              </a:p>
            </p:txBody>
          </p:sp>
        </mc:Choice>
        <mc:Fallback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41178732-ED72-4E39-AD24-D4C4961739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2660" y="4977767"/>
                <a:ext cx="899797" cy="404726"/>
              </a:xfrm>
              <a:prstGeom prst="rect">
                <a:avLst/>
              </a:prstGeom>
              <a:blipFill>
                <a:blip r:embed="rId5"/>
                <a:stretch>
                  <a:fillRect l="-4054" t="-1515" r="-3378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8A18107-199B-43D9-87FC-DFF835A5C6BE}"/>
                  </a:ext>
                </a:extLst>
              </p:cNvPr>
              <p:cNvSpPr/>
              <p:nvPr/>
            </p:nvSpPr>
            <p:spPr>
              <a:xfrm>
                <a:off x="2705747" y="5571192"/>
                <a:ext cx="8766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solidFill>
                            <a:srgbClr val="FF9933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000" b="1" i="1">
                          <a:solidFill>
                            <a:srgbClr val="FF9933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000" b="1" i="1">
                          <a:solidFill>
                            <a:srgbClr val="FF9933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2000" b="1" i="1">
                          <a:solidFill>
                            <a:srgbClr val="FF9933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>
                          <a:solidFill>
                            <a:srgbClr val="FF9933"/>
                          </a:solidFill>
                          <a:latin typeface="Cambria Math" panose="02040503050406030204" pitchFamily="18" charset="0"/>
                        </a:rPr>
                        <m:t>𝐀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8A18107-199B-43D9-87FC-DFF835A5C6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5747" y="5571192"/>
                <a:ext cx="876650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058AE998-1507-4546-8C11-433A537CCD2D}"/>
                  </a:ext>
                </a:extLst>
              </p:cNvPr>
              <p:cNvSpPr txBox="1"/>
              <p:nvPr/>
            </p:nvSpPr>
            <p:spPr>
              <a:xfrm>
                <a:off x="2847053" y="3377743"/>
                <a:ext cx="57881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𝐼𝑅</m:t>
                      </m:r>
                    </m:oMath>
                  </m:oMathPara>
                </a14:m>
                <a:endParaRPr lang="en-US" sz="1400" b="1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058AE998-1507-4546-8C11-433A537CCD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7053" y="3377743"/>
                <a:ext cx="578813" cy="215444"/>
              </a:xfrm>
              <a:prstGeom prst="rect">
                <a:avLst/>
              </a:prstGeom>
              <a:blipFill>
                <a:blip r:embed="rId7"/>
                <a:stretch>
                  <a:fillRect l="-6316" r="-5263" b="-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C0367582-C4FA-4095-9CAE-4A8ACC24F18D}"/>
                  </a:ext>
                </a:extLst>
              </p:cNvPr>
              <p:cNvSpPr/>
              <p:nvPr/>
            </p:nvSpPr>
            <p:spPr>
              <a:xfrm>
                <a:off x="2532159" y="3579164"/>
                <a:ext cx="120860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smtClean="0">
                              <a:solidFill>
                                <a:srgbClr val="FF9933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1400" i="1">
                              <a:solidFill>
                                <a:srgbClr val="FF9933"/>
                              </a:solidFill>
                              <a:latin typeface="Cambria Math" panose="02040503050406030204" pitchFamily="18" charset="0"/>
                            </a:rPr>
                            <m:t>.5</m:t>
                          </m:r>
                        </m:e>
                      </m:d>
                      <m:r>
                        <a:rPr lang="en-US" sz="14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(2)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C0367582-C4FA-4095-9CAE-4A8ACC24F1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2159" y="3579164"/>
                <a:ext cx="1208601" cy="307777"/>
              </a:xfrm>
              <a:prstGeom prst="rect">
                <a:avLst/>
              </a:prstGeom>
              <a:blipFill>
                <a:blip r:embed="rId8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19F315EE-7DF4-4E4A-A2AA-1468319A65DD}"/>
                  </a:ext>
                </a:extLst>
              </p:cNvPr>
              <p:cNvSpPr/>
              <p:nvPr/>
            </p:nvSpPr>
            <p:spPr>
              <a:xfrm>
                <a:off x="2563386" y="3954972"/>
                <a:ext cx="117737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3 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19F315EE-7DF4-4E4A-A2AA-1468319A65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3386" y="3954972"/>
                <a:ext cx="1177374" cy="400110"/>
              </a:xfrm>
              <a:prstGeom prst="rect">
                <a:avLst/>
              </a:prstGeom>
              <a:blipFill>
                <a:blip r:embed="rId9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197F8890-D988-433A-B5F3-91DB7EB4BB66}"/>
                  </a:ext>
                </a:extLst>
              </p:cNvPr>
              <p:cNvSpPr/>
              <p:nvPr/>
            </p:nvSpPr>
            <p:spPr>
              <a:xfrm>
                <a:off x="951849" y="3757401"/>
                <a:ext cx="117141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9 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oMath>
                  </m:oMathPara>
                </a14:m>
                <a:endParaRPr lang="en-US" sz="20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197F8890-D988-433A-B5F3-91DB7EB4BB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849" y="3757401"/>
                <a:ext cx="1171411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22DB223A-1C53-48F3-9592-6F5EBDD0614C}"/>
                  </a:ext>
                </a:extLst>
              </p:cNvPr>
              <p:cNvSpPr/>
              <p:nvPr/>
            </p:nvSpPr>
            <p:spPr>
              <a:xfrm>
                <a:off x="1091210" y="3370060"/>
                <a:ext cx="81766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12−</m:t>
                      </m:r>
                      <m:r>
                        <a:rPr lang="en-US" sz="1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16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22DB223A-1C53-48F3-9592-6F5EBDD061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210" y="3370060"/>
                <a:ext cx="817660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3DBE5B95-BCDF-402D-85C2-6FAA7C3F70BD}"/>
                  </a:ext>
                </a:extLst>
              </p:cNvPr>
              <p:cNvSpPr txBox="1"/>
              <p:nvPr/>
            </p:nvSpPr>
            <p:spPr>
              <a:xfrm>
                <a:off x="5953365" y="3021607"/>
                <a:ext cx="5354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+ 2</m:t>
                      </m:r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3DBE5B95-BCDF-402D-85C2-6FAA7C3F70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3365" y="3021607"/>
                <a:ext cx="535403" cy="369332"/>
              </a:xfrm>
              <a:prstGeom prst="rect">
                <a:avLst/>
              </a:prstGeom>
              <a:blipFill>
                <a:blip r:embed="rId12"/>
                <a:stretch>
                  <a:fillRect l="-11494" r="-13793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5F4C2E80-8477-4CB1-A529-C8BFA792B4BF}"/>
                  </a:ext>
                </a:extLst>
              </p:cNvPr>
              <p:cNvSpPr txBox="1"/>
              <p:nvPr/>
            </p:nvSpPr>
            <p:spPr>
              <a:xfrm>
                <a:off x="4336601" y="3021607"/>
                <a:ext cx="74231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5F4C2E80-8477-4CB1-A529-C8BFA792B4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6601" y="3021607"/>
                <a:ext cx="742319" cy="369332"/>
              </a:xfrm>
              <a:prstGeom prst="rect">
                <a:avLst/>
              </a:prstGeom>
              <a:blipFill>
                <a:blip r:embed="rId13"/>
                <a:stretch>
                  <a:fillRect l="-9016" r="-3279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>
            <a:extLst>
              <a:ext uri="{FF2B5EF4-FFF2-40B4-BE49-F238E27FC236}">
                <a16:creationId xmlns:a16="http://schemas.microsoft.com/office/drawing/2014/main" id="{C2BB7E67-95BB-45EE-84EB-0484F16324CF}"/>
              </a:ext>
            </a:extLst>
          </p:cNvPr>
          <p:cNvSpPr/>
          <p:nvPr/>
        </p:nvSpPr>
        <p:spPr>
          <a:xfrm>
            <a:off x="5536261" y="3206273"/>
            <a:ext cx="481499" cy="680668"/>
          </a:xfrm>
          <a:prstGeom prst="ellipse">
            <a:avLst/>
          </a:prstGeom>
          <a:solidFill>
            <a:srgbClr val="FFFF00">
              <a:alpha val="50196"/>
            </a:srgbClr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7A3852D-E5AF-4878-9471-D8F90F0DF5D7}"/>
              </a:ext>
            </a:extLst>
          </p:cNvPr>
          <p:cNvGrpSpPr/>
          <p:nvPr/>
        </p:nvGrpSpPr>
        <p:grpSpPr>
          <a:xfrm>
            <a:off x="5972630" y="3599199"/>
            <a:ext cx="701404" cy="523220"/>
            <a:chOff x="5972630" y="3599199"/>
            <a:chExt cx="701404" cy="523220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D42142E-B2E0-4109-92B6-0AFDE16DB379}"/>
                </a:ext>
              </a:extLst>
            </p:cNvPr>
            <p:cNvSpPr txBox="1"/>
            <p:nvPr/>
          </p:nvSpPr>
          <p:spPr>
            <a:xfrm>
              <a:off x="6276168" y="3599199"/>
              <a:ext cx="3978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FFC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0</a:t>
              </a:r>
              <a:endParaRPr lang="en-US" b="1" dirty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2571A5EE-16E4-4534-945D-F7CF7966D936}"/>
                </a:ext>
              </a:extLst>
            </p:cNvPr>
            <p:cNvCxnSpPr>
              <a:cxnSpLocks/>
              <a:stCxn id="21" idx="1"/>
            </p:cNvCxnSpPr>
            <p:nvPr/>
          </p:nvCxnSpPr>
          <p:spPr>
            <a:xfrm flipH="1" flipV="1">
              <a:off x="5972630" y="3744439"/>
              <a:ext cx="303538" cy="116370"/>
            </a:xfrm>
            <a:prstGeom prst="straightConnector1">
              <a:avLst/>
            </a:prstGeom>
            <a:ln w="5715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7180354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7" grpId="0"/>
      <p:bldP spid="61" grpId="0"/>
      <p:bldP spid="62" grpId="0"/>
      <p:bldP spid="63" grpId="0"/>
      <p:bldP spid="11" grpId="0"/>
      <p:bldP spid="66" grpId="0"/>
      <p:bldP spid="67" grpId="0"/>
      <p:bldP spid="68" grpId="0"/>
      <p:bldP spid="69" grpId="0"/>
      <p:bldP spid="70" grpId="0"/>
      <p:bldP spid="82" grpId="0"/>
      <p:bldP spid="84" grpId="0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C3CE36B5-D7F6-41E5-9485-30FBD5B36409}"/>
                  </a:ext>
                </a:extLst>
              </p:cNvPr>
              <p:cNvSpPr txBox="1"/>
              <p:nvPr/>
            </p:nvSpPr>
            <p:spPr>
              <a:xfrm>
                <a:off x="5078920" y="2831794"/>
                <a:ext cx="866199" cy="991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C3CE36B5-D7F6-41E5-9485-30FBD5B364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8920" y="2831794"/>
                <a:ext cx="866199" cy="9918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D3C60C96-C9E6-43DF-9683-6D2E5151915F}"/>
                  </a:ext>
                </a:extLst>
              </p:cNvPr>
              <p:cNvSpPr txBox="1"/>
              <p:nvPr/>
            </p:nvSpPr>
            <p:spPr>
              <a:xfrm>
                <a:off x="5953365" y="3021607"/>
                <a:ext cx="5354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+ 2</m:t>
                      </m:r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D3C60C96-C9E6-43DF-9683-6D2E515191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3365" y="3021607"/>
                <a:ext cx="535403" cy="369332"/>
              </a:xfrm>
              <a:prstGeom prst="rect">
                <a:avLst/>
              </a:prstGeom>
              <a:blipFill>
                <a:blip r:embed="rId3"/>
                <a:stretch>
                  <a:fillRect l="-11494" r="-13793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6C831997-BEC1-4672-B08B-9CD7C4786597}"/>
                  </a:ext>
                </a:extLst>
              </p:cNvPr>
              <p:cNvSpPr txBox="1"/>
              <p:nvPr/>
            </p:nvSpPr>
            <p:spPr>
              <a:xfrm>
                <a:off x="4336601" y="3021607"/>
                <a:ext cx="74231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6C831997-BEC1-4672-B08B-9CD7C47865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6601" y="3021607"/>
                <a:ext cx="742319" cy="369332"/>
              </a:xfrm>
              <a:prstGeom prst="rect">
                <a:avLst/>
              </a:prstGeom>
              <a:blipFill>
                <a:blip r:embed="rId4"/>
                <a:stretch>
                  <a:fillRect l="-9016" r="-3279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>
            <a:extLst>
              <a:ext uri="{FF2B5EF4-FFF2-40B4-BE49-F238E27FC236}">
                <a16:creationId xmlns:a16="http://schemas.microsoft.com/office/drawing/2014/main" id="{3775835D-0FED-4F11-A06F-7E356E3250D5}"/>
              </a:ext>
            </a:extLst>
          </p:cNvPr>
          <p:cNvSpPr/>
          <p:nvPr/>
        </p:nvSpPr>
        <p:spPr>
          <a:xfrm>
            <a:off x="718069" y="2255534"/>
            <a:ext cx="1664856" cy="1361713"/>
          </a:xfrm>
          <a:prstGeom prst="rect">
            <a:avLst/>
          </a:prstGeom>
          <a:noFill/>
          <a:ln w="28575">
            <a:solidFill>
              <a:srgbClr val="585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Measuring the Voltage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73581" y="1699261"/>
            <a:ext cx="5759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is the reading for the ideal voltmeter across the resistor R</a:t>
            </a:r>
            <a:r>
              <a:rPr lang="en-US" sz="2400" baseline="-25000" dirty="0">
                <a:latin typeface="+mj-lt"/>
              </a:rPr>
              <a:t>1</a:t>
            </a:r>
            <a:r>
              <a:rPr lang="en-US" sz="2400" dirty="0">
                <a:latin typeface="+mj-lt"/>
              </a:rPr>
              <a:t>? 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D394F44-2455-4696-A4CF-95D86286B3F3}"/>
              </a:ext>
            </a:extLst>
          </p:cNvPr>
          <p:cNvSpPr/>
          <p:nvPr/>
        </p:nvSpPr>
        <p:spPr>
          <a:xfrm>
            <a:off x="542950" y="3206273"/>
            <a:ext cx="3422230" cy="2305065"/>
          </a:xfrm>
          <a:prstGeom prst="rect">
            <a:avLst/>
          </a:prstGeom>
          <a:solidFill>
            <a:schemeClr val="bg1"/>
          </a:solidFill>
          <a:ln w="28575">
            <a:solidFill>
              <a:srgbClr val="585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E23241E-BED2-4EFF-BAE6-DD2C62445886}"/>
              </a:ext>
            </a:extLst>
          </p:cNvPr>
          <p:cNvGrpSpPr/>
          <p:nvPr/>
        </p:nvGrpSpPr>
        <p:grpSpPr>
          <a:xfrm>
            <a:off x="1994476" y="5133287"/>
            <a:ext cx="278639" cy="704850"/>
            <a:chOff x="5388736" y="3629025"/>
            <a:chExt cx="278639" cy="704850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0EDFB583-666A-4F69-83F6-E32C05AC9A7F}"/>
                </a:ext>
              </a:extLst>
            </p:cNvPr>
            <p:cNvSpPr/>
            <p:nvPr/>
          </p:nvSpPr>
          <p:spPr>
            <a:xfrm>
              <a:off x="5388736" y="3895725"/>
              <a:ext cx="2786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078D82CD-6C60-4C49-952B-2C7AC605459A}"/>
                </a:ext>
              </a:extLst>
            </p:cNvPr>
            <p:cNvCxnSpPr/>
            <p:nvPr/>
          </p:nvCxnSpPr>
          <p:spPr>
            <a:xfrm flipV="1">
              <a:off x="5667375" y="3629025"/>
              <a:ext cx="0" cy="70485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99149B83-C500-4450-8D8C-B4A74AAFB636}"/>
                </a:ext>
              </a:extLst>
            </p:cNvPr>
            <p:cNvCxnSpPr/>
            <p:nvPr/>
          </p:nvCxnSpPr>
          <p:spPr>
            <a:xfrm flipV="1">
              <a:off x="5388736" y="3805237"/>
              <a:ext cx="2414" cy="409576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944BB3DD-41D7-41BE-8CA6-E371388DBAEC}"/>
              </a:ext>
            </a:extLst>
          </p:cNvPr>
          <p:cNvSpPr txBox="1"/>
          <p:nvPr/>
        </p:nvSpPr>
        <p:spPr>
          <a:xfrm>
            <a:off x="1178048" y="5465608"/>
            <a:ext cx="830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j-lt"/>
              </a:rPr>
              <a:t>12 V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8962DEC-AC61-498D-A53D-A98370045BEC}"/>
              </a:ext>
            </a:extLst>
          </p:cNvPr>
          <p:cNvSpPr/>
          <p:nvPr/>
        </p:nvSpPr>
        <p:spPr>
          <a:xfrm rot="5400000">
            <a:off x="2978464" y="2825675"/>
            <a:ext cx="277906" cy="72614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4923379-B1EC-4121-A0CB-66545D9B81D4}"/>
              </a:ext>
            </a:extLst>
          </p:cNvPr>
          <p:cNvSpPr txBox="1"/>
          <p:nvPr/>
        </p:nvSpPr>
        <p:spPr>
          <a:xfrm>
            <a:off x="2940330" y="2683530"/>
            <a:ext cx="407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j-lt"/>
              </a:rPr>
              <a:t>R</a:t>
            </a:r>
            <a:r>
              <a:rPr lang="en-US" sz="2000" baseline="-25000" dirty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379AB26-F3BE-494B-B063-29ED8028B818}"/>
              </a:ext>
            </a:extLst>
          </p:cNvPr>
          <p:cNvSpPr txBox="1"/>
          <p:nvPr/>
        </p:nvSpPr>
        <p:spPr>
          <a:xfrm>
            <a:off x="2847149" y="2988690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+mj-lt"/>
              </a:rPr>
              <a:t>2 </a:t>
            </a:r>
            <a:r>
              <a:rPr lang="el-GR" sz="2000" dirty="0">
                <a:solidFill>
                  <a:srgbClr val="0070C0"/>
                </a:solidFill>
                <a:latin typeface="+mj-lt"/>
              </a:rPr>
              <a:t>Ω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895DB2A-CEC8-4C0B-8762-D838A91C087F}"/>
              </a:ext>
            </a:extLst>
          </p:cNvPr>
          <p:cNvSpPr txBox="1"/>
          <p:nvPr/>
        </p:nvSpPr>
        <p:spPr>
          <a:xfrm>
            <a:off x="1142992" y="1531726"/>
            <a:ext cx="753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∞ </a:t>
            </a:r>
            <a:r>
              <a:rPr lang="el-GR" sz="24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400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15E37049-CDAE-4D90-ABBB-709A86F0EF60}"/>
              </a:ext>
            </a:extLst>
          </p:cNvPr>
          <p:cNvSpPr/>
          <p:nvPr/>
        </p:nvSpPr>
        <p:spPr>
          <a:xfrm>
            <a:off x="1231577" y="1968223"/>
            <a:ext cx="548640" cy="54864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6EA6776-93E5-4495-ADBF-7B4C90BE9CD9}"/>
              </a:ext>
            </a:extLst>
          </p:cNvPr>
          <p:cNvSpPr/>
          <p:nvPr/>
        </p:nvSpPr>
        <p:spPr>
          <a:xfrm rot="5400000">
            <a:off x="1387916" y="2827194"/>
            <a:ext cx="277906" cy="72614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0F023D3-F943-4A65-8B7A-152A11A3D4B9}"/>
              </a:ext>
            </a:extLst>
          </p:cNvPr>
          <p:cNvSpPr txBox="1"/>
          <p:nvPr/>
        </p:nvSpPr>
        <p:spPr>
          <a:xfrm>
            <a:off x="1316116" y="2671784"/>
            <a:ext cx="407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j-lt"/>
              </a:rPr>
              <a:t>R</a:t>
            </a:r>
            <a:r>
              <a:rPr lang="en-US" sz="2000" baseline="-25000" dirty="0">
                <a:latin typeface="+mj-lt"/>
              </a:rPr>
              <a:t>1</a:t>
            </a:r>
            <a:endParaRPr lang="en-US" sz="2000" dirty="0">
              <a:latin typeface="+mj-lt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4803696-5B8E-4188-9A0A-91ADCD425076}"/>
              </a:ext>
            </a:extLst>
          </p:cNvPr>
          <p:cNvSpPr txBox="1"/>
          <p:nvPr/>
        </p:nvSpPr>
        <p:spPr>
          <a:xfrm>
            <a:off x="1251271" y="2988690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+mj-lt"/>
              </a:rPr>
              <a:t>6 </a:t>
            </a:r>
            <a:r>
              <a:rPr lang="el-GR" sz="2000" dirty="0">
                <a:solidFill>
                  <a:srgbClr val="0070C0"/>
                </a:solidFill>
                <a:latin typeface="+mj-lt"/>
              </a:rPr>
              <a:t>Ω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9B9332FA-44FF-49C0-9611-EC89BCEAA190}"/>
                  </a:ext>
                </a:extLst>
              </p:cNvPr>
              <p:cNvSpPr txBox="1"/>
              <p:nvPr/>
            </p:nvSpPr>
            <p:spPr>
              <a:xfrm>
                <a:off x="4336601" y="4357897"/>
                <a:ext cx="220695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    6     +2</m:t>
                      </m:r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9B9332FA-44FF-49C0-9611-EC89BCEAA1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6601" y="4357897"/>
                <a:ext cx="2206950" cy="369332"/>
              </a:xfrm>
              <a:prstGeom prst="rect">
                <a:avLst/>
              </a:prstGeom>
              <a:blipFill>
                <a:blip r:embed="rId5"/>
                <a:stretch>
                  <a:fillRect l="-1105" r="-1657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7102B994-C2C7-4E24-86A2-706E5B5C76C6}"/>
                  </a:ext>
                </a:extLst>
              </p:cNvPr>
              <p:cNvSpPr txBox="1"/>
              <p:nvPr/>
            </p:nvSpPr>
            <p:spPr>
              <a:xfrm>
                <a:off x="6543551" y="4357897"/>
                <a:ext cx="92865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2400" b="1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𝛀</m:t>
                      </m:r>
                    </m:oMath>
                  </m:oMathPara>
                </a14:m>
                <a:endParaRPr lang="en-US" sz="24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7102B994-C2C7-4E24-86A2-706E5B5C76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3551" y="4357897"/>
                <a:ext cx="928651" cy="369332"/>
              </a:xfrm>
              <a:prstGeom prst="rect">
                <a:avLst/>
              </a:prstGeom>
              <a:blipFill>
                <a:blip r:embed="rId6"/>
                <a:stretch>
                  <a:fillRect l="-3268" r="-719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AEC5271-FD87-4AF0-9C2E-13BD12574054}"/>
              </a:ext>
            </a:extLst>
          </p:cNvPr>
          <p:cNvCxnSpPr>
            <a:cxnSpLocks/>
          </p:cNvCxnSpPr>
          <p:nvPr/>
        </p:nvCxnSpPr>
        <p:spPr>
          <a:xfrm flipV="1">
            <a:off x="2837476" y="5510736"/>
            <a:ext cx="969756" cy="0"/>
          </a:xfrm>
          <a:prstGeom prst="straightConnector1">
            <a:avLst/>
          </a:prstGeom>
          <a:ln w="76200">
            <a:solidFill>
              <a:srgbClr val="FF99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41178732-ED72-4E39-AD24-D4C4961739EE}"/>
                  </a:ext>
                </a:extLst>
              </p:cNvPr>
              <p:cNvSpPr txBox="1"/>
              <p:nvPr/>
            </p:nvSpPr>
            <p:spPr>
              <a:xfrm>
                <a:off x="2602660" y="4977767"/>
                <a:ext cx="899797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9933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1400" b="0" i="1" smtClean="0">
                          <a:solidFill>
                            <a:srgbClr val="FF9933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rgbClr val="FF9933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9933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9933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rgbClr val="FF9933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solidFill>
                                <a:srgbClr val="FF9933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9933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9933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1400" b="1" dirty="0">
                  <a:solidFill>
                    <a:srgbClr val="FF9933"/>
                  </a:solidFill>
                </a:endParaRPr>
              </a:p>
            </p:txBody>
          </p:sp>
        </mc:Choice>
        <mc:Fallback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41178732-ED72-4E39-AD24-D4C4961739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2660" y="4977767"/>
                <a:ext cx="899797" cy="404726"/>
              </a:xfrm>
              <a:prstGeom prst="rect">
                <a:avLst/>
              </a:prstGeom>
              <a:blipFill>
                <a:blip r:embed="rId7"/>
                <a:stretch>
                  <a:fillRect l="-4054" t="-1515" r="-3378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8A18107-199B-43D9-87FC-DFF835A5C6BE}"/>
                  </a:ext>
                </a:extLst>
              </p:cNvPr>
              <p:cNvSpPr/>
              <p:nvPr/>
            </p:nvSpPr>
            <p:spPr>
              <a:xfrm>
                <a:off x="2705747" y="5571192"/>
                <a:ext cx="8766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solidFill>
                            <a:srgbClr val="FF9933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000" b="1" i="1">
                          <a:solidFill>
                            <a:srgbClr val="FF9933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000" b="1" i="1">
                          <a:solidFill>
                            <a:srgbClr val="FF9933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2000" b="1" i="1">
                          <a:solidFill>
                            <a:srgbClr val="FF9933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>
                          <a:solidFill>
                            <a:srgbClr val="FF9933"/>
                          </a:solidFill>
                          <a:latin typeface="Cambria Math" panose="02040503050406030204" pitchFamily="18" charset="0"/>
                        </a:rPr>
                        <m:t>𝐀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8A18107-199B-43D9-87FC-DFF835A5C6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5747" y="5571192"/>
                <a:ext cx="876650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058AE998-1507-4546-8C11-433A537CCD2D}"/>
                  </a:ext>
                </a:extLst>
              </p:cNvPr>
              <p:cNvSpPr txBox="1"/>
              <p:nvPr/>
            </p:nvSpPr>
            <p:spPr>
              <a:xfrm>
                <a:off x="2847053" y="3377743"/>
                <a:ext cx="57881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𝐼𝑅</m:t>
                      </m:r>
                    </m:oMath>
                  </m:oMathPara>
                </a14:m>
                <a:endParaRPr lang="en-US" sz="1400" b="1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058AE998-1507-4546-8C11-433A537CCD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7053" y="3377743"/>
                <a:ext cx="578813" cy="215444"/>
              </a:xfrm>
              <a:prstGeom prst="rect">
                <a:avLst/>
              </a:prstGeom>
              <a:blipFill>
                <a:blip r:embed="rId9"/>
                <a:stretch>
                  <a:fillRect l="-6316" r="-5263" b="-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C0367582-C4FA-4095-9CAE-4A8ACC24F18D}"/>
                  </a:ext>
                </a:extLst>
              </p:cNvPr>
              <p:cNvSpPr/>
              <p:nvPr/>
            </p:nvSpPr>
            <p:spPr>
              <a:xfrm>
                <a:off x="2532159" y="3579164"/>
                <a:ext cx="120860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smtClean="0">
                              <a:solidFill>
                                <a:srgbClr val="FF9933"/>
                              </a:solidFill>
                              <a:latin typeface="Cambria Math" panose="02040503050406030204" pitchFamily="18" charset="0"/>
                            </a:rPr>
                            <m:t>1.5</m:t>
                          </m:r>
                        </m:e>
                      </m:d>
                      <m:r>
                        <a:rPr lang="en-US" sz="14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(2)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C0367582-C4FA-4095-9CAE-4A8ACC24F1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2159" y="3579164"/>
                <a:ext cx="1208601" cy="307777"/>
              </a:xfrm>
              <a:prstGeom prst="rect">
                <a:avLst/>
              </a:prstGeom>
              <a:blipFill>
                <a:blip r:embed="rId10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19F315EE-7DF4-4E4A-A2AA-1468319A65DD}"/>
                  </a:ext>
                </a:extLst>
              </p:cNvPr>
              <p:cNvSpPr/>
              <p:nvPr/>
            </p:nvSpPr>
            <p:spPr>
              <a:xfrm>
                <a:off x="2563386" y="3954972"/>
                <a:ext cx="117737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3 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19F315EE-7DF4-4E4A-A2AA-1468319A65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3386" y="3954972"/>
                <a:ext cx="1177374" cy="400110"/>
              </a:xfrm>
              <a:prstGeom prst="rect">
                <a:avLst/>
              </a:prstGeom>
              <a:blipFill>
                <a:blip r:embed="rId11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197F8890-D988-433A-B5F3-91DB7EB4BB66}"/>
                  </a:ext>
                </a:extLst>
              </p:cNvPr>
              <p:cNvSpPr/>
              <p:nvPr/>
            </p:nvSpPr>
            <p:spPr>
              <a:xfrm>
                <a:off x="951849" y="3757401"/>
                <a:ext cx="117141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9 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oMath>
                  </m:oMathPara>
                </a14:m>
                <a:endParaRPr lang="en-US" sz="20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197F8890-D988-433A-B5F3-91DB7EB4BB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849" y="3757401"/>
                <a:ext cx="1171411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22DB223A-1C53-48F3-9592-6F5EBDD0614C}"/>
                  </a:ext>
                </a:extLst>
              </p:cNvPr>
              <p:cNvSpPr/>
              <p:nvPr/>
            </p:nvSpPr>
            <p:spPr>
              <a:xfrm>
                <a:off x="1091210" y="3370060"/>
                <a:ext cx="81766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12−</m:t>
                      </m:r>
                      <m:r>
                        <a:rPr lang="en-US" sz="16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1600" i="1" dirty="0">
                  <a:solidFill>
                    <a:srgbClr val="00B05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22DB223A-1C53-48F3-9592-6F5EBDD061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210" y="3370060"/>
                <a:ext cx="817660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F70FC6D-6E1E-4217-848F-1D8C6ECFCA80}"/>
              </a:ext>
            </a:extLst>
          </p:cNvPr>
          <p:cNvCxnSpPr/>
          <p:nvPr/>
        </p:nvCxnSpPr>
        <p:spPr>
          <a:xfrm flipV="1">
            <a:off x="6398476" y="1844034"/>
            <a:ext cx="559277" cy="20781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FB6A294-9CB7-48F6-A07F-CEBF3B8F1595}"/>
              </a:ext>
            </a:extLst>
          </p:cNvPr>
          <p:cNvSpPr txBox="1"/>
          <p:nvPr/>
        </p:nvSpPr>
        <p:spPr>
          <a:xfrm>
            <a:off x="6301248" y="1435436"/>
            <a:ext cx="7537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C00000"/>
                </a:solidFill>
                <a:latin typeface="+mj-lt"/>
              </a:rPr>
              <a:t>12 </a:t>
            </a:r>
            <a:r>
              <a:rPr lang="el-GR" sz="2200" dirty="0">
                <a:solidFill>
                  <a:srgbClr val="C00000"/>
                </a:solidFill>
                <a:latin typeface="+mj-lt"/>
              </a:rPr>
              <a:t>Ω</a:t>
            </a:r>
            <a:endParaRPr lang="en-US" sz="2200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AAC5EA6-704A-4038-8747-D18290355DC5}"/>
              </a:ext>
            </a:extLst>
          </p:cNvPr>
          <p:cNvCxnSpPr>
            <a:cxnSpLocks/>
          </p:cNvCxnSpPr>
          <p:nvPr/>
        </p:nvCxnSpPr>
        <p:spPr>
          <a:xfrm flipV="1">
            <a:off x="5630241" y="3667866"/>
            <a:ext cx="290499" cy="10390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8CABF11-04B3-4D33-B4D6-FF0D86CCC688}"/>
              </a:ext>
            </a:extLst>
          </p:cNvPr>
          <p:cNvCxnSpPr>
            <a:cxnSpLocks/>
            <a:stCxn id="54" idx="1"/>
            <a:endCxn id="54" idx="3"/>
          </p:cNvCxnSpPr>
          <p:nvPr/>
        </p:nvCxnSpPr>
        <p:spPr>
          <a:xfrm>
            <a:off x="1142992" y="1762559"/>
            <a:ext cx="75373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B21BA339-AE62-4511-9527-073278707886}"/>
              </a:ext>
            </a:extLst>
          </p:cNvPr>
          <p:cNvSpPr txBox="1"/>
          <p:nvPr/>
        </p:nvSpPr>
        <p:spPr>
          <a:xfrm>
            <a:off x="1154615" y="1274211"/>
            <a:ext cx="7658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C00000"/>
                </a:solidFill>
                <a:latin typeface="+mj-lt"/>
              </a:rPr>
              <a:t>12 </a:t>
            </a:r>
            <a:r>
              <a:rPr lang="el-GR" sz="2200" dirty="0">
                <a:solidFill>
                  <a:srgbClr val="C00000"/>
                </a:solidFill>
                <a:latin typeface="+mj-lt"/>
              </a:rPr>
              <a:t>Ω</a:t>
            </a:r>
            <a:endParaRPr lang="en-US" sz="2200" dirty="0">
              <a:solidFill>
                <a:srgbClr val="C00000"/>
              </a:solidFill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6763EDF-9C87-4F6A-B31F-C6667B2DB332}"/>
                  </a:ext>
                </a:extLst>
              </p:cNvPr>
              <p:cNvSpPr txBox="1"/>
              <p:nvPr/>
            </p:nvSpPr>
            <p:spPr>
              <a:xfrm>
                <a:off x="5553990" y="3817680"/>
                <a:ext cx="4087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6763EDF-9C87-4F6A-B31F-C6667B2DB3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3990" y="3817680"/>
                <a:ext cx="408766" cy="369332"/>
              </a:xfrm>
              <a:prstGeom prst="rect">
                <a:avLst/>
              </a:prstGeom>
              <a:blipFill>
                <a:blip r:embed="rId14"/>
                <a:stretch>
                  <a:fillRect l="-16418" r="-19403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434466D-85D3-4C3A-B71B-37490D9CCE28}"/>
              </a:ext>
            </a:extLst>
          </p:cNvPr>
          <p:cNvCxnSpPr>
            <a:cxnSpLocks/>
          </p:cNvCxnSpPr>
          <p:nvPr/>
        </p:nvCxnSpPr>
        <p:spPr>
          <a:xfrm flipV="1">
            <a:off x="5369429" y="4422371"/>
            <a:ext cx="283672" cy="22130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76A54BD-E735-4C83-BD10-B3A77E451242}"/>
              </a:ext>
            </a:extLst>
          </p:cNvPr>
          <p:cNvCxnSpPr>
            <a:cxnSpLocks/>
          </p:cNvCxnSpPr>
          <p:nvPr/>
        </p:nvCxnSpPr>
        <p:spPr>
          <a:xfrm flipV="1">
            <a:off x="6914972" y="4422371"/>
            <a:ext cx="557230" cy="21621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C8648C93-347E-44EE-B3BF-B5663B3ED1FB}"/>
                  </a:ext>
                </a:extLst>
              </p:cNvPr>
              <p:cNvSpPr txBox="1"/>
              <p:nvPr/>
            </p:nvSpPr>
            <p:spPr>
              <a:xfrm>
                <a:off x="6925579" y="4677626"/>
                <a:ext cx="54662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𝛀</m:t>
                      </m:r>
                    </m:oMath>
                  </m:oMathPara>
                </a14:m>
                <a:endParaRPr lang="en-US" sz="24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C8648C93-347E-44EE-B3BF-B5663B3ED1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5579" y="4677626"/>
                <a:ext cx="546623" cy="369332"/>
              </a:xfrm>
              <a:prstGeom prst="rect">
                <a:avLst/>
              </a:prstGeom>
              <a:blipFill>
                <a:blip r:embed="rId15"/>
                <a:stretch>
                  <a:fillRect l="-12222" r="-13333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CC80AAC1-4665-4F23-A0FA-73048779A2EE}"/>
                  </a:ext>
                </a:extLst>
              </p:cNvPr>
              <p:cNvSpPr txBox="1"/>
              <p:nvPr/>
            </p:nvSpPr>
            <p:spPr>
              <a:xfrm>
                <a:off x="5391841" y="4677626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CC80AAC1-4665-4F23-A0FA-73048779A2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1841" y="4677626"/>
                <a:ext cx="238847" cy="369332"/>
              </a:xfrm>
              <a:prstGeom prst="rect">
                <a:avLst/>
              </a:prstGeom>
              <a:blipFill>
                <a:blip r:embed="rId16"/>
                <a:stretch>
                  <a:fillRect l="-27500" r="-30000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DF019BB3-63E4-4A05-B599-9ADD02B5EDB6}"/>
              </a:ext>
            </a:extLst>
          </p:cNvPr>
          <p:cNvCxnSpPr>
            <a:cxnSpLocks/>
          </p:cNvCxnSpPr>
          <p:nvPr/>
        </p:nvCxnSpPr>
        <p:spPr>
          <a:xfrm flipV="1">
            <a:off x="3327116" y="5260246"/>
            <a:ext cx="103512" cy="11271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3E599178-3127-4C73-A96C-05D9B69C9A3C}"/>
                  </a:ext>
                </a:extLst>
              </p:cNvPr>
              <p:cNvSpPr txBox="1"/>
              <p:nvPr/>
            </p:nvSpPr>
            <p:spPr>
              <a:xfrm>
                <a:off x="3422838" y="5273437"/>
                <a:ext cx="13946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sz="14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3E599178-3127-4C73-A96C-05D9B69C9A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2838" y="5273437"/>
                <a:ext cx="139462" cy="215444"/>
              </a:xfrm>
              <a:prstGeom prst="rect">
                <a:avLst/>
              </a:prstGeom>
              <a:blipFill>
                <a:blip r:embed="rId17"/>
                <a:stretch>
                  <a:fillRect l="-30435" r="-26087" b="-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16E066B5-767E-455B-9CB5-F87F90AA320E}"/>
              </a:ext>
            </a:extLst>
          </p:cNvPr>
          <p:cNvCxnSpPr>
            <a:cxnSpLocks/>
          </p:cNvCxnSpPr>
          <p:nvPr/>
        </p:nvCxnSpPr>
        <p:spPr>
          <a:xfrm flipV="1">
            <a:off x="2836818" y="5693263"/>
            <a:ext cx="643670" cy="15499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686136AF-EDC9-4AE4-A2E2-DC84D97EC5C4}"/>
                  </a:ext>
                </a:extLst>
              </p:cNvPr>
              <p:cNvSpPr/>
              <p:nvPr/>
            </p:nvSpPr>
            <p:spPr>
              <a:xfrm>
                <a:off x="2865474" y="5848565"/>
                <a:ext cx="62709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𝐀</m:t>
                      </m:r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686136AF-EDC9-4AE4-A2E2-DC84D97EC5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5474" y="5848565"/>
                <a:ext cx="627095" cy="40011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A930E4AF-C4E2-4EC6-8838-65F6DA96C874}"/>
              </a:ext>
            </a:extLst>
          </p:cNvPr>
          <p:cNvCxnSpPr>
            <a:cxnSpLocks/>
          </p:cNvCxnSpPr>
          <p:nvPr/>
        </p:nvCxnSpPr>
        <p:spPr>
          <a:xfrm flipV="1">
            <a:off x="3080463" y="3677633"/>
            <a:ext cx="235184" cy="109863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5C32929B-2E29-4A9E-BFCE-4DBE9E75ACA6}"/>
                  </a:ext>
                </a:extLst>
              </p:cNvPr>
              <p:cNvSpPr txBox="1"/>
              <p:nvPr/>
            </p:nvSpPr>
            <p:spPr>
              <a:xfrm>
                <a:off x="3128324" y="3793740"/>
                <a:ext cx="13946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14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5C32929B-2E29-4A9E-BFCE-4DBE9E75AC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8324" y="3793740"/>
                <a:ext cx="139462" cy="215444"/>
              </a:xfrm>
              <a:prstGeom prst="rect">
                <a:avLst/>
              </a:prstGeom>
              <a:blipFill>
                <a:blip r:embed="rId19"/>
                <a:stretch>
                  <a:fillRect l="-30435" r="-26087" b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5238C950-A9A2-4FDB-A8D2-187AAA40DF35}"/>
              </a:ext>
            </a:extLst>
          </p:cNvPr>
          <p:cNvCxnSpPr>
            <a:cxnSpLocks/>
          </p:cNvCxnSpPr>
          <p:nvPr/>
        </p:nvCxnSpPr>
        <p:spPr>
          <a:xfrm flipV="1">
            <a:off x="3257385" y="4064815"/>
            <a:ext cx="362115" cy="15105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5C0D168F-214D-4524-B900-759B479B4E8F}"/>
                  </a:ext>
                </a:extLst>
              </p:cNvPr>
              <p:cNvSpPr/>
              <p:nvPr/>
            </p:nvSpPr>
            <p:spPr>
              <a:xfrm>
                <a:off x="3132309" y="4195854"/>
                <a:ext cx="59663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4 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5C0D168F-214D-4524-B900-759B479B4E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2309" y="4195854"/>
                <a:ext cx="596638" cy="40011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58F758FC-46E3-420E-B037-F36188C4CFB1}"/>
              </a:ext>
            </a:extLst>
          </p:cNvPr>
          <p:cNvCxnSpPr>
            <a:cxnSpLocks/>
          </p:cNvCxnSpPr>
          <p:nvPr/>
        </p:nvCxnSpPr>
        <p:spPr>
          <a:xfrm flipV="1">
            <a:off x="1639668" y="3463597"/>
            <a:ext cx="187323" cy="13619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A49EA26B-C176-4A37-ADA6-84FB10EF3D6F}"/>
                  </a:ext>
                </a:extLst>
              </p:cNvPr>
              <p:cNvSpPr txBox="1"/>
              <p:nvPr/>
            </p:nvSpPr>
            <p:spPr>
              <a:xfrm>
                <a:off x="1760052" y="3532826"/>
                <a:ext cx="13946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14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A49EA26B-C176-4A37-ADA6-84FB10EF3D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0052" y="3532826"/>
                <a:ext cx="139462" cy="215444"/>
              </a:xfrm>
              <a:prstGeom prst="rect">
                <a:avLst/>
              </a:prstGeom>
              <a:blipFill>
                <a:blip r:embed="rId21"/>
                <a:stretch>
                  <a:fillRect l="-30435" r="-26087" b="-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393766EB-05CF-4585-BE2B-A3BC9978516D}"/>
              </a:ext>
            </a:extLst>
          </p:cNvPr>
          <p:cNvCxnSpPr>
            <a:cxnSpLocks/>
          </p:cNvCxnSpPr>
          <p:nvPr/>
        </p:nvCxnSpPr>
        <p:spPr>
          <a:xfrm flipV="1">
            <a:off x="1644943" y="3867671"/>
            <a:ext cx="362115" cy="15105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0F98DDDF-A6BE-4DF4-8917-6DF4200DB968}"/>
                  </a:ext>
                </a:extLst>
              </p:cNvPr>
              <p:cNvSpPr/>
              <p:nvPr/>
            </p:nvSpPr>
            <p:spPr>
              <a:xfrm>
                <a:off x="1519867" y="3998710"/>
                <a:ext cx="59663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8 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0F98DDDF-A6BE-4DF4-8917-6DF4200DB9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9867" y="3998710"/>
                <a:ext cx="596638" cy="40011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552259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8" grpId="0"/>
      <p:bldP spid="40" grpId="0"/>
      <p:bldP spid="55" grpId="0"/>
      <p:bldP spid="57" grpId="0"/>
      <p:bldP spid="71" grpId="0"/>
      <p:bldP spid="73" grpId="0"/>
      <p:bldP spid="75" grpId="0"/>
      <p:bldP spid="77" grpId="0"/>
      <p:bldP spid="79" grpId="0"/>
      <p:bldP spid="81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33196</TotalTime>
  <Words>566</Words>
  <Application>Microsoft Office PowerPoint</Application>
  <PresentationFormat>On-screen Show (4:3)</PresentationFormat>
  <Paragraphs>159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Cambria</vt:lpstr>
      <vt:lpstr>Cambria Math</vt:lpstr>
      <vt:lpstr>Ebrima</vt:lpstr>
      <vt:lpstr>Wingdings</vt:lpstr>
      <vt:lpstr>Retrospect</vt:lpstr>
      <vt:lpstr>Non-Ideal Meters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- Non-Ideal Meters</dc:title>
  <dc:creator>Joe Cossette</dc:creator>
  <cp:lastModifiedBy>Joe Cossette</cp:lastModifiedBy>
  <cp:revision>304</cp:revision>
  <dcterms:created xsi:type="dcterms:W3CDTF">2014-08-31T00:23:19Z</dcterms:created>
  <dcterms:modified xsi:type="dcterms:W3CDTF">2021-01-14T07:05:28Z</dcterms:modified>
</cp:coreProperties>
</file>