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540" r:id="rId2"/>
    <p:sldId id="589" r:id="rId3"/>
    <p:sldId id="590" r:id="rId4"/>
    <p:sldId id="591" r:id="rId5"/>
    <p:sldId id="592" r:id="rId6"/>
    <p:sldId id="593" r:id="rId7"/>
    <p:sldId id="594" r:id="rId8"/>
    <p:sldId id="599" r:id="rId9"/>
    <p:sldId id="598" r:id="rId10"/>
    <p:sldId id="595" r:id="rId11"/>
    <p:sldId id="597" r:id="rId12"/>
    <p:sldId id="56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B050"/>
    <a:srgbClr val="FF9933"/>
    <a:srgbClr val="404040"/>
    <a:srgbClr val="FF00FF"/>
    <a:srgbClr val="FFFFCC"/>
    <a:srgbClr val="FFFF00"/>
    <a:srgbClr val="1CADE4"/>
    <a:srgbClr val="00206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600" dirty="0"/>
              <a:t>Batteries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Electricity</a:t>
            </a:r>
          </a:p>
        </p:txBody>
      </p:sp>
    </p:spTree>
    <p:extLst>
      <p:ext uri="{BB962C8B-B14F-4D97-AF65-F5344CB8AC3E}">
        <p14:creationId xmlns:p14="http://schemas.microsoft.com/office/powerpoint/2010/main" val="344341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Batteries | Internal Resistance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810000" y="4368800"/>
            <a:ext cx="5003800" cy="159702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636251" y="523156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2.5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48508" y="3563435"/>
            <a:ext cx="343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773502" y="5851812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259935" y="4248680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 rot="10800000">
            <a:off x="6012568" y="3887000"/>
            <a:ext cx="173470" cy="973927"/>
            <a:chOff x="5388736" y="3688215"/>
            <a:chExt cx="278639" cy="645660"/>
          </a:xfrm>
        </p:grpSpPr>
        <p:sp>
          <p:nvSpPr>
            <p:cNvPr id="44" name="Rectangle 43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 rot="10800000">
              <a:off x="5667375" y="3688215"/>
              <a:ext cx="0" cy="64566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0800000" flipH="1">
              <a:off x="5389338" y="3839764"/>
              <a:ext cx="604" cy="34309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0800000">
            <a:off x="6549516" y="3886601"/>
            <a:ext cx="173470" cy="973927"/>
            <a:chOff x="5388736" y="3688215"/>
            <a:chExt cx="278639" cy="645660"/>
          </a:xfrm>
        </p:grpSpPr>
        <p:sp>
          <p:nvSpPr>
            <p:cNvPr id="48" name="Rectangle 47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 rot="10800000">
              <a:off x="5667375" y="3688215"/>
              <a:ext cx="0" cy="64566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0800000" flipH="1">
              <a:off x="5389338" y="3839764"/>
              <a:ext cx="604" cy="34309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 rot="10800000">
            <a:off x="6239509" y="4272735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 rot="10800000">
            <a:off x="6337241" y="4268127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 rot="10800000">
            <a:off x="6440298" y="4268127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341620" y="3243579"/>
            <a:ext cx="3202305" cy="1762643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3810000" y="5179010"/>
            <a:ext cx="0" cy="160337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997658" y="4844147"/>
            <a:ext cx="782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3 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623495" y="3357661"/>
            <a:ext cx="1425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emf = 9 V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0734" y="1579675"/>
            <a:ext cx="8012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internal resistance of this battery as shown below?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865F4CF-62D6-4785-BD07-797CBF623A61}"/>
                  </a:ext>
                </a:extLst>
              </p:cNvPr>
              <p:cNvSpPr txBox="1"/>
              <p:nvPr/>
            </p:nvSpPr>
            <p:spPr>
              <a:xfrm>
                <a:off x="363894" y="2160664"/>
                <a:ext cx="30661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(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𝑅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+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865F4CF-62D6-4785-BD07-797CBF623A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4" y="2160664"/>
                <a:ext cx="306616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B76E603-7116-44AB-B0B4-2397A0A69E5A}"/>
                  </a:ext>
                </a:extLst>
              </p:cNvPr>
              <p:cNvSpPr txBox="1"/>
              <p:nvPr/>
            </p:nvSpPr>
            <p:spPr>
              <a:xfrm>
                <a:off x="363894" y="2877270"/>
                <a:ext cx="3526991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9=3(2.5+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B76E603-7116-44AB-B0B4-2397A0A69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4" y="2877270"/>
                <a:ext cx="352699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5FCA9D2-553C-432B-9CA2-BB07D064DECC}"/>
                  </a:ext>
                </a:extLst>
              </p:cNvPr>
              <p:cNvSpPr txBox="1"/>
              <p:nvPr/>
            </p:nvSpPr>
            <p:spPr>
              <a:xfrm>
                <a:off x="363894" y="3595233"/>
                <a:ext cx="2541273" cy="707886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𝟎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𝟓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n-US" sz="4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𝛀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5FCA9D2-553C-432B-9CA2-BB07D064D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4" y="3595233"/>
                <a:ext cx="2541273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93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78182B8-7854-484B-9CF4-AB2E1C4A48E8}"/>
                  </a:ext>
                </a:extLst>
              </p:cNvPr>
              <p:cNvSpPr txBox="1"/>
              <p:nvPr/>
            </p:nvSpPr>
            <p:spPr>
              <a:xfrm>
                <a:off x="5494797" y="1948624"/>
                <a:ext cx="23611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𝑦</m:t>
                      </m:r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32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𝑚</m:t>
                      </m:r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𝑥</m:t>
                      </m:r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+</m:t>
                      </m:r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𝑏</m:t>
                      </m:r>
                    </m:oMath>
                  </m:oMathPara>
                </a14:m>
                <a:endPara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78182B8-7854-484B-9CF4-AB2E1C4A4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797" y="1948624"/>
                <a:ext cx="236115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0B2EC79-2BF4-40C0-88E1-4A76771DF05F}"/>
                  </a:ext>
                </a:extLst>
              </p:cNvPr>
              <p:cNvSpPr txBox="1"/>
              <p:nvPr/>
            </p:nvSpPr>
            <p:spPr>
              <a:xfrm>
                <a:off x="5505929" y="2550365"/>
                <a:ext cx="27909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𝑉</m:t>
                      </m:r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=(−</m:t>
                      </m:r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)</m:t>
                      </m:r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320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</m:oMath>
                  </m:oMathPara>
                </a14:m>
                <a:endParaRPr 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0B2EC79-2BF4-40C0-88E1-4A76771DF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929" y="2550365"/>
                <a:ext cx="279095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Internal Resistance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F04669-F800-465B-8DBA-0334F09A9D08}"/>
                  </a:ext>
                </a:extLst>
              </p:cNvPr>
              <p:cNvSpPr txBox="1"/>
              <p:nvPr/>
            </p:nvSpPr>
            <p:spPr>
              <a:xfrm>
                <a:off x="482766" y="1612024"/>
                <a:ext cx="306616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(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𝑅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+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)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F04669-F800-465B-8DBA-0334F09A9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66" y="1612024"/>
                <a:ext cx="306616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0ECFCE-5AE2-4455-BEEC-0BDD79B8430F}"/>
                  </a:ext>
                </a:extLst>
              </p:cNvPr>
              <p:cNvSpPr txBox="1"/>
              <p:nvPr/>
            </p:nvSpPr>
            <p:spPr>
              <a:xfrm>
                <a:off x="482766" y="2386216"/>
                <a:ext cx="281743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𝐼𝑅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+</m:t>
                      </m:r>
                      <m:r>
                        <a:rPr lang="en-US" sz="40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0ECFCE-5AE2-4455-BEEC-0BDD79B84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66" y="2386216"/>
                <a:ext cx="281743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582653-57DA-4E6E-A0E4-5BCAB64962D9}"/>
                  </a:ext>
                </a:extLst>
              </p:cNvPr>
              <p:cNvSpPr txBox="1"/>
              <p:nvPr/>
            </p:nvSpPr>
            <p:spPr>
              <a:xfrm>
                <a:off x="1217626" y="3007124"/>
                <a:ext cx="11935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𝑉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𝐼𝑅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D582653-57DA-4E6E-A0E4-5BCAB64962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626" y="3007124"/>
                <a:ext cx="1193532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E8D63C-9391-4D53-9889-AB1A82263B5F}"/>
                  </a:ext>
                </a:extLst>
              </p:cNvPr>
              <p:cNvSpPr txBox="1"/>
              <p:nvPr/>
            </p:nvSpPr>
            <p:spPr>
              <a:xfrm>
                <a:off x="505221" y="3599313"/>
                <a:ext cx="26183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𝑉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+</m:t>
                      </m:r>
                      <m:r>
                        <a:rPr lang="en-US" sz="40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6E8D63C-9391-4D53-9889-AB1A82263B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21" y="3599313"/>
                <a:ext cx="2618345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5AA1102-34F3-49D1-AE9C-593FAAC04BD8}"/>
                  </a:ext>
                </a:extLst>
              </p:cNvPr>
              <p:cNvSpPr txBox="1"/>
              <p:nvPr/>
            </p:nvSpPr>
            <p:spPr>
              <a:xfrm>
                <a:off x="505221" y="4435640"/>
                <a:ext cx="261834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𝑉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40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−</m:t>
                      </m:r>
                      <m:r>
                        <a:rPr lang="en-US" sz="40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5AA1102-34F3-49D1-AE9C-593FAAC04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21" y="4435640"/>
                <a:ext cx="2618345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BD1703-A738-4ACC-80E2-9C17A7BBAC42}"/>
                  </a:ext>
                </a:extLst>
              </p:cNvPr>
              <p:cNvSpPr txBox="1"/>
              <p:nvPr/>
            </p:nvSpPr>
            <p:spPr>
              <a:xfrm>
                <a:off x="482766" y="2387416"/>
                <a:ext cx="281743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𝐼𝑅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+</m:t>
                      </m:r>
                      <m:r>
                        <a:rPr lang="en-US" sz="40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ABD1703-A738-4ACC-80E2-9C17A7BBA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66" y="2387416"/>
                <a:ext cx="281743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A5B27053-1360-4629-B587-2E74DC29884A}"/>
              </a:ext>
            </a:extLst>
          </p:cNvPr>
          <p:cNvGrpSpPr/>
          <p:nvPr/>
        </p:nvGrpSpPr>
        <p:grpSpPr>
          <a:xfrm>
            <a:off x="4134850" y="2218701"/>
            <a:ext cx="4094750" cy="3796457"/>
            <a:chOff x="4134850" y="2218701"/>
            <a:chExt cx="4094750" cy="3796457"/>
          </a:xfrm>
        </p:grpSpPr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A8C434BF-EB0F-4D4F-98AE-E6AE5AC26C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09160" y="2218701"/>
              <a:ext cx="0" cy="3177558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0B686EA-EF56-4F2A-B0A3-12F1B21C9F95}"/>
                </a:ext>
              </a:extLst>
            </p:cNvPr>
            <p:cNvCxnSpPr>
              <a:cxnSpLocks/>
            </p:cNvCxnSpPr>
            <p:nvPr/>
          </p:nvCxnSpPr>
          <p:spPr>
            <a:xfrm>
              <a:off x="4706112" y="5368827"/>
              <a:ext cx="3523488" cy="0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4EEC24E-8C9B-48A4-AF2D-335E44C3744F}"/>
                </a:ext>
              </a:extLst>
            </p:cNvPr>
            <p:cNvSpPr txBox="1"/>
            <p:nvPr/>
          </p:nvSpPr>
          <p:spPr>
            <a:xfrm>
              <a:off x="4134850" y="2401741"/>
              <a:ext cx="4716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V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28C20B9-F6BC-4867-9F3F-099A22F2E673}"/>
                </a:ext>
              </a:extLst>
            </p:cNvPr>
            <p:cNvSpPr txBox="1"/>
            <p:nvPr/>
          </p:nvSpPr>
          <p:spPr>
            <a:xfrm>
              <a:off x="7716250" y="5368827"/>
              <a:ext cx="3080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I</a:t>
              </a: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77E9CF-A27D-45AA-B897-B17A94C6C97B}"/>
              </a:ext>
            </a:extLst>
          </p:cNvPr>
          <p:cNvCxnSpPr/>
          <p:nvPr/>
        </p:nvCxnSpPr>
        <p:spPr>
          <a:xfrm>
            <a:off x="4706112" y="2724906"/>
            <a:ext cx="2773680" cy="206467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928897-A35B-442D-9A5C-F1311D0BE278}"/>
                  </a:ext>
                </a:extLst>
              </p:cNvPr>
              <p:cNvSpPr txBox="1"/>
              <p:nvPr/>
            </p:nvSpPr>
            <p:spPr>
              <a:xfrm>
                <a:off x="5494797" y="1949734"/>
                <a:ext cx="23611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𝑦</m:t>
                      </m:r>
                      <m:r>
                        <a:rPr lang="en-US" sz="3200" b="0" i="1" dirty="0" smtClean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3200" i="1" dirty="0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𝑚</m:t>
                      </m:r>
                      <m:r>
                        <a:rPr lang="en-US" sz="32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𝑥</m:t>
                      </m:r>
                      <m:r>
                        <a:rPr lang="en-US" sz="3200" b="0" i="1" dirty="0" smtClean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+</m:t>
                      </m:r>
                      <m:r>
                        <a:rPr lang="en-US" sz="32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𝑏</m:t>
                      </m:r>
                    </m:oMath>
                  </m:oMathPara>
                </a14:m>
                <a:endParaRPr lang="en-US" sz="3200" dirty="0">
                  <a:solidFill>
                    <a:srgbClr val="40404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9928897-A35B-442D-9A5C-F1311D0BE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4797" y="1949734"/>
                <a:ext cx="2361159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BBEDA2B-4595-4560-8855-E125876EC4DB}"/>
                  </a:ext>
                </a:extLst>
              </p:cNvPr>
              <p:cNvSpPr txBox="1"/>
              <p:nvPr/>
            </p:nvSpPr>
            <p:spPr>
              <a:xfrm>
                <a:off x="5505929" y="2551475"/>
                <a:ext cx="279095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𝑉</m:t>
                      </m:r>
                      <m:r>
                        <a:rPr lang="en-US" sz="3200" b="0" i="1" dirty="0" smtClean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3200" b="0" i="1" dirty="0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(−</m:t>
                      </m:r>
                      <m:r>
                        <a:rPr lang="en-US" sz="3200" b="0" i="1" dirty="0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𝑟</m:t>
                      </m:r>
                      <m:r>
                        <a:rPr lang="en-US" sz="3200" b="0" i="1" dirty="0" smtClean="0">
                          <a:solidFill>
                            <a:srgbClr val="FF99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)</m:t>
                      </m:r>
                      <m:r>
                        <a:rPr lang="en-US" sz="3200" b="0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r>
                        <a:rPr lang="en-US" sz="3200" b="0" i="1" dirty="0" smtClean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320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</m:oMath>
                  </m:oMathPara>
                </a14:m>
                <a:endParaRPr lang="en-US" sz="3200" dirty="0">
                  <a:solidFill>
                    <a:srgbClr val="40404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BBEDA2B-4595-4560-8855-E125876EC4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929" y="2551475"/>
                <a:ext cx="2790957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94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7" grpId="0"/>
      <p:bldP spid="8" grpId="0"/>
      <p:bldP spid="9" grpId="0"/>
      <p:bldP spid="10" grpId="0"/>
      <p:bldP spid="11" grpId="0"/>
      <p:bldP spid="13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the difference between primary and secondary cells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define the electromotive force and describe how is it is different than the battery’s terminal voltage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solve for a circuit that includes a battery with internal resistance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describe how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8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Batteries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Image result for voltage of batte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40" y="1472596"/>
            <a:ext cx="4837766" cy="198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10585" y="3727764"/>
          <a:ext cx="7543800" cy="2434590"/>
        </p:xfrm>
        <a:graphic>
          <a:graphicData uri="http://schemas.openxmlformats.org/drawingml/2006/table">
            <a:tbl>
              <a:tblPr firstRow="1">
                <a:tableStyleId>{9DCAF9ED-07DC-4A11-8D7F-57B35C25682E}</a:tableStyleId>
              </a:tblPr>
              <a:tblGrid>
                <a:gridCol w="1885950">
                  <a:extLst>
                    <a:ext uri="{9D8B030D-6E8A-4147-A177-3AD203B41FA5}">
                      <a16:colId xmlns:a16="http://schemas.microsoft.com/office/drawing/2014/main" val="3608768947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530042738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3014313018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6562492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Battery Shape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Chemistry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Nominal Voltage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Rechargable?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830249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i-FI" sz="1400" dirty="0">
                          <a:effectLst/>
                        </a:rPr>
                        <a:t>AA, AAA, C, and D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Alkaline or Zinc-carbon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1.5V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No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983029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9V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Alkaline or Zinc-carbon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9V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No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4750374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Coin cell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Lithium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3V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No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2816282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Silver Flat Pack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Lithium Polymer (LiPo)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3.7V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Yes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6588395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400">
                          <a:effectLst/>
                        </a:rPr>
                        <a:t>AA, AAA, C, D (Rechargeable)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NiMH or NiCd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1.2V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Yes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3330123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Car battery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Six-cell lead-acid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</a:rPr>
                        <a:t>12.6V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Yes</a:t>
                      </a:r>
                    </a:p>
                  </a:txBody>
                  <a:tcPr marL="47625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427418601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77436" y="1472596"/>
            <a:ext cx="23226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Primary Cells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77436" y="2430979"/>
            <a:ext cx="2761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Secondary Cells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8E6F2A-3080-4FC3-B51B-11D151D01879}"/>
              </a:ext>
            </a:extLst>
          </p:cNvPr>
          <p:cNvSpPr txBox="1"/>
          <p:nvPr/>
        </p:nvSpPr>
        <p:spPr>
          <a:xfrm>
            <a:off x="5957601" y="2012776"/>
            <a:ext cx="1991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One time use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AB14EC-75E1-4E95-895D-D9BC393BAD83}"/>
              </a:ext>
            </a:extLst>
          </p:cNvPr>
          <p:cNvSpPr txBox="1"/>
          <p:nvPr/>
        </p:nvSpPr>
        <p:spPr>
          <a:xfrm>
            <a:off x="5957601" y="2974800"/>
            <a:ext cx="2026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Rechargeable</a:t>
            </a:r>
          </a:p>
        </p:txBody>
      </p:sp>
    </p:spTree>
    <p:extLst>
      <p:ext uri="{BB962C8B-B14F-4D97-AF65-F5344CB8AC3E}">
        <p14:creationId xmlns:p14="http://schemas.microsoft.com/office/powerpoint/2010/main" val="11781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Recharging?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6EC9B6-5218-42A8-AA38-B7453E94D458}"/>
              </a:ext>
            </a:extLst>
          </p:cNvPr>
          <p:cNvSpPr/>
          <p:nvPr/>
        </p:nvSpPr>
        <p:spPr>
          <a:xfrm>
            <a:off x="1118121" y="3466937"/>
            <a:ext cx="2527300" cy="136947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7AE70A-7D53-48F4-AE54-9AF75B47813F}"/>
              </a:ext>
            </a:extLst>
          </p:cNvPr>
          <p:cNvGrpSpPr/>
          <p:nvPr/>
        </p:nvGrpSpPr>
        <p:grpSpPr>
          <a:xfrm>
            <a:off x="2264263" y="4433935"/>
            <a:ext cx="278639" cy="704850"/>
            <a:chOff x="5388736" y="3629025"/>
            <a:chExt cx="278639" cy="70485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D15C49C-6BE2-4EE7-8143-18F1BFA5F922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334076F-30B2-4D6D-BBC1-DB174CC07276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559376-74ED-4D72-A8AC-EAAE3ED321F8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5A8E9E9-DA73-4A47-9FEA-49E1A04CDDE3}"/>
              </a:ext>
            </a:extLst>
          </p:cNvPr>
          <p:cNvSpPr/>
          <p:nvPr/>
        </p:nvSpPr>
        <p:spPr>
          <a:xfrm rot="5400000">
            <a:off x="6273173" y="2652259"/>
            <a:ext cx="766110" cy="146552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4F18C2-6013-4672-A8F0-CC982CAFA8A6}"/>
              </a:ext>
            </a:extLst>
          </p:cNvPr>
          <p:cNvSpPr/>
          <p:nvPr/>
        </p:nvSpPr>
        <p:spPr>
          <a:xfrm rot="5400000">
            <a:off x="2224113" y="3103867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C057C2-352B-4C51-A83E-9B47C8E5FCEC}"/>
              </a:ext>
            </a:extLst>
          </p:cNvPr>
          <p:cNvSpPr/>
          <p:nvPr/>
        </p:nvSpPr>
        <p:spPr>
          <a:xfrm>
            <a:off x="5392578" y="3477804"/>
            <a:ext cx="2527300" cy="1369478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B74AEB-27B7-43E3-8665-46A587769A93}"/>
              </a:ext>
            </a:extLst>
          </p:cNvPr>
          <p:cNvGrpSpPr/>
          <p:nvPr/>
        </p:nvGrpSpPr>
        <p:grpSpPr>
          <a:xfrm>
            <a:off x="6538720" y="4444802"/>
            <a:ext cx="278639" cy="704850"/>
            <a:chOff x="5388736" y="3629025"/>
            <a:chExt cx="278639" cy="70485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3A6467D-B2E4-4F6E-BE6C-F27DE2F3A1F1}"/>
                </a:ext>
              </a:extLst>
            </p:cNvPr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2A8666-CA14-4EB9-B05B-DC990113160E}"/>
                </a:ext>
              </a:extLst>
            </p:cNvPr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CBE992-E37F-4DAD-8B3B-EB6BEC68976D}"/>
                </a:ext>
              </a:extLst>
            </p:cNvPr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A0E6AEEA-5D73-4970-A6EC-658D57E5DC6E}"/>
              </a:ext>
            </a:extLst>
          </p:cNvPr>
          <p:cNvSpPr/>
          <p:nvPr/>
        </p:nvSpPr>
        <p:spPr>
          <a:xfrm rot="5400000">
            <a:off x="6430465" y="2954679"/>
            <a:ext cx="451525" cy="850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09153F9-2136-42B1-8113-BC0D00041DED}"/>
              </a:ext>
            </a:extLst>
          </p:cNvPr>
          <p:cNvSpPr/>
          <p:nvPr/>
        </p:nvSpPr>
        <p:spPr>
          <a:xfrm>
            <a:off x="6230777" y="3432084"/>
            <a:ext cx="91440" cy="91440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09478E7-475F-4D46-99B0-41EBB283353F}"/>
              </a:ext>
            </a:extLst>
          </p:cNvPr>
          <p:cNvSpPr/>
          <p:nvPr/>
        </p:nvSpPr>
        <p:spPr>
          <a:xfrm>
            <a:off x="6990238" y="3432084"/>
            <a:ext cx="91440" cy="91440"/>
          </a:xfrm>
          <a:prstGeom prst="ellipse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D81F5F-2240-4920-B258-455FD05321E8}"/>
              </a:ext>
            </a:extLst>
          </p:cNvPr>
          <p:cNvSpPr txBox="1"/>
          <p:nvPr/>
        </p:nvSpPr>
        <p:spPr>
          <a:xfrm>
            <a:off x="5886848" y="2986719"/>
            <a:ext cx="150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Recharging Circuit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58A972-371B-4091-8783-E6E3AE20B874}"/>
              </a:ext>
            </a:extLst>
          </p:cNvPr>
          <p:cNvSpPr txBox="1"/>
          <p:nvPr/>
        </p:nvSpPr>
        <p:spPr>
          <a:xfrm>
            <a:off x="6426837" y="3290206"/>
            <a:ext cx="4587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+V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04003F-1A11-4A84-9FD2-DAC00F6A2D59}"/>
              </a:ext>
            </a:extLst>
          </p:cNvPr>
          <p:cNvSpPr txBox="1"/>
          <p:nvPr/>
        </p:nvSpPr>
        <p:spPr>
          <a:xfrm>
            <a:off x="309872" y="1680906"/>
            <a:ext cx="8553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Some batteries can reverse the chemical reaction that produces the potential difference by passing a current through the battery in the opposite direction as it would normally travel</a:t>
            </a: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E710E46E-1636-42D3-B397-F15B2D60CA76}"/>
              </a:ext>
            </a:extLst>
          </p:cNvPr>
          <p:cNvSpPr/>
          <p:nvPr/>
        </p:nvSpPr>
        <p:spPr>
          <a:xfrm>
            <a:off x="1371605" y="3749152"/>
            <a:ext cx="2034068" cy="887155"/>
          </a:xfrm>
          <a:prstGeom prst="arc">
            <a:avLst>
              <a:gd name="adj1" fmla="val 7269595"/>
              <a:gd name="adj2" fmla="val 3122760"/>
            </a:avLst>
          </a:prstGeom>
          <a:ln w="57150">
            <a:solidFill>
              <a:srgbClr val="FF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BDFF9D-E998-4818-8439-ED792A1E26AC}"/>
              </a:ext>
            </a:extLst>
          </p:cNvPr>
          <p:cNvCxnSpPr/>
          <p:nvPr/>
        </p:nvCxnSpPr>
        <p:spPr>
          <a:xfrm flipH="1">
            <a:off x="6356218" y="4342443"/>
            <a:ext cx="563401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39BDFD7-C6C1-49EC-AA27-9B786E225B0B}"/>
              </a:ext>
            </a:extLst>
          </p:cNvPr>
          <p:cNvCxnSpPr/>
          <p:nvPr/>
        </p:nvCxnSpPr>
        <p:spPr>
          <a:xfrm flipH="1">
            <a:off x="6356218" y="5241292"/>
            <a:ext cx="563401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98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Batteries | emf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8547" y="1422400"/>
            <a:ext cx="8838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We’ve been describing batteries so far as the voltage that they provide to the circuit, but that’s not the whole story…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0147" y="2251920"/>
          <a:ext cx="3784600" cy="1645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4600">
                  <a:extLst>
                    <a:ext uri="{9D8B030D-6E8A-4147-A177-3AD203B41FA5}">
                      <a16:colId xmlns:a16="http://schemas.microsoft.com/office/drawing/2014/main" val="3366534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Electromotive Force</a:t>
                      </a:r>
                      <a:r>
                        <a:rPr lang="en-US" sz="2400" baseline="0" dirty="0">
                          <a:latin typeface="+mj-lt"/>
                        </a:rPr>
                        <a:t> (emf)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590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The total energy transferred in the source per unit charge passing through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371842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990226"/>
              </p:ext>
            </p:extLst>
          </p:nvPr>
        </p:nvGraphicFramePr>
        <p:xfrm>
          <a:off x="4814047" y="2261306"/>
          <a:ext cx="3784600" cy="16691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4600">
                  <a:extLst>
                    <a:ext uri="{9D8B030D-6E8A-4147-A177-3AD203B41FA5}">
                      <a16:colId xmlns:a16="http://schemas.microsoft.com/office/drawing/2014/main" val="3366534570"/>
                    </a:ext>
                  </a:extLst>
                </a:gridCol>
              </a:tblGrid>
              <a:tr h="54653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590664"/>
                  </a:ext>
                </a:extLst>
              </a:tr>
              <a:tr h="1090002"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37184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09121"/>
              </p:ext>
            </p:extLst>
          </p:nvPr>
        </p:nvGraphicFramePr>
        <p:xfrm>
          <a:off x="4837019" y="4292506"/>
          <a:ext cx="3784600" cy="16760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4600">
                  <a:extLst>
                    <a:ext uri="{9D8B030D-6E8A-4147-A177-3AD203B41FA5}">
                      <a16:colId xmlns:a16="http://schemas.microsoft.com/office/drawing/2014/main" val="3366534570"/>
                    </a:ext>
                  </a:extLst>
                </a:gridCol>
              </a:tblGrid>
              <a:tr h="5500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Unit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590664"/>
                  </a:ext>
                </a:extLst>
              </a:tr>
              <a:tr h="10969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371842"/>
                  </a:ext>
                </a:extLst>
              </a:tr>
            </a:tbl>
          </a:graphicData>
        </a:graphic>
      </p:graphicFrame>
      <p:pic>
        <p:nvPicPr>
          <p:cNvPr id="2050" name="Picture 2" descr="Image result for batte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9" r="19378"/>
          <a:stretch/>
        </p:blipFill>
        <p:spPr bwMode="auto">
          <a:xfrm rot="16200000">
            <a:off x="1481044" y="3943047"/>
            <a:ext cx="1498697" cy="237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19E3EB7C-9378-4A24-B521-EF79961DC9AA}"/>
              </a:ext>
            </a:extLst>
          </p:cNvPr>
          <p:cNvGrpSpPr/>
          <p:nvPr/>
        </p:nvGrpSpPr>
        <p:grpSpPr>
          <a:xfrm>
            <a:off x="457199" y="4241751"/>
            <a:ext cx="3512821" cy="1777585"/>
            <a:chOff x="457199" y="4241751"/>
            <a:chExt cx="3512821" cy="1777585"/>
          </a:xfrm>
        </p:grpSpPr>
        <p:sp>
          <p:nvSpPr>
            <p:cNvPr id="4" name="Rectangle 3"/>
            <p:cNvSpPr/>
            <p:nvPr/>
          </p:nvSpPr>
          <p:spPr>
            <a:xfrm>
              <a:off x="686547" y="4241751"/>
              <a:ext cx="2971800" cy="1777585"/>
            </a:xfrm>
            <a:prstGeom prst="rect">
              <a:avLst/>
            </a:prstGeom>
            <a:solidFill>
              <a:srgbClr val="FFFF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57199" y="5092700"/>
              <a:ext cx="1242061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699260" y="4730750"/>
              <a:ext cx="0" cy="72390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851660" y="4909820"/>
              <a:ext cx="0" cy="36576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851660" y="5092700"/>
              <a:ext cx="57150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2413747" y="4982338"/>
              <a:ext cx="701040" cy="220723"/>
            </a:xfrm>
            <a:prstGeom prst="rect">
              <a:avLst/>
            </a:prstGeom>
            <a:noFill/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132140" y="5092699"/>
              <a:ext cx="837880" cy="0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665551" y="4368482"/>
              <a:ext cx="3722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" panose="02040503050406030204" pitchFamily="18" charset="0"/>
                </a:rPr>
                <a:t>ε</a:t>
              </a:r>
              <a:endPara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561327" y="4465931"/>
              <a:ext cx="32573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rPr>
                <a:t>r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B8B1B00-2594-49D5-9442-D79ED6F804B0}"/>
              </a:ext>
            </a:extLst>
          </p:cNvPr>
          <p:cNvSpPr/>
          <p:nvPr/>
        </p:nvSpPr>
        <p:spPr>
          <a:xfrm>
            <a:off x="6460125" y="2926958"/>
            <a:ext cx="4924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ε</a:t>
            </a:r>
            <a:endParaRPr lang="en-US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ED615C-BE41-47E5-B8E7-66906549C821}"/>
              </a:ext>
            </a:extLst>
          </p:cNvPr>
          <p:cNvSpPr/>
          <p:nvPr/>
        </p:nvSpPr>
        <p:spPr>
          <a:xfrm>
            <a:off x="5350032" y="4956563"/>
            <a:ext cx="27510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Volts [V]</a:t>
            </a:r>
            <a:endParaRPr lang="en-US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73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Batteries | Internal Resistance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Image result for batte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9" r="19378"/>
          <a:stretch/>
        </p:blipFill>
        <p:spPr bwMode="auto">
          <a:xfrm rot="16200000">
            <a:off x="1481044" y="3943047"/>
            <a:ext cx="1498697" cy="237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686547" y="4241751"/>
            <a:ext cx="2971800" cy="17775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199" y="5092700"/>
            <a:ext cx="1242061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99260" y="4730750"/>
            <a:ext cx="0" cy="72390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851660" y="4909820"/>
            <a:ext cx="0" cy="36576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51660" y="5092700"/>
            <a:ext cx="57150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3747" y="4982338"/>
            <a:ext cx="701040" cy="220723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32140" y="5092699"/>
            <a:ext cx="837880" cy="0"/>
          </a:xfrm>
          <a:prstGeom prst="line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65551" y="4368482"/>
            <a:ext cx="3722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ε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61327" y="4465931"/>
            <a:ext cx="325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3947" y="1474113"/>
            <a:ext cx="8749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All batteries have some amount of internal resistance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AFAF2F4-1F9F-4127-B656-5195A040A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054717"/>
              </p:ext>
            </p:extLst>
          </p:nvPr>
        </p:nvGraphicFramePr>
        <p:xfrm>
          <a:off x="4814047" y="2261306"/>
          <a:ext cx="3784600" cy="16691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4600">
                  <a:extLst>
                    <a:ext uri="{9D8B030D-6E8A-4147-A177-3AD203B41FA5}">
                      <a16:colId xmlns:a16="http://schemas.microsoft.com/office/drawing/2014/main" val="3366534570"/>
                    </a:ext>
                  </a:extLst>
                </a:gridCol>
              </a:tblGrid>
              <a:tr h="54653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Symbol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590664"/>
                  </a:ext>
                </a:extLst>
              </a:tr>
              <a:tr h="1090002">
                <a:tc>
                  <a:txBody>
                    <a:bodyPr/>
                    <a:lstStyle/>
                    <a:p>
                      <a:pPr algn="ctr"/>
                      <a:endParaRPr lang="en-US" sz="5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37184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032E26C-E6BB-42F6-B9A8-295FA61CA6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435130"/>
              </p:ext>
            </p:extLst>
          </p:nvPr>
        </p:nvGraphicFramePr>
        <p:xfrm>
          <a:off x="4837019" y="4292506"/>
          <a:ext cx="3784600" cy="16760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4600">
                  <a:extLst>
                    <a:ext uri="{9D8B030D-6E8A-4147-A177-3AD203B41FA5}">
                      <a16:colId xmlns:a16="http://schemas.microsoft.com/office/drawing/2014/main" val="3366534570"/>
                    </a:ext>
                  </a:extLst>
                </a:gridCol>
              </a:tblGrid>
              <a:tr h="55002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Unit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590664"/>
                  </a:ext>
                </a:extLst>
              </a:tr>
              <a:tr h="10969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400" dirty="0">
                        <a:solidFill>
                          <a:srgbClr val="C00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8371842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6D25A30-6D90-4121-AE68-68057B261741}"/>
              </a:ext>
            </a:extLst>
          </p:cNvPr>
          <p:cNvSpPr/>
          <p:nvPr/>
        </p:nvSpPr>
        <p:spPr>
          <a:xfrm>
            <a:off x="5171039" y="4960001"/>
            <a:ext cx="311655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Ohms [</a:t>
            </a:r>
            <a:r>
              <a:rPr lang="el-GR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r>
              <a:rPr lang="en-US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]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804B0A0-DEB0-4193-8715-40EA4DD36D41}"/>
              </a:ext>
            </a:extLst>
          </p:cNvPr>
          <p:cNvSpPr/>
          <p:nvPr/>
        </p:nvSpPr>
        <p:spPr>
          <a:xfrm>
            <a:off x="6493789" y="2926155"/>
            <a:ext cx="4251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54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20595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Batteries | emf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22700" y="4368800"/>
            <a:ext cx="5003800" cy="159702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117015" y="3639795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0.5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635" y="4248680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6025268" y="3887000"/>
            <a:ext cx="173470" cy="973927"/>
            <a:chOff x="5388736" y="3688215"/>
            <a:chExt cx="278639" cy="645660"/>
          </a:xfrm>
        </p:grpSpPr>
        <p:sp>
          <p:nvSpPr>
            <p:cNvPr id="25" name="Rectangle 24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5667375" y="3688215"/>
              <a:ext cx="0" cy="64566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 flipH="1">
              <a:off x="5389338" y="3839764"/>
              <a:ext cx="604" cy="34309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10800000">
            <a:off x="6562216" y="3886601"/>
            <a:ext cx="173470" cy="973927"/>
            <a:chOff x="5388736" y="3688215"/>
            <a:chExt cx="278639" cy="645660"/>
          </a:xfrm>
        </p:grpSpPr>
        <p:sp>
          <p:nvSpPr>
            <p:cNvPr id="29" name="Rectangle 28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>
              <a:off x="5667375" y="3688215"/>
              <a:ext cx="0" cy="64566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 flipH="1">
              <a:off x="5389338" y="3839764"/>
              <a:ext cx="604" cy="34309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 rot="10800000">
            <a:off x="6252209" y="4272735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0800000">
            <a:off x="6349941" y="4268127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0800000">
            <a:off x="6452998" y="4268127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43564" y="3276855"/>
            <a:ext cx="2913061" cy="1729368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22700" y="5179010"/>
            <a:ext cx="0" cy="160337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10358" y="4844147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1.2 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542" y="1529638"/>
            <a:ext cx="559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emf for a battery shown below?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33538" y="3313133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ε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E18EEA-28B0-4690-8643-0B7DABE7A8EF}"/>
                  </a:ext>
                </a:extLst>
              </p:cNvPr>
              <p:cNvSpPr txBox="1"/>
              <p:nvPr/>
            </p:nvSpPr>
            <p:spPr>
              <a:xfrm>
                <a:off x="363894" y="2160664"/>
                <a:ext cx="405514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400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40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40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𝑇</m:t>
                          </m:r>
                        </m:sub>
                      </m:sSub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=7+3+0.5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E18EEA-28B0-4690-8643-0B7DABE7A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4" y="2160664"/>
                <a:ext cx="4055149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8423E4F-E870-41A0-85CC-BA22490A7633}"/>
                  </a:ext>
                </a:extLst>
              </p:cNvPr>
              <p:cNvSpPr txBox="1"/>
              <p:nvPr/>
            </p:nvSpPr>
            <p:spPr>
              <a:xfrm>
                <a:off x="363894" y="2877270"/>
                <a:ext cx="203004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sSub>
                        <m:sSubPr>
                          <m:ctrlPr>
                            <a:rPr lang="el-GR" sz="40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40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40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8423E4F-E870-41A0-85CC-BA22490A7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4" y="2877270"/>
                <a:ext cx="203004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36C4879-9259-4E11-8A68-17BEC77EAB7E}"/>
                  </a:ext>
                </a:extLst>
              </p:cNvPr>
              <p:cNvSpPr txBox="1"/>
              <p:nvPr/>
            </p:nvSpPr>
            <p:spPr>
              <a:xfrm>
                <a:off x="363894" y="3666118"/>
                <a:ext cx="2776850" cy="707886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𝟏𝟐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𝟔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36C4879-9259-4E11-8A68-17BEC77EA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4" y="3666118"/>
                <a:ext cx="277685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FB02013-5C15-4B98-A659-6604ACAD80FD}"/>
                  </a:ext>
                </a:extLst>
              </p:cNvPr>
              <p:cNvSpPr txBox="1"/>
              <p:nvPr/>
            </p:nvSpPr>
            <p:spPr>
              <a:xfrm>
                <a:off x="4193622" y="2135786"/>
                <a:ext cx="245003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𝟏𝟎</m:t>
                      </m:r>
                      <m:r>
                        <a:rPr lang="en-US" sz="4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sz="4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𝟓</m:t>
                      </m:r>
                      <m:r>
                        <a:rPr lang="en-US" sz="4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l-GR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𝛀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FB02013-5C15-4B98-A659-6604ACAD8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622" y="2135786"/>
                <a:ext cx="245003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A190AA8-0394-44A0-87E3-18F1C0C79C18}"/>
                  </a:ext>
                </a:extLst>
              </p:cNvPr>
              <p:cNvSpPr/>
              <p:nvPr/>
            </p:nvSpPr>
            <p:spPr>
              <a:xfrm>
                <a:off x="2168337" y="2875028"/>
                <a:ext cx="33087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=(1.2)(10.5)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A190AA8-0394-44A0-87E3-18F1C0C79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337" y="2875028"/>
                <a:ext cx="3308726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DA8102C6-7D9F-4BA3-9265-4875AE0622D7}"/>
              </a:ext>
            </a:extLst>
          </p:cNvPr>
          <p:cNvSpPr txBox="1"/>
          <p:nvPr/>
        </p:nvSpPr>
        <p:spPr>
          <a:xfrm>
            <a:off x="7334365" y="5253432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3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C21E4E5-29A3-4166-8A53-198A34516DAA}"/>
              </a:ext>
            </a:extLst>
          </p:cNvPr>
          <p:cNvSpPr/>
          <p:nvPr/>
        </p:nvSpPr>
        <p:spPr>
          <a:xfrm>
            <a:off x="7266357" y="5846065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22589B-9F18-4623-9B16-4E6B0F950230}"/>
              </a:ext>
            </a:extLst>
          </p:cNvPr>
          <p:cNvSpPr txBox="1"/>
          <p:nvPr/>
        </p:nvSpPr>
        <p:spPr>
          <a:xfrm>
            <a:off x="5612547" y="525612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7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F19531E-EA63-4D09-A8BB-5751424B16CB}"/>
              </a:ext>
            </a:extLst>
          </p:cNvPr>
          <p:cNvSpPr/>
          <p:nvPr/>
        </p:nvSpPr>
        <p:spPr>
          <a:xfrm>
            <a:off x="5544539" y="5848758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6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1" grpId="0"/>
      <p:bldP spid="42" grpId="0" animBg="1"/>
      <p:bldP spid="3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" y="1449516"/>
            <a:ext cx="9114806" cy="47120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65B4BD3-306A-4F42-88FF-A8E1B0677549}"/>
              </a:ext>
            </a:extLst>
          </p:cNvPr>
          <p:cNvSpPr/>
          <p:nvPr/>
        </p:nvSpPr>
        <p:spPr>
          <a:xfrm>
            <a:off x="127427" y="5461906"/>
            <a:ext cx="1020336" cy="255475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D84CDD1-E6ED-40C3-B3EC-F4FA956F0F2F}"/>
              </a:ext>
            </a:extLst>
          </p:cNvPr>
          <p:cNvGrpSpPr/>
          <p:nvPr/>
        </p:nvGrpSpPr>
        <p:grpSpPr>
          <a:xfrm>
            <a:off x="1147763" y="5717381"/>
            <a:ext cx="3274102" cy="369332"/>
            <a:chOff x="1147763" y="5717381"/>
            <a:chExt cx="3274102" cy="36933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5CBBC05-197E-4917-A0B8-267360896A30}"/>
                </a:ext>
              </a:extLst>
            </p:cNvPr>
            <p:cNvSpPr txBox="1"/>
            <p:nvPr/>
          </p:nvSpPr>
          <p:spPr>
            <a:xfrm>
              <a:off x="1245996" y="5717381"/>
              <a:ext cx="31758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Essentially the same as V = IR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618D13D-C1AA-4129-B4DA-921D84C53438}"/>
                </a:ext>
              </a:extLst>
            </p:cNvPr>
            <p:cNvCxnSpPr>
              <a:stCxn id="4" idx="1"/>
            </p:cNvCxnSpPr>
            <p:nvPr/>
          </p:nvCxnSpPr>
          <p:spPr>
            <a:xfrm flipH="1" flipV="1">
              <a:off x="1147763" y="5717381"/>
              <a:ext cx="98233" cy="18466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661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Batteries | emf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22700" y="4368800"/>
            <a:ext cx="5003800" cy="159702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117015" y="3639795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0.5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635" y="4248680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6025268" y="3887000"/>
            <a:ext cx="173470" cy="973927"/>
            <a:chOff x="5388736" y="3688215"/>
            <a:chExt cx="278639" cy="645660"/>
          </a:xfrm>
        </p:grpSpPr>
        <p:sp>
          <p:nvSpPr>
            <p:cNvPr id="25" name="Rectangle 24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5667375" y="3688215"/>
              <a:ext cx="0" cy="64566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 flipH="1">
              <a:off x="5389338" y="3839764"/>
              <a:ext cx="604" cy="34309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10800000">
            <a:off x="6562216" y="3886601"/>
            <a:ext cx="173470" cy="973927"/>
            <a:chOff x="5388736" y="3688215"/>
            <a:chExt cx="278639" cy="645660"/>
          </a:xfrm>
        </p:grpSpPr>
        <p:sp>
          <p:nvSpPr>
            <p:cNvPr id="29" name="Rectangle 28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>
              <a:off x="5667375" y="3688215"/>
              <a:ext cx="0" cy="64566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 flipH="1">
              <a:off x="5389338" y="3839764"/>
              <a:ext cx="604" cy="34309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 rot="10800000">
            <a:off x="6252209" y="4272735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0800000">
            <a:off x="6349941" y="4268127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0800000">
            <a:off x="6452998" y="4268127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43564" y="3276855"/>
            <a:ext cx="2913061" cy="1729368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22700" y="5179010"/>
            <a:ext cx="0" cy="160337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10358" y="4844147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1.2 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542" y="1529638"/>
            <a:ext cx="5590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emf for a battery shown below?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33538" y="3313133"/>
            <a:ext cx="412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ε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E18EEA-28B0-4690-8643-0B7DABE7A8EF}"/>
                  </a:ext>
                </a:extLst>
              </p:cNvPr>
              <p:cNvSpPr txBox="1"/>
              <p:nvPr/>
            </p:nvSpPr>
            <p:spPr>
              <a:xfrm>
                <a:off x="363894" y="2160664"/>
                <a:ext cx="405514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400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40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4000" b="0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𝑇</m:t>
                          </m:r>
                        </m:sub>
                      </m:sSub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=7+3+0.5</m:t>
                      </m:r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E18EEA-28B0-4690-8643-0B7DABE7A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4" y="2160664"/>
                <a:ext cx="4055149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8423E4F-E870-41A0-85CC-BA22490A7633}"/>
                  </a:ext>
                </a:extLst>
              </p:cNvPr>
              <p:cNvSpPr txBox="1"/>
              <p:nvPr/>
            </p:nvSpPr>
            <p:spPr>
              <a:xfrm>
                <a:off x="363894" y="2877270"/>
                <a:ext cx="203004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𝐼</m:t>
                      </m:r>
                      <m:sSub>
                        <m:sSubPr>
                          <m:ctrlPr>
                            <a:rPr lang="el-GR" sz="40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</m:ctrlPr>
                        </m:sSubPr>
                        <m:e>
                          <m:r>
                            <a:rPr lang="en-US" sz="40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𝑅</m:t>
                          </m:r>
                        </m:e>
                        <m:sub>
                          <m:r>
                            <a:rPr lang="en-US" sz="40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Ebrima" panose="02000000000000000000" pitchFamily="2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en-US" sz="40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8423E4F-E870-41A0-85CC-BA22490A76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4" y="2877270"/>
                <a:ext cx="203004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36C4879-9259-4E11-8A68-17BEC77EAB7E}"/>
                  </a:ext>
                </a:extLst>
              </p:cNvPr>
              <p:cNvSpPr txBox="1"/>
              <p:nvPr/>
            </p:nvSpPr>
            <p:spPr>
              <a:xfrm>
                <a:off x="363894" y="3666118"/>
                <a:ext cx="2776850" cy="707886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40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ε</m:t>
                      </m:r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𝟏𝟐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𝟔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n-US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36C4879-9259-4E11-8A68-17BEC77EA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94" y="3666118"/>
                <a:ext cx="277685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FB02013-5C15-4B98-A659-6604ACAD80FD}"/>
                  </a:ext>
                </a:extLst>
              </p:cNvPr>
              <p:cNvSpPr txBox="1"/>
              <p:nvPr/>
            </p:nvSpPr>
            <p:spPr>
              <a:xfrm>
                <a:off x="4193622" y="2135786"/>
                <a:ext cx="245003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</m:t>
                      </m:r>
                      <m:r>
                        <a:rPr lang="en-US" sz="4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𝟏𝟎</m:t>
                      </m:r>
                      <m:r>
                        <a:rPr lang="en-US" sz="4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.</m:t>
                      </m:r>
                      <m:r>
                        <a:rPr lang="en-US" sz="4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𝟓</m:t>
                      </m:r>
                      <m:r>
                        <a:rPr lang="en-US" sz="4000" b="1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 </m:t>
                      </m:r>
                      <m:r>
                        <a:rPr lang="el-GR" sz="4000" b="1" i="0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𝛀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FB02013-5C15-4B98-A659-6604ACAD8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622" y="2135786"/>
                <a:ext cx="245003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A190AA8-0394-44A0-87E3-18F1C0C79C18}"/>
                  </a:ext>
                </a:extLst>
              </p:cNvPr>
              <p:cNvSpPr/>
              <p:nvPr/>
            </p:nvSpPr>
            <p:spPr>
              <a:xfrm>
                <a:off x="2171646" y="2884284"/>
                <a:ext cx="330872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Ebrima" panose="02000000000000000000" pitchFamily="2" charset="0"/>
                        </a:rPr>
                        <m:t>=(1.2)(10.5)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2A190AA8-0394-44A0-87E3-18F1C0C79C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646" y="2884284"/>
                <a:ext cx="3308726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DA8102C6-7D9F-4BA3-9265-4875AE0622D7}"/>
              </a:ext>
            </a:extLst>
          </p:cNvPr>
          <p:cNvSpPr txBox="1"/>
          <p:nvPr/>
        </p:nvSpPr>
        <p:spPr>
          <a:xfrm>
            <a:off x="7334365" y="5253432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3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C21E4E5-29A3-4166-8A53-198A34516DAA}"/>
              </a:ext>
            </a:extLst>
          </p:cNvPr>
          <p:cNvSpPr/>
          <p:nvPr/>
        </p:nvSpPr>
        <p:spPr>
          <a:xfrm>
            <a:off x="7266357" y="5846065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22589B-9F18-4623-9B16-4E6B0F950230}"/>
              </a:ext>
            </a:extLst>
          </p:cNvPr>
          <p:cNvSpPr txBox="1"/>
          <p:nvPr/>
        </p:nvSpPr>
        <p:spPr>
          <a:xfrm>
            <a:off x="5612547" y="525612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7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F19531E-EA63-4D09-A8BB-5751424B16CB}"/>
              </a:ext>
            </a:extLst>
          </p:cNvPr>
          <p:cNvSpPr/>
          <p:nvPr/>
        </p:nvSpPr>
        <p:spPr>
          <a:xfrm>
            <a:off x="5544539" y="5848758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A308760-9CA8-483A-8D50-EECA2D7EDF2D}"/>
              </a:ext>
            </a:extLst>
          </p:cNvPr>
          <p:cNvGrpSpPr/>
          <p:nvPr/>
        </p:nvGrpSpPr>
        <p:grpSpPr>
          <a:xfrm>
            <a:off x="1746504" y="1848869"/>
            <a:ext cx="1289304" cy="947439"/>
            <a:chOff x="1746504" y="1848869"/>
            <a:chExt cx="1289304" cy="94743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1E183C6-AC8E-43E9-BC67-B8744DFA9696}"/>
                </a:ext>
              </a:extLst>
            </p:cNvPr>
            <p:cNvSpPr/>
            <p:nvPr/>
          </p:nvSpPr>
          <p:spPr>
            <a:xfrm>
              <a:off x="1746504" y="2276856"/>
              <a:ext cx="1289304" cy="519452"/>
            </a:xfrm>
            <a:prstGeom prst="rect">
              <a:avLst/>
            </a:prstGeom>
            <a:solidFill>
              <a:srgbClr val="00B0F0">
                <a:alpha val="50196"/>
              </a:srgb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F0346E8-002A-4C13-AF61-893B1E99C4A8}"/>
                </a:ext>
              </a:extLst>
            </p:cNvPr>
            <p:cNvSpPr txBox="1"/>
            <p:nvPr/>
          </p:nvSpPr>
          <p:spPr>
            <a:xfrm>
              <a:off x="2198635" y="1848869"/>
              <a:ext cx="3850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B05DB8-0E61-497A-B8A9-4C1C65D2F121}"/>
              </a:ext>
            </a:extLst>
          </p:cNvPr>
          <p:cNvGrpSpPr/>
          <p:nvPr/>
        </p:nvGrpSpPr>
        <p:grpSpPr>
          <a:xfrm>
            <a:off x="3538728" y="1818862"/>
            <a:ext cx="757150" cy="977446"/>
            <a:chOff x="3538728" y="1818862"/>
            <a:chExt cx="757150" cy="977446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629E55F-B371-440A-82B6-F26AFA28C363}"/>
                </a:ext>
              </a:extLst>
            </p:cNvPr>
            <p:cNvSpPr/>
            <p:nvPr/>
          </p:nvSpPr>
          <p:spPr>
            <a:xfrm>
              <a:off x="3538728" y="2247766"/>
              <a:ext cx="757150" cy="548542"/>
            </a:xfrm>
            <a:prstGeom prst="rect">
              <a:avLst/>
            </a:prstGeom>
            <a:solidFill>
              <a:srgbClr val="00B050">
                <a:alpha val="50196"/>
              </a:srgbClr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7CB3F1A-A4CB-4D85-ADCE-20823113B5A8}"/>
                </a:ext>
              </a:extLst>
            </p:cNvPr>
            <p:cNvSpPr txBox="1"/>
            <p:nvPr/>
          </p:nvSpPr>
          <p:spPr>
            <a:xfrm>
              <a:off x="3764056" y="1818862"/>
              <a:ext cx="306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r</a:t>
              </a:r>
            </a:p>
          </p:txBody>
        </p:sp>
      </p:grpSp>
      <p:sp>
        <p:nvSpPr>
          <p:cNvPr id="49" name="Rectangle 48">
            <a:extLst>
              <a:ext uri="{FF2B5EF4-FFF2-40B4-BE49-F238E27FC236}">
                <a16:creationId xmlns:a16="http://schemas.microsoft.com/office/drawing/2014/main" id="{E2216636-8CCB-46B5-9138-A059684C66AB}"/>
              </a:ext>
            </a:extLst>
          </p:cNvPr>
          <p:cNvSpPr/>
          <p:nvPr/>
        </p:nvSpPr>
        <p:spPr>
          <a:xfrm>
            <a:off x="5366404" y="5243834"/>
            <a:ext cx="3027787" cy="975988"/>
          </a:xfrm>
          <a:prstGeom prst="rect">
            <a:avLst/>
          </a:prstGeom>
          <a:solidFill>
            <a:srgbClr val="00B0F0">
              <a:alpha val="50196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D352C6F-9EBC-4699-99C1-D01A18131EA5}"/>
              </a:ext>
            </a:extLst>
          </p:cNvPr>
          <p:cNvSpPr/>
          <p:nvPr/>
        </p:nvSpPr>
        <p:spPr>
          <a:xfrm>
            <a:off x="7085155" y="3693587"/>
            <a:ext cx="1288030" cy="890505"/>
          </a:xfrm>
          <a:prstGeom prst="rect">
            <a:avLst/>
          </a:prstGeom>
          <a:solidFill>
            <a:srgbClr val="00B050">
              <a:alpha val="50196"/>
            </a:srgbClr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3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Batteries | Terminal Voltage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22700" y="4368800"/>
            <a:ext cx="5003800" cy="1597025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334365" y="5253432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3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17015" y="3639795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0.5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266357" y="5846065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272635" y="4248680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10800000">
            <a:off x="6025268" y="3887000"/>
            <a:ext cx="173470" cy="973927"/>
            <a:chOff x="5388736" y="3688215"/>
            <a:chExt cx="278639" cy="645660"/>
          </a:xfrm>
        </p:grpSpPr>
        <p:sp>
          <p:nvSpPr>
            <p:cNvPr id="25" name="Rectangle 24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0800000">
              <a:off x="5667375" y="3688215"/>
              <a:ext cx="0" cy="64566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 flipH="1">
              <a:off x="5389338" y="3839764"/>
              <a:ext cx="604" cy="34309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 rot="10800000">
            <a:off x="6562216" y="3886601"/>
            <a:ext cx="173470" cy="973927"/>
            <a:chOff x="5388736" y="3688215"/>
            <a:chExt cx="278639" cy="645660"/>
          </a:xfrm>
        </p:grpSpPr>
        <p:sp>
          <p:nvSpPr>
            <p:cNvPr id="29" name="Rectangle 28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0800000">
              <a:off x="5667375" y="3688215"/>
              <a:ext cx="0" cy="64566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0800000" flipH="1">
              <a:off x="5389338" y="3839764"/>
              <a:ext cx="604" cy="34309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/>
          <p:nvPr/>
        </p:nvSpPr>
        <p:spPr>
          <a:xfrm rot="10800000">
            <a:off x="6252209" y="4272735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10800000">
            <a:off x="6349941" y="4268127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10800000">
            <a:off x="6452998" y="4268127"/>
            <a:ext cx="45719" cy="2100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643564" y="3276855"/>
            <a:ext cx="2913061" cy="1729368"/>
          </a:xfrm>
          <a:prstGeom prst="rect">
            <a:avLst/>
          </a:prstGeom>
          <a:noFill/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22700" y="5179010"/>
            <a:ext cx="0" cy="160337"/>
          </a:xfrm>
          <a:prstGeom prst="straightConnector1">
            <a:avLst/>
          </a:prstGeom>
          <a:ln w="762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10358" y="4844147"/>
            <a:ext cx="1128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1.2 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7542" y="1529638"/>
            <a:ext cx="7106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What is the terminal voltage for a battery shown below?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87598" y="3338228"/>
            <a:ext cx="1149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12.6 V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2D2667E-64D3-4D9F-8DE4-F0AFB2CC4834}"/>
              </a:ext>
            </a:extLst>
          </p:cNvPr>
          <p:cNvSpPr/>
          <p:nvPr/>
        </p:nvSpPr>
        <p:spPr>
          <a:xfrm>
            <a:off x="5643563" y="3271330"/>
            <a:ext cx="2913061" cy="172936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26AFC62-CCB5-4B9B-A911-7800EF6CA01F}"/>
              </a:ext>
            </a:extLst>
          </p:cNvPr>
          <p:cNvSpPr txBox="1"/>
          <p:nvPr/>
        </p:nvSpPr>
        <p:spPr>
          <a:xfrm>
            <a:off x="5612547" y="5256125"/>
            <a:ext cx="8258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7 </a:t>
            </a:r>
            <a:r>
              <a:rPr lang="el-G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Ω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C16A06C-996D-48F7-B953-7BEC81B048DE}"/>
              </a:ext>
            </a:extLst>
          </p:cNvPr>
          <p:cNvSpPr/>
          <p:nvPr/>
        </p:nvSpPr>
        <p:spPr>
          <a:xfrm>
            <a:off x="5544539" y="5848758"/>
            <a:ext cx="954157" cy="2341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C6FB3FD-4587-4459-B390-DD0625AADF47}"/>
                  </a:ext>
                </a:extLst>
              </p:cNvPr>
              <p:cNvSpPr txBox="1"/>
              <p:nvPr/>
            </p:nvSpPr>
            <p:spPr>
              <a:xfrm>
                <a:off x="530352" y="2220175"/>
                <a:ext cx="299421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𝐼𝑅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=(1.2)(7)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C6FB3FD-4587-4459-B390-DD0625AADF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" y="2220175"/>
                <a:ext cx="2994218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9E9E92E-D44C-44FC-9BFC-C5EAE94D2D3D}"/>
                  </a:ext>
                </a:extLst>
              </p:cNvPr>
              <p:cNvSpPr txBox="1"/>
              <p:nvPr/>
            </p:nvSpPr>
            <p:spPr>
              <a:xfrm>
                <a:off x="530352" y="2875002"/>
                <a:ext cx="30024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𝐼𝑅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=(1.2)(</m:t>
                      </m:r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9E9E92E-D44C-44FC-9BFC-C5EAE94D2D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" y="2875002"/>
                <a:ext cx="3002489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03353BA-C16F-4C59-8371-FB6FE3C8AB8E}"/>
                  </a:ext>
                </a:extLst>
              </p:cNvPr>
              <p:cNvSpPr txBox="1"/>
              <p:nvPr/>
            </p:nvSpPr>
            <p:spPr>
              <a:xfrm>
                <a:off x="3524570" y="2232570"/>
                <a:ext cx="12154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=8.4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03353BA-C16F-4C59-8371-FB6FE3C8AB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570" y="2232570"/>
                <a:ext cx="1215461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7207133-13C7-4A63-ACA4-A8E702134026}"/>
                  </a:ext>
                </a:extLst>
              </p:cNvPr>
              <p:cNvSpPr txBox="1"/>
              <p:nvPr/>
            </p:nvSpPr>
            <p:spPr>
              <a:xfrm>
                <a:off x="3529856" y="2869522"/>
                <a:ext cx="121546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=3.6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7207133-13C7-4A63-ACA4-A8E702134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856" y="2869522"/>
                <a:ext cx="1215461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5301152-DF61-4ECC-8DC4-0AC743300B39}"/>
                  </a:ext>
                </a:extLst>
              </p:cNvPr>
              <p:cNvSpPr txBox="1"/>
              <p:nvPr/>
            </p:nvSpPr>
            <p:spPr>
              <a:xfrm>
                <a:off x="530352" y="4114404"/>
                <a:ext cx="290073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8.4 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US" sz="28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3.6 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5301152-DF61-4ECC-8DC4-0AC743300B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52" y="4114404"/>
                <a:ext cx="290073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1CD3147-7FDA-47ED-8F50-E556F03AA99F}"/>
                  </a:ext>
                </a:extLst>
              </p:cNvPr>
              <p:cNvSpPr txBox="1"/>
              <p:nvPr/>
            </p:nvSpPr>
            <p:spPr>
              <a:xfrm>
                <a:off x="547491" y="4712169"/>
                <a:ext cx="23051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4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4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=12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oMath>
                  </m:oMathPara>
                </a14:m>
                <a:endParaRPr lang="en-US" sz="4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1CD3147-7FDA-47ED-8F50-E556F03AA9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91" y="4712169"/>
                <a:ext cx="230518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03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7" grpId="0"/>
      <p:bldP spid="45" grpId="0"/>
      <p:bldP spid="46" grpId="0"/>
      <p:bldP spid="47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32293</TotalTime>
  <Words>497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Calibri</vt:lpstr>
      <vt:lpstr>Calibri Light</vt:lpstr>
      <vt:lpstr>Cambria</vt:lpstr>
      <vt:lpstr>Cambria Math</vt:lpstr>
      <vt:lpstr>Ebrima</vt:lpstr>
      <vt:lpstr>Wingdings</vt:lpstr>
      <vt:lpstr>Retrospect</vt:lpstr>
      <vt:lpstr>Batteries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Batteries</dc:title>
  <dc:creator>Joe Cossette</dc:creator>
  <cp:lastModifiedBy>Joe Cossette</cp:lastModifiedBy>
  <cp:revision>297</cp:revision>
  <dcterms:created xsi:type="dcterms:W3CDTF">2014-08-31T00:23:19Z</dcterms:created>
  <dcterms:modified xsi:type="dcterms:W3CDTF">2021-01-14T07:10:11Z</dcterms:modified>
</cp:coreProperties>
</file>