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4"/>
  </p:notesMasterIdLst>
  <p:sldIdLst>
    <p:sldId id="484" r:id="rId2"/>
    <p:sldId id="462" r:id="rId3"/>
    <p:sldId id="480" r:id="rId4"/>
    <p:sldId id="483" r:id="rId5"/>
    <p:sldId id="465" r:id="rId6"/>
    <p:sldId id="466" r:id="rId7"/>
    <p:sldId id="485" r:id="rId8"/>
    <p:sldId id="487" r:id="rId9"/>
    <p:sldId id="491" r:id="rId10"/>
    <p:sldId id="488" r:id="rId11"/>
    <p:sldId id="489" r:id="rId12"/>
    <p:sldId id="3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0070C0"/>
    <a:srgbClr val="FECFC6"/>
    <a:srgbClr val="E29DFD"/>
    <a:srgbClr val="FFCC99"/>
    <a:srgbClr val="FF99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CE2E-1EF4-4559-BD3F-1F67C8E1FE5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9CE6-E582-48CE-8C27-3A531F2F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3tt741pwxqwm0.cloudfront.net/WGBH/conv16/conv16-int-rollercoaster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Calculating Energy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&amp; Momentum</a:t>
            </a:r>
          </a:p>
        </p:txBody>
      </p:sp>
    </p:spTree>
    <p:extLst>
      <p:ext uri="{BB962C8B-B14F-4D97-AF65-F5344CB8AC3E}">
        <p14:creationId xmlns:p14="http://schemas.microsoft.com/office/powerpoint/2010/main" val="355523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15798"/>
          <a:stretch/>
        </p:blipFill>
        <p:spPr>
          <a:xfrm>
            <a:off x="272632" y="3831173"/>
            <a:ext cx="3772692" cy="23218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3538" y="5107961"/>
            <a:ext cx="744583" cy="3135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43144" y="4593067"/>
            <a:ext cx="1363979" cy="13411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7107" y="503279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100 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2913" y="4532107"/>
            <a:ext cx="0" cy="146304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62425" y="5121675"/>
            <a:ext cx="404406" cy="3135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8795" y="5047596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70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D423D9-6175-49F6-9EA3-03F609BD2821}"/>
                  </a:ext>
                </a:extLst>
              </p:cNvPr>
              <p:cNvSpPr txBox="1"/>
              <p:nvPr/>
            </p:nvSpPr>
            <p:spPr>
              <a:xfrm>
                <a:off x="4154474" y="2825763"/>
                <a:ext cx="3303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D423D9-6175-49F6-9EA3-03F609BD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474" y="2825763"/>
                <a:ext cx="33030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D1CDED-DEED-43F0-9450-D5B646C18258}"/>
                  </a:ext>
                </a:extLst>
              </p:cNvPr>
              <p:cNvSpPr txBox="1"/>
              <p:nvPr/>
            </p:nvSpPr>
            <p:spPr>
              <a:xfrm>
                <a:off x="4756884" y="3438860"/>
                <a:ext cx="3359766" cy="519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D1CDED-DEED-43F0-9450-D5B646C18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884" y="3438860"/>
                <a:ext cx="3359766" cy="519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D8A8B9-793F-48B8-A5CE-B5002E54A90F}"/>
              </a:ext>
            </a:extLst>
          </p:cNvPr>
          <p:cNvCxnSpPr>
            <a:cxnSpLocks/>
          </p:cNvCxnSpPr>
          <p:nvPr/>
        </p:nvCxnSpPr>
        <p:spPr>
          <a:xfrm flipV="1">
            <a:off x="5083234" y="2923891"/>
            <a:ext cx="495300" cy="24813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B06079-692F-4D43-BD9E-B2F5CA3CA021}"/>
              </a:ext>
            </a:extLst>
          </p:cNvPr>
          <p:cNvCxnSpPr>
            <a:cxnSpLocks/>
          </p:cNvCxnSpPr>
          <p:nvPr/>
        </p:nvCxnSpPr>
        <p:spPr>
          <a:xfrm flipV="1">
            <a:off x="4859397" y="3625840"/>
            <a:ext cx="308324" cy="1825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8C8996-1471-470A-A87B-276159C60856}"/>
              </a:ext>
            </a:extLst>
          </p:cNvPr>
          <p:cNvCxnSpPr>
            <a:cxnSpLocks/>
          </p:cNvCxnSpPr>
          <p:nvPr/>
        </p:nvCxnSpPr>
        <p:spPr>
          <a:xfrm flipV="1">
            <a:off x="6050022" y="3625840"/>
            <a:ext cx="308324" cy="1825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B7E4-B2A1-415D-946F-D0C0270605FA}"/>
              </a:ext>
            </a:extLst>
          </p:cNvPr>
          <p:cNvCxnSpPr>
            <a:cxnSpLocks/>
          </p:cNvCxnSpPr>
          <p:nvPr/>
        </p:nvCxnSpPr>
        <p:spPr>
          <a:xfrm flipV="1">
            <a:off x="7335896" y="3625840"/>
            <a:ext cx="308324" cy="1825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3684E1-0862-49E5-8CE2-87D087752195}"/>
                  </a:ext>
                </a:extLst>
              </p:cNvPr>
              <p:cNvSpPr txBox="1"/>
              <p:nvPr/>
            </p:nvSpPr>
            <p:spPr>
              <a:xfrm>
                <a:off x="3673634" y="4062666"/>
                <a:ext cx="5061100" cy="502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(9.81)(100)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(9.81)(70)+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3684E1-0862-49E5-8CE2-87D087752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34" y="4062666"/>
                <a:ext cx="5061100" cy="502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8CF01F-0094-4643-87EA-5CD6044E4E7A}"/>
                  </a:ext>
                </a:extLst>
              </p:cNvPr>
              <p:cNvSpPr txBox="1"/>
              <p:nvPr/>
            </p:nvSpPr>
            <p:spPr>
              <a:xfrm>
                <a:off x="5237198" y="4817606"/>
                <a:ext cx="2727502" cy="49244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8CF01F-0094-4643-87EA-5CD6044E4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198" y="4817606"/>
                <a:ext cx="272750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CD16F0F-CEBD-4CDA-BEAD-DE7C868F77D3}"/>
              </a:ext>
            </a:extLst>
          </p:cNvPr>
          <p:cNvSpPr txBox="1"/>
          <p:nvPr/>
        </p:nvSpPr>
        <p:spPr>
          <a:xfrm>
            <a:off x="371166" y="3567869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18F85B-C974-406B-8C8C-993781332BE5}"/>
              </a:ext>
            </a:extLst>
          </p:cNvPr>
          <p:cNvSpPr txBox="1"/>
          <p:nvPr/>
        </p:nvSpPr>
        <p:spPr>
          <a:xfrm>
            <a:off x="2004983" y="4197169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0176C8-29F4-4C6B-A2EB-DAC482032E67}"/>
              </a:ext>
            </a:extLst>
          </p:cNvPr>
          <p:cNvSpPr txBox="1"/>
          <p:nvPr/>
        </p:nvSpPr>
        <p:spPr>
          <a:xfrm>
            <a:off x="2593268" y="4195651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60A95-5A38-46E3-BEF5-2931F18BEB7D}"/>
              </a:ext>
            </a:extLst>
          </p:cNvPr>
          <p:cNvSpPr txBox="1"/>
          <p:nvPr/>
        </p:nvSpPr>
        <p:spPr>
          <a:xfrm>
            <a:off x="2581836" y="1490383"/>
            <a:ext cx="634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What is the velocity of a marble at point A?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196A28-11CE-4822-97A4-24CEF2459EB1}"/>
              </a:ext>
            </a:extLst>
          </p:cNvPr>
          <p:cNvSpPr txBox="1"/>
          <p:nvPr/>
        </p:nvSpPr>
        <p:spPr>
          <a:xfrm>
            <a:off x="272632" y="1490383"/>
            <a:ext cx="2089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*if you aren’t given the mass, you should write out the equation and the mass will cancel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FD5C0-3EDA-494B-B28A-D4194D890898}"/>
              </a:ext>
            </a:extLst>
          </p:cNvPr>
          <p:cNvSpPr txBox="1"/>
          <p:nvPr/>
        </p:nvSpPr>
        <p:spPr>
          <a:xfrm>
            <a:off x="2825077" y="1947940"/>
            <a:ext cx="585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Energy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Energy</a:t>
            </a:r>
          </a:p>
        </p:txBody>
      </p:sp>
    </p:spTree>
    <p:extLst>
      <p:ext uri="{BB962C8B-B14F-4D97-AF65-F5344CB8AC3E}">
        <p14:creationId xmlns:p14="http://schemas.microsoft.com/office/powerpoint/2010/main" val="859377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Mass? No Problem…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xploringthemillcity.files.wordpress.com/2010/10/minnehaha-fa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r="13646"/>
          <a:stretch/>
        </p:blipFill>
        <p:spPr bwMode="auto">
          <a:xfrm>
            <a:off x="6328227" y="1531725"/>
            <a:ext cx="2380343" cy="23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304799" y="1531725"/>
            <a:ext cx="5820229" cy="23699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Water at the bottom of a waterfall has a velocity of 30 m/s after falling 16 meters. What is the water speed at the top?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302FEE-E40C-4832-B31E-936D22157B9E}"/>
                  </a:ext>
                </a:extLst>
              </p:cNvPr>
              <p:cNvSpPr txBox="1"/>
              <p:nvPr/>
            </p:nvSpPr>
            <p:spPr>
              <a:xfrm>
                <a:off x="2251879" y="3587055"/>
                <a:ext cx="3303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302FEE-E40C-4832-B31E-936D22157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79" y="3587055"/>
                <a:ext cx="33030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F95C19-7085-4880-B8DB-90119718C889}"/>
                  </a:ext>
                </a:extLst>
              </p:cNvPr>
              <p:cNvSpPr txBox="1"/>
              <p:nvPr/>
            </p:nvSpPr>
            <p:spPr>
              <a:xfrm>
                <a:off x="1625599" y="4200152"/>
                <a:ext cx="3429001" cy="502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F95C19-7085-4880-B8DB-90119718C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99" y="4200152"/>
                <a:ext cx="3429001" cy="502317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FB1BAB-7208-4DEC-BB8C-078D75B6AC2F}"/>
              </a:ext>
            </a:extLst>
          </p:cNvPr>
          <p:cNvCxnSpPr>
            <a:cxnSpLocks/>
          </p:cNvCxnSpPr>
          <p:nvPr/>
        </p:nvCxnSpPr>
        <p:spPr>
          <a:xfrm flipV="1">
            <a:off x="4116124" y="3677840"/>
            <a:ext cx="495300" cy="24813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F29F9D-6809-4846-A5C6-CD402FF59415}"/>
              </a:ext>
            </a:extLst>
          </p:cNvPr>
          <p:cNvCxnSpPr>
            <a:cxnSpLocks/>
          </p:cNvCxnSpPr>
          <p:nvPr/>
        </p:nvCxnSpPr>
        <p:spPr>
          <a:xfrm flipV="1">
            <a:off x="1843288" y="4387132"/>
            <a:ext cx="308324" cy="1825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32D7AB-E531-4039-A816-3E9F5EC056F1}"/>
              </a:ext>
            </a:extLst>
          </p:cNvPr>
          <p:cNvCxnSpPr>
            <a:cxnSpLocks/>
          </p:cNvCxnSpPr>
          <p:nvPr/>
        </p:nvCxnSpPr>
        <p:spPr>
          <a:xfrm flipV="1">
            <a:off x="2951361" y="4387132"/>
            <a:ext cx="308324" cy="1825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111841-4B1D-485A-BB4D-E3416DC051BF}"/>
              </a:ext>
            </a:extLst>
          </p:cNvPr>
          <p:cNvCxnSpPr>
            <a:cxnSpLocks/>
          </p:cNvCxnSpPr>
          <p:nvPr/>
        </p:nvCxnSpPr>
        <p:spPr>
          <a:xfrm flipV="1">
            <a:off x="4272161" y="4387132"/>
            <a:ext cx="308324" cy="1825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8AC05D-5583-41AE-89B4-5621255E9281}"/>
                  </a:ext>
                </a:extLst>
              </p:cNvPr>
              <p:cNvSpPr txBox="1"/>
              <p:nvPr/>
            </p:nvSpPr>
            <p:spPr>
              <a:xfrm>
                <a:off x="574973" y="4823958"/>
                <a:ext cx="5061100" cy="502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(9.81)(16)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(30)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8AC05D-5583-41AE-89B4-5621255E9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3" y="4823958"/>
                <a:ext cx="5061100" cy="502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B9D6A3-AC0A-48DA-8E1E-7E7E792AE2C3}"/>
                  </a:ext>
                </a:extLst>
              </p:cNvPr>
              <p:cNvSpPr txBox="1"/>
              <p:nvPr/>
            </p:nvSpPr>
            <p:spPr>
              <a:xfrm>
                <a:off x="3167631" y="5638705"/>
                <a:ext cx="2957398" cy="503599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B9D6A3-AC0A-48DA-8E1E-7E7E792AE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31" y="5638705"/>
                <a:ext cx="2957398" cy="503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9B3FCC0-4D97-4787-A2EE-F21D4BFB6A77}"/>
              </a:ext>
            </a:extLst>
          </p:cNvPr>
          <p:cNvSpPr txBox="1"/>
          <p:nvPr/>
        </p:nvSpPr>
        <p:spPr>
          <a:xfrm>
            <a:off x="7830106" y="3077395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2BD03-BA4E-4F1F-B6DA-7D82C5200C70}"/>
              </a:ext>
            </a:extLst>
          </p:cNvPr>
          <p:cNvSpPr txBox="1"/>
          <p:nvPr/>
        </p:nvSpPr>
        <p:spPr>
          <a:xfrm>
            <a:off x="8708570" y="1820089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338810-158D-44EB-AB13-E10972277221}"/>
              </a:ext>
            </a:extLst>
          </p:cNvPr>
          <p:cNvSpPr txBox="1"/>
          <p:nvPr/>
        </p:nvSpPr>
        <p:spPr>
          <a:xfrm>
            <a:off x="8708570" y="2100601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</a:t>
            </a:r>
          </a:p>
        </p:txBody>
      </p:sp>
    </p:spTree>
    <p:extLst>
      <p:ext uri="{BB962C8B-B14F-4D97-AF65-F5344CB8AC3E}">
        <p14:creationId xmlns:p14="http://schemas.microsoft.com/office/powerpoint/2010/main" val="252983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and calculate kinetic energy and gravitational potential energy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explain the implications of the conservation of energy and show that the total energy in a closed system is always the same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interpret a scenario and set up an equality based on the energies present at different locations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conservation of energy to solve for an unknown energy or variable in a problem</a:t>
            </a:r>
          </a:p>
        </p:txBody>
      </p:sp>
    </p:spTree>
    <p:extLst>
      <p:ext uri="{BB962C8B-B14F-4D97-AF65-F5344CB8AC3E}">
        <p14:creationId xmlns:p14="http://schemas.microsoft.com/office/powerpoint/2010/main" val="95063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Calculations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47" y="1783517"/>
            <a:ext cx="5476700" cy="3769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DAA8A4-84F3-479E-86A2-6386EBB175A5}"/>
              </a:ext>
            </a:extLst>
          </p:cNvPr>
          <p:cNvSpPr txBox="1"/>
          <p:nvPr/>
        </p:nvSpPr>
        <p:spPr>
          <a:xfrm>
            <a:off x="3155036" y="2533337"/>
            <a:ext cx="286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Kinetic Energy (KE)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ABB64-1F75-42D6-9F3C-ACC34D79C287}"/>
              </a:ext>
            </a:extLst>
          </p:cNvPr>
          <p:cNvSpPr txBox="1"/>
          <p:nvPr/>
        </p:nvSpPr>
        <p:spPr>
          <a:xfrm>
            <a:off x="3334916" y="3433783"/>
            <a:ext cx="286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 Energy (PE)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7CD314-9626-4FAE-9F69-8E9080EC68AD}"/>
              </a:ext>
            </a:extLst>
          </p:cNvPr>
          <p:cNvSpPr/>
          <p:nvPr/>
        </p:nvSpPr>
        <p:spPr>
          <a:xfrm>
            <a:off x="1917700" y="2567855"/>
            <a:ext cx="1123950" cy="369332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AC92B-E645-4A13-BC10-96CDF78895A5}"/>
              </a:ext>
            </a:extLst>
          </p:cNvPr>
          <p:cNvSpPr/>
          <p:nvPr/>
        </p:nvSpPr>
        <p:spPr>
          <a:xfrm>
            <a:off x="1917699" y="3429000"/>
            <a:ext cx="1273175" cy="369332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8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has more energy??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7E6FF0-25FF-4942-ADCC-415709B25303}"/>
              </a:ext>
            </a:extLst>
          </p:cNvPr>
          <p:cNvGrpSpPr/>
          <p:nvPr/>
        </p:nvGrpSpPr>
        <p:grpSpPr>
          <a:xfrm>
            <a:off x="353467" y="1629356"/>
            <a:ext cx="4162478" cy="2573160"/>
            <a:chOff x="139982" y="1441384"/>
            <a:chExt cx="4162478" cy="2573160"/>
          </a:xfrm>
        </p:grpSpPr>
        <p:pic>
          <p:nvPicPr>
            <p:cNvPr id="4098" name="Picture 2" descr="http://resources2.news.com.au/images/2012/08/14/1226450/209066-usain-bo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4" r="24359"/>
            <a:stretch/>
          </p:blipFill>
          <p:spPr bwMode="auto">
            <a:xfrm>
              <a:off x="139982" y="1441384"/>
              <a:ext cx="3156690" cy="257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275" y="1615541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100 kg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501025" y="2727964"/>
              <a:ext cx="112395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96672" y="2865952"/>
              <a:ext cx="1005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7.67 m/s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E1180B-807E-42D4-AF04-D063429A8B19}"/>
              </a:ext>
            </a:extLst>
          </p:cNvPr>
          <p:cNvGrpSpPr/>
          <p:nvPr/>
        </p:nvGrpSpPr>
        <p:grpSpPr>
          <a:xfrm>
            <a:off x="5519027" y="1408808"/>
            <a:ext cx="2422045" cy="2914288"/>
            <a:chOff x="4919328" y="1632151"/>
            <a:chExt cx="3868422" cy="4654619"/>
          </a:xfrm>
        </p:grpSpPr>
        <p:pic>
          <p:nvPicPr>
            <p:cNvPr id="12" name="Picture 2" descr="http://thumbs.dreamstime.com/z/man-diving-board-illustration-depicts-high-above-swimming-pool-3601606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95"/>
            <a:stretch/>
          </p:blipFill>
          <p:spPr bwMode="auto">
            <a:xfrm>
              <a:off x="4919328" y="1632151"/>
              <a:ext cx="3658870" cy="465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092298" y="1731907"/>
              <a:ext cx="1485900" cy="50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kg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7406623" y="3500850"/>
              <a:ext cx="19050" cy="1990725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435196" y="4311546"/>
              <a:ext cx="1352554" cy="5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CEEDA9-39CE-4588-ACE7-D9A738219F5B}"/>
                  </a:ext>
                </a:extLst>
              </p:cNvPr>
              <p:cNvSpPr txBox="1"/>
              <p:nvPr/>
            </p:nvSpPr>
            <p:spPr>
              <a:xfrm>
                <a:off x="324439" y="4328685"/>
                <a:ext cx="2065758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CEEDA9-39CE-4588-ACE7-D9A738219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9" y="4328685"/>
                <a:ext cx="2065758" cy="594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053375-04C5-4C10-85CE-A69E03A770DB}"/>
                  </a:ext>
                </a:extLst>
              </p:cNvPr>
              <p:cNvSpPr txBox="1"/>
              <p:nvPr/>
            </p:nvSpPr>
            <p:spPr>
              <a:xfrm>
                <a:off x="904760" y="5026723"/>
                <a:ext cx="2816027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(100)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(7.67)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053375-04C5-4C10-85CE-A69E03A77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60" y="5026723"/>
                <a:ext cx="2816027" cy="594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D96828-B830-4B5C-A7F8-0B1109852410}"/>
                  </a:ext>
                </a:extLst>
              </p:cNvPr>
              <p:cNvSpPr txBox="1"/>
              <p:nvPr/>
            </p:nvSpPr>
            <p:spPr>
              <a:xfrm>
                <a:off x="919274" y="5710360"/>
                <a:ext cx="1699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𝟐𝟗𝟒𝟏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D96828-B830-4B5C-A7F8-0B110985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4" y="5710360"/>
                <a:ext cx="16998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98A735-0529-446A-A7BA-CF0FF08190F5}"/>
                  </a:ext>
                </a:extLst>
              </p:cNvPr>
              <p:cNvSpPr txBox="1"/>
              <p:nvPr/>
            </p:nvSpPr>
            <p:spPr>
              <a:xfrm>
                <a:off x="4572000" y="4318160"/>
                <a:ext cx="19208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98A735-0529-446A-A7BA-CF0FF0819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18160"/>
                <a:ext cx="19208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931F2-264F-4999-B28F-2FC95CCF7C87}"/>
                  </a:ext>
                </a:extLst>
              </p:cNvPr>
              <p:cNvSpPr txBox="1"/>
              <p:nvPr/>
            </p:nvSpPr>
            <p:spPr>
              <a:xfrm>
                <a:off x="5152321" y="5016198"/>
                <a:ext cx="2993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=(100)(9.81)(3)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931F2-264F-4999-B28F-2FC95CCF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21" y="5016198"/>
                <a:ext cx="299351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A08ADE-63E2-4A39-86F2-E3D2801450AF}"/>
                  </a:ext>
                </a:extLst>
              </p:cNvPr>
              <p:cNvSpPr txBox="1"/>
              <p:nvPr/>
            </p:nvSpPr>
            <p:spPr>
              <a:xfrm>
                <a:off x="5166835" y="5699835"/>
                <a:ext cx="1699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𝟐𝟗𝟒𝟑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A08ADE-63E2-4A39-86F2-E3D280145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35" y="5699835"/>
                <a:ext cx="169988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5CC2A55-E4C4-4273-A0D4-87C2701F832D}"/>
              </a:ext>
            </a:extLst>
          </p:cNvPr>
          <p:cNvSpPr/>
          <p:nvPr/>
        </p:nvSpPr>
        <p:spPr>
          <a:xfrm>
            <a:off x="4515945" y="1362124"/>
            <a:ext cx="4497426" cy="491498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Relationships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548" y="2724912"/>
            <a:ext cx="622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How does PE change when you triple the height?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547" y="4398178"/>
            <a:ext cx="638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How does KE change when you triple the velocity?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B30FDA-2365-4F3A-A118-E2A475A51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28"/>
          <a:stretch/>
        </p:blipFill>
        <p:spPr>
          <a:xfrm>
            <a:off x="413225" y="1595091"/>
            <a:ext cx="4249572" cy="461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3779D-4BBE-4938-934A-4A158FE8A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28"/>
          <a:stretch/>
        </p:blipFill>
        <p:spPr>
          <a:xfrm>
            <a:off x="413225" y="2114067"/>
            <a:ext cx="4249572" cy="461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E8193-8E00-4435-8F64-BFCE8E41FABF}"/>
              </a:ext>
            </a:extLst>
          </p:cNvPr>
          <p:cNvSpPr txBox="1"/>
          <p:nvPr/>
        </p:nvSpPr>
        <p:spPr>
          <a:xfrm>
            <a:off x="1619250" y="3359106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times 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82B00-899C-4E86-9FE7-7355395F0E34}"/>
              </a:ext>
            </a:extLst>
          </p:cNvPr>
          <p:cNvSpPr txBox="1"/>
          <p:nvPr/>
        </p:nvSpPr>
        <p:spPr>
          <a:xfrm>
            <a:off x="1619250" y="5035506"/>
            <a:ext cx="252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times KE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9B4753-0A14-431E-8EA1-4D23EF9F1477}"/>
              </a:ext>
            </a:extLst>
          </p:cNvPr>
          <p:cNvGrpSpPr/>
          <p:nvPr/>
        </p:nvGrpSpPr>
        <p:grpSpPr>
          <a:xfrm>
            <a:off x="931000" y="4859843"/>
            <a:ext cx="688250" cy="529606"/>
            <a:chOff x="931000" y="4859843"/>
            <a:chExt cx="688250" cy="529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E6EF10-AB58-4013-90E5-9A605FAEE768}"/>
                </a:ext>
              </a:extLst>
            </p:cNvPr>
            <p:cNvSpPr/>
            <p:nvPr/>
          </p:nvSpPr>
          <p:spPr>
            <a:xfrm>
              <a:off x="931000" y="4859843"/>
              <a:ext cx="5068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  <a:r>
                <a:rPr lang="en-US" sz="2800" baseline="30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en-US" sz="28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058F12A-AB8B-44D6-9C08-86273A6D82B6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1304925" y="5191029"/>
              <a:ext cx="314325" cy="19842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415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of Mechanical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7" y="1531726"/>
            <a:ext cx="1619476" cy="4696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80A0C-71C3-45B1-9926-18736E69E461}"/>
              </a:ext>
            </a:extLst>
          </p:cNvPr>
          <p:cNvSpPr txBox="1"/>
          <p:nvPr/>
        </p:nvSpPr>
        <p:spPr>
          <a:xfrm>
            <a:off x="1803944" y="26116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3750 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752A4-C6F7-4046-8961-F873273AC8A0}"/>
              </a:ext>
            </a:extLst>
          </p:cNvPr>
          <p:cNvSpPr txBox="1"/>
          <p:nvPr/>
        </p:nvSpPr>
        <p:spPr>
          <a:xfrm>
            <a:off x="1803944" y="363342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7500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59B21-EF44-4A71-9D92-1E725A89FD01}"/>
              </a:ext>
            </a:extLst>
          </p:cNvPr>
          <p:cNvSpPr txBox="1"/>
          <p:nvPr/>
        </p:nvSpPr>
        <p:spPr>
          <a:xfrm>
            <a:off x="1816644" y="4601807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11250 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E19B8-5929-411C-8565-9DEE9852E875}"/>
              </a:ext>
            </a:extLst>
          </p:cNvPr>
          <p:cNvSpPr txBox="1"/>
          <p:nvPr/>
        </p:nvSpPr>
        <p:spPr>
          <a:xfrm>
            <a:off x="1803944" y="5687657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15000 J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1367CD8A-D765-41B4-ABBB-2FE1E79F2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43" y="1582239"/>
            <a:ext cx="6681890" cy="5847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kumimoji="0" lang="en-US" sz="3200" b="0" dirty="0">
                <a:solidFill>
                  <a:schemeClr val="bg1"/>
                </a:solidFill>
                <a:latin typeface="+mj-lt"/>
              </a:rPr>
              <a:t>Total Energy Before = Total Energy After</a:t>
            </a:r>
          </a:p>
        </p:txBody>
      </p:sp>
    </p:spTree>
    <p:extLst>
      <p:ext uri="{BB962C8B-B14F-4D97-AF65-F5344CB8AC3E}">
        <p14:creationId xmlns:p14="http://schemas.microsoft.com/office/powerpoint/2010/main" val="287859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of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age.pbs.org/poster_images/assets/mck05_int_rollercoaster_PXcVpNk.jpg.resize.71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1" y="1531726"/>
            <a:ext cx="8113214" cy="45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8732" y="2690948"/>
            <a:ext cx="2288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Click here for Simulation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1591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of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793" y="1526909"/>
            <a:ext cx="6747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 2-kg ball is released from a height of 20 m. What is its velocity when its height has decreased to 5 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6634" y="1768220"/>
            <a:ext cx="70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m/s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5E6F9B-8294-492C-8710-38B1B9B5DE53}"/>
              </a:ext>
            </a:extLst>
          </p:cNvPr>
          <p:cNvCxnSpPr/>
          <p:nvPr/>
        </p:nvCxnSpPr>
        <p:spPr>
          <a:xfrm>
            <a:off x="7474998" y="4862893"/>
            <a:ext cx="7095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6344D6-FFCB-4E1E-BC9F-8BB2D7407602}"/>
              </a:ext>
            </a:extLst>
          </p:cNvPr>
          <p:cNvCxnSpPr/>
          <p:nvPr/>
        </p:nvCxnSpPr>
        <p:spPr>
          <a:xfrm>
            <a:off x="7217545" y="2357906"/>
            <a:ext cx="95878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144BD90-4C99-4C93-A158-021BD9BC370E}"/>
              </a:ext>
            </a:extLst>
          </p:cNvPr>
          <p:cNvSpPr/>
          <p:nvPr/>
        </p:nvSpPr>
        <p:spPr>
          <a:xfrm>
            <a:off x="7927759" y="2175026"/>
            <a:ext cx="36576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4D8C39-7BAF-4AC0-A198-21BF82552222}"/>
              </a:ext>
            </a:extLst>
          </p:cNvPr>
          <p:cNvSpPr/>
          <p:nvPr/>
        </p:nvSpPr>
        <p:spPr>
          <a:xfrm>
            <a:off x="7927759" y="4680013"/>
            <a:ext cx="36576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B58203-48D9-425B-AAA6-D9282DC1AAF3}"/>
              </a:ext>
            </a:extLst>
          </p:cNvPr>
          <p:cNvSpPr txBox="1"/>
          <p:nvPr/>
        </p:nvSpPr>
        <p:spPr>
          <a:xfrm>
            <a:off x="7766634" y="426396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v = 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51E5EB-AFE2-4A04-AD91-BA963CBEE328}"/>
              </a:ext>
            </a:extLst>
          </p:cNvPr>
          <p:cNvSpPr/>
          <p:nvPr/>
        </p:nvSpPr>
        <p:spPr>
          <a:xfrm>
            <a:off x="7217545" y="5690586"/>
            <a:ext cx="1420428" cy="2752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7D7604-D608-4710-98F1-BDAEF3ACC882}"/>
              </a:ext>
            </a:extLst>
          </p:cNvPr>
          <p:cNvCxnSpPr/>
          <p:nvPr/>
        </p:nvCxnSpPr>
        <p:spPr>
          <a:xfrm flipV="1">
            <a:off x="7559655" y="4862893"/>
            <a:ext cx="0" cy="827693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493F9E8-398B-43B6-8484-9EE95B7F3BA0}"/>
              </a:ext>
            </a:extLst>
          </p:cNvPr>
          <p:cNvSpPr txBox="1"/>
          <p:nvPr/>
        </p:nvSpPr>
        <p:spPr>
          <a:xfrm>
            <a:off x="7559655" y="510095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5 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E7D9F47-63E2-4C81-B656-8798261B8AA5}"/>
              </a:ext>
            </a:extLst>
          </p:cNvPr>
          <p:cNvCxnSpPr/>
          <p:nvPr/>
        </p:nvCxnSpPr>
        <p:spPr>
          <a:xfrm flipV="1">
            <a:off x="7357607" y="2362170"/>
            <a:ext cx="0" cy="3328416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718CE2B-92F1-4A9D-8CA2-1E4AFE64D669}"/>
              </a:ext>
            </a:extLst>
          </p:cNvPr>
          <p:cNvSpPr txBox="1"/>
          <p:nvPr/>
        </p:nvSpPr>
        <p:spPr>
          <a:xfrm>
            <a:off x="7346942" y="343448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j-lt"/>
              </a:rPr>
              <a:t>20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EED7A1-4DC4-4F9D-898E-E45B81185945}"/>
              </a:ext>
            </a:extLst>
          </p:cNvPr>
          <p:cNvSpPr txBox="1"/>
          <p:nvPr/>
        </p:nvSpPr>
        <p:spPr>
          <a:xfrm>
            <a:off x="8341805" y="2155798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BD6BBE-8D42-4774-BA65-3AA47E68D2A2}"/>
              </a:ext>
            </a:extLst>
          </p:cNvPr>
          <p:cNvSpPr txBox="1"/>
          <p:nvPr/>
        </p:nvSpPr>
        <p:spPr>
          <a:xfrm>
            <a:off x="8341990" y="4575183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B7B294-0E8D-4784-8074-B28709125EC4}"/>
              </a:ext>
            </a:extLst>
          </p:cNvPr>
          <p:cNvSpPr txBox="1"/>
          <p:nvPr/>
        </p:nvSpPr>
        <p:spPr>
          <a:xfrm>
            <a:off x="8341805" y="4843180"/>
            <a:ext cx="5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401688-35D0-4BDE-AD06-560BF793711C}"/>
                  </a:ext>
                </a:extLst>
              </p:cNvPr>
              <p:cNvSpPr txBox="1"/>
              <p:nvPr/>
            </p:nvSpPr>
            <p:spPr>
              <a:xfrm>
                <a:off x="1159120" y="2556120"/>
                <a:ext cx="3303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401688-35D0-4BDE-AD06-560BF7937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20" y="2556120"/>
                <a:ext cx="330308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A677B7-4822-4EE0-AA7D-BD37E245D301}"/>
                  </a:ext>
                </a:extLst>
              </p:cNvPr>
              <p:cNvSpPr txBox="1"/>
              <p:nvPr/>
            </p:nvSpPr>
            <p:spPr>
              <a:xfrm>
                <a:off x="1761530" y="3169217"/>
                <a:ext cx="3359766" cy="519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A677B7-4822-4EE0-AA7D-BD37E245D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30" y="3169217"/>
                <a:ext cx="3359766" cy="519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3A75249-B663-4924-BA2F-DBD5716E4C0A}"/>
                  </a:ext>
                </a:extLst>
              </p:cNvPr>
              <p:cNvSpPr txBox="1"/>
              <p:nvPr/>
            </p:nvSpPr>
            <p:spPr>
              <a:xfrm>
                <a:off x="375349" y="3857140"/>
                <a:ext cx="6132128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(2)(9.81)(20)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(2)(9.81)(5)+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3A75249-B663-4924-BA2F-DBD5716E4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9" y="3857140"/>
                <a:ext cx="6132128" cy="502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702AE4A-A844-445D-A390-DA9AA1F2160C}"/>
                  </a:ext>
                </a:extLst>
              </p:cNvPr>
              <p:cNvSpPr txBox="1"/>
              <p:nvPr/>
            </p:nvSpPr>
            <p:spPr>
              <a:xfrm>
                <a:off x="1687727" y="4609756"/>
                <a:ext cx="28988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392.4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98.1+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702AE4A-A844-445D-A390-DA9AA1F2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27" y="4609756"/>
                <a:ext cx="289887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34BF066-5BAF-4FD7-B952-69BC262F4DDA}"/>
              </a:ext>
            </a:extLst>
          </p:cNvPr>
          <p:cNvCxnSpPr>
            <a:cxnSpLocks/>
          </p:cNvCxnSpPr>
          <p:nvPr/>
        </p:nvCxnSpPr>
        <p:spPr>
          <a:xfrm flipV="1">
            <a:off x="2087880" y="2654248"/>
            <a:ext cx="495300" cy="24813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32AF582-19C5-42C6-A041-286EF35D2D44}"/>
                  </a:ext>
                </a:extLst>
              </p:cNvPr>
              <p:cNvSpPr txBox="1"/>
              <p:nvPr/>
            </p:nvSpPr>
            <p:spPr>
              <a:xfrm>
                <a:off x="3142388" y="5439176"/>
                <a:ext cx="2959143" cy="553998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32AF582-19C5-42C6-A041-286EF35D2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388" y="5439176"/>
                <a:ext cx="295914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B64F47-71C6-47FD-95A6-C7C13C785FDC}"/>
                  </a:ext>
                </a:extLst>
              </p:cNvPr>
              <p:cNvSpPr txBox="1"/>
              <p:nvPr/>
            </p:nvSpPr>
            <p:spPr>
              <a:xfrm>
                <a:off x="214829" y="2549358"/>
                <a:ext cx="50228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𝐸𝑛𝑒𝑟𝑔𝑦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B64F47-71C6-47FD-95A6-C7C13C78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29" y="2549358"/>
                <a:ext cx="502285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30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64" grpId="0"/>
      <p:bldP spid="65" grpId="0"/>
      <p:bldP spid="66" grpId="0"/>
      <p:bldP spid="67" grpId="0"/>
      <p:bldP spid="69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39" y="3336965"/>
            <a:ext cx="2127435" cy="145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326" y="1469106"/>
            <a:ext cx="86316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j-lt"/>
              </a:rPr>
              <a:t>The height of the building Spider-Man (a.k.a. Peter Parker, a.k.a. Tobey McGuire) starts off on is 6 stories, or 18 meters high. The height of the building he wants to swing to is 1 story, or 3 meters high. Tobey McGuire is has a mass of approximately 72 kg. Use conservation of energy to calculate his speed when his feet touch the roof of the second building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0ABDE0-E212-4FC3-8DF7-DDEB6C862D5C}"/>
                  </a:ext>
                </a:extLst>
              </p:cNvPr>
              <p:cNvSpPr txBox="1"/>
              <p:nvPr/>
            </p:nvSpPr>
            <p:spPr>
              <a:xfrm>
                <a:off x="1033097" y="3336965"/>
                <a:ext cx="3303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0ABDE0-E212-4FC3-8DF7-DDEB6C86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97" y="3336965"/>
                <a:ext cx="33030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2943D-FD30-4879-B89E-9E704DC3EB6F}"/>
                  </a:ext>
                </a:extLst>
              </p:cNvPr>
              <p:cNvSpPr txBox="1"/>
              <p:nvPr/>
            </p:nvSpPr>
            <p:spPr>
              <a:xfrm>
                <a:off x="1635507" y="3904342"/>
                <a:ext cx="3359766" cy="519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2943D-FD30-4879-B89E-9E704DC3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07" y="3904342"/>
                <a:ext cx="3359766" cy="519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975ECA-431A-432D-ACB9-C8E7F7A82D89}"/>
                  </a:ext>
                </a:extLst>
              </p:cNvPr>
              <p:cNvSpPr txBox="1"/>
              <p:nvPr/>
            </p:nvSpPr>
            <p:spPr>
              <a:xfrm>
                <a:off x="38794" y="4522836"/>
                <a:ext cx="6728445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(72)(9.81)(18)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(72)(9.81)(3)+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(72)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975ECA-431A-432D-ACB9-C8E7F7A82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4" y="4522836"/>
                <a:ext cx="6728445" cy="502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C69A42-0F34-4D34-AFFE-CDE2A5C4E435}"/>
                  </a:ext>
                </a:extLst>
              </p:cNvPr>
              <p:cNvSpPr txBox="1"/>
              <p:nvPr/>
            </p:nvSpPr>
            <p:spPr>
              <a:xfrm>
                <a:off x="1351191" y="5189502"/>
                <a:ext cx="36939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12,714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2,119+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C69A42-0F34-4D34-AFFE-CDE2A5C4E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91" y="5189502"/>
                <a:ext cx="369396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DA77D7-E921-4CBE-BDCF-17E43A332A65}"/>
              </a:ext>
            </a:extLst>
          </p:cNvPr>
          <p:cNvCxnSpPr>
            <a:cxnSpLocks/>
          </p:cNvCxnSpPr>
          <p:nvPr/>
        </p:nvCxnSpPr>
        <p:spPr>
          <a:xfrm flipV="1">
            <a:off x="1961857" y="3435093"/>
            <a:ext cx="495300" cy="24813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AF929A-C39F-4ABE-9E65-BB657101C1EE}"/>
                  </a:ext>
                </a:extLst>
              </p:cNvPr>
              <p:cNvSpPr txBox="1"/>
              <p:nvPr/>
            </p:nvSpPr>
            <p:spPr>
              <a:xfrm>
                <a:off x="5593899" y="5620389"/>
                <a:ext cx="2944717" cy="553998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AF929A-C39F-4ABE-9E65-BB657101C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99" y="5620389"/>
                <a:ext cx="294471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71A12-98D7-4BFA-9792-A42367172D01}"/>
                  </a:ext>
                </a:extLst>
              </p:cNvPr>
              <p:cNvSpPr txBox="1"/>
              <p:nvPr/>
            </p:nvSpPr>
            <p:spPr>
              <a:xfrm>
                <a:off x="85466" y="3332075"/>
                <a:ext cx="50228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𝐸𝑛𝑒𝑟𝑔𝑦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71A12-98D7-4BFA-9792-A42367172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6" y="3332075"/>
                <a:ext cx="502285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82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3DFD7-53B1-4099-B04B-E9D4A929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55" y="2915561"/>
            <a:ext cx="4325563" cy="32441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any similarities??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089828-A1BA-4236-96C6-60F654D27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5" y="2915561"/>
            <a:ext cx="4325563" cy="32441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3E3031-99E3-4AAF-A336-20EEFE023558}"/>
              </a:ext>
            </a:extLst>
          </p:cNvPr>
          <p:cNvSpPr txBox="1"/>
          <p:nvPr/>
        </p:nvSpPr>
        <p:spPr>
          <a:xfrm>
            <a:off x="192575" y="1636055"/>
            <a:ext cx="8788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final velocity is the same in each example. Same height change, mass doesn’t matter!</a:t>
            </a:r>
          </a:p>
        </p:txBody>
      </p:sp>
    </p:spTree>
    <p:extLst>
      <p:ext uri="{BB962C8B-B14F-4D97-AF65-F5344CB8AC3E}">
        <p14:creationId xmlns:p14="http://schemas.microsoft.com/office/powerpoint/2010/main" val="865014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27673</TotalTime>
  <Words>593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Cambria Math</vt:lpstr>
      <vt:lpstr>Ebrima</vt:lpstr>
      <vt:lpstr>Wingdings</vt:lpstr>
      <vt:lpstr>Retrospect</vt:lpstr>
      <vt:lpstr>Calculating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Energy and Momentum</dc:title>
  <dc:creator>Joe Cossette</dc:creator>
  <cp:lastModifiedBy>Joe Cossette</cp:lastModifiedBy>
  <cp:revision>170</cp:revision>
  <dcterms:created xsi:type="dcterms:W3CDTF">2014-08-31T00:23:19Z</dcterms:created>
  <dcterms:modified xsi:type="dcterms:W3CDTF">2020-11-19T03:21:03Z</dcterms:modified>
</cp:coreProperties>
</file>