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19"/>
  </p:notesMasterIdLst>
  <p:sldIdLst>
    <p:sldId id="505" r:id="rId2"/>
    <p:sldId id="377" r:id="rId3"/>
    <p:sldId id="506" r:id="rId4"/>
    <p:sldId id="514" r:id="rId5"/>
    <p:sldId id="508" r:id="rId6"/>
    <p:sldId id="509" r:id="rId7"/>
    <p:sldId id="510" r:id="rId8"/>
    <p:sldId id="511" r:id="rId9"/>
    <p:sldId id="515" r:id="rId10"/>
    <p:sldId id="512" r:id="rId11"/>
    <p:sldId id="393" r:id="rId12"/>
    <p:sldId id="394" r:id="rId13"/>
    <p:sldId id="516" r:id="rId14"/>
    <p:sldId id="385" r:id="rId15"/>
    <p:sldId id="386" r:id="rId16"/>
    <p:sldId id="387" r:id="rId17"/>
    <p:sldId id="51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9D9D9"/>
    <a:srgbClr val="F2F2F2"/>
    <a:srgbClr val="7030A0"/>
    <a:srgbClr val="FFFF99"/>
    <a:srgbClr val="027154"/>
    <a:srgbClr val="FF00FF"/>
    <a:srgbClr val="FFFF00"/>
    <a:srgbClr val="0070C0"/>
    <a:srgbClr val="FEC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0CE2E-1EF4-4559-BD3F-1F67C8E1FE5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69CE6-E582-48CE-8C27-3A531F2F5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400"/>
              <a:t>Impulse</a:t>
            </a:r>
            <a:endParaRPr lang="en-US" sz="6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Energy &amp; Momentum</a:t>
            </a:r>
          </a:p>
        </p:txBody>
      </p:sp>
    </p:spTree>
    <p:extLst>
      <p:ext uri="{BB962C8B-B14F-4D97-AF65-F5344CB8AC3E}">
        <p14:creationId xmlns:p14="http://schemas.microsoft.com/office/powerpoint/2010/main" val="243183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3099CA-F5F3-4D43-B3C9-98BFA15D5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01" t="-168" r="14365" b="6726"/>
          <a:stretch/>
        </p:blipFill>
        <p:spPr>
          <a:xfrm>
            <a:off x="7018020" y="2058169"/>
            <a:ext cx="1783080" cy="21452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and Momentum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3147" b="25215"/>
          <a:stretch/>
        </p:blipFill>
        <p:spPr>
          <a:xfrm>
            <a:off x="327660" y="4706536"/>
            <a:ext cx="3325215" cy="1310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45" t="17011" r="56252" b="23651"/>
          <a:stretch/>
        </p:blipFill>
        <p:spPr>
          <a:xfrm>
            <a:off x="327660" y="2507732"/>
            <a:ext cx="2225040" cy="1362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233F5B-BDEB-49A7-A462-16156EDE5E48}"/>
                  </a:ext>
                </a:extLst>
              </p:cNvPr>
              <p:cNvSpPr txBox="1"/>
              <p:nvPr/>
            </p:nvSpPr>
            <p:spPr>
              <a:xfrm>
                <a:off x="2114435" y="1518246"/>
                <a:ext cx="49564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𝐼𝑚𝑝𝑢𝑙𝑠𝑒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233F5B-BDEB-49A7-A462-16156EDE5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35" y="1518246"/>
                <a:ext cx="495648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C687CDC-98BC-4486-8F6C-0172E9B23EC6}"/>
              </a:ext>
            </a:extLst>
          </p:cNvPr>
          <p:cNvSpPr txBox="1"/>
          <p:nvPr/>
        </p:nvSpPr>
        <p:spPr>
          <a:xfrm>
            <a:off x="652945" y="3819452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27154"/>
                </a:solidFill>
                <a:latin typeface="+mj-lt"/>
              </a:rPr>
              <a:t>Same Mass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C39CB-8E1B-4C6F-A428-7848CDCABBFD}"/>
              </a:ext>
            </a:extLst>
          </p:cNvPr>
          <p:cNvSpPr txBox="1"/>
          <p:nvPr/>
        </p:nvSpPr>
        <p:spPr>
          <a:xfrm>
            <a:off x="327660" y="4241315"/>
            <a:ext cx="2411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27154"/>
                </a:solidFill>
                <a:latin typeface="+mj-lt"/>
              </a:rPr>
              <a:t>Same Momentum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B07915-34DD-4C64-8258-89E0E2074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50" t="4055" r="3601" b="25657"/>
          <a:stretch/>
        </p:blipFill>
        <p:spPr>
          <a:xfrm>
            <a:off x="6001667" y="4745947"/>
            <a:ext cx="2700375" cy="12320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B9DEE5-FC98-4189-92D1-595C1132238F}"/>
              </a:ext>
            </a:extLst>
          </p:cNvPr>
          <p:cNvSpPr txBox="1"/>
          <p:nvPr/>
        </p:nvSpPr>
        <p:spPr>
          <a:xfrm>
            <a:off x="6739976" y="4203454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27154"/>
                </a:solidFill>
                <a:latin typeface="+mj-lt"/>
              </a:rPr>
              <a:t>Same Impulse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1EBC2-B664-4E09-8282-4982C90DFDEA}"/>
              </a:ext>
            </a:extLst>
          </p:cNvPr>
          <p:cNvSpPr txBox="1"/>
          <p:nvPr/>
        </p:nvSpPr>
        <p:spPr>
          <a:xfrm>
            <a:off x="4215143" y="2626238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Short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96AF5-906C-453B-B8CA-8331CE375F24}"/>
              </a:ext>
            </a:extLst>
          </p:cNvPr>
          <p:cNvSpPr txBox="1"/>
          <p:nvPr/>
        </p:nvSpPr>
        <p:spPr>
          <a:xfrm>
            <a:off x="4215143" y="3029013"/>
            <a:ext cx="160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Large Force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A9F65-6552-465A-9698-DC2D89FFC367}"/>
              </a:ext>
            </a:extLst>
          </p:cNvPr>
          <p:cNvSpPr txBox="1"/>
          <p:nvPr/>
        </p:nvSpPr>
        <p:spPr>
          <a:xfrm>
            <a:off x="4215143" y="4874562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Long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D6AA11-2A10-4386-AAEC-79AF71DAB3EA}"/>
              </a:ext>
            </a:extLst>
          </p:cNvPr>
          <p:cNvSpPr txBox="1"/>
          <p:nvPr/>
        </p:nvSpPr>
        <p:spPr>
          <a:xfrm>
            <a:off x="4215143" y="5277337"/>
            <a:ext cx="1597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Small Force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3C3E4A-CD6D-47CE-BE75-A53B9B2E0534}"/>
              </a:ext>
            </a:extLst>
          </p:cNvPr>
          <p:cNvSpPr txBox="1"/>
          <p:nvPr/>
        </p:nvSpPr>
        <p:spPr>
          <a:xfrm>
            <a:off x="6050701" y="4960857"/>
            <a:ext cx="1087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F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× </a:t>
            </a:r>
            <a:r>
              <a:rPr lang="el-GR" sz="4000" dirty="0">
                <a:solidFill>
                  <a:srgbClr val="C00000"/>
                </a:solidFill>
                <a:latin typeface="+mj-lt"/>
              </a:rPr>
              <a:t>Δ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B5BC26-B6DC-4CC6-BE75-2B6841B3171F}"/>
              </a:ext>
            </a:extLst>
          </p:cNvPr>
          <p:cNvSpPr txBox="1"/>
          <p:nvPr/>
        </p:nvSpPr>
        <p:spPr>
          <a:xfrm>
            <a:off x="6051089" y="2629256"/>
            <a:ext cx="1019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+mj-lt"/>
              </a:rPr>
              <a:t>F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× </a:t>
            </a:r>
            <a:r>
              <a:rPr lang="el-GR" dirty="0">
                <a:solidFill>
                  <a:srgbClr val="C00000"/>
                </a:solidFill>
                <a:latin typeface="+mj-lt"/>
              </a:rPr>
              <a:t>Δ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t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3319C9-1D90-42AE-8226-CC0B47A5438B}"/>
              </a:ext>
            </a:extLst>
          </p:cNvPr>
          <p:cNvGrpSpPr/>
          <p:nvPr/>
        </p:nvGrpSpPr>
        <p:grpSpPr>
          <a:xfrm>
            <a:off x="3733916" y="3792665"/>
            <a:ext cx="2428173" cy="713674"/>
            <a:chOff x="3863340" y="3846126"/>
            <a:chExt cx="2428173" cy="71367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BEE322-7051-4BE4-A8B9-20FEE5D99FFB}"/>
                </a:ext>
              </a:extLst>
            </p:cNvPr>
            <p:cNvSpPr/>
            <p:nvPr/>
          </p:nvSpPr>
          <p:spPr>
            <a:xfrm>
              <a:off x="3863340" y="3870024"/>
              <a:ext cx="2428173" cy="62668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FF78BA-44BE-4EE6-8888-15D51C821C04}"/>
                </a:ext>
              </a:extLst>
            </p:cNvPr>
            <p:cNvSpPr txBox="1"/>
            <p:nvPr/>
          </p:nvSpPr>
          <p:spPr>
            <a:xfrm>
              <a:off x="5204356" y="3851914"/>
              <a:ext cx="10871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+mj-lt"/>
                </a:rPr>
                <a:t>F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× </a:t>
              </a:r>
              <a:r>
                <a:rPr lang="el-GR" sz="4000" dirty="0">
                  <a:solidFill>
                    <a:srgbClr val="C00000"/>
                  </a:solidFill>
                  <a:latin typeface="+mj-lt"/>
                </a:rPr>
                <a:t>Δ</a:t>
              </a:r>
              <a:r>
                <a:rPr lang="en-US" sz="4000" dirty="0">
                  <a:solidFill>
                    <a:srgbClr val="C00000"/>
                  </a:solidFill>
                  <a:latin typeface="+mj-lt"/>
                </a:rPr>
                <a:t>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1419FA-8201-4A71-8113-45C95DB7631B}"/>
                </a:ext>
              </a:extLst>
            </p:cNvPr>
            <p:cNvSpPr txBox="1"/>
            <p:nvPr/>
          </p:nvSpPr>
          <p:spPr>
            <a:xfrm>
              <a:off x="3876478" y="3846126"/>
              <a:ext cx="10198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  <a:latin typeface="+mj-lt"/>
                </a:rPr>
                <a:t>F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× </a:t>
              </a:r>
              <a:r>
                <a:rPr lang="el-GR" dirty="0">
                  <a:solidFill>
                    <a:srgbClr val="C00000"/>
                  </a:solidFill>
                  <a:latin typeface="+mj-lt"/>
                </a:rPr>
                <a:t>Δ</a:t>
              </a:r>
              <a:r>
                <a:rPr lang="en-US" dirty="0">
                  <a:solidFill>
                    <a:srgbClr val="C00000"/>
                  </a:solidFill>
                  <a:latin typeface="+mj-lt"/>
                </a:rPr>
                <a:t>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AB56E4-DD87-4884-A368-BEE7A68FB00F}"/>
                </a:ext>
              </a:extLst>
            </p:cNvPr>
            <p:cNvSpPr txBox="1"/>
            <p:nvPr/>
          </p:nvSpPr>
          <p:spPr>
            <a:xfrm>
              <a:off x="4858717" y="392945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=</a:t>
              </a:r>
              <a:endParaRPr lang="en-US" sz="4000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0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to Speed Up</a:t>
            </a:r>
          </a:p>
        </p:txBody>
      </p:sp>
      <p:pic>
        <p:nvPicPr>
          <p:cNvPr id="5122" name="Picture 2" descr="Image result for cann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1"/>
          <a:stretch/>
        </p:blipFill>
        <p:spPr bwMode="auto">
          <a:xfrm flipH="1">
            <a:off x="266701" y="1531726"/>
            <a:ext cx="3771899" cy="22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44999" y="1531726"/>
            <a:ext cx="4524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Should a cannon have a long or short barrel to produce to largest final velocity? 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5B4E4-F4A1-466D-96C7-429B5377A844}"/>
              </a:ext>
            </a:extLst>
          </p:cNvPr>
          <p:cNvSpPr txBox="1"/>
          <p:nvPr/>
        </p:nvSpPr>
        <p:spPr>
          <a:xfrm>
            <a:off x="361950" y="4351778"/>
            <a:ext cx="8420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Both designs will experience the same force but the long barrel experiences that force for more time and creates a larger impulse / change in momentum</a:t>
            </a:r>
          </a:p>
        </p:txBody>
      </p:sp>
    </p:spTree>
    <p:extLst>
      <p:ext uri="{BB962C8B-B14F-4D97-AF65-F5344CB8AC3E}">
        <p14:creationId xmlns:p14="http://schemas.microsoft.com/office/powerpoint/2010/main" val="3711639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Marshmallow Shooter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069080" y="3613672"/>
            <a:ext cx="0" cy="1603093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821F7B-CB74-4E8E-A8CA-A54AD6BE8C4A}"/>
              </a:ext>
            </a:extLst>
          </p:cNvPr>
          <p:cNvGrpSpPr/>
          <p:nvPr/>
        </p:nvGrpSpPr>
        <p:grpSpPr>
          <a:xfrm flipH="1">
            <a:off x="2320924" y="2218928"/>
            <a:ext cx="4750436" cy="3183615"/>
            <a:chOff x="136710" y="2981297"/>
            <a:chExt cx="1958039" cy="1308726"/>
          </a:xfrm>
        </p:grpSpPr>
        <p:pic>
          <p:nvPicPr>
            <p:cNvPr id="35" name="Picture 2" descr="http://pad1.whstatic.com/images/thumb/0/0f/Become-an-Ace-Spitballer-Step-3.jpg/670px-Become-an-Ace-Spitballer-Step-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16" b="10940"/>
            <a:stretch/>
          </p:blipFill>
          <p:spPr bwMode="auto">
            <a:xfrm rot="20526695" flipH="1">
              <a:off x="388181" y="2981297"/>
              <a:ext cx="1069909" cy="130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1347740" y="3281198"/>
              <a:ext cx="747009" cy="0"/>
            </a:xfrm>
            <a:prstGeom prst="straightConnector1">
              <a:avLst/>
            </a:prstGeom>
            <a:ln w="1270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36710" y="2982039"/>
              <a:ext cx="261114" cy="1209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4144" y="3262770"/>
              <a:ext cx="90224" cy="56205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9230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274056" y="2636016"/>
            <a:ext cx="22562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perspectiveLeft" fov="300000"/>
            <a:lightRig rig="flat" dir="t"/>
          </a:scene3d>
          <a:sp3d extrusionH="127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98150" y="2579432"/>
            <a:ext cx="298764" cy="570369"/>
          </a:xfrm>
          <a:prstGeom prst="ellipse">
            <a:avLst/>
          </a:prstGeom>
          <a:solidFill>
            <a:srgbClr val="F2F2F2">
              <a:alpha val="50196"/>
            </a:srgbClr>
          </a:solidFill>
          <a:ln>
            <a:noFill/>
          </a:ln>
          <a:scene3d>
            <a:camera prst="perspectiveLeft" fov="300000"/>
            <a:lightRig rig="flat" dir="t"/>
          </a:scene3d>
          <a:sp3d extrusionH="635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Marshmallow Shooter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4BAAC78-819D-4A86-B188-023188A436D7}"/>
              </a:ext>
            </a:extLst>
          </p:cNvPr>
          <p:cNvSpPr/>
          <p:nvPr/>
        </p:nvSpPr>
        <p:spPr>
          <a:xfrm>
            <a:off x="6171436" y="3550415"/>
            <a:ext cx="22562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perspectiveLeft" fov="300000"/>
            <a:lightRig rig="flat" dir="t"/>
          </a:scene3d>
          <a:sp3d extrusionH="127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E1365A1-0C03-4638-BC01-C5E9A8F72D27}"/>
              </a:ext>
            </a:extLst>
          </p:cNvPr>
          <p:cNvSpPr/>
          <p:nvPr/>
        </p:nvSpPr>
        <p:spPr>
          <a:xfrm>
            <a:off x="7931656" y="4464814"/>
            <a:ext cx="22562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perspectiveLeft" fov="300000"/>
            <a:lightRig rig="flat" dir="t"/>
          </a:scene3d>
          <a:sp3d extrusionH="127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98150" y="4408230"/>
            <a:ext cx="298764" cy="570369"/>
          </a:xfrm>
          <a:prstGeom prst="ellipse">
            <a:avLst/>
          </a:prstGeom>
          <a:solidFill>
            <a:srgbClr val="A6A6A6">
              <a:alpha val="50196"/>
            </a:srgbClr>
          </a:solidFill>
          <a:ln>
            <a:noFill/>
          </a:ln>
          <a:scene3d>
            <a:camera prst="perspectiveLeft" fov="300000"/>
            <a:lightRig rig="flat" dir="t"/>
          </a:scene3d>
          <a:sp3d extrusionH="1905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98150" y="3493831"/>
            <a:ext cx="298764" cy="570369"/>
          </a:xfrm>
          <a:prstGeom prst="ellipse">
            <a:avLst/>
          </a:prstGeom>
          <a:solidFill>
            <a:srgbClr val="D9D9D9">
              <a:alpha val="50196"/>
            </a:srgbClr>
          </a:solidFill>
          <a:ln>
            <a:noFill/>
          </a:ln>
          <a:scene3d>
            <a:camera prst="perspectiveLeft" fov="300000"/>
            <a:lightRig rig="flat" dir="t"/>
          </a:scene3d>
          <a:sp3d extrusionH="12700000" contourW="12700" prstMaterial="plastic"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95B93E-12B4-4829-AD74-1CB9C6C2014D}"/>
              </a:ext>
            </a:extLst>
          </p:cNvPr>
          <p:cNvGrpSpPr/>
          <p:nvPr/>
        </p:nvGrpSpPr>
        <p:grpSpPr>
          <a:xfrm>
            <a:off x="1532342" y="2643474"/>
            <a:ext cx="761278" cy="461665"/>
            <a:chOff x="1532342" y="2643474"/>
            <a:chExt cx="761278" cy="46166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D67BD95-ABAC-490C-9969-1AC9448EA3F0}"/>
                </a:ext>
              </a:extLst>
            </p:cNvPr>
            <p:cNvCxnSpPr/>
            <p:nvPr/>
          </p:nvCxnSpPr>
          <p:spPr>
            <a:xfrm flipH="1">
              <a:off x="1836420" y="2872740"/>
              <a:ext cx="45720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12ACD-D3F8-46E9-AF6A-F7B1708C7F49}"/>
                </a:ext>
              </a:extLst>
            </p:cNvPr>
            <p:cNvSpPr txBox="1"/>
            <p:nvPr/>
          </p:nvSpPr>
          <p:spPr>
            <a:xfrm>
              <a:off x="1532342" y="2643474"/>
              <a:ext cx="319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v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AF49F3-93C2-489F-956E-703DECC5FE90}"/>
              </a:ext>
            </a:extLst>
          </p:cNvPr>
          <p:cNvGrpSpPr/>
          <p:nvPr/>
        </p:nvGrpSpPr>
        <p:grpSpPr>
          <a:xfrm>
            <a:off x="1075142" y="3550415"/>
            <a:ext cx="1233718" cy="461665"/>
            <a:chOff x="1075142" y="3550415"/>
            <a:chExt cx="1233718" cy="46166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2A548D0-91D8-4634-BDDE-F46FDE92DBA6}"/>
                </a:ext>
              </a:extLst>
            </p:cNvPr>
            <p:cNvCxnSpPr/>
            <p:nvPr/>
          </p:nvCxnSpPr>
          <p:spPr>
            <a:xfrm flipH="1">
              <a:off x="1394460" y="3771900"/>
              <a:ext cx="91440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D97D719-2EE0-4095-9442-8B3FE5703199}"/>
                </a:ext>
              </a:extLst>
            </p:cNvPr>
            <p:cNvSpPr txBox="1"/>
            <p:nvPr/>
          </p:nvSpPr>
          <p:spPr>
            <a:xfrm>
              <a:off x="1075142" y="3550415"/>
              <a:ext cx="319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v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878A2F-D298-4365-86C5-D2BAE05DA7B9}"/>
              </a:ext>
            </a:extLst>
          </p:cNvPr>
          <p:cNvGrpSpPr/>
          <p:nvPr/>
        </p:nvGrpSpPr>
        <p:grpSpPr>
          <a:xfrm>
            <a:off x="610322" y="4447847"/>
            <a:ext cx="1690918" cy="461665"/>
            <a:chOff x="610322" y="4447847"/>
            <a:chExt cx="1690918" cy="46166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BC3D032-7199-47C2-8322-1532C44BECB1}"/>
                </a:ext>
              </a:extLst>
            </p:cNvPr>
            <p:cNvCxnSpPr/>
            <p:nvPr/>
          </p:nvCxnSpPr>
          <p:spPr>
            <a:xfrm flipH="1">
              <a:off x="929640" y="4678680"/>
              <a:ext cx="137160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232574-1958-4373-A0C0-20094A555543}"/>
                </a:ext>
              </a:extLst>
            </p:cNvPr>
            <p:cNvSpPr txBox="1"/>
            <p:nvPr/>
          </p:nvSpPr>
          <p:spPr>
            <a:xfrm>
              <a:off x="610322" y="4447847"/>
              <a:ext cx="319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FB325E-EF04-441C-A528-4A25B26A618D}"/>
                  </a:ext>
                </a:extLst>
              </p:cNvPr>
              <p:cNvSpPr txBox="1"/>
              <p:nvPr/>
            </p:nvSpPr>
            <p:spPr>
              <a:xfrm>
                <a:off x="1337195" y="1518246"/>
                <a:ext cx="49564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𝐼𝑚𝑝𝑢𝑙𝑠𝑒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FB325E-EF04-441C-A528-4A25B26A6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95" y="1518246"/>
                <a:ext cx="4956485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DAB528-01A6-44FF-95DB-7DEF8442AF89}"/>
                  </a:ext>
                </a:extLst>
              </p:cNvPr>
              <p:cNvSpPr txBox="1"/>
              <p:nvPr/>
            </p:nvSpPr>
            <p:spPr>
              <a:xfrm>
                <a:off x="6099695" y="1518246"/>
                <a:ext cx="18618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DAB528-01A6-44FF-95DB-7DEF8442A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95" y="1518246"/>
                <a:ext cx="186185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BF3560D-464A-4EC3-8534-989F257AB143}"/>
              </a:ext>
            </a:extLst>
          </p:cNvPr>
          <p:cNvSpPr txBox="1"/>
          <p:nvPr/>
        </p:nvSpPr>
        <p:spPr>
          <a:xfrm>
            <a:off x="7124063" y="2528057"/>
            <a:ext cx="161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Same Force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1FA6E0-4F1D-4D86-B062-D60361CACE80}"/>
              </a:ext>
            </a:extLst>
          </p:cNvPr>
          <p:cNvSpPr txBox="1"/>
          <p:nvPr/>
        </p:nvSpPr>
        <p:spPr>
          <a:xfrm>
            <a:off x="7124063" y="2874306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Same Mass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6B1CF2-90D0-4EE5-B62B-EB97FC13698D}"/>
              </a:ext>
            </a:extLst>
          </p:cNvPr>
          <p:cNvSpPr txBox="1"/>
          <p:nvPr/>
        </p:nvSpPr>
        <p:spPr>
          <a:xfrm>
            <a:off x="1692001" y="5388483"/>
            <a:ext cx="6034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More Time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 More Velocity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0974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2969 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4349 -0.0018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62882 -0.00208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4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 animBg="1"/>
      <p:bldP spid="45" grpId="0" animBg="1"/>
      <p:bldP spid="51" grpId="0"/>
      <p:bldP spid="53" grpId="0"/>
      <p:bldP spid="31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the force isn’t constant?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>
            <a:off x="959360" y="5616070"/>
            <a:ext cx="4886324" cy="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 rot="16200000">
            <a:off x="-639920" y="3123715"/>
            <a:ext cx="19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(N)</a:t>
            </a:r>
          </a:p>
        </p:txBody>
      </p:sp>
      <p:cxnSp>
        <p:nvCxnSpPr>
          <p:cNvPr id="182" name="Straight Connector 181"/>
          <p:cNvCxnSpPr/>
          <p:nvPr/>
        </p:nvCxnSpPr>
        <p:spPr>
          <a:xfrm flipH="1">
            <a:off x="856269" y="52968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>
            <a:off x="856239" y="501761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856242" y="473838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>
            <a:off x="856245" y="445914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856248" y="417991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856251" y="390068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856277" y="362144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856254" y="334221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856257" y="306298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856260" y="278375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856263" y="250451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856266" y="222528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557536" y="4843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57536" y="4272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62295" y="3725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62295" y="3163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459019" y="25974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99" name="Straight Connector 198"/>
          <p:cNvCxnSpPr/>
          <p:nvPr/>
        </p:nvCxnSpPr>
        <p:spPr>
          <a:xfrm flipV="1">
            <a:off x="1432539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874171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2315803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2757435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319906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3640699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4082331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4523963" y="562628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496559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540722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1716044" y="56870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594632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3485694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4363974" y="56845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5187976" y="56888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275179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149910" y="56778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3039351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3925651" y="56881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4822696" y="5677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54688" y="2042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220" name="Straight Connector 219"/>
          <p:cNvCxnSpPr/>
          <p:nvPr/>
        </p:nvCxnSpPr>
        <p:spPr>
          <a:xfrm flipH="1">
            <a:off x="856236" y="194605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973284" y="2225284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973284" y="2783750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973284" y="3342216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973284" y="3900682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973284" y="4459148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973284" y="5017614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973284" y="2504517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973284" y="3062983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973284" y="3621449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973284" y="4179915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973284" y="5296843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973284" y="4738381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973284" y="1946051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143163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187249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315803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275108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3195804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3640699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4082104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5204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4979149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54072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57536" y="51171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557536" y="4545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562295" y="3999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562295" y="3437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573319" y="2871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54688" y="23161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50902" y="17476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252" name="Straight Arrow Connector 251"/>
          <p:cNvCxnSpPr/>
          <p:nvPr/>
        </p:nvCxnSpPr>
        <p:spPr>
          <a:xfrm flipV="1">
            <a:off x="984645" y="1531726"/>
            <a:ext cx="0" cy="4090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2962000" y="5927476"/>
            <a:ext cx="19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2F8525-2431-43B6-96B1-158A7D09BB51}"/>
              </a:ext>
            </a:extLst>
          </p:cNvPr>
          <p:cNvGrpSpPr/>
          <p:nvPr/>
        </p:nvGrpSpPr>
        <p:grpSpPr>
          <a:xfrm>
            <a:off x="892101" y="3262047"/>
            <a:ext cx="4603030" cy="2444345"/>
            <a:chOff x="892101" y="3262047"/>
            <a:chExt cx="4603030" cy="244434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982183" y="3356506"/>
              <a:ext cx="1763750" cy="225956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H="1" flipV="1">
              <a:off x="2732637" y="3341424"/>
              <a:ext cx="2661036" cy="227464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Oval 270"/>
            <p:cNvSpPr/>
            <p:nvPr/>
          </p:nvSpPr>
          <p:spPr>
            <a:xfrm>
              <a:off x="2659470" y="3262047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5312251" y="5523512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892101" y="551872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5FB6A5-4A87-41E5-9167-EFC4674A6DD2}"/>
              </a:ext>
            </a:extLst>
          </p:cNvPr>
          <p:cNvGrpSpPr/>
          <p:nvPr/>
        </p:nvGrpSpPr>
        <p:grpSpPr>
          <a:xfrm>
            <a:off x="6460163" y="1680906"/>
            <a:ext cx="2371321" cy="2316108"/>
            <a:chOff x="6460163" y="1680906"/>
            <a:chExt cx="2371321" cy="2316108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5F1BF56-8B6E-4FE3-A7B2-3D7775E1179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87515" y="2204126"/>
              <a:ext cx="2071782" cy="179288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E1C981-DA4E-4E39-86B6-F174A93CD6EA}"/>
                </a:ext>
              </a:extLst>
            </p:cNvPr>
            <p:cNvSpPr txBox="1"/>
            <p:nvPr/>
          </p:nvSpPr>
          <p:spPr>
            <a:xfrm>
              <a:off x="6460163" y="1680906"/>
              <a:ext cx="2371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+mj-lt"/>
                </a:rPr>
                <a:t>Remember how we found work done by a varying force?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A17FCC-4C88-4D8E-9B4D-7C2113E25BBA}"/>
              </a:ext>
            </a:extLst>
          </p:cNvPr>
          <p:cNvGrpSpPr/>
          <p:nvPr/>
        </p:nvGrpSpPr>
        <p:grpSpPr>
          <a:xfrm>
            <a:off x="993547" y="3381911"/>
            <a:ext cx="4406476" cy="2208162"/>
            <a:chOff x="993547" y="3381911"/>
            <a:chExt cx="4406476" cy="2208162"/>
          </a:xfrm>
        </p:grpSpPr>
        <p:sp>
          <p:nvSpPr>
            <p:cNvPr id="84" name="Right Triangle 83">
              <a:extLst>
                <a:ext uri="{FF2B5EF4-FFF2-40B4-BE49-F238E27FC236}">
                  <a16:creationId xmlns:a16="http://schemas.microsoft.com/office/drawing/2014/main" id="{7892F074-3869-48B2-8877-E0474FE82159}"/>
                </a:ext>
              </a:extLst>
            </p:cNvPr>
            <p:cNvSpPr/>
            <p:nvPr/>
          </p:nvSpPr>
          <p:spPr>
            <a:xfrm flipH="1">
              <a:off x="993547" y="3382206"/>
              <a:ext cx="1752386" cy="2207867"/>
            </a:xfrm>
            <a:prstGeom prst="rtTriangle">
              <a:avLst/>
            </a:pr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ight Triangle 84">
              <a:extLst>
                <a:ext uri="{FF2B5EF4-FFF2-40B4-BE49-F238E27FC236}">
                  <a16:creationId xmlns:a16="http://schemas.microsoft.com/office/drawing/2014/main" id="{2C905D1A-0C40-4DD9-AE93-D291207AAB07}"/>
                </a:ext>
              </a:extLst>
            </p:cNvPr>
            <p:cNvSpPr/>
            <p:nvPr/>
          </p:nvSpPr>
          <p:spPr>
            <a:xfrm>
              <a:off x="2743432" y="3381911"/>
              <a:ext cx="2656591" cy="2207867"/>
            </a:xfrm>
            <a:prstGeom prst="rtTriangle">
              <a:avLst/>
            </a:pr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C48074AE-BA11-462B-A7D4-F7EF89E4D1C7}"/>
              </a:ext>
            </a:extLst>
          </p:cNvPr>
          <p:cNvSpPr/>
          <p:nvPr/>
        </p:nvSpPr>
        <p:spPr>
          <a:xfrm flipH="1">
            <a:off x="6730735" y="2411616"/>
            <a:ext cx="1622689" cy="1327977"/>
          </a:xfrm>
          <a:prstGeom prst="rtTriangl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9926E-2ADF-4284-AFC5-EC0EF970149A}"/>
              </a:ext>
            </a:extLst>
          </p:cNvPr>
          <p:cNvSpPr txBox="1"/>
          <p:nvPr/>
        </p:nvSpPr>
        <p:spPr>
          <a:xfrm>
            <a:off x="6438429" y="4019838"/>
            <a:ext cx="216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Area = (y-axis)(x-axis)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3064A6B-258A-4361-803F-49A008969BE1}"/>
              </a:ext>
            </a:extLst>
          </p:cNvPr>
          <p:cNvSpPr txBox="1"/>
          <p:nvPr/>
        </p:nvSpPr>
        <p:spPr>
          <a:xfrm>
            <a:off x="6144997" y="4361243"/>
            <a:ext cx="292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Work = (force)(displacement)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25D8053-1DF5-4D0A-AD70-20C647220535}"/>
              </a:ext>
            </a:extLst>
          </p:cNvPr>
          <p:cNvSpPr txBox="1"/>
          <p:nvPr/>
        </p:nvSpPr>
        <p:spPr>
          <a:xfrm>
            <a:off x="6956085" y="4713054"/>
            <a:ext cx="1006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 = Fs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57AE976-535E-4971-AA3E-A27959A9AB26}"/>
              </a:ext>
            </a:extLst>
          </p:cNvPr>
          <p:cNvSpPr txBox="1"/>
          <p:nvPr/>
        </p:nvSpPr>
        <p:spPr>
          <a:xfrm>
            <a:off x="3065602" y="1902991"/>
            <a:ext cx="216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Area = (y-axis)(x-axis)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C4E699C-916F-4A07-9777-944CB32EC11A}"/>
              </a:ext>
            </a:extLst>
          </p:cNvPr>
          <p:cNvSpPr txBox="1"/>
          <p:nvPr/>
        </p:nvSpPr>
        <p:spPr>
          <a:xfrm>
            <a:off x="2975464" y="2233359"/>
            <a:ext cx="23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Impulse = (force)(time)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7E512DF-A64F-49C4-8E50-62550C7DE8D7}"/>
              </a:ext>
            </a:extLst>
          </p:cNvPr>
          <p:cNvSpPr txBox="1"/>
          <p:nvPr/>
        </p:nvSpPr>
        <p:spPr>
          <a:xfrm>
            <a:off x="3251514" y="2554289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Impulse = Ft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3B1A39-85EC-499D-A4FC-8C6169E16F48}"/>
              </a:ext>
            </a:extLst>
          </p:cNvPr>
          <p:cNvSpPr txBox="1"/>
          <p:nvPr/>
        </p:nvSpPr>
        <p:spPr>
          <a:xfrm>
            <a:off x="1771238" y="4778076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8A0000"/>
                </a:solidFill>
              </a:rPr>
              <a:t>½(8)(10) = </a:t>
            </a:r>
            <a:r>
              <a:rPr lang="en-US" sz="2800" b="1" dirty="0">
                <a:solidFill>
                  <a:srgbClr val="8A0000"/>
                </a:solidFill>
              </a:rPr>
              <a:t>40 N s</a:t>
            </a:r>
          </a:p>
        </p:txBody>
      </p:sp>
    </p:spTree>
    <p:extLst>
      <p:ext uri="{BB962C8B-B14F-4D97-AF65-F5344CB8AC3E}">
        <p14:creationId xmlns:p14="http://schemas.microsoft.com/office/powerpoint/2010/main" val="455266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4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impulse is larger?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>
            <a:off x="959360" y="5616070"/>
            <a:ext cx="4886324" cy="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 rot="16200000">
            <a:off x="-639920" y="3123715"/>
            <a:ext cx="19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(N)</a:t>
            </a:r>
          </a:p>
        </p:txBody>
      </p:sp>
      <p:cxnSp>
        <p:nvCxnSpPr>
          <p:cNvPr id="182" name="Straight Connector 181"/>
          <p:cNvCxnSpPr/>
          <p:nvPr/>
        </p:nvCxnSpPr>
        <p:spPr>
          <a:xfrm flipH="1">
            <a:off x="856269" y="52968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>
            <a:off x="856239" y="501761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856242" y="473838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>
            <a:off x="856245" y="445914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856248" y="417991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856251" y="390068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856277" y="362144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856254" y="334221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856257" y="306298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856260" y="278375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856263" y="250451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856266" y="222528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557536" y="4843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57536" y="4272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62295" y="3725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62295" y="3163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459019" y="25974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99" name="Straight Connector 198"/>
          <p:cNvCxnSpPr/>
          <p:nvPr/>
        </p:nvCxnSpPr>
        <p:spPr>
          <a:xfrm flipV="1">
            <a:off x="1432539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874171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2315803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2757435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319906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3640699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4082331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4523963" y="562628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496559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540722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1716044" y="56870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594632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3485694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4363974" y="56845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5187976" y="56888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275179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149910" y="56778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3039351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3925651" y="56881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4822696" y="5677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54688" y="2042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220" name="Straight Connector 219"/>
          <p:cNvCxnSpPr/>
          <p:nvPr/>
        </p:nvCxnSpPr>
        <p:spPr>
          <a:xfrm flipH="1">
            <a:off x="856236" y="194605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973284" y="2225284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973284" y="2783750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973284" y="3342216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973284" y="3900682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973284" y="4459148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973284" y="5017614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973284" y="2504517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973284" y="3062983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973284" y="3621449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973284" y="4179915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973284" y="5296843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973284" y="4738381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973284" y="1946051"/>
            <a:ext cx="4754880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143163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187249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315803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275108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3195804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3640699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4082104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5204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4979149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54072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57536" y="51171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557536" y="45459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562295" y="3999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562295" y="3437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573319" y="2871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54688" y="23161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50902" y="17476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252" name="Straight Arrow Connector 251"/>
          <p:cNvCxnSpPr/>
          <p:nvPr/>
        </p:nvCxnSpPr>
        <p:spPr>
          <a:xfrm flipV="1">
            <a:off x="984645" y="1531726"/>
            <a:ext cx="0" cy="4090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2962000" y="5927476"/>
            <a:ext cx="19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93936-5B40-4FF5-9754-AFCD0B5A544D}"/>
              </a:ext>
            </a:extLst>
          </p:cNvPr>
          <p:cNvGrpSpPr/>
          <p:nvPr/>
        </p:nvGrpSpPr>
        <p:grpSpPr>
          <a:xfrm>
            <a:off x="982183" y="2148028"/>
            <a:ext cx="1857479" cy="3558238"/>
            <a:chOff x="982183" y="2148028"/>
            <a:chExt cx="1857479" cy="355823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982183" y="2225284"/>
              <a:ext cx="890314" cy="339078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H="1" flipV="1">
              <a:off x="1859391" y="2210989"/>
              <a:ext cx="891694" cy="339917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Oval 270"/>
            <p:cNvSpPr/>
            <p:nvPr/>
          </p:nvSpPr>
          <p:spPr>
            <a:xfrm>
              <a:off x="1782731" y="2148028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2656782" y="5523386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0F3A5F-8E22-4D46-8AA2-4D13F009AA2C}"/>
              </a:ext>
            </a:extLst>
          </p:cNvPr>
          <p:cNvGrpSpPr/>
          <p:nvPr/>
        </p:nvGrpSpPr>
        <p:grpSpPr>
          <a:xfrm>
            <a:off x="892101" y="3816128"/>
            <a:ext cx="3730420" cy="1885477"/>
            <a:chOff x="892101" y="3816128"/>
            <a:chExt cx="3730420" cy="1885477"/>
          </a:xfrm>
        </p:grpSpPr>
        <p:sp>
          <p:nvSpPr>
            <p:cNvPr id="273" name="Oval 272"/>
            <p:cNvSpPr/>
            <p:nvPr/>
          </p:nvSpPr>
          <p:spPr>
            <a:xfrm>
              <a:off x="892101" y="5518725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991192" y="3897353"/>
              <a:ext cx="1766016" cy="172820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2746719" y="3896252"/>
              <a:ext cx="1790799" cy="169716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668709" y="3816128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439641" y="5502135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A374372-9B61-47C6-8177-6003997DCA23}"/>
              </a:ext>
            </a:extLst>
          </p:cNvPr>
          <p:cNvSpPr txBox="1"/>
          <p:nvPr/>
        </p:nvSpPr>
        <p:spPr>
          <a:xfrm>
            <a:off x="3711108" y="4289103"/>
            <a:ext cx="2478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½(6)(8) = </a:t>
            </a:r>
            <a:r>
              <a:rPr lang="en-US" sz="2800" b="1" dirty="0">
                <a:solidFill>
                  <a:srgbClr val="7030A0"/>
                </a:solidFill>
              </a:rPr>
              <a:t>24 N 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2DEDC46-E9DD-404B-92D5-752F06D27958}"/>
              </a:ext>
            </a:extLst>
          </p:cNvPr>
          <p:cNvSpPr txBox="1"/>
          <p:nvPr/>
        </p:nvSpPr>
        <p:spPr>
          <a:xfrm>
            <a:off x="2224197" y="2544894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½(12)(4) = </a:t>
            </a:r>
            <a:r>
              <a:rPr lang="en-US" sz="2800" b="1" dirty="0">
                <a:solidFill>
                  <a:srgbClr val="C00000"/>
                </a:solidFill>
              </a:rPr>
              <a:t>24 N 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E8145B-65F3-49A7-9EF7-62103813499D}"/>
              </a:ext>
            </a:extLst>
          </p:cNvPr>
          <p:cNvSpPr txBox="1"/>
          <p:nvPr/>
        </p:nvSpPr>
        <p:spPr>
          <a:xfrm>
            <a:off x="6003534" y="1732293"/>
            <a:ext cx="1624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489E1C-9B4B-48C4-94A0-28E8864350DE}"/>
              </a:ext>
            </a:extLst>
          </p:cNvPr>
          <p:cNvSpPr txBox="1"/>
          <p:nvPr/>
        </p:nvSpPr>
        <p:spPr>
          <a:xfrm>
            <a:off x="6061652" y="2403485"/>
            <a:ext cx="28184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Twice the time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Half the force</a:t>
            </a:r>
          </a:p>
        </p:txBody>
      </p:sp>
    </p:spTree>
    <p:extLst>
      <p:ext uri="{BB962C8B-B14F-4D97-AF65-F5344CB8AC3E}">
        <p14:creationId xmlns:p14="http://schemas.microsoft.com/office/powerpoint/2010/main" val="418104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0" grpId="0"/>
      <p:bldP spid="91" grpId="0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force matters!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798" y="2130650"/>
            <a:ext cx="5589768" cy="3878264"/>
            <a:chOff x="609599" y="1898422"/>
            <a:chExt cx="4920343" cy="3413807"/>
          </a:xfrm>
        </p:grpSpPr>
        <p:pic>
          <p:nvPicPr>
            <p:cNvPr id="1026" name="Picture 2" descr="Kreshnik Mom Fig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4" b="13934"/>
            <a:stretch/>
          </p:blipFill>
          <p:spPr bwMode="auto">
            <a:xfrm>
              <a:off x="609599" y="1898422"/>
              <a:ext cx="4920343" cy="3413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510971" y="3381829"/>
              <a:ext cx="1306286" cy="827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Image result for broken 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00" y="1680906"/>
            <a:ext cx="2134972" cy="21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CED9D3-A868-4D08-BA6F-E19AE7AAC7B7}"/>
              </a:ext>
            </a:extLst>
          </p:cNvPr>
          <p:cNvGrpSpPr/>
          <p:nvPr/>
        </p:nvGrpSpPr>
        <p:grpSpPr>
          <a:xfrm>
            <a:off x="509047" y="4251489"/>
            <a:ext cx="5262971" cy="687267"/>
            <a:chOff x="509047" y="4251489"/>
            <a:chExt cx="5262971" cy="6872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157F81A-9A26-4BCC-AA90-F8E656EF25C9}"/>
                </a:ext>
              </a:extLst>
            </p:cNvPr>
            <p:cNvCxnSpPr/>
            <p:nvPr/>
          </p:nvCxnSpPr>
          <p:spPr>
            <a:xfrm>
              <a:off x="509047" y="4251489"/>
              <a:ext cx="467569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4C1C3C-BC3E-4F6C-8E9A-043891EB088A}"/>
                </a:ext>
              </a:extLst>
            </p:cNvPr>
            <p:cNvSpPr txBox="1"/>
            <p:nvPr/>
          </p:nvSpPr>
          <p:spPr>
            <a:xfrm>
              <a:off x="2342308" y="4292425"/>
              <a:ext cx="342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Increase time to decrease force below a dangerous threshold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6624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meaning of impulse and how it is related to momentum change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conceptually describe how to decrease the force experienced in a collision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determine the impulse of a collision from a force vs time graph</a:t>
            </a:r>
          </a:p>
        </p:txBody>
      </p:sp>
    </p:spTree>
    <p:extLst>
      <p:ext uri="{BB962C8B-B14F-4D97-AF65-F5344CB8AC3E}">
        <p14:creationId xmlns:p14="http://schemas.microsoft.com/office/powerpoint/2010/main" val="1530174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45" y="2147250"/>
            <a:ext cx="6296904" cy="2848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2F72AA-C91A-4514-9CDF-A72F7CC11DC7}"/>
              </a:ext>
            </a:extLst>
          </p:cNvPr>
          <p:cNvSpPr/>
          <p:nvPr/>
        </p:nvSpPr>
        <p:spPr>
          <a:xfrm>
            <a:off x="1506725" y="2636275"/>
            <a:ext cx="939296" cy="29742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3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Work?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00100" y="1481352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+mj-lt"/>
              </a:rPr>
              <a:t>Work = Force × Distance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6CE065-5DBA-4B42-8FA8-9A4B32BB5384}"/>
              </a:ext>
            </a:extLst>
          </p:cNvPr>
          <p:cNvSpPr/>
          <p:nvPr/>
        </p:nvSpPr>
        <p:spPr>
          <a:xfrm>
            <a:off x="528947" y="3338824"/>
            <a:ext cx="8115300" cy="4953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isometricOffAxis2Top">
              <a:rot lat="18260556" lon="1638523" rev="20214614"/>
            </a:camera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8A24879-F597-449D-8440-6A84C76193E4}"/>
              </a:ext>
            </a:extLst>
          </p:cNvPr>
          <p:cNvCxnSpPr>
            <a:cxnSpLocks/>
          </p:cNvCxnSpPr>
          <p:nvPr/>
        </p:nvCxnSpPr>
        <p:spPr>
          <a:xfrm>
            <a:off x="3127710" y="3961502"/>
            <a:ext cx="4127961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56255B-F534-4F4E-BAB3-9A793161DCAE}"/>
              </a:ext>
            </a:extLst>
          </p:cNvPr>
          <p:cNvCxnSpPr/>
          <p:nvPr/>
        </p:nvCxnSpPr>
        <p:spPr>
          <a:xfrm flipV="1">
            <a:off x="3127710" y="3088635"/>
            <a:ext cx="0" cy="10541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F5D67EC-2272-4351-BCC0-63A889FE6F95}"/>
              </a:ext>
            </a:extLst>
          </p:cNvPr>
          <p:cNvCxnSpPr/>
          <p:nvPr/>
        </p:nvCxnSpPr>
        <p:spPr>
          <a:xfrm flipV="1">
            <a:off x="7255671" y="3088635"/>
            <a:ext cx="0" cy="10541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CCBB157-FD3D-4E9F-869A-A17077166048}"/>
              </a:ext>
            </a:extLst>
          </p:cNvPr>
          <p:cNvSpPr txBox="1"/>
          <p:nvPr/>
        </p:nvSpPr>
        <p:spPr>
          <a:xfrm>
            <a:off x="4704574" y="3953226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 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6D2DB1-3B11-419A-BB86-E99CC0303E55}"/>
              </a:ext>
            </a:extLst>
          </p:cNvPr>
          <p:cNvGrpSpPr/>
          <p:nvPr/>
        </p:nvGrpSpPr>
        <p:grpSpPr>
          <a:xfrm>
            <a:off x="300347" y="2290090"/>
            <a:ext cx="4604603" cy="1902599"/>
            <a:chOff x="300347" y="2290090"/>
            <a:chExt cx="4604603" cy="19025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5A2EDA-9C36-460F-9A53-C8C737133EBF}"/>
                </a:ext>
              </a:extLst>
            </p:cNvPr>
            <p:cNvGrpSpPr/>
            <p:nvPr/>
          </p:nvGrpSpPr>
          <p:grpSpPr>
            <a:xfrm>
              <a:off x="300347" y="2290090"/>
              <a:ext cx="4604603" cy="1902599"/>
              <a:chOff x="300347" y="2290090"/>
              <a:chExt cx="4604603" cy="1902599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35E3C9A1-B662-45B0-9412-54C21ADC1931}"/>
                  </a:ext>
                </a:extLst>
              </p:cNvPr>
              <p:cNvCxnSpPr/>
              <p:nvPr/>
            </p:nvCxnSpPr>
            <p:spPr>
              <a:xfrm>
                <a:off x="3027069" y="3338824"/>
                <a:ext cx="867266" cy="0"/>
              </a:xfrm>
              <a:prstGeom prst="straightConnector1">
                <a:avLst/>
              </a:prstGeom>
              <a:ln w="1270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Picture 2" descr="Image result for Car">
                <a:extLst>
                  <a:ext uri="{FF2B5EF4-FFF2-40B4-BE49-F238E27FC236}">
                    <a16:creationId xmlns:a16="http://schemas.microsoft.com/office/drawing/2014/main" id="{BD402BCA-1060-4D5F-BA7C-01C35833B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00347" y="2290090"/>
                <a:ext cx="3381375" cy="1902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EF2DF5-CD0D-40C9-BB10-BA074793125B}"/>
                  </a:ext>
                </a:extLst>
              </p:cNvPr>
              <p:cNvSpPr txBox="1"/>
              <p:nvPr/>
            </p:nvSpPr>
            <p:spPr>
              <a:xfrm>
                <a:off x="3670317" y="2873021"/>
                <a:ext cx="1234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5,000 N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02F7811-9FEF-44F3-BFF3-43767437D629}"/>
                </a:ext>
              </a:extLst>
            </p:cNvPr>
            <p:cNvSpPr txBox="1"/>
            <p:nvPr/>
          </p:nvSpPr>
          <p:spPr>
            <a:xfrm>
              <a:off x="1227331" y="2411356"/>
              <a:ext cx="1337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2,000 kg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EC039DF-324E-4F03-BEAD-1546CDF17B7E}"/>
              </a:ext>
            </a:extLst>
          </p:cNvPr>
          <p:cNvSpPr txBox="1"/>
          <p:nvPr/>
        </p:nvSpPr>
        <p:spPr>
          <a:xfrm>
            <a:off x="1308282" y="375759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2400" baseline="300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400" dirty="0">
              <a:solidFill>
                <a:schemeClr val="accent5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07488-D87E-466D-841A-69D07E01F44F}"/>
              </a:ext>
            </a:extLst>
          </p:cNvPr>
          <p:cNvSpPr txBox="1"/>
          <p:nvPr/>
        </p:nvSpPr>
        <p:spPr>
          <a:xfrm>
            <a:off x="232526" y="4869187"/>
            <a:ext cx="4685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Work = (</a:t>
            </a:r>
            <a:r>
              <a:rPr lang="en-US" sz="20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5,000 N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)(</a:t>
            </a:r>
            <a:r>
              <a:rPr lang="en-US" sz="2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 m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= 500,000 J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23F48-2AE9-4434-A72B-5952DE0180F8}"/>
              </a:ext>
            </a:extLst>
          </p:cNvPr>
          <p:cNvGrpSpPr/>
          <p:nvPr/>
        </p:nvGrpSpPr>
        <p:grpSpPr>
          <a:xfrm>
            <a:off x="4821515" y="4899965"/>
            <a:ext cx="2717964" cy="338554"/>
            <a:chOff x="4821515" y="4899965"/>
            <a:chExt cx="2717964" cy="3385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7E7BC3-43D4-4D46-8D77-DA4AEF8F2B09}"/>
                </a:ext>
              </a:extLst>
            </p:cNvPr>
            <p:cNvSpPr txBox="1"/>
            <p:nvPr/>
          </p:nvSpPr>
          <p:spPr>
            <a:xfrm>
              <a:off x="5181141" y="4899965"/>
              <a:ext cx="2358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Energy added to system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95EB84F-2CCE-4DAB-BA7B-BEF68CA8F9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1515" y="5076110"/>
              <a:ext cx="336623" cy="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09B83EE-339A-4A3D-BAD9-3C82FA85B5BC}"/>
              </a:ext>
            </a:extLst>
          </p:cNvPr>
          <p:cNvSpPr txBox="1"/>
          <p:nvPr/>
        </p:nvSpPr>
        <p:spPr>
          <a:xfrm>
            <a:off x="232526" y="5300299"/>
            <a:ext cx="3009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Energy = 500,000 J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AA5A47-E5A0-4275-9A58-F7A36963868C}"/>
              </a:ext>
            </a:extLst>
          </p:cNvPr>
          <p:cNvSpPr txBox="1"/>
          <p:nvPr/>
        </p:nvSpPr>
        <p:spPr>
          <a:xfrm>
            <a:off x="232526" y="4397387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Energy = 0 J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DD1F53-F538-4CF2-B1E9-486FF06FD1A5}"/>
              </a:ext>
            </a:extLst>
          </p:cNvPr>
          <p:cNvSpPr txBox="1"/>
          <p:nvPr/>
        </p:nvSpPr>
        <p:spPr>
          <a:xfrm>
            <a:off x="232526" y="5805067"/>
            <a:ext cx="374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Velocity = v = 22.36 m s</a:t>
            </a:r>
            <a:r>
              <a:rPr lang="en-US" sz="20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031980-50D9-47D0-8D3E-4E2B16B291CC}"/>
              </a:ext>
            </a:extLst>
          </p:cNvPr>
          <p:cNvSpPr txBox="1"/>
          <p:nvPr/>
        </p:nvSpPr>
        <p:spPr>
          <a:xfrm>
            <a:off x="7410761" y="375759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 =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8E7FA-FFC8-4184-92D7-8CDAF5B7F7AD}"/>
              </a:ext>
            </a:extLst>
          </p:cNvPr>
          <p:cNvSpPr txBox="1"/>
          <p:nvPr/>
        </p:nvSpPr>
        <p:spPr>
          <a:xfrm>
            <a:off x="3010443" y="5301743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½mv</a:t>
            </a:r>
            <a:r>
              <a:rPr lang="en-US" sz="2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158638-4D1C-443E-9B0C-9515C1863EE8}"/>
              </a:ext>
            </a:extLst>
          </p:cNvPr>
          <p:cNvSpPr txBox="1"/>
          <p:nvPr/>
        </p:nvSpPr>
        <p:spPr>
          <a:xfrm>
            <a:off x="3991796" y="5300299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½(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2,000 kg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)v</a:t>
            </a:r>
            <a:r>
              <a:rPr lang="en-US" sz="2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45087 0.00138 " pathEditMode="relative" rAng="0" ptsTypes="AA">
                                      <p:cBhvr>
                                        <p:cTn id="18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Impulse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6CE065-5DBA-4B42-8FA8-9A4B32BB5384}"/>
              </a:ext>
            </a:extLst>
          </p:cNvPr>
          <p:cNvSpPr/>
          <p:nvPr/>
        </p:nvSpPr>
        <p:spPr>
          <a:xfrm>
            <a:off x="528947" y="3338824"/>
            <a:ext cx="8115300" cy="4953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isometricOffAxis2Top">
              <a:rot lat="18260556" lon="1638523" rev="20214614"/>
            </a:camera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8A24879-F597-449D-8440-6A84C76193E4}"/>
              </a:ext>
            </a:extLst>
          </p:cNvPr>
          <p:cNvCxnSpPr>
            <a:cxnSpLocks/>
          </p:cNvCxnSpPr>
          <p:nvPr/>
        </p:nvCxnSpPr>
        <p:spPr>
          <a:xfrm>
            <a:off x="3127710" y="3961502"/>
            <a:ext cx="4127961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56255B-F534-4F4E-BAB3-9A793161DCAE}"/>
              </a:ext>
            </a:extLst>
          </p:cNvPr>
          <p:cNvCxnSpPr/>
          <p:nvPr/>
        </p:nvCxnSpPr>
        <p:spPr>
          <a:xfrm flipV="1">
            <a:off x="3127710" y="3088635"/>
            <a:ext cx="0" cy="10541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F5D67EC-2272-4351-BCC0-63A889FE6F95}"/>
              </a:ext>
            </a:extLst>
          </p:cNvPr>
          <p:cNvCxnSpPr/>
          <p:nvPr/>
        </p:nvCxnSpPr>
        <p:spPr>
          <a:xfrm flipV="1">
            <a:off x="7255671" y="3088635"/>
            <a:ext cx="0" cy="10541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CCBB157-FD3D-4E9F-869A-A17077166048}"/>
              </a:ext>
            </a:extLst>
          </p:cNvPr>
          <p:cNvSpPr txBox="1"/>
          <p:nvPr/>
        </p:nvSpPr>
        <p:spPr>
          <a:xfrm>
            <a:off x="4704574" y="3953226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 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6D2DB1-3B11-419A-BB86-E99CC0303E55}"/>
              </a:ext>
            </a:extLst>
          </p:cNvPr>
          <p:cNvGrpSpPr/>
          <p:nvPr/>
        </p:nvGrpSpPr>
        <p:grpSpPr>
          <a:xfrm>
            <a:off x="300347" y="2290090"/>
            <a:ext cx="4604603" cy="1902599"/>
            <a:chOff x="300347" y="2290090"/>
            <a:chExt cx="4604603" cy="19025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5A2EDA-9C36-460F-9A53-C8C737133EBF}"/>
                </a:ext>
              </a:extLst>
            </p:cNvPr>
            <p:cNvGrpSpPr/>
            <p:nvPr/>
          </p:nvGrpSpPr>
          <p:grpSpPr>
            <a:xfrm>
              <a:off x="300347" y="2290090"/>
              <a:ext cx="4604603" cy="1902599"/>
              <a:chOff x="300347" y="2290090"/>
              <a:chExt cx="4604603" cy="1902599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35E3C9A1-B662-45B0-9412-54C21ADC1931}"/>
                  </a:ext>
                </a:extLst>
              </p:cNvPr>
              <p:cNvCxnSpPr/>
              <p:nvPr/>
            </p:nvCxnSpPr>
            <p:spPr>
              <a:xfrm>
                <a:off x="3027069" y="3338824"/>
                <a:ext cx="867266" cy="0"/>
              </a:xfrm>
              <a:prstGeom prst="straightConnector1">
                <a:avLst/>
              </a:prstGeom>
              <a:ln w="1270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Picture 2" descr="Image result for Car">
                <a:extLst>
                  <a:ext uri="{FF2B5EF4-FFF2-40B4-BE49-F238E27FC236}">
                    <a16:creationId xmlns:a16="http://schemas.microsoft.com/office/drawing/2014/main" id="{BD402BCA-1060-4D5F-BA7C-01C35833B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00347" y="2290090"/>
                <a:ext cx="3381375" cy="1902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EF2DF5-CD0D-40C9-BB10-BA074793125B}"/>
                  </a:ext>
                </a:extLst>
              </p:cNvPr>
              <p:cNvSpPr txBox="1"/>
              <p:nvPr/>
            </p:nvSpPr>
            <p:spPr>
              <a:xfrm>
                <a:off x="3670317" y="2873021"/>
                <a:ext cx="1234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5,000 N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02F7811-9FEF-44F3-BFF3-43767437D629}"/>
                </a:ext>
              </a:extLst>
            </p:cNvPr>
            <p:cNvSpPr txBox="1"/>
            <p:nvPr/>
          </p:nvSpPr>
          <p:spPr>
            <a:xfrm>
              <a:off x="1227331" y="2411356"/>
              <a:ext cx="1337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2,000 kg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EC039DF-324E-4F03-BEAD-1546CDF17B7E}"/>
              </a:ext>
            </a:extLst>
          </p:cNvPr>
          <p:cNvSpPr txBox="1"/>
          <p:nvPr/>
        </p:nvSpPr>
        <p:spPr>
          <a:xfrm>
            <a:off x="1308282" y="375759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2400" baseline="300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400" dirty="0">
              <a:solidFill>
                <a:schemeClr val="accent5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AA5A47-E5A0-4275-9A58-F7A36963868C}"/>
              </a:ext>
            </a:extLst>
          </p:cNvPr>
          <p:cNvSpPr txBox="1"/>
          <p:nvPr/>
        </p:nvSpPr>
        <p:spPr>
          <a:xfrm>
            <a:off x="232526" y="4397387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Initial Momentum = 0 kg m s</a:t>
            </a:r>
            <a:r>
              <a:rPr lang="en-US" sz="2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031980-50D9-47D0-8D3E-4E2B16B291CC}"/>
              </a:ext>
            </a:extLst>
          </p:cNvPr>
          <p:cNvSpPr txBox="1"/>
          <p:nvPr/>
        </p:nvSpPr>
        <p:spPr>
          <a:xfrm>
            <a:off x="7410761" y="375759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 = ?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F82B8B40-A8AC-4CA7-BC23-EA365288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481352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+mj-lt"/>
              </a:rPr>
              <a:t>Impulse = Force × _________</a:t>
            </a:r>
          </a:p>
        </p:txBody>
      </p:sp>
      <p:pic>
        <p:nvPicPr>
          <p:cNvPr id="29" name="Picture 2" descr="Image result for stop watch">
            <a:extLst>
              <a:ext uri="{FF2B5EF4-FFF2-40B4-BE49-F238E27FC236}">
                <a16:creationId xmlns:a16="http://schemas.microsoft.com/office/drawing/2014/main" id="{16C79683-17C9-4189-AC27-0087DB4E5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48" y="1325896"/>
            <a:ext cx="844526" cy="8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1AE4233-751F-44F6-8EFF-9C253849C39C}"/>
              </a:ext>
            </a:extLst>
          </p:cNvPr>
          <p:cNvSpPr txBox="1"/>
          <p:nvPr/>
        </p:nvSpPr>
        <p:spPr>
          <a:xfrm>
            <a:off x="8177069" y="1550521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8.94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6F7983-D1D2-4B11-B247-C68141AABF71}"/>
              </a:ext>
            </a:extLst>
          </p:cNvPr>
          <p:cNvSpPr txBox="1"/>
          <p:nvPr/>
        </p:nvSpPr>
        <p:spPr>
          <a:xfrm>
            <a:off x="5738831" y="1428239"/>
            <a:ext cx="205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  <a:endParaRPr lang="en-US" sz="4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836F7C-7997-4B61-AA9A-565A243A4C07}"/>
              </a:ext>
            </a:extLst>
          </p:cNvPr>
          <p:cNvSpPr txBox="1"/>
          <p:nvPr/>
        </p:nvSpPr>
        <p:spPr>
          <a:xfrm>
            <a:off x="232526" y="4869187"/>
            <a:ext cx="5806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Impulse = (</a:t>
            </a:r>
            <a:r>
              <a:rPr lang="en-US" sz="20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5,000 N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)(</a:t>
            </a:r>
            <a:r>
              <a:rPr lang="en-US" sz="20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8.94 s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= 44,700 kg m s</a:t>
            </a:r>
            <a:r>
              <a:rPr lang="en-US" sz="2000" b="1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5F02AE-471B-411F-9662-8AF99B25E42B}"/>
              </a:ext>
            </a:extLst>
          </p:cNvPr>
          <p:cNvGrpSpPr/>
          <p:nvPr/>
        </p:nvGrpSpPr>
        <p:grpSpPr>
          <a:xfrm>
            <a:off x="5810724" y="4918819"/>
            <a:ext cx="3088784" cy="338554"/>
            <a:chOff x="5810724" y="4918819"/>
            <a:chExt cx="3088784" cy="3385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680168-A756-492D-BC53-64CE3C0215A2}"/>
                </a:ext>
              </a:extLst>
            </p:cNvPr>
            <p:cNvSpPr txBox="1"/>
            <p:nvPr/>
          </p:nvSpPr>
          <p:spPr>
            <a:xfrm>
              <a:off x="6095535" y="4918819"/>
              <a:ext cx="2803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Momentum added to system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0764000-FCD6-427E-94BB-65FF988F9E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0724" y="5094964"/>
              <a:ext cx="336623" cy="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D6D82FD-9CC8-4F62-AE49-27C82FF18AC8}"/>
              </a:ext>
            </a:extLst>
          </p:cNvPr>
          <p:cNvSpPr txBox="1"/>
          <p:nvPr/>
        </p:nvSpPr>
        <p:spPr>
          <a:xfrm>
            <a:off x="232526" y="5300299"/>
            <a:ext cx="4161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Momentum = 44,700 kg m s</a:t>
            </a:r>
            <a:r>
              <a:rPr lang="en-US" sz="2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9E8A9-2BAD-4561-9379-2DCB11928EF8}"/>
              </a:ext>
            </a:extLst>
          </p:cNvPr>
          <p:cNvSpPr txBox="1"/>
          <p:nvPr/>
        </p:nvSpPr>
        <p:spPr>
          <a:xfrm>
            <a:off x="232526" y="5805067"/>
            <a:ext cx="374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Final Velocity = v = 22.35 m s</a:t>
            </a:r>
            <a:r>
              <a:rPr lang="en-US" sz="20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FA3FF4-384D-4D24-B6C1-ABAD1E5C9375}"/>
              </a:ext>
            </a:extLst>
          </p:cNvPr>
          <p:cNvSpPr txBox="1"/>
          <p:nvPr/>
        </p:nvSpPr>
        <p:spPr>
          <a:xfrm>
            <a:off x="4896637" y="5302643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(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2,000 kg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B16FAE-C9E7-444C-A86A-EE74D0C1B67D}"/>
              </a:ext>
            </a:extLst>
          </p:cNvPr>
          <p:cNvSpPr txBox="1"/>
          <p:nvPr/>
        </p:nvSpPr>
        <p:spPr>
          <a:xfrm>
            <a:off x="4239051" y="5297955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mv</a:t>
            </a:r>
          </a:p>
        </p:txBody>
      </p:sp>
    </p:spTree>
    <p:extLst>
      <p:ext uri="{BB962C8B-B14F-4D97-AF65-F5344CB8AC3E}">
        <p14:creationId xmlns:p14="http://schemas.microsoft.com/office/powerpoint/2010/main" val="2514736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45087 0.00138 " pathEditMode="relative" rAng="0" ptsTypes="AA">
                                      <p:cBhvr>
                                        <p:cTn id="16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4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0" grpId="0"/>
      <p:bldP spid="31" grpId="0"/>
      <p:bldP spid="32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64C6360A-C2F3-4887-AF1E-63DD3D42F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92" y="1531726"/>
            <a:ext cx="79951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latin typeface="+mj-lt"/>
              </a:rPr>
              <a:t>Work </a:t>
            </a:r>
            <a:r>
              <a:rPr lang="en-US" altLang="en-US" sz="4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altLang="en-US" sz="4400" dirty="0">
                <a:latin typeface="+mj-lt"/>
              </a:rPr>
              <a:t> Change in Energy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8DC04B6E-2B1E-4FEF-842F-16732A6F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91" y="2436218"/>
            <a:ext cx="85689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latin typeface="+mj-lt"/>
              </a:rPr>
              <a:t>Impulse </a:t>
            </a:r>
            <a:r>
              <a:rPr lang="en-US" altLang="en-US" sz="4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altLang="en-US" sz="4400" dirty="0">
                <a:latin typeface="+mj-lt"/>
              </a:rPr>
              <a:t> Change in 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F1A9C-3E55-409F-AADA-5A6EC1D2D94E}"/>
              </a:ext>
            </a:extLst>
          </p:cNvPr>
          <p:cNvSpPr txBox="1"/>
          <p:nvPr/>
        </p:nvSpPr>
        <p:spPr>
          <a:xfrm>
            <a:off x="5241304" y="2398509"/>
            <a:ext cx="3553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Momentum</a:t>
            </a:r>
            <a:endParaRPr lang="en-US" sz="4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2F03F-6185-469B-8D8F-0A115D27650F}"/>
              </a:ext>
            </a:extLst>
          </p:cNvPr>
          <p:cNvSpPr txBox="1"/>
          <p:nvPr/>
        </p:nvSpPr>
        <p:spPr>
          <a:xfrm>
            <a:off x="245095" y="3701126"/>
            <a:ext cx="489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about Units?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F0BE54-83F1-4B40-B90A-C8D8BCFA111A}"/>
              </a:ext>
            </a:extLst>
          </p:cNvPr>
          <p:cNvSpPr txBox="1"/>
          <p:nvPr/>
        </p:nvSpPr>
        <p:spPr>
          <a:xfrm>
            <a:off x="603314" y="4352816"/>
            <a:ext cx="396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Impulse = F × 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6B895-0AFF-441D-8D3F-820BD282DE4B}"/>
              </a:ext>
            </a:extLst>
          </p:cNvPr>
          <p:cNvSpPr txBox="1"/>
          <p:nvPr/>
        </p:nvSpPr>
        <p:spPr>
          <a:xfrm>
            <a:off x="4413771" y="3793458"/>
            <a:ext cx="246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[N] = [kg][m s</a:t>
            </a:r>
            <a:r>
              <a:rPr lang="en-US" sz="2400" baseline="30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]</a:t>
            </a:r>
            <a:endParaRPr lang="en-US" sz="2000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A3FC5-DD1F-4B99-9060-25975A9C6639}"/>
              </a:ext>
            </a:extLst>
          </p:cNvPr>
          <p:cNvSpPr txBox="1"/>
          <p:nvPr/>
        </p:nvSpPr>
        <p:spPr>
          <a:xfrm>
            <a:off x="612741" y="4999147"/>
            <a:ext cx="368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Impulse = </a:t>
            </a:r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[N s]</a:t>
            </a:r>
            <a:endParaRPr lang="en-US" sz="32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95BE8-778B-4B6E-9B95-36D2ACFAAB10}"/>
              </a:ext>
            </a:extLst>
          </p:cNvPr>
          <p:cNvSpPr txBox="1"/>
          <p:nvPr/>
        </p:nvSpPr>
        <p:spPr>
          <a:xfrm>
            <a:off x="5033911" y="5639711"/>
            <a:ext cx="368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*same unit as momentum</a:t>
            </a:r>
            <a:endParaRPr lang="en-US" sz="20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F529D2-6ADD-4269-9321-BF7A2DF3CD56}"/>
              </a:ext>
            </a:extLst>
          </p:cNvPr>
          <p:cNvSpPr txBox="1"/>
          <p:nvPr/>
        </p:nvSpPr>
        <p:spPr>
          <a:xfrm>
            <a:off x="3823682" y="4349632"/>
            <a:ext cx="177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[N][s]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399DB-4F42-4337-87A4-E0CD5987867A}"/>
              </a:ext>
            </a:extLst>
          </p:cNvPr>
          <p:cNvSpPr txBox="1"/>
          <p:nvPr/>
        </p:nvSpPr>
        <p:spPr>
          <a:xfrm>
            <a:off x="5471215" y="4352586"/>
            <a:ext cx="350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3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[kg][m s</a:t>
            </a:r>
            <a:r>
              <a:rPr lang="en-US" sz="3600" baseline="30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r>
              <a:rPr lang="en-US" sz="3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]</a:t>
            </a: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[s]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E8EF37-1462-45A2-8E00-FAF5A3726B66}"/>
              </a:ext>
            </a:extLst>
          </p:cNvPr>
          <p:cNvSpPr txBox="1"/>
          <p:nvPr/>
        </p:nvSpPr>
        <p:spPr>
          <a:xfrm>
            <a:off x="3916863" y="4995963"/>
            <a:ext cx="305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 </a:t>
            </a:r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[kg m s</a:t>
            </a:r>
            <a:r>
              <a:rPr lang="en-US" sz="3600" b="1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]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</a:t>
            </a:r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C01F-00EF-4B43-BD74-90C960CB4B9B}"/>
              </a:ext>
            </a:extLst>
          </p:cNvPr>
          <p:cNvSpPr txBox="1"/>
          <p:nvPr/>
        </p:nvSpPr>
        <p:spPr>
          <a:xfrm>
            <a:off x="3823682" y="4353422"/>
            <a:ext cx="177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3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[N]</a:t>
            </a: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[s]</a:t>
            </a:r>
          </a:p>
        </p:txBody>
      </p:sp>
    </p:spTree>
    <p:extLst>
      <p:ext uri="{BB962C8B-B14F-4D97-AF65-F5344CB8AC3E}">
        <p14:creationId xmlns:p14="http://schemas.microsoft.com/office/powerpoint/2010/main" val="2684669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45" y="1680906"/>
            <a:ext cx="6296904" cy="2848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37C1D3-0090-4B7A-88A8-5A96EE92D80D}"/>
              </a:ext>
            </a:extLst>
          </p:cNvPr>
          <p:cNvSpPr/>
          <p:nvPr/>
        </p:nvSpPr>
        <p:spPr>
          <a:xfrm>
            <a:off x="1516152" y="3965453"/>
            <a:ext cx="2301704" cy="408583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D413A0-9FD5-462D-9046-467E2D7D600B}"/>
              </a:ext>
            </a:extLst>
          </p:cNvPr>
          <p:cNvSpPr/>
          <p:nvPr/>
        </p:nvSpPr>
        <p:spPr>
          <a:xfrm>
            <a:off x="1516152" y="2501157"/>
            <a:ext cx="981951" cy="74166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61F5CB-1A12-4AC5-A3EF-A605552A3B35}"/>
              </a:ext>
            </a:extLst>
          </p:cNvPr>
          <p:cNvGrpSpPr/>
          <p:nvPr/>
        </p:nvGrpSpPr>
        <p:grpSpPr>
          <a:xfrm>
            <a:off x="2271861" y="2997724"/>
            <a:ext cx="3553905" cy="945642"/>
            <a:chOff x="2271861" y="2997724"/>
            <a:chExt cx="3553905" cy="9456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A23604-E122-4966-89C4-31E4FDDBF725}"/>
                </a:ext>
              </a:extLst>
            </p:cNvPr>
            <p:cNvSpPr txBox="1"/>
            <p:nvPr/>
          </p:nvSpPr>
          <p:spPr>
            <a:xfrm>
              <a:off x="2271861" y="3153515"/>
              <a:ext cx="3553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Same equation</a:t>
              </a:r>
              <a:endPara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890B9E6-E72C-4A35-8C3B-2E755979A30B}"/>
                </a:ext>
              </a:extLst>
            </p:cNvPr>
            <p:cNvCxnSpPr/>
            <p:nvPr/>
          </p:nvCxnSpPr>
          <p:spPr>
            <a:xfrm flipH="1" flipV="1">
              <a:off x="2576110" y="2997724"/>
              <a:ext cx="402760" cy="2450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3DAAB2D-7291-49F0-A2B7-6EBA6BB493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7490" y="3593094"/>
              <a:ext cx="402760" cy="35027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8847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and Momentum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catcher c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4230306"/>
            <a:ext cx="3386138" cy="19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olf ball h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77" y="4230306"/>
            <a:ext cx="2858112" cy="19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ottle ro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66" y="4230306"/>
            <a:ext cx="2053966" cy="19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098984" y="3583974"/>
                <a:ext cx="15581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Initial Velocity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984" y="3583974"/>
                <a:ext cx="1558183" cy="646331"/>
              </a:xfrm>
              <a:prstGeom prst="rect">
                <a:avLst/>
              </a:prstGeom>
              <a:blipFill>
                <a:blip r:embed="rId5"/>
                <a:stretch>
                  <a:fillRect l="-3529" t="-566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5">
            <a:extLst>
              <a:ext uri="{FF2B5EF4-FFF2-40B4-BE49-F238E27FC236}">
                <a16:creationId xmlns:a16="http://schemas.microsoft.com/office/drawing/2014/main" id="{58009369-7242-4129-83AF-99C18F145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91" y="1531726"/>
            <a:ext cx="82200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+mj-lt"/>
              </a:rPr>
              <a:t>Impulse can act to increase or decrease an object’s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1E8274-24CC-4A1B-A0E9-DBBC91F98C7D}"/>
                  </a:ext>
                </a:extLst>
              </p:cNvPr>
              <p:cNvSpPr/>
              <p:nvPr/>
            </p:nvSpPr>
            <p:spPr>
              <a:xfrm>
                <a:off x="1214336" y="3583974"/>
                <a:ext cx="14698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Final Velocity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1E8274-24CC-4A1B-A0E9-DBBC91F98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36" y="3583974"/>
                <a:ext cx="1469826" cy="646331"/>
              </a:xfrm>
              <a:prstGeom prst="rect">
                <a:avLst/>
              </a:prstGeom>
              <a:blipFill>
                <a:blip r:embed="rId6"/>
                <a:stretch>
                  <a:fillRect l="-3320" t="-5660" r="-83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78F023-378C-43BF-B6EB-B866343A39C7}"/>
                  </a:ext>
                </a:extLst>
              </p:cNvPr>
              <p:cNvSpPr/>
              <p:nvPr/>
            </p:nvSpPr>
            <p:spPr>
              <a:xfrm>
                <a:off x="4387441" y="3583973"/>
                <a:ext cx="15581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Initial Velocity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78F023-378C-43BF-B6EB-B866343A3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441" y="3583973"/>
                <a:ext cx="1558183" cy="646331"/>
              </a:xfrm>
              <a:prstGeom prst="rect">
                <a:avLst/>
              </a:prstGeom>
              <a:blipFill>
                <a:blip r:embed="rId7"/>
                <a:stretch>
                  <a:fillRect l="-3529" t="-566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28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these the same? different?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3A64EC-6FE6-48A5-81CB-5F2864E390A2}"/>
              </a:ext>
            </a:extLst>
          </p:cNvPr>
          <p:cNvSpPr/>
          <p:nvPr/>
        </p:nvSpPr>
        <p:spPr>
          <a:xfrm>
            <a:off x="-2773680" y="2388348"/>
            <a:ext cx="2685011" cy="1039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kg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CE48AD-8187-4B11-8C7A-BC59AEB4E940}"/>
              </a:ext>
            </a:extLst>
          </p:cNvPr>
          <p:cNvSpPr/>
          <p:nvPr/>
        </p:nvSpPr>
        <p:spPr>
          <a:xfrm>
            <a:off x="-2773680" y="5119946"/>
            <a:ext cx="2685011" cy="10390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kg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C9BC3-F0B5-42A2-A942-928B52FD6EF4}"/>
              </a:ext>
            </a:extLst>
          </p:cNvPr>
          <p:cNvSpPr/>
          <p:nvPr/>
        </p:nvSpPr>
        <p:spPr>
          <a:xfrm>
            <a:off x="0" y="3428999"/>
            <a:ext cx="9143999" cy="261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4CA122-D570-4ABE-B4A0-27607A4B0965}"/>
              </a:ext>
            </a:extLst>
          </p:cNvPr>
          <p:cNvSpPr/>
          <p:nvPr/>
        </p:nvSpPr>
        <p:spPr>
          <a:xfrm>
            <a:off x="1" y="6159037"/>
            <a:ext cx="9143999" cy="2618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5A83-F3E5-41A7-8E06-2C13ED7A5EDE}"/>
              </a:ext>
            </a:extLst>
          </p:cNvPr>
          <p:cNvSpPr/>
          <p:nvPr/>
        </p:nvSpPr>
        <p:spPr>
          <a:xfrm>
            <a:off x="7631084" y="1701082"/>
            <a:ext cx="1512916" cy="17496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01F46C-8DD0-4DD0-9D3B-74D28E868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36" b="80847" l="6494" r="93018">
                        <a14:foregroundMark x1="80908" y1="60586" x2="50586" y2="53681"/>
                        <a14:foregroundMark x1="50586" y1="53681" x2="22607" y2="64365"/>
                        <a14:foregroundMark x1="22607" y1="64365" x2="48193" y2="77720"/>
                        <a14:foregroundMark x1="48193" y1="77720" x2="81836" y2="72834"/>
                        <a14:foregroundMark x1="81836" y1="72834" x2="85693" y2="68208"/>
                        <a14:foregroundMark x1="89551" y1="66189" x2="90625" y2="67166"/>
                        <a14:foregroundMark x1="92773" y1="67687" x2="92773" y2="67687"/>
                        <a14:foregroundMark x1="92139" y1="69251" x2="92383" y2="68860"/>
                        <a14:foregroundMark x1="93018" y1="68469" x2="89111" y2="71270"/>
                        <a14:foregroundMark x1="10352" y1="65016" x2="10156" y2="70619"/>
                        <a14:foregroundMark x1="6494" y1="68469" x2="8008" y2="6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" t="47629" r="4127" b="16829"/>
          <a:stretch/>
        </p:blipFill>
        <p:spPr bwMode="auto">
          <a:xfrm rot="16200000">
            <a:off x="7024779" y="5092412"/>
            <a:ext cx="1206034" cy="9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C0D901-6BF4-4A3B-BB35-A34430D43B20}"/>
              </a:ext>
            </a:extLst>
          </p:cNvPr>
          <p:cNvSpPr/>
          <p:nvPr/>
        </p:nvSpPr>
        <p:spPr>
          <a:xfrm>
            <a:off x="8079970" y="4409383"/>
            <a:ext cx="1064029" cy="17496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28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84479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40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3030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84392 -0.00116 " pathEditMode="relative" rAng="0" ptsTypes="AA">
                                      <p:cBhvr>
                                        <p:cTn id="8" dur="11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88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1.38889E-6 4.81481E-6 L 0.02396 4.81481E-6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Slowing Down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skydive into 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8" y="2880858"/>
            <a:ext cx="4954216" cy="32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rash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80" y="1531726"/>
            <a:ext cx="4198881" cy="21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54592F-E96C-4E29-B433-F40865347452}"/>
              </a:ext>
            </a:extLst>
          </p:cNvPr>
          <p:cNvSpPr txBox="1"/>
          <p:nvPr/>
        </p:nvSpPr>
        <p:spPr>
          <a:xfrm>
            <a:off x="5087598" y="1675313"/>
            <a:ext cx="3477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 can we decrease the force acting on an object?</a:t>
            </a:r>
          </a:p>
        </p:txBody>
      </p:sp>
    </p:spTree>
    <p:extLst>
      <p:ext uri="{BB962C8B-B14F-4D97-AF65-F5344CB8AC3E}">
        <p14:creationId xmlns:p14="http://schemas.microsoft.com/office/powerpoint/2010/main" val="260029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27835</TotalTime>
  <Words>605</Words>
  <Application>Microsoft Office PowerPoint</Application>
  <PresentationFormat>On-screen Show (4:3)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Cambria Math</vt:lpstr>
      <vt:lpstr>Ebrima</vt:lpstr>
      <vt:lpstr>Wingdings</vt:lpstr>
      <vt:lpstr>Retrospect</vt:lpstr>
      <vt:lpstr>Impulse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Impulse</dc:title>
  <dc:creator>Joe Cossette</dc:creator>
  <cp:lastModifiedBy>Joe Cossette</cp:lastModifiedBy>
  <cp:revision>193</cp:revision>
  <dcterms:created xsi:type="dcterms:W3CDTF">2014-08-31T00:23:19Z</dcterms:created>
  <dcterms:modified xsi:type="dcterms:W3CDTF">2020-11-16T03:03:24Z</dcterms:modified>
</cp:coreProperties>
</file>