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notesMasterIdLst>
    <p:notesMasterId r:id="rId13"/>
  </p:notesMasterIdLst>
  <p:sldIdLst>
    <p:sldId id="517" r:id="rId2"/>
    <p:sldId id="518" r:id="rId3"/>
    <p:sldId id="520" r:id="rId4"/>
    <p:sldId id="521" r:id="rId5"/>
    <p:sldId id="389" r:id="rId6"/>
    <p:sldId id="513" r:id="rId7"/>
    <p:sldId id="391" r:id="rId8"/>
    <p:sldId id="392" r:id="rId9"/>
    <p:sldId id="519" r:id="rId10"/>
    <p:sldId id="395" r:id="rId11"/>
    <p:sldId id="39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D9D9D9"/>
    <a:srgbClr val="F2F2F2"/>
    <a:srgbClr val="7030A0"/>
    <a:srgbClr val="FFFF99"/>
    <a:srgbClr val="027154"/>
    <a:srgbClr val="FF00FF"/>
    <a:srgbClr val="FFFF00"/>
    <a:srgbClr val="0070C0"/>
    <a:srgbClr val="FEC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6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8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0CE2E-1EF4-4559-BD3F-1F67C8E1FE5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69CE6-E582-48CE-8C27-3A531F2F5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08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992A-6374-41E8-AE7E-984A7763F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400" dirty="0"/>
              <a:t>Impulse &amp; Momentum Calculations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Energy &amp; Momentum</a:t>
            </a:r>
          </a:p>
        </p:txBody>
      </p:sp>
    </p:spTree>
    <p:extLst>
      <p:ext uri="{BB962C8B-B14F-4D97-AF65-F5344CB8AC3E}">
        <p14:creationId xmlns:p14="http://schemas.microsoft.com/office/powerpoint/2010/main" val="630313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7714" y="1442826"/>
            <a:ext cx="87357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Kara Less was applying her makeup when she drove into South's busy parking lot last Friday morning. Unaware that Lisa Ford was stopped in her lane, Kara rear-ended Lisa's rental car. Kara's 1300-kg car was moving at 5 m s</a:t>
            </a:r>
            <a:r>
              <a:rPr lang="en-US" baseline="30000" dirty="0">
                <a:latin typeface="+mj-lt"/>
              </a:rPr>
              <a:t>-1</a:t>
            </a:r>
            <a:r>
              <a:rPr lang="en-US" dirty="0">
                <a:latin typeface="+mj-lt"/>
              </a:rPr>
              <a:t> and stopped in 0.4 seconds. What was the force?</a:t>
            </a:r>
            <a:endParaRPr lang="en-US" sz="3200" dirty="0"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0F493C-67A9-4B9E-AD5D-B677D9D5FA09}"/>
              </a:ext>
            </a:extLst>
          </p:cNvPr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This…</a:t>
            </a:r>
            <a:endParaRPr lang="en-US" sz="44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B2589D-766A-4BFD-A092-2E8F0320294A}"/>
              </a:ext>
            </a:extLst>
          </p:cNvPr>
          <p:cNvSpPr txBox="1"/>
          <p:nvPr/>
        </p:nvSpPr>
        <p:spPr>
          <a:xfrm>
            <a:off x="217714" y="4689656"/>
            <a:ext cx="4219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Impulse = 6,500 kg m s</a:t>
            </a:r>
            <a:r>
              <a:rPr lang="en-US" sz="2000" baseline="30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 </a:t>
            </a:r>
            <a:r>
              <a:rPr lang="en-US" sz="2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(F)(0.4 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E2AFBD-BB38-401D-9304-25F64E9CF114}"/>
              </a:ext>
            </a:extLst>
          </p:cNvPr>
          <p:cNvSpPr txBox="1"/>
          <p:nvPr/>
        </p:nvSpPr>
        <p:spPr>
          <a:xfrm>
            <a:off x="217714" y="3998519"/>
            <a:ext cx="3692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Final Momentum = 0 kg m s</a:t>
            </a:r>
            <a:r>
              <a:rPr lang="en-US" sz="2000" baseline="30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2000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B2DDEF-9386-4EE9-B8E6-42D534A9D8E1}"/>
              </a:ext>
            </a:extLst>
          </p:cNvPr>
          <p:cNvSpPr txBox="1"/>
          <p:nvPr/>
        </p:nvSpPr>
        <p:spPr>
          <a:xfrm>
            <a:off x="217714" y="3567396"/>
            <a:ext cx="6146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Initial Momentum = mv = (1,300)(5) = 6,500 kg m s</a:t>
            </a:r>
            <a:r>
              <a:rPr lang="en-US" sz="2000" baseline="300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2000" dirty="0">
              <a:solidFill>
                <a:srgbClr val="0070C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2C2466-21DC-4DBE-A3DD-6923518449AE}"/>
              </a:ext>
            </a:extLst>
          </p:cNvPr>
          <p:cNvSpPr txBox="1"/>
          <p:nvPr/>
        </p:nvSpPr>
        <p:spPr>
          <a:xfrm>
            <a:off x="4059471" y="5380793"/>
            <a:ext cx="4608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Force = F = </a:t>
            </a:r>
            <a:r>
              <a:rPr lang="en-US" sz="36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16,250 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D9BBAA-1C67-4F40-967D-C0CF204610D9}"/>
              </a:ext>
            </a:extLst>
          </p:cNvPr>
          <p:cNvSpPr/>
          <p:nvPr/>
        </p:nvSpPr>
        <p:spPr>
          <a:xfrm>
            <a:off x="303439" y="2685516"/>
            <a:ext cx="1497672" cy="6741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Initial Momentum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1DF074-0273-47D5-8038-772B672605FA}"/>
              </a:ext>
            </a:extLst>
          </p:cNvPr>
          <p:cNvSpPr/>
          <p:nvPr/>
        </p:nvSpPr>
        <p:spPr>
          <a:xfrm>
            <a:off x="4432096" y="2685516"/>
            <a:ext cx="1497672" cy="67417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Final Momentum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8DCFBC-E7EC-4920-A7DF-999FFD202622}"/>
              </a:ext>
            </a:extLst>
          </p:cNvPr>
          <p:cNvGrpSpPr/>
          <p:nvPr/>
        </p:nvGrpSpPr>
        <p:grpSpPr>
          <a:xfrm>
            <a:off x="1801111" y="2614121"/>
            <a:ext cx="2630985" cy="771401"/>
            <a:chOff x="1801111" y="2614121"/>
            <a:chExt cx="2630985" cy="771401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6A1D113-3BED-45B2-A92E-7EFC56EC7AAB}"/>
                </a:ext>
              </a:extLst>
            </p:cNvPr>
            <p:cNvCxnSpPr>
              <a:stCxn id="19" idx="3"/>
              <a:endCxn id="20" idx="1"/>
            </p:cNvCxnSpPr>
            <p:nvPr/>
          </p:nvCxnSpPr>
          <p:spPr>
            <a:xfrm>
              <a:off x="1801111" y="3022604"/>
              <a:ext cx="2630985" cy="0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5EC004A-CCFF-4DCF-AA28-ED4B1A4CB7AF}"/>
                </a:ext>
              </a:extLst>
            </p:cNvPr>
            <p:cNvSpPr txBox="1"/>
            <p:nvPr/>
          </p:nvSpPr>
          <p:spPr>
            <a:xfrm>
              <a:off x="2591219" y="2614121"/>
              <a:ext cx="9845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Impulse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A0817B-E242-4DE7-B806-E0A77D173A45}"/>
                </a:ext>
              </a:extLst>
            </p:cNvPr>
            <p:cNvSpPr txBox="1"/>
            <p:nvPr/>
          </p:nvSpPr>
          <p:spPr>
            <a:xfrm>
              <a:off x="1975667" y="3046968"/>
              <a:ext cx="22156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Decreases Momentum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7873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Takeaways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AACDE-E121-4D7E-A3C7-3A2259793267}"/>
              </a:ext>
            </a:extLst>
          </p:cNvPr>
          <p:cNvSpPr txBox="1"/>
          <p:nvPr/>
        </p:nvSpPr>
        <p:spPr>
          <a:xfrm>
            <a:off x="473233" y="1587032"/>
            <a:ext cx="822672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use impulse and momentum to solve for an unknown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force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use impulse and momentum to solve for an unknown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velocity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calculate the change in velocity when there is a direction change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calculate change in momentum from a Force vs Time graph</a:t>
            </a:r>
          </a:p>
        </p:txBody>
      </p:sp>
    </p:spTree>
    <p:extLst>
      <p:ext uri="{BB962C8B-B14F-4D97-AF65-F5344CB8AC3E}">
        <p14:creationId xmlns:p14="http://schemas.microsoft.com/office/powerpoint/2010/main" val="1530174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Impulse Review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64C6360A-C2F3-4887-AF1E-63DD3D42F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792" y="1531726"/>
            <a:ext cx="79951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dirty="0">
                <a:latin typeface="+mj-lt"/>
              </a:rPr>
              <a:t>Work </a:t>
            </a:r>
            <a:r>
              <a:rPr lang="en-US" altLang="en-US" sz="44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en-US" altLang="en-US" sz="4400" dirty="0">
                <a:latin typeface="+mj-lt"/>
              </a:rPr>
              <a:t> Change in Energy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8DC04B6E-2B1E-4FEF-842F-16732A6F5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791" y="2436218"/>
            <a:ext cx="856896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dirty="0">
                <a:latin typeface="+mj-lt"/>
              </a:rPr>
              <a:t>Impulse </a:t>
            </a:r>
            <a:r>
              <a:rPr lang="en-US" altLang="en-US" sz="44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en-US" altLang="en-US" sz="4400" dirty="0">
                <a:latin typeface="+mj-lt"/>
              </a:rPr>
              <a:t> Change in Momentum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62D5CD-1746-46E6-BC96-6BC09103ABFA}"/>
                  </a:ext>
                </a:extLst>
              </p:cNvPr>
              <p:cNvSpPr txBox="1"/>
              <p:nvPr/>
            </p:nvSpPr>
            <p:spPr>
              <a:xfrm>
                <a:off x="143751" y="4262622"/>
                <a:ext cx="877400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𝐼𝑚𝑝𝑢𝑙𝑠𝑒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7200" dirty="0">
                  <a:latin typeface="+mj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62D5CD-1746-46E6-BC96-6BC09103A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51" y="4262622"/>
                <a:ext cx="8774005" cy="12003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864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43099CA-F5F3-4D43-B3C9-98BFA15D53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01" t="-168" r="14365" b="6726"/>
          <a:stretch/>
        </p:blipFill>
        <p:spPr>
          <a:xfrm>
            <a:off x="7018020" y="1550169"/>
            <a:ext cx="1783080" cy="21452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Impulse Slowing Down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3147" b="25215"/>
          <a:stretch/>
        </p:blipFill>
        <p:spPr>
          <a:xfrm>
            <a:off x="327660" y="4706536"/>
            <a:ext cx="3325215" cy="1310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45" t="17011" r="56252" b="23651"/>
          <a:stretch/>
        </p:blipFill>
        <p:spPr>
          <a:xfrm>
            <a:off x="327660" y="1999732"/>
            <a:ext cx="2225040" cy="13622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687CDC-98BC-4486-8F6C-0172E9B23EC6}"/>
              </a:ext>
            </a:extLst>
          </p:cNvPr>
          <p:cNvSpPr txBox="1"/>
          <p:nvPr/>
        </p:nvSpPr>
        <p:spPr>
          <a:xfrm>
            <a:off x="652945" y="3590852"/>
            <a:ext cx="157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27154"/>
                </a:solidFill>
                <a:latin typeface="+mj-lt"/>
              </a:rPr>
              <a:t>Same Mass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4C39CB-8E1B-4C6F-A428-7848CDCABBFD}"/>
              </a:ext>
            </a:extLst>
          </p:cNvPr>
          <p:cNvSpPr txBox="1"/>
          <p:nvPr/>
        </p:nvSpPr>
        <p:spPr>
          <a:xfrm>
            <a:off x="327660" y="4012715"/>
            <a:ext cx="2411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27154"/>
                </a:solidFill>
                <a:latin typeface="+mj-lt"/>
              </a:rPr>
              <a:t>Same Momentum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B07915-34DD-4C64-8258-89E0E20749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50" t="4055" r="3601" b="25657"/>
          <a:stretch/>
        </p:blipFill>
        <p:spPr>
          <a:xfrm>
            <a:off x="6001667" y="4745947"/>
            <a:ext cx="2700375" cy="12320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B9DEE5-FC98-4189-92D1-595C1132238F}"/>
              </a:ext>
            </a:extLst>
          </p:cNvPr>
          <p:cNvSpPr txBox="1"/>
          <p:nvPr/>
        </p:nvSpPr>
        <p:spPr>
          <a:xfrm>
            <a:off x="6739976" y="3898654"/>
            <a:ext cx="191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27154"/>
                </a:solidFill>
                <a:latin typeface="+mj-lt"/>
              </a:rPr>
              <a:t>Same Impulse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01EBC2-B664-4E09-8282-4982C90DFDEA}"/>
              </a:ext>
            </a:extLst>
          </p:cNvPr>
          <p:cNvSpPr txBox="1"/>
          <p:nvPr/>
        </p:nvSpPr>
        <p:spPr>
          <a:xfrm>
            <a:off x="4215143" y="2118238"/>
            <a:ext cx="1532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+mj-lt"/>
              </a:rPr>
              <a:t>Short Time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796AF5-906C-453B-B8CA-8331CE375F24}"/>
              </a:ext>
            </a:extLst>
          </p:cNvPr>
          <p:cNvSpPr txBox="1"/>
          <p:nvPr/>
        </p:nvSpPr>
        <p:spPr>
          <a:xfrm>
            <a:off x="4215143" y="2521013"/>
            <a:ext cx="160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+mj-lt"/>
              </a:rPr>
              <a:t>Large Force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AA9F65-6552-465A-9698-DC2D89FFC367}"/>
              </a:ext>
            </a:extLst>
          </p:cNvPr>
          <p:cNvSpPr txBox="1"/>
          <p:nvPr/>
        </p:nvSpPr>
        <p:spPr>
          <a:xfrm>
            <a:off x="4215143" y="4874562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+mj-lt"/>
              </a:rPr>
              <a:t>Long Time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D6AA11-2A10-4386-AAEC-79AF71DAB3EA}"/>
              </a:ext>
            </a:extLst>
          </p:cNvPr>
          <p:cNvSpPr txBox="1"/>
          <p:nvPr/>
        </p:nvSpPr>
        <p:spPr>
          <a:xfrm>
            <a:off x="4215143" y="5277337"/>
            <a:ext cx="1597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+mj-lt"/>
              </a:rPr>
              <a:t>Small Force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3C3E4A-CD6D-47CE-BE75-A53B9B2E0534}"/>
              </a:ext>
            </a:extLst>
          </p:cNvPr>
          <p:cNvSpPr txBox="1"/>
          <p:nvPr/>
        </p:nvSpPr>
        <p:spPr>
          <a:xfrm>
            <a:off x="6050701" y="4960857"/>
            <a:ext cx="10871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j-lt"/>
              </a:rPr>
              <a:t>F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× </a:t>
            </a:r>
            <a:r>
              <a:rPr lang="el-GR" sz="4000" dirty="0">
                <a:solidFill>
                  <a:srgbClr val="C00000"/>
                </a:solidFill>
                <a:latin typeface="+mj-lt"/>
              </a:rPr>
              <a:t>Δ</a:t>
            </a:r>
            <a:r>
              <a:rPr lang="en-US" sz="4000" dirty="0">
                <a:solidFill>
                  <a:srgbClr val="C00000"/>
                </a:solidFill>
                <a:latin typeface="+mj-lt"/>
              </a:rPr>
              <a:t>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B5BC26-B6DC-4CC6-BE75-2B6841B3171F}"/>
              </a:ext>
            </a:extLst>
          </p:cNvPr>
          <p:cNvSpPr txBox="1"/>
          <p:nvPr/>
        </p:nvSpPr>
        <p:spPr>
          <a:xfrm>
            <a:off x="6081386" y="2190925"/>
            <a:ext cx="10198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+mj-lt"/>
              </a:rPr>
              <a:t>F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× </a:t>
            </a:r>
            <a:r>
              <a:rPr lang="el-GR" dirty="0">
                <a:solidFill>
                  <a:srgbClr val="C00000"/>
                </a:solidFill>
                <a:latin typeface="+mj-lt"/>
              </a:rPr>
              <a:t>Δ</a:t>
            </a:r>
            <a:r>
              <a:rPr lang="en-US" dirty="0">
                <a:solidFill>
                  <a:srgbClr val="C00000"/>
                </a:solidFill>
                <a:latin typeface="+mj-lt"/>
              </a:rPr>
              <a:t>t </a:t>
            </a:r>
          </a:p>
        </p:txBody>
      </p:sp>
    </p:spTree>
    <p:extLst>
      <p:ext uri="{BB962C8B-B14F-4D97-AF65-F5344CB8AC3E}">
        <p14:creationId xmlns:p14="http://schemas.microsoft.com/office/powerpoint/2010/main" val="2243679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4274056" y="2636016"/>
            <a:ext cx="225620" cy="457200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perspectiveLeft" fov="300000"/>
            <a:lightRig rig="flat" dir="t"/>
          </a:scene3d>
          <a:sp3d extrusionH="1270000" contourW="12700" prstMaterial="plastic">
            <a:contourClr>
              <a:schemeClr val="tx1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598150" y="2579432"/>
            <a:ext cx="298764" cy="570369"/>
          </a:xfrm>
          <a:prstGeom prst="ellipse">
            <a:avLst/>
          </a:prstGeom>
          <a:solidFill>
            <a:srgbClr val="F2F2F2">
              <a:alpha val="50196"/>
            </a:srgbClr>
          </a:solidFill>
          <a:ln>
            <a:noFill/>
          </a:ln>
          <a:scene3d>
            <a:camera prst="perspectiveLeft" fov="300000"/>
            <a:lightRig rig="flat" dir="t"/>
          </a:scene3d>
          <a:sp3d extrusionH="6350000" contourW="12700" prstMaterial="plastic">
            <a:contourClr>
              <a:schemeClr val="tx1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Impulse Speeding Up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4BAAC78-819D-4A86-B188-023188A436D7}"/>
              </a:ext>
            </a:extLst>
          </p:cNvPr>
          <p:cNvSpPr/>
          <p:nvPr/>
        </p:nvSpPr>
        <p:spPr>
          <a:xfrm>
            <a:off x="6171436" y="3550415"/>
            <a:ext cx="225620" cy="457200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perspectiveLeft" fov="300000"/>
            <a:lightRig rig="flat" dir="t"/>
          </a:scene3d>
          <a:sp3d extrusionH="1270000" contourW="12700" prstMaterial="plastic">
            <a:contourClr>
              <a:schemeClr val="tx1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E1365A1-0C03-4638-BC01-C5E9A8F72D27}"/>
              </a:ext>
            </a:extLst>
          </p:cNvPr>
          <p:cNvSpPr/>
          <p:nvPr/>
        </p:nvSpPr>
        <p:spPr>
          <a:xfrm>
            <a:off x="7931656" y="4464814"/>
            <a:ext cx="225620" cy="457200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perspectiveLeft" fov="300000"/>
            <a:lightRig rig="flat" dir="t"/>
          </a:scene3d>
          <a:sp3d extrusionH="1270000" contourW="12700" prstMaterial="plastic">
            <a:contourClr>
              <a:schemeClr val="tx1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98150" y="4408230"/>
            <a:ext cx="298764" cy="570369"/>
          </a:xfrm>
          <a:prstGeom prst="ellipse">
            <a:avLst/>
          </a:prstGeom>
          <a:solidFill>
            <a:srgbClr val="A6A6A6">
              <a:alpha val="50196"/>
            </a:srgbClr>
          </a:solidFill>
          <a:ln>
            <a:noFill/>
          </a:ln>
          <a:scene3d>
            <a:camera prst="perspectiveLeft" fov="300000"/>
            <a:lightRig rig="flat" dir="t"/>
          </a:scene3d>
          <a:sp3d extrusionH="19050000" contourW="12700" prstMaterial="plastic">
            <a:contourClr>
              <a:schemeClr val="tx1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598150" y="3493831"/>
            <a:ext cx="298764" cy="570369"/>
          </a:xfrm>
          <a:prstGeom prst="ellipse">
            <a:avLst/>
          </a:prstGeom>
          <a:solidFill>
            <a:srgbClr val="D9D9D9">
              <a:alpha val="50196"/>
            </a:srgbClr>
          </a:solidFill>
          <a:ln>
            <a:noFill/>
          </a:ln>
          <a:scene3d>
            <a:camera prst="perspectiveLeft" fov="300000"/>
            <a:lightRig rig="flat" dir="t"/>
          </a:scene3d>
          <a:sp3d extrusionH="12700000" contourW="12700" prstMaterial="plastic">
            <a:contourClr>
              <a:schemeClr val="tx1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C95B93E-12B4-4829-AD74-1CB9C6C2014D}"/>
              </a:ext>
            </a:extLst>
          </p:cNvPr>
          <p:cNvGrpSpPr/>
          <p:nvPr/>
        </p:nvGrpSpPr>
        <p:grpSpPr>
          <a:xfrm>
            <a:off x="1532342" y="2643474"/>
            <a:ext cx="761278" cy="461665"/>
            <a:chOff x="1532342" y="2643474"/>
            <a:chExt cx="761278" cy="461665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D67BD95-ABAC-490C-9969-1AC9448EA3F0}"/>
                </a:ext>
              </a:extLst>
            </p:cNvPr>
            <p:cNvCxnSpPr/>
            <p:nvPr/>
          </p:nvCxnSpPr>
          <p:spPr>
            <a:xfrm flipH="1">
              <a:off x="1836420" y="2872740"/>
              <a:ext cx="457200" cy="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3112ACD-D3F8-46E9-AF6A-F7B1708C7F49}"/>
                </a:ext>
              </a:extLst>
            </p:cNvPr>
            <p:cNvSpPr txBox="1"/>
            <p:nvPr/>
          </p:nvSpPr>
          <p:spPr>
            <a:xfrm>
              <a:off x="1532342" y="2643474"/>
              <a:ext cx="3193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+mj-lt"/>
                </a:rPr>
                <a:t>v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2AF49F3-93C2-489F-956E-703DECC5FE90}"/>
              </a:ext>
            </a:extLst>
          </p:cNvPr>
          <p:cNvGrpSpPr/>
          <p:nvPr/>
        </p:nvGrpSpPr>
        <p:grpSpPr>
          <a:xfrm>
            <a:off x="1075142" y="3550415"/>
            <a:ext cx="1233718" cy="461665"/>
            <a:chOff x="1075142" y="3550415"/>
            <a:chExt cx="1233718" cy="461665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2A548D0-91D8-4634-BDDE-F46FDE92DBA6}"/>
                </a:ext>
              </a:extLst>
            </p:cNvPr>
            <p:cNvCxnSpPr/>
            <p:nvPr/>
          </p:nvCxnSpPr>
          <p:spPr>
            <a:xfrm flipH="1">
              <a:off x="1394460" y="3771900"/>
              <a:ext cx="914400" cy="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D97D719-2EE0-4095-9442-8B3FE5703199}"/>
                </a:ext>
              </a:extLst>
            </p:cNvPr>
            <p:cNvSpPr txBox="1"/>
            <p:nvPr/>
          </p:nvSpPr>
          <p:spPr>
            <a:xfrm>
              <a:off x="1075142" y="3550415"/>
              <a:ext cx="3193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+mj-lt"/>
                </a:rPr>
                <a:t>v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2878A2F-D298-4365-86C5-D2BAE05DA7B9}"/>
              </a:ext>
            </a:extLst>
          </p:cNvPr>
          <p:cNvGrpSpPr/>
          <p:nvPr/>
        </p:nvGrpSpPr>
        <p:grpSpPr>
          <a:xfrm>
            <a:off x="610322" y="4447847"/>
            <a:ext cx="1690918" cy="461665"/>
            <a:chOff x="610322" y="4447847"/>
            <a:chExt cx="1690918" cy="461665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ABC3D032-7199-47C2-8322-1532C44BECB1}"/>
                </a:ext>
              </a:extLst>
            </p:cNvPr>
            <p:cNvCxnSpPr/>
            <p:nvPr/>
          </p:nvCxnSpPr>
          <p:spPr>
            <a:xfrm flipH="1">
              <a:off x="929640" y="4678680"/>
              <a:ext cx="1371600" cy="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1232574-1958-4373-A0C0-20094A555543}"/>
                </a:ext>
              </a:extLst>
            </p:cNvPr>
            <p:cNvSpPr txBox="1"/>
            <p:nvPr/>
          </p:nvSpPr>
          <p:spPr>
            <a:xfrm>
              <a:off x="610322" y="4447847"/>
              <a:ext cx="3193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+mj-lt"/>
                </a:rPr>
                <a:t>v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9FB325E-EF04-441C-A528-4A25B26A618D}"/>
                  </a:ext>
                </a:extLst>
              </p:cNvPr>
              <p:cNvSpPr txBox="1"/>
              <p:nvPr/>
            </p:nvSpPr>
            <p:spPr>
              <a:xfrm>
                <a:off x="1337195" y="1518246"/>
                <a:ext cx="49564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𝐼𝑚𝑝𝑢𝑙𝑠𝑒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4000" dirty="0">
                  <a:latin typeface="+mj-lt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9FB325E-EF04-441C-A528-4A25B26A6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195" y="1518246"/>
                <a:ext cx="4956485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7DAB528-01A6-44FF-95DB-7DEF8442AF89}"/>
                  </a:ext>
                </a:extLst>
              </p:cNvPr>
              <p:cNvSpPr txBox="1"/>
              <p:nvPr/>
            </p:nvSpPr>
            <p:spPr>
              <a:xfrm>
                <a:off x="6099695" y="1518246"/>
                <a:ext cx="18618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4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4000" dirty="0">
                  <a:latin typeface="+mj-lt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7DAB528-01A6-44FF-95DB-7DEF8442A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695" y="1518246"/>
                <a:ext cx="1861856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ABF3560D-464A-4EC3-8534-989F257AB143}"/>
              </a:ext>
            </a:extLst>
          </p:cNvPr>
          <p:cNvSpPr txBox="1"/>
          <p:nvPr/>
        </p:nvSpPr>
        <p:spPr>
          <a:xfrm>
            <a:off x="7124063" y="2528057"/>
            <a:ext cx="1615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Same Force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21FA6E0-4F1D-4D86-B062-D60361CACE80}"/>
              </a:ext>
            </a:extLst>
          </p:cNvPr>
          <p:cNvSpPr txBox="1"/>
          <p:nvPr/>
        </p:nvSpPr>
        <p:spPr>
          <a:xfrm>
            <a:off x="7124063" y="2874306"/>
            <a:ext cx="157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Same Mass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6B1CF2-90D0-4EE5-B62B-EB97FC13698D}"/>
              </a:ext>
            </a:extLst>
          </p:cNvPr>
          <p:cNvSpPr txBox="1"/>
          <p:nvPr/>
        </p:nvSpPr>
        <p:spPr>
          <a:xfrm>
            <a:off x="1692001" y="5388483"/>
            <a:ext cx="6034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More Time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sym typeface="Wingdings" panose="05000000000000000000" pitchFamily="2" charset="2"/>
              </a:rPr>
              <a:t> More Velocity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2041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22969 0.0013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L -0.4349 -0.00186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5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62882 -0.00208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4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8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Slapshot!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257" y="1531726"/>
            <a:ext cx="87085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A hockey puck has a mass of 0.115 kg. A player takes a slap shot which exerts a force of 31.0 N for 0.15 sec. How fast will the puck be moving?</a:t>
            </a:r>
          </a:p>
        </p:txBody>
      </p:sp>
      <p:pic>
        <p:nvPicPr>
          <p:cNvPr id="34" name="Picture 2" descr="http://hdwallpaperszon.com/wp-content/uploads/2013/10/Hockey-Pictures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7" y="3332346"/>
            <a:ext cx="22129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B18751-B1C2-43F1-8A0E-953272218C39}"/>
              </a:ext>
            </a:extLst>
          </p:cNvPr>
          <p:cNvSpPr txBox="1"/>
          <p:nvPr/>
        </p:nvSpPr>
        <p:spPr>
          <a:xfrm>
            <a:off x="2826678" y="4491320"/>
            <a:ext cx="1770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Impulse = F</a:t>
            </a:r>
            <a:r>
              <a:rPr lang="el-GR" sz="2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Δ</a:t>
            </a:r>
            <a:r>
              <a:rPr lang="en-US" sz="2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EE1E88-9313-4E80-B674-6F1A867705A5}"/>
              </a:ext>
            </a:extLst>
          </p:cNvPr>
          <p:cNvSpPr txBox="1"/>
          <p:nvPr/>
        </p:nvSpPr>
        <p:spPr>
          <a:xfrm>
            <a:off x="2826678" y="4941482"/>
            <a:ext cx="4079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Final Momentum = 4.65 kg m s</a:t>
            </a:r>
            <a:r>
              <a:rPr lang="en-US" sz="2000" baseline="30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r>
              <a:rPr lang="en-US" sz="2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16B2FD-768C-4CD1-BA0A-8B4E3BCEA6E8}"/>
              </a:ext>
            </a:extLst>
          </p:cNvPr>
          <p:cNvSpPr txBox="1"/>
          <p:nvPr/>
        </p:nvSpPr>
        <p:spPr>
          <a:xfrm>
            <a:off x="2826678" y="4038570"/>
            <a:ext cx="3647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Initial Momentum = 0 kg m s</a:t>
            </a:r>
            <a:r>
              <a:rPr lang="en-US" sz="2000" baseline="300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2000" dirty="0">
              <a:solidFill>
                <a:srgbClr val="0070C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41EBF8-75BC-4DF3-9CD2-84E6FD91AD9E}"/>
              </a:ext>
            </a:extLst>
          </p:cNvPr>
          <p:cNvSpPr txBox="1"/>
          <p:nvPr/>
        </p:nvSpPr>
        <p:spPr>
          <a:xfrm>
            <a:off x="5070341" y="5562438"/>
            <a:ext cx="3671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Final Velocity = v = </a:t>
            </a:r>
            <a:r>
              <a:rPr lang="en-US" sz="20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40.4 m s</a:t>
            </a:r>
            <a:r>
              <a:rPr lang="en-US" sz="2000" b="1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r>
              <a:rPr lang="en-US" sz="20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0FEEB8-6B37-405B-9A27-AAA3DD5CDBE2}"/>
              </a:ext>
            </a:extLst>
          </p:cNvPr>
          <p:cNvSpPr/>
          <p:nvPr/>
        </p:nvSpPr>
        <p:spPr>
          <a:xfrm>
            <a:off x="2912403" y="3232890"/>
            <a:ext cx="1497672" cy="6741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Initial Momentum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7A1F47-6056-4E94-AC9D-E5A6B0F20EAC}"/>
              </a:ext>
            </a:extLst>
          </p:cNvPr>
          <p:cNvSpPr/>
          <p:nvPr/>
        </p:nvSpPr>
        <p:spPr>
          <a:xfrm>
            <a:off x="7041060" y="3232890"/>
            <a:ext cx="1497672" cy="67417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Final Momentum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5BB1C39-158F-4E37-9292-C2273B7CFE01}"/>
              </a:ext>
            </a:extLst>
          </p:cNvPr>
          <p:cNvGrpSpPr/>
          <p:nvPr/>
        </p:nvGrpSpPr>
        <p:grpSpPr>
          <a:xfrm>
            <a:off x="4410075" y="3213948"/>
            <a:ext cx="2630985" cy="369332"/>
            <a:chOff x="4410075" y="3213948"/>
            <a:chExt cx="2630985" cy="369332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13B3C60-9261-4CF3-B1E0-E5EFAAF70AEB}"/>
                </a:ext>
              </a:extLst>
            </p:cNvPr>
            <p:cNvCxnSpPr>
              <a:stCxn id="4" idx="3"/>
              <a:endCxn id="14" idx="1"/>
            </p:cNvCxnSpPr>
            <p:nvPr/>
          </p:nvCxnSpPr>
          <p:spPr>
            <a:xfrm>
              <a:off x="4410075" y="3569978"/>
              <a:ext cx="2630985" cy="0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30CE5A-F3BC-4EDD-A301-C8556B5AF1FD}"/>
                </a:ext>
              </a:extLst>
            </p:cNvPr>
            <p:cNvSpPr txBox="1"/>
            <p:nvPr/>
          </p:nvSpPr>
          <p:spPr>
            <a:xfrm>
              <a:off x="4861014" y="3213948"/>
              <a:ext cx="1725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Impulse Added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CF98D63-6A9A-43E9-983F-5C094C468E54}"/>
              </a:ext>
            </a:extLst>
          </p:cNvPr>
          <p:cNvSpPr txBox="1"/>
          <p:nvPr/>
        </p:nvSpPr>
        <p:spPr>
          <a:xfrm>
            <a:off x="4467339" y="4491320"/>
            <a:ext cx="1925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(31 N)(0.15 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56E0DC-A59E-4217-8777-61DE1222EEB4}"/>
              </a:ext>
            </a:extLst>
          </p:cNvPr>
          <p:cNvSpPr txBox="1"/>
          <p:nvPr/>
        </p:nvSpPr>
        <p:spPr>
          <a:xfrm>
            <a:off x="6258913" y="4491320"/>
            <a:ext cx="188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4.65 kg m s</a:t>
            </a:r>
            <a:r>
              <a:rPr lang="en-US" sz="2000" baseline="30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2000" dirty="0">
              <a:solidFill>
                <a:srgbClr val="7030A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48A01C-CBF5-4A19-A3D9-4492D543AE6F}"/>
              </a:ext>
            </a:extLst>
          </p:cNvPr>
          <p:cNvSpPr txBox="1"/>
          <p:nvPr/>
        </p:nvSpPr>
        <p:spPr>
          <a:xfrm>
            <a:off x="6563306" y="4941482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mv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8968B9-1E6A-46C7-A116-BFBA497C2819}"/>
              </a:ext>
            </a:extLst>
          </p:cNvPr>
          <p:cNvSpPr txBox="1"/>
          <p:nvPr/>
        </p:nvSpPr>
        <p:spPr>
          <a:xfrm>
            <a:off x="7215276" y="4940738"/>
            <a:ext cx="1664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(0.115 kg)v</a:t>
            </a:r>
          </a:p>
        </p:txBody>
      </p:sp>
    </p:spTree>
    <p:extLst>
      <p:ext uri="{BB962C8B-B14F-4D97-AF65-F5344CB8AC3E}">
        <p14:creationId xmlns:p14="http://schemas.microsoft.com/office/powerpoint/2010/main" val="4131396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4" grpId="0" animBg="1"/>
      <p:bldP spid="14" grpId="0" animBg="1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59861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Impulse and Momentum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257" y="1436432"/>
            <a:ext cx="87085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The 440 newton Liquid Apogee Motor (LAM) of India's Mars Orbiter Spacecraft, was successfully fired for a duration of 3.968 seconds on September 22, 2014. This operation of the spacecraft's main liquid engine was also used for the spacecraft's trajectory correction and changed its velocity by 2.18 m s</a:t>
            </a:r>
            <a:r>
              <a:rPr lang="en-US" sz="1600" baseline="30000" dirty="0">
                <a:latin typeface="+mj-lt"/>
              </a:rPr>
              <a:t>-1</a:t>
            </a:r>
            <a:r>
              <a:rPr lang="en-US" sz="1600" dirty="0">
                <a:latin typeface="+mj-lt"/>
              </a:rPr>
              <a:t>. What was the mass of the spacecraft at the time of this engine firing?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25" y="4651410"/>
            <a:ext cx="2549979" cy="15656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DCEF84-E2D4-40DD-8D99-1418B3A28D31}"/>
              </a:ext>
            </a:extLst>
          </p:cNvPr>
          <p:cNvSpPr txBox="1"/>
          <p:nvPr/>
        </p:nvSpPr>
        <p:spPr>
          <a:xfrm>
            <a:off x="340311" y="3683476"/>
            <a:ext cx="1770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Impulse = F</a:t>
            </a:r>
            <a:r>
              <a:rPr lang="el-GR" sz="2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Δ</a:t>
            </a:r>
            <a:r>
              <a:rPr lang="en-US" sz="2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1B41FA-0ADD-4707-88EC-0FAD3B394C12}"/>
              </a:ext>
            </a:extLst>
          </p:cNvPr>
          <p:cNvSpPr txBox="1"/>
          <p:nvPr/>
        </p:nvSpPr>
        <p:spPr>
          <a:xfrm>
            <a:off x="340311" y="4133638"/>
            <a:ext cx="4657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Change in Momentum = 1746 kg m s</a:t>
            </a:r>
            <a:r>
              <a:rPr lang="en-US" sz="2000" baseline="30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r>
              <a:rPr lang="en-US" sz="2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EC3B66-750A-4A90-9B63-B50A24A328C0}"/>
              </a:ext>
            </a:extLst>
          </p:cNvPr>
          <p:cNvSpPr/>
          <p:nvPr/>
        </p:nvSpPr>
        <p:spPr>
          <a:xfrm>
            <a:off x="443343" y="2754824"/>
            <a:ext cx="1497672" cy="6741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Initial Momentum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ABE175-98F8-4C35-8B64-928E65B38F49}"/>
              </a:ext>
            </a:extLst>
          </p:cNvPr>
          <p:cNvSpPr/>
          <p:nvPr/>
        </p:nvSpPr>
        <p:spPr>
          <a:xfrm>
            <a:off x="4572000" y="2754824"/>
            <a:ext cx="1497672" cy="67417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Final Momentum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ED9FF3A-FC9C-4B4E-ACD2-4B94F9C8FD49}"/>
              </a:ext>
            </a:extLst>
          </p:cNvPr>
          <p:cNvGrpSpPr/>
          <p:nvPr/>
        </p:nvGrpSpPr>
        <p:grpSpPr>
          <a:xfrm>
            <a:off x="1941015" y="2735882"/>
            <a:ext cx="2630985" cy="369332"/>
            <a:chOff x="1941015" y="2735882"/>
            <a:chExt cx="2630985" cy="369332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63D34F7-6F4E-4ECA-8517-F99C5CBE6185}"/>
                </a:ext>
              </a:extLst>
            </p:cNvPr>
            <p:cNvCxnSpPr>
              <a:stCxn id="10" idx="3"/>
              <a:endCxn id="11" idx="1"/>
            </p:cNvCxnSpPr>
            <p:nvPr/>
          </p:nvCxnSpPr>
          <p:spPr>
            <a:xfrm>
              <a:off x="1941015" y="3091912"/>
              <a:ext cx="2630985" cy="0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36D884-B46B-4E1D-8199-533E263DE345}"/>
                </a:ext>
              </a:extLst>
            </p:cNvPr>
            <p:cNvSpPr txBox="1"/>
            <p:nvPr/>
          </p:nvSpPr>
          <p:spPr>
            <a:xfrm>
              <a:off x="2391954" y="2735882"/>
              <a:ext cx="1725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Impulse Added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6D4FE57E-7F82-49EE-B3DB-88E45E66923A}"/>
              </a:ext>
            </a:extLst>
          </p:cNvPr>
          <p:cNvSpPr/>
          <p:nvPr/>
        </p:nvSpPr>
        <p:spPr>
          <a:xfrm>
            <a:off x="798617" y="5021458"/>
            <a:ext cx="30332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1746 kg m s</a:t>
            </a:r>
            <a:r>
              <a:rPr lang="en-US" sz="20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r>
              <a:rPr lang="en-US" sz="2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= (m)(2.18)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A7A8FC-92A4-4323-977D-F6B7E1320DF0}"/>
              </a:ext>
            </a:extLst>
          </p:cNvPr>
          <p:cNvSpPr/>
          <p:nvPr/>
        </p:nvSpPr>
        <p:spPr>
          <a:xfrm>
            <a:off x="2777685" y="5487924"/>
            <a:ext cx="2108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 = 801 kg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B7EB1E-F788-49B0-A6EA-4295902DF076}"/>
              </a:ext>
            </a:extLst>
          </p:cNvPr>
          <p:cNvSpPr/>
          <p:nvPr/>
        </p:nvSpPr>
        <p:spPr>
          <a:xfrm>
            <a:off x="6448425" y="2868957"/>
            <a:ext cx="2401619" cy="40011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Impulse = F</a:t>
            </a: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Δ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 = </a:t>
            </a: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Δ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AAA6067-E129-4800-B0A1-FB7DB1CC47E7}"/>
              </a:ext>
            </a:extLst>
          </p:cNvPr>
          <p:cNvSpPr/>
          <p:nvPr/>
        </p:nvSpPr>
        <p:spPr>
          <a:xfrm>
            <a:off x="679449" y="1491168"/>
            <a:ext cx="1025525" cy="231702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A169478-4EE9-4777-8915-5AEBAAEBB545}"/>
              </a:ext>
            </a:extLst>
          </p:cNvPr>
          <p:cNvSpPr/>
          <p:nvPr/>
        </p:nvSpPr>
        <p:spPr>
          <a:xfrm>
            <a:off x="1704974" y="1732342"/>
            <a:ext cx="1212851" cy="231702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69E176-90F4-4F14-B920-C63EACFE8440}"/>
              </a:ext>
            </a:extLst>
          </p:cNvPr>
          <p:cNvSpPr txBox="1"/>
          <p:nvPr/>
        </p:nvSpPr>
        <p:spPr>
          <a:xfrm>
            <a:off x="1980974" y="3683476"/>
            <a:ext cx="2201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(440 N)(3.968 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D2548D-7FF3-4ED0-993E-F1513CAAD745}"/>
              </a:ext>
            </a:extLst>
          </p:cNvPr>
          <p:cNvSpPr txBox="1"/>
          <p:nvPr/>
        </p:nvSpPr>
        <p:spPr>
          <a:xfrm>
            <a:off x="4045224" y="3681389"/>
            <a:ext cx="1963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1746 kg m s</a:t>
            </a:r>
            <a:r>
              <a:rPr lang="en-US" sz="2000" baseline="30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2000" dirty="0">
              <a:solidFill>
                <a:srgbClr val="7030A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0E46D7-46CA-4AFB-8F4F-8EB9F0921554}"/>
              </a:ext>
            </a:extLst>
          </p:cNvPr>
          <p:cNvSpPr txBox="1"/>
          <p:nvPr/>
        </p:nvSpPr>
        <p:spPr>
          <a:xfrm>
            <a:off x="4769386" y="4129084"/>
            <a:ext cx="1247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(m)(</a:t>
            </a:r>
            <a:r>
              <a:rPr lang="el-GR" sz="2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Δ</a:t>
            </a:r>
            <a:r>
              <a:rPr lang="en-US" sz="2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v)</a:t>
            </a:r>
          </a:p>
        </p:txBody>
      </p:sp>
    </p:spTree>
    <p:extLst>
      <p:ext uri="{BB962C8B-B14F-4D97-AF65-F5344CB8AC3E}">
        <p14:creationId xmlns:p14="http://schemas.microsoft.com/office/powerpoint/2010/main" val="1265937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1" grpId="0" animBg="1"/>
      <p:bldP spid="5" grpId="0"/>
      <p:bldP spid="15" grpId="0"/>
      <p:bldP spid="9" grpId="0" animBg="1"/>
      <p:bldP spid="17" grpId="0" animBg="1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 Matters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6" name="Group 29"/>
          <p:cNvGrpSpPr>
            <a:grpSpLocks/>
          </p:cNvGrpSpPr>
          <p:nvPr/>
        </p:nvGrpSpPr>
        <p:grpSpPr bwMode="auto">
          <a:xfrm>
            <a:off x="845128" y="1582480"/>
            <a:ext cx="1577975" cy="977900"/>
            <a:chOff x="1056" y="1208"/>
            <a:chExt cx="994" cy="616"/>
          </a:xfrm>
        </p:grpSpPr>
        <p:grpSp>
          <p:nvGrpSpPr>
            <p:cNvPr id="39" name="Group 15"/>
            <p:cNvGrpSpPr>
              <a:grpSpLocks/>
            </p:cNvGrpSpPr>
            <p:nvPr/>
          </p:nvGrpSpPr>
          <p:grpSpPr bwMode="auto">
            <a:xfrm>
              <a:off x="1056" y="1809"/>
              <a:ext cx="994" cy="15"/>
              <a:chOff x="1248" y="1905"/>
              <a:chExt cx="994" cy="15"/>
            </a:xfrm>
          </p:grpSpPr>
          <p:sp>
            <p:nvSpPr>
              <p:cNvPr id="50" name="Line 11"/>
              <p:cNvSpPr>
                <a:spLocks noChangeShapeType="1"/>
              </p:cNvSpPr>
              <p:nvPr/>
            </p:nvSpPr>
            <p:spPr bwMode="auto">
              <a:xfrm flipV="1">
                <a:off x="2016" y="1905"/>
                <a:ext cx="226" cy="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en-US" sz="2400">
                  <a:latin typeface="+mj-lt"/>
                </a:endParaRPr>
              </a:p>
            </p:txBody>
          </p:sp>
          <p:sp>
            <p:nvSpPr>
              <p:cNvPr id="52" name="Line 13"/>
              <p:cNvSpPr>
                <a:spLocks noChangeShapeType="1"/>
              </p:cNvSpPr>
              <p:nvPr/>
            </p:nvSpPr>
            <p:spPr bwMode="auto">
              <a:xfrm>
                <a:off x="1248" y="1920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sz="2400">
                  <a:latin typeface="+mj-lt"/>
                </a:endParaRPr>
              </a:p>
            </p:txBody>
          </p:sp>
        </p:grpSp>
        <p:grpSp>
          <p:nvGrpSpPr>
            <p:cNvPr id="40" name="Group 16"/>
            <p:cNvGrpSpPr>
              <a:grpSpLocks/>
            </p:cNvGrpSpPr>
            <p:nvPr/>
          </p:nvGrpSpPr>
          <p:grpSpPr bwMode="auto">
            <a:xfrm>
              <a:off x="1056" y="1584"/>
              <a:ext cx="912" cy="0"/>
              <a:chOff x="1248" y="1680"/>
              <a:chExt cx="912" cy="0"/>
            </a:xfrm>
          </p:grpSpPr>
          <p:sp>
            <p:nvSpPr>
              <p:cNvPr id="47" name="Line 10"/>
              <p:cNvSpPr>
                <a:spLocks noChangeShapeType="1"/>
              </p:cNvSpPr>
              <p:nvPr/>
            </p:nvSpPr>
            <p:spPr bwMode="auto">
              <a:xfrm flipH="1">
                <a:off x="1248" y="1680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sz="2400">
                  <a:latin typeface="+mj-lt"/>
                </a:endParaRPr>
              </a:p>
            </p:txBody>
          </p:sp>
          <p:sp>
            <p:nvSpPr>
              <p:cNvPr id="49" name="Line 14"/>
              <p:cNvSpPr>
                <a:spLocks noChangeShapeType="1"/>
              </p:cNvSpPr>
              <p:nvPr/>
            </p:nvSpPr>
            <p:spPr bwMode="auto">
              <a:xfrm>
                <a:off x="1680" y="1680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sz="2400">
                  <a:latin typeface="+mj-lt"/>
                </a:endParaRPr>
              </a:p>
            </p:txBody>
          </p:sp>
        </p:grpSp>
        <p:sp>
          <p:nvSpPr>
            <p:cNvPr id="42" name="Line 21"/>
            <p:cNvSpPr>
              <a:spLocks noChangeShapeType="1"/>
            </p:cNvSpPr>
            <p:nvPr/>
          </p:nvSpPr>
          <p:spPr bwMode="auto">
            <a:xfrm>
              <a:off x="1392" y="182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400">
                <a:latin typeface="+mj-lt"/>
              </a:endParaRPr>
            </a:p>
          </p:txBody>
        </p:sp>
        <p:sp>
          <p:nvSpPr>
            <p:cNvPr id="44" name="Text Box 23"/>
            <p:cNvSpPr txBox="1">
              <a:spLocks noChangeArrowheads="1"/>
            </p:cNvSpPr>
            <p:nvPr/>
          </p:nvSpPr>
          <p:spPr bwMode="auto">
            <a:xfrm>
              <a:off x="1104" y="1208"/>
              <a:ext cx="43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600" i="1" dirty="0">
                  <a:latin typeface="+mj-lt"/>
                </a:rPr>
                <a:t>u</a:t>
              </a:r>
            </a:p>
          </p:txBody>
        </p:sp>
      </p:grpSp>
      <p:sp>
        <p:nvSpPr>
          <p:cNvPr id="58" name="Text Box 46"/>
          <p:cNvSpPr txBox="1">
            <a:spLocks noChangeArrowheads="1"/>
          </p:cNvSpPr>
          <p:nvPr/>
        </p:nvSpPr>
        <p:spPr bwMode="auto">
          <a:xfrm>
            <a:off x="3465083" y="1582480"/>
            <a:ext cx="553027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+mj-lt"/>
              </a:rPr>
              <a:t>Assume </a:t>
            </a:r>
            <a:r>
              <a:rPr lang="en-US" sz="3200" i="1" dirty="0">
                <a:solidFill>
                  <a:srgbClr val="002060"/>
                </a:solidFill>
                <a:latin typeface="+mj-lt"/>
              </a:rPr>
              <a:t>u </a:t>
            </a:r>
            <a:r>
              <a:rPr lang="en-US" sz="3200" dirty="0">
                <a:solidFill>
                  <a:srgbClr val="002060"/>
                </a:solidFill>
                <a:latin typeface="+mj-lt"/>
              </a:rPr>
              <a:t>is 30 m s</a:t>
            </a:r>
            <a:r>
              <a:rPr lang="en-US" sz="3200" baseline="30000" dirty="0">
                <a:solidFill>
                  <a:srgbClr val="002060"/>
                </a:solidFill>
                <a:latin typeface="+mj-lt"/>
              </a:rPr>
              <a:t>-1</a:t>
            </a:r>
            <a:r>
              <a:rPr lang="en-US" sz="3200" dirty="0">
                <a:solidFill>
                  <a:srgbClr val="002060"/>
                </a:solidFill>
                <a:latin typeface="+mj-lt"/>
              </a:rPr>
              <a:t> to the left and </a:t>
            </a:r>
            <a:r>
              <a:rPr lang="en-US" sz="3200" i="1" dirty="0">
                <a:solidFill>
                  <a:srgbClr val="002060"/>
                </a:solidFill>
                <a:latin typeface="+mj-lt"/>
              </a:rPr>
              <a:t>v </a:t>
            </a:r>
            <a:r>
              <a:rPr lang="en-US" sz="3200" dirty="0">
                <a:solidFill>
                  <a:srgbClr val="002060"/>
                </a:solidFill>
                <a:latin typeface="+mj-lt"/>
              </a:rPr>
              <a:t>is 10 m s</a:t>
            </a:r>
            <a:r>
              <a:rPr lang="en-US" sz="3200" baseline="30000" dirty="0">
                <a:solidFill>
                  <a:srgbClr val="002060"/>
                </a:solidFill>
                <a:latin typeface="+mj-lt"/>
              </a:rPr>
              <a:t>-1</a:t>
            </a:r>
            <a:r>
              <a:rPr lang="en-US" sz="3200" dirty="0">
                <a:solidFill>
                  <a:srgbClr val="002060"/>
                </a:solidFill>
                <a:latin typeface="+mj-lt"/>
              </a:rPr>
              <a:t> to the right.</a:t>
            </a:r>
            <a:r>
              <a:rPr lang="en-US" sz="3200" i="1" dirty="0">
                <a:solidFill>
                  <a:srgbClr val="002060"/>
                </a:solidFill>
                <a:latin typeface="+mj-lt"/>
              </a:rPr>
              <a:t> What is the change in velocity?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2" name="Rectangle 8"/>
          <p:cNvSpPr>
            <a:spLocks noChangeArrowheads="1"/>
          </p:cNvSpPr>
          <p:nvPr/>
        </p:nvSpPr>
        <p:spPr bwMode="auto">
          <a:xfrm>
            <a:off x="583192" y="1680906"/>
            <a:ext cx="261936" cy="142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400">
              <a:latin typeface="+mj-lt"/>
            </a:endParaRPr>
          </a:p>
        </p:txBody>
      </p:sp>
      <p:sp>
        <p:nvSpPr>
          <p:cNvPr id="63" name="Oval 9"/>
          <p:cNvSpPr>
            <a:spLocks noChangeArrowheads="1"/>
          </p:cNvSpPr>
          <p:nvPr/>
        </p:nvSpPr>
        <p:spPr bwMode="auto">
          <a:xfrm>
            <a:off x="1270577" y="1968544"/>
            <a:ext cx="412751" cy="42167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endParaRPr lang="en-US" sz="2400">
              <a:latin typeface="+mj-lt"/>
            </a:endParaRPr>
          </a:p>
        </p:txBody>
      </p:sp>
      <p:sp>
        <p:nvSpPr>
          <p:cNvPr id="64" name="Oval 9"/>
          <p:cNvSpPr>
            <a:spLocks noChangeArrowheads="1"/>
          </p:cNvSpPr>
          <p:nvPr/>
        </p:nvSpPr>
        <p:spPr bwMode="auto">
          <a:xfrm>
            <a:off x="1737303" y="2330795"/>
            <a:ext cx="412751" cy="42167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endParaRPr lang="en-US" sz="2400">
              <a:latin typeface="+mj-lt"/>
            </a:endParaRPr>
          </a:p>
        </p:txBody>
      </p:sp>
      <p:sp>
        <p:nvSpPr>
          <p:cNvPr id="65" name="Text Box 23"/>
          <p:cNvSpPr txBox="1">
            <a:spLocks noChangeArrowheads="1"/>
          </p:cNvSpPr>
          <p:nvPr/>
        </p:nvSpPr>
        <p:spPr bwMode="auto">
          <a:xfrm>
            <a:off x="2169683" y="2411884"/>
            <a:ext cx="685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i="1" dirty="0">
                <a:latin typeface="+mj-lt"/>
              </a:rPr>
              <a:t>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B6D829-D484-4F3D-97C2-97D11F93A669}"/>
              </a:ext>
            </a:extLst>
          </p:cNvPr>
          <p:cNvSpPr txBox="1"/>
          <p:nvPr/>
        </p:nvSpPr>
        <p:spPr>
          <a:xfrm>
            <a:off x="1580256" y="1721837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-30 m s</a:t>
            </a:r>
            <a:r>
              <a:rPr lang="en-US" sz="2400" baseline="30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2400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1B197D-CD0E-4869-ADDA-28B2948F083B}"/>
              </a:ext>
            </a:extLst>
          </p:cNvPr>
          <p:cNvSpPr txBox="1"/>
          <p:nvPr/>
        </p:nvSpPr>
        <p:spPr>
          <a:xfrm>
            <a:off x="1045974" y="2722005"/>
            <a:ext cx="127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m s</a:t>
            </a:r>
            <a:r>
              <a:rPr lang="en-US" sz="24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24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C1A6E3-9B8C-408F-904D-C1162B6BCF4F}"/>
              </a:ext>
            </a:extLst>
          </p:cNvPr>
          <p:cNvSpPr txBox="1"/>
          <p:nvPr/>
        </p:nvSpPr>
        <p:spPr>
          <a:xfrm>
            <a:off x="1143016" y="4241114"/>
            <a:ext cx="6857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Change in Velocity = 40 m s</a:t>
            </a:r>
            <a:r>
              <a:rPr lang="en-US" sz="4000" baseline="30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4000" dirty="0">
              <a:solidFill>
                <a:srgbClr val="7030A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1" name="Oval 9">
            <a:extLst>
              <a:ext uri="{FF2B5EF4-FFF2-40B4-BE49-F238E27FC236}">
                <a16:creationId xmlns:a16="http://schemas.microsoft.com/office/drawing/2014/main" id="{E5DABAC9-4A75-41BC-9410-81D12F276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3999" y="4309651"/>
            <a:ext cx="1280160" cy="127869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endParaRPr lang="en-US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9171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-1 2.22222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 2.22222E-6 L 4.72222E-6 2.22222E-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15"/>
          <p:cNvSpPr>
            <a:spLocks noChangeShapeType="1"/>
          </p:cNvSpPr>
          <p:nvPr/>
        </p:nvSpPr>
        <p:spPr bwMode="auto">
          <a:xfrm flipH="1">
            <a:off x="1309007" y="5323115"/>
            <a:ext cx="533400" cy="0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257" y="1531726"/>
            <a:ext cx="87085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A </a:t>
            </a:r>
            <a:r>
              <a:rPr lang="en-US" sz="2800" b="1" dirty="0">
                <a:latin typeface="+mj-lt"/>
              </a:rPr>
              <a:t>500 g </a:t>
            </a:r>
            <a:r>
              <a:rPr lang="en-US" sz="2800" dirty="0">
                <a:latin typeface="+mj-lt"/>
              </a:rPr>
              <a:t>baseball moves to the left at </a:t>
            </a:r>
            <a:r>
              <a:rPr lang="en-US" sz="2800" b="1" dirty="0">
                <a:latin typeface="+mj-lt"/>
              </a:rPr>
              <a:t>20 m s</a:t>
            </a:r>
            <a:r>
              <a:rPr lang="en-US" sz="2800" b="1" baseline="30000" dirty="0">
                <a:latin typeface="+mj-lt"/>
              </a:rPr>
              <a:t>-1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striking a bat. The bat is in contact with the ball for </a:t>
            </a:r>
            <a:r>
              <a:rPr lang="en-US" sz="2800" b="1" dirty="0">
                <a:latin typeface="+mj-lt"/>
              </a:rPr>
              <a:t>0.002 s</a:t>
            </a:r>
            <a:r>
              <a:rPr lang="en-US" sz="2800" dirty="0">
                <a:latin typeface="+mj-lt"/>
              </a:rPr>
              <a:t>, and it leaves in the opposite direction at </a:t>
            </a:r>
            <a:r>
              <a:rPr lang="en-US" sz="2800" b="1" dirty="0">
                <a:latin typeface="+mj-lt"/>
              </a:rPr>
              <a:t>40 m s</a:t>
            </a:r>
            <a:r>
              <a:rPr lang="en-US" sz="2800" b="1" baseline="30000" dirty="0">
                <a:latin typeface="+mj-lt"/>
              </a:rPr>
              <a:t>-1</a:t>
            </a:r>
            <a:r>
              <a:rPr lang="en-US" sz="2800" dirty="0">
                <a:latin typeface="+mj-lt"/>
              </a:rPr>
              <a:t>.  What was average force on ball?</a:t>
            </a:r>
          </a:p>
        </p:txBody>
      </p:sp>
      <p:graphicFrame>
        <p:nvGraphicFramePr>
          <p:cNvPr id="38" name="Object 12"/>
          <p:cNvGraphicFramePr>
            <a:graphicFrameLocks noChangeAspect="1"/>
          </p:cNvGraphicFramePr>
          <p:nvPr/>
        </p:nvGraphicFramePr>
        <p:xfrm>
          <a:off x="1810657" y="5170715"/>
          <a:ext cx="3111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Clip" r:id="rId3" imgW="1228680" imgH="1238400" progId="MS_ClipArt_Gallery.2">
                  <p:embed/>
                </p:oleObj>
              </mc:Choice>
              <mc:Fallback>
                <p:oleObj name="Clip" r:id="rId3" imgW="1228680" imgH="1238400" progId="MS_ClipArt_Gallery.2">
                  <p:embed/>
                  <p:pic>
                    <p:nvPicPr>
                      <p:cNvPr id="3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0657" y="5170715"/>
                        <a:ext cx="31115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2147207" y="524238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" name="Line 14"/>
          <p:cNvSpPr>
            <a:spLocks noChangeShapeType="1"/>
          </p:cNvSpPr>
          <p:nvPr/>
        </p:nvSpPr>
        <p:spPr bwMode="auto">
          <a:xfrm>
            <a:off x="2147207" y="541519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1505857" y="4780190"/>
            <a:ext cx="1524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kumimoji="0" lang="en-US" dirty="0">
                <a:latin typeface="+mj-lt"/>
              </a:rPr>
              <a:t>20 m s</a:t>
            </a:r>
            <a:r>
              <a:rPr kumimoji="0" lang="en-US" baseline="30000" dirty="0">
                <a:latin typeface="+mj-lt"/>
              </a:rPr>
              <a:t>-1</a:t>
            </a:r>
            <a:endParaRPr kumimoji="0" lang="en-US" dirty="0">
              <a:latin typeface="+mj-lt"/>
            </a:endParaRP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1353457" y="5544849"/>
            <a:ext cx="2286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kumimoji="0" lang="en-US" i="1" dirty="0">
                <a:latin typeface="+mj-lt"/>
              </a:rPr>
              <a:t>m</a:t>
            </a:r>
            <a:r>
              <a:rPr kumimoji="0" lang="en-US" dirty="0">
                <a:latin typeface="+mj-lt"/>
              </a:rPr>
              <a:t> = 0.5 kg</a:t>
            </a:r>
            <a:endParaRPr kumimoji="0" lang="en-US" i="1" dirty="0">
              <a:latin typeface="+mj-lt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182132" y="5329465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54" name="Picture 6" descr="https://api.wallab.ee/image/item-105-5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13288">
            <a:off x="448933" y="3938994"/>
            <a:ext cx="1539967" cy="153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c 3"/>
          <p:cNvSpPr/>
          <p:nvPr/>
        </p:nvSpPr>
        <p:spPr>
          <a:xfrm rot="1317505">
            <a:off x="436598" y="4723086"/>
            <a:ext cx="823294" cy="602684"/>
          </a:xfrm>
          <a:prstGeom prst="arc">
            <a:avLst>
              <a:gd name="adj1" fmla="val 5343826"/>
              <a:gd name="adj2" fmla="val 957119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1317505">
            <a:off x="536131" y="4576093"/>
            <a:ext cx="823294" cy="602684"/>
          </a:xfrm>
          <a:prstGeom prst="arc">
            <a:avLst>
              <a:gd name="adj1" fmla="val 5343826"/>
              <a:gd name="adj2" fmla="val 957119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56DAB3-1C97-4806-896B-4BA09A1D2108}"/>
              </a:ext>
            </a:extLst>
          </p:cNvPr>
          <p:cNvSpPr txBox="1"/>
          <p:nvPr/>
        </p:nvSpPr>
        <p:spPr>
          <a:xfrm>
            <a:off x="2416377" y="3517401"/>
            <a:ext cx="2648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 = (0.5)(-20)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243DCE-FC3C-4614-84FF-F0ECF83D8E46}"/>
              </a:ext>
            </a:extLst>
          </p:cNvPr>
          <p:cNvSpPr txBox="1"/>
          <p:nvPr/>
        </p:nvSpPr>
        <p:spPr>
          <a:xfrm>
            <a:off x="2416377" y="3936051"/>
            <a:ext cx="2648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-10 kg m s</a:t>
            </a:r>
            <a:r>
              <a:rPr lang="en-US" sz="2400" b="1" baseline="30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2400"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DA1A0C-B8A1-4D8A-8ABB-D2A246D21D1F}"/>
              </a:ext>
            </a:extLst>
          </p:cNvPr>
          <p:cNvSpPr txBox="1"/>
          <p:nvPr/>
        </p:nvSpPr>
        <p:spPr>
          <a:xfrm>
            <a:off x="6468136" y="3517401"/>
            <a:ext cx="2648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 = (0.5)(40)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5E77B8-7CD0-46DB-BDB9-7572D45F957E}"/>
              </a:ext>
            </a:extLst>
          </p:cNvPr>
          <p:cNvSpPr txBox="1"/>
          <p:nvPr/>
        </p:nvSpPr>
        <p:spPr>
          <a:xfrm>
            <a:off x="6468136" y="3936051"/>
            <a:ext cx="2648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 kg m s</a:t>
            </a:r>
            <a:r>
              <a:rPr lang="en-US" sz="2400" b="1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2400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B0B8243-71EA-4DBF-B245-79F347ABFE43}"/>
              </a:ext>
            </a:extLst>
          </p:cNvPr>
          <p:cNvGrpSpPr/>
          <p:nvPr/>
        </p:nvGrpSpPr>
        <p:grpSpPr>
          <a:xfrm>
            <a:off x="4522780" y="3997651"/>
            <a:ext cx="2648932" cy="842309"/>
            <a:chOff x="4522780" y="3997651"/>
            <a:chExt cx="2648932" cy="84230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8D95572-1948-4F3E-B037-6E1DA1E9B506}"/>
                </a:ext>
              </a:extLst>
            </p:cNvPr>
            <p:cNvSpPr txBox="1"/>
            <p:nvPr/>
          </p:nvSpPr>
          <p:spPr>
            <a:xfrm>
              <a:off x="4522780" y="4378295"/>
              <a:ext cx="2648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30 kg m s</a:t>
              </a:r>
              <a:r>
                <a:rPr lang="en-US" sz="2400" b="1" baseline="30000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-1</a:t>
              </a:r>
              <a:endParaRPr lang="en-US" sz="2400" b="1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995CED7-9E52-44EA-995C-E98AF8B97CBD}"/>
                </a:ext>
              </a:extLst>
            </p:cNvPr>
            <p:cNvSpPr txBox="1"/>
            <p:nvPr/>
          </p:nvSpPr>
          <p:spPr>
            <a:xfrm>
              <a:off x="5387308" y="3997651"/>
              <a:ext cx="897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Δ</a:t>
              </a:r>
              <a:r>
                <a:rPr lang="en-US" sz="2400" b="1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p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785CCF72-8C06-46DC-9EDA-3C654CF685AF}"/>
              </a:ext>
            </a:extLst>
          </p:cNvPr>
          <p:cNvSpPr/>
          <p:nvPr/>
        </p:nvSpPr>
        <p:spPr>
          <a:xfrm>
            <a:off x="2797636" y="4991328"/>
            <a:ext cx="2401619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Impulse = F</a:t>
            </a:r>
            <a:r>
              <a:rPr lang="el-GR" sz="2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Δ</a:t>
            </a:r>
            <a:r>
              <a:rPr lang="en-US" sz="2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 = </a:t>
            </a:r>
            <a:r>
              <a:rPr lang="el-GR" sz="2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Δ</a:t>
            </a:r>
            <a:r>
              <a:rPr lang="en-US" sz="2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3C22EF-F9F0-47D6-AA13-F7BF933C1CC9}"/>
              </a:ext>
            </a:extLst>
          </p:cNvPr>
          <p:cNvSpPr/>
          <p:nvPr/>
        </p:nvSpPr>
        <p:spPr>
          <a:xfrm>
            <a:off x="2797636" y="5452546"/>
            <a:ext cx="4033476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Impulse = F(0.002 s) = 30 kg m s</a:t>
            </a:r>
            <a:r>
              <a:rPr lang="en-US" sz="2000" baseline="30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371723-D8F5-408A-8C54-928516867637}"/>
              </a:ext>
            </a:extLst>
          </p:cNvPr>
          <p:cNvSpPr/>
          <p:nvPr/>
        </p:nvSpPr>
        <p:spPr>
          <a:xfrm>
            <a:off x="6943312" y="5770642"/>
            <a:ext cx="2026517" cy="46166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 = 15,000 N</a:t>
            </a:r>
            <a:endParaRPr lang="en-US" sz="24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D34F38-6E30-4407-B843-1877EDAA9BEE}"/>
              </a:ext>
            </a:extLst>
          </p:cNvPr>
          <p:cNvGrpSpPr/>
          <p:nvPr/>
        </p:nvGrpSpPr>
        <p:grpSpPr>
          <a:xfrm>
            <a:off x="2416377" y="3089035"/>
            <a:ext cx="6731366" cy="904904"/>
            <a:chOff x="2416377" y="3089035"/>
            <a:chExt cx="6731366" cy="90490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4F47D0-1831-4753-BE7A-40183D184AF0}"/>
                </a:ext>
              </a:extLst>
            </p:cNvPr>
            <p:cNvSpPr txBox="1"/>
            <p:nvPr/>
          </p:nvSpPr>
          <p:spPr>
            <a:xfrm>
              <a:off x="2416377" y="3089035"/>
              <a:ext cx="2648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Initial Momentum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D78D849-4E2D-4B13-9279-15FFFE071485}"/>
                </a:ext>
              </a:extLst>
            </p:cNvPr>
            <p:cNvSpPr txBox="1"/>
            <p:nvPr/>
          </p:nvSpPr>
          <p:spPr>
            <a:xfrm>
              <a:off x="6498811" y="3089035"/>
              <a:ext cx="2648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Final Momentum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50CF452-D06A-4683-8C20-623386B77E0A}"/>
                </a:ext>
              </a:extLst>
            </p:cNvPr>
            <p:cNvGrpSpPr/>
            <p:nvPr/>
          </p:nvGrpSpPr>
          <p:grpSpPr>
            <a:xfrm>
              <a:off x="5065309" y="3324286"/>
              <a:ext cx="1402827" cy="669653"/>
              <a:chOff x="1941015" y="3091912"/>
              <a:chExt cx="2467930" cy="669653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F0FD46BC-B2DA-4E94-BC5B-8A204B540C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41015" y="3091912"/>
                <a:ext cx="2467930" cy="0"/>
              </a:xfrm>
              <a:prstGeom prst="straightConnector1">
                <a:avLst/>
              </a:prstGeom>
              <a:ln w="762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BCBC331-C99D-450D-97A8-8DDD2A853711}"/>
                  </a:ext>
                </a:extLst>
              </p:cNvPr>
              <p:cNvSpPr txBox="1"/>
              <p:nvPr/>
            </p:nvSpPr>
            <p:spPr>
              <a:xfrm>
                <a:off x="2241902" y="3115234"/>
                <a:ext cx="17321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7030A0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Impulse</a:t>
                </a:r>
              </a:p>
              <a:p>
                <a:pPr algn="ctr"/>
                <a:r>
                  <a:rPr lang="en-US" dirty="0">
                    <a:solidFill>
                      <a:srgbClr val="7030A0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Added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9226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6" grpId="0"/>
      <p:bldP spid="27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Impulse from a Graph</a:t>
            </a:r>
          </a:p>
        </p:txBody>
      </p:sp>
      <p:cxnSp>
        <p:nvCxnSpPr>
          <p:cNvPr id="180" name="Straight Arrow Connector 179"/>
          <p:cNvCxnSpPr/>
          <p:nvPr/>
        </p:nvCxnSpPr>
        <p:spPr>
          <a:xfrm>
            <a:off x="959360" y="5616070"/>
            <a:ext cx="4886324" cy="2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 rot="16200000">
            <a:off x="-639920" y="3123715"/>
            <a:ext cx="192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Force (N)</a:t>
            </a:r>
          </a:p>
        </p:txBody>
      </p:sp>
      <p:cxnSp>
        <p:nvCxnSpPr>
          <p:cNvPr id="182" name="Straight Connector 181"/>
          <p:cNvCxnSpPr/>
          <p:nvPr/>
        </p:nvCxnSpPr>
        <p:spPr>
          <a:xfrm flipH="1">
            <a:off x="856269" y="5296843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H="1">
            <a:off x="856239" y="5017614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H="1">
            <a:off x="856242" y="4738381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flipH="1">
            <a:off x="856245" y="4459148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flipH="1">
            <a:off x="856248" y="4179915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H="1">
            <a:off x="856251" y="3900682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H="1">
            <a:off x="856277" y="3621449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H="1">
            <a:off x="856254" y="3342216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H="1">
            <a:off x="856257" y="3062983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flipH="1">
            <a:off x="856260" y="2783750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flipH="1">
            <a:off x="856263" y="2504517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flipH="1">
            <a:off x="856266" y="2225284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/>
        </p:nvSpPr>
        <p:spPr>
          <a:xfrm>
            <a:off x="557536" y="48432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557536" y="42720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562295" y="37251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562295" y="31636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459019" y="25974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cxnSp>
        <p:nvCxnSpPr>
          <p:cNvPr id="199" name="Straight Connector 198"/>
          <p:cNvCxnSpPr/>
          <p:nvPr/>
        </p:nvCxnSpPr>
        <p:spPr>
          <a:xfrm flipV="1">
            <a:off x="1432539" y="5630654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1874171" y="5630654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flipV="1">
            <a:off x="2315803" y="5630654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V="1">
            <a:off x="2757435" y="5630654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flipV="1">
            <a:off x="3199067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V="1">
            <a:off x="3640699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flipV="1">
            <a:off x="4082331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V="1">
            <a:off x="4523963" y="5626286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flipV="1">
            <a:off x="4965595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flipV="1">
            <a:off x="5407227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/>
          <p:cNvSpPr txBox="1"/>
          <p:nvPr/>
        </p:nvSpPr>
        <p:spPr>
          <a:xfrm>
            <a:off x="1716044" y="56870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2594632" y="56921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3485694" y="56862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4363974" y="56845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5187976" y="568884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1275179" y="56921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2149910" y="56778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3039351" y="56862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3925651" y="56881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4822696" y="56773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454688" y="20422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cxnSp>
        <p:nvCxnSpPr>
          <p:cNvPr id="220" name="Straight Connector 219"/>
          <p:cNvCxnSpPr/>
          <p:nvPr/>
        </p:nvCxnSpPr>
        <p:spPr>
          <a:xfrm flipH="1">
            <a:off x="856236" y="1946051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>
            <a:off x="973284" y="2225284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>
            <a:off x="973284" y="2783750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973284" y="3342216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>
            <a:off x="973284" y="3900682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>
            <a:off x="973284" y="4459148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973284" y="5017614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>
            <a:off x="973284" y="2504517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973284" y="3062983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973284" y="3621449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973284" y="4179915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973284" y="5296843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973284" y="4738381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973284" y="1946051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1431632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1872497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>
            <a:off x="2315803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2751085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3195804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3640699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>
            <a:off x="4082104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4520427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4979149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5407227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TextBox 243"/>
          <p:cNvSpPr txBox="1"/>
          <p:nvPr/>
        </p:nvSpPr>
        <p:spPr>
          <a:xfrm>
            <a:off x="557536" y="51171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557536" y="45459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562295" y="39990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562295" y="34375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573319" y="28713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454688" y="23161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450902" y="174768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cxnSp>
        <p:nvCxnSpPr>
          <p:cNvPr id="252" name="Straight Arrow Connector 251"/>
          <p:cNvCxnSpPr/>
          <p:nvPr/>
        </p:nvCxnSpPr>
        <p:spPr>
          <a:xfrm flipV="1">
            <a:off x="984645" y="1531726"/>
            <a:ext cx="0" cy="40905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TextBox 265"/>
          <p:cNvSpPr txBox="1"/>
          <p:nvPr/>
        </p:nvSpPr>
        <p:spPr>
          <a:xfrm>
            <a:off x="2962000" y="5927476"/>
            <a:ext cx="192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(s)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62F8525-2431-43B6-96B1-158A7D09BB51}"/>
              </a:ext>
            </a:extLst>
          </p:cNvPr>
          <p:cNvGrpSpPr/>
          <p:nvPr/>
        </p:nvGrpSpPr>
        <p:grpSpPr>
          <a:xfrm>
            <a:off x="892101" y="3262047"/>
            <a:ext cx="4603030" cy="2444345"/>
            <a:chOff x="892101" y="3262047"/>
            <a:chExt cx="4603030" cy="2444345"/>
          </a:xfrm>
          <a:solidFill>
            <a:srgbClr val="7030A0"/>
          </a:solidFill>
        </p:grpSpPr>
        <p:cxnSp>
          <p:nvCxnSpPr>
            <p:cNvPr id="5" name="Straight Connector 4"/>
            <p:cNvCxnSpPr/>
            <p:nvPr/>
          </p:nvCxnSpPr>
          <p:spPr>
            <a:xfrm flipV="1">
              <a:off x="982183" y="3356506"/>
              <a:ext cx="1763750" cy="2259564"/>
            </a:xfrm>
            <a:prstGeom prst="line">
              <a:avLst/>
            </a:prstGeom>
            <a:grpFill/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flipH="1" flipV="1">
              <a:off x="2732637" y="3341424"/>
              <a:ext cx="2661036" cy="2274646"/>
            </a:xfrm>
            <a:prstGeom prst="line">
              <a:avLst/>
            </a:prstGeom>
            <a:grpFill/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Oval 270"/>
            <p:cNvSpPr/>
            <p:nvPr/>
          </p:nvSpPr>
          <p:spPr>
            <a:xfrm>
              <a:off x="2659470" y="3262047"/>
              <a:ext cx="182880" cy="182880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5312251" y="5523512"/>
              <a:ext cx="182880" cy="182880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/>
            <p:nvPr/>
          </p:nvSpPr>
          <p:spPr>
            <a:xfrm>
              <a:off x="892101" y="5518725"/>
              <a:ext cx="182880" cy="182880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HAMSTER IN A ROCKET - Rodents &amp; Animals Background Wallpapers on Desktop  Nexus (Image 2554528)">
            <a:extLst>
              <a:ext uri="{FF2B5EF4-FFF2-40B4-BE49-F238E27FC236}">
                <a16:creationId xmlns:a16="http://schemas.microsoft.com/office/drawing/2014/main" id="{5666ABD9-DECA-45E7-AAF7-157A3F429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707" y="2420288"/>
            <a:ext cx="1382586" cy="104154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808443-CA68-4674-A66D-E606FF947CE7}"/>
              </a:ext>
            </a:extLst>
          </p:cNvPr>
          <p:cNvSpPr txBox="1"/>
          <p:nvPr/>
        </p:nvSpPr>
        <p:spPr>
          <a:xfrm>
            <a:off x="1185230" y="1574176"/>
            <a:ext cx="771387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A hamster’s rocket  (0.5 kg) has a variable force as shown in the graph. What is the final velocity after 10 seconds if it starts from rest?</a:t>
            </a:r>
          </a:p>
        </p:txBody>
      </p:sp>
      <p:pic>
        <p:nvPicPr>
          <p:cNvPr id="4104" name="Picture 8" descr="Rocket Fire - Wisc-Online OER">
            <a:extLst>
              <a:ext uri="{FF2B5EF4-FFF2-40B4-BE49-F238E27FC236}">
                <a16:creationId xmlns:a16="http://schemas.microsoft.com/office/drawing/2014/main" id="{F029DD21-5EDB-4AA2-AD2F-401FE94EC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91735">
            <a:off x="3503611" y="2794225"/>
            <a:ext cx="318652" cy="61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AB35F4A3-6F5B-4A68-A0C2-EFB7AC560DED}"/>
              </a:ext>
            </a:extLst>
          </p:cNvPr>
          <p:cNvSpPr/>
          <p:nvPr/>
        </p:nvSpPr>
        <p:spPr>
          <a:xfrm>
            <a:off x="5961237" y="2503721"/>
            <a:ext cx="998574" cy="6741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Initial Momentum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6ED9D37-BC42-4FD1-AE37-25DC0AB7D99E}"/>
              </a:ext>
            </a:extLst>
          </p:cNvPr>
          <p:cNvSpPr/>
          <p:nvPr/>
        </p:nvSpPr>
        <p:spPr>
          <a:xfrm>
            <a:off x="7810500" y="2503721"/>
            <a:ext cx="1052045" cy="67417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Final Momentum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AD9B394-270F-4B68-89C2-A67CB3DC9F91}"/>
              </a:ext>
            </a:extLst>
          </p:cNvPr>
          <p:cNvGrpSpPr/>
          <p:nvPr/>
        </p:nvGrpSpPr>
        <p:grpSpPr>
          <a:xfrm>
            <a:off x="6959811" y="2312840"/>
            <a:ext cx="850689" cy="527969"/>
            <a:chOff x="4617876" y="2563943"/>
            <a:chExt cx="850689" cy="527969"/>
          </a:xfrm>
        </p:grpSpPr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38092C82-10B5-401A-BCF7-647780C018C3}"/>
                </a:ext>
              </a:extLst>
            </p:cNvPr>
            <p:cNvCxnSpPr>
              <a:cxnSpLocks/>
              <a:stCxn id="102" idx="3"/>
              <a:endCxn id="103" idx="1"/>
            </p:cNvCxnSpPr>
            <p:nvPr/>
          </p:nvCxnSpPr>
          <p:spPr>
            <a:xfrm>
              <a:off x="4617876" y="3091912"/>
              <a:ext cx="850689" cy="0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0751918-0B5E-4F81-8511-12A6087741BD}"/>
                </a:ext>
              </a:extLst>
            </p:cNvPr>
            <p:cNvSpPr txBox="1"/>
            <p:nvPr/>
          </p:nvSpPr>
          <p:spPr>
            <a:xfrm>
              <a:off x="4662599" y="2563943"/>
              <a:ext cx="7612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Impulse Added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0E69DAF-3C7C-4E44-8013-801E11352F69}"/>
              </a:ext>
            </a:extLst>
          </p:cNvPr>
          <p:cNvGrpSpPr/>
          <p:nvPr/>
        </p:nvGrpSpPr>
        <p:grpSpPr>
          <a:xfrm>
            <a:off x="993547" y="3381911"/>
            <a:ext cx="4406476" cy="2208162"/>
            <a:chOff x="993547" y="3381911"/>
            <a:chExt cx="4406476" cy="2208162"/>
          </a:xfrm>
        </p:grpSpPr>
        <p:sp>
          <p:nvSpPr>
            <p:cNvPr id="112" name="Right Triangle 111">
              <a:extLst>
                <a:ext uri="{FF2B5EF4-FFF2-40B4-BE49-F238E27FC236}">
                  <a16:creationId xmlns:a16="http://schemas.microsoft.com/office/drawing/2014/main" id="{B5A5FDEC-808D-43EF-B8A9-BAC0B8D9A041}"/>
                </a:ext>
              </a:extLst>
            </p:cNvPr>
            <p:cNvSpPr/>
            <p:nvPr/>
          </p:nvSpPr>
          <p:spPr>
            <a:xfrm flipH="1">
              <a:off x="993547" y="3382206"/>
              <a:ext cx="1752386" cy="2207867"/>
            </a:xfrm>
            <a:prstGeom prst="rtTriangle">
              <a:avLst/>
            </a:prstGeom>
            <a:solidFill>
              <a:srgbClr val="7030A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ight Triangle 112">
              <a:extLst>
                <a:ext uri="{FF2B5EF4-FFF2-40B4-BE49-F238E27FC236}">
                  <a16:creationId xmlns:a16="http://schemas.microsoft.com/office/drawing/2014/main" id="{DF08EEA4-F832-4914-9885-7CFB3518C9B3}"/>
                </a:ext>
              </a:extLst>
            </p:cNvPr>
            <p:cNvSpPr/>
            <p:nvPr/>
          </p:nvSpPr>
          <p:spPr>
            <a:xfrm>
              <a:off x="2743432" y="3381911"/>
              <a:ext cx="2656591" cy="2207867"/>
            </a:xfrm>
            <a:prstGeom prst="rtTriangle">
              <a:avLst/>
            </a:prstGeom>
            <a:solidFill>
              <a:srgbClr val="7030A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D894D12B-738F-44DE-A12D-C818E0EBA63A}"/>
              </a:ext>
            </a:extLst>
          </p:cNvPr>
          <p:cNvSpPr txBox="1"/>
          <p:nvPr/>
        </p:nvSpPr>
        <p:spPr>
          <a:xfrm>
            <a:off x="1771238" y="4778076"/>
            <a:ext cx="2654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½(8)(10) = </a:t>
            </a:r>
            <a:r>
              <a:rPr lang="en-US" sz="2800" b="1" dirty="0">
                <a:solidFill>
                  <a:srgbClr val="7030A0"/>
                </a:solidFill>
              </a:rPr>
              <a:t>40 N 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2CD1044-0734-4753-8B95-929036ED0ACE}"/>
              </a:ext>
            </a:extLst>
          </p:cNvPr>
          <p:cNvSpPr txBox="1"/>
          <p:nvPr/>
        </p:nvSpPr>
        <p:spPr>
          <a:xfrm>
            <a:off x="7162979" y="296173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40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82FAA6C-9AA2-435B-A6B6-8FAE83407094}"/>
              </a:ext>
            </a:extLst>
          </p:cNvPr>
          <p:cNvSpPr txBox="1"/>
          <p:nvPr/>
        </p:nvSpPr>
        <p:spPr>
          <a:xfrm>
            <a:off x="6291529" y="318185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D2903E1-A669-4F61-9C2D-D69C60F96C09}"/>
              </a:ext>
            </a:extLst>
          </p:cNvPr>
          <p:cNvSpPr txBox="1"/>
          <p:nvPr/>
        </p:nvSpPr>
        <p:spPr>
          <a:xfrm>
            <a:off x="8114346" y="3185939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40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A78474E-322E-4993-9D6F-BA888E26FB92}"/>
              </a:ext>
            </a:extLst>
          </p:cNvPr>
          <p:cNvSpPr txBox="1"/>
          <p:nvPr/>
        </p:nvSpPr>
        <p:spPr>
          <a:xfrm>
            <a:off x="6693131" y="3856749"/>
            <a:ext cx="1457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</a:rPr>
              <a:t>p = mv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D62C8C8-4EA6-4FCB-8488-AC1FD346D6EC}"/>
              </a:ext>
            </a:extLst>
          </p:cNvPr>
          <p:cNvSpPr txBox="1"/>
          <p:nvPr/>
        </p:nvSpPr>
        <p:spPr>
          <a:xfrm>
            <a:off x="6385834" y="4444324"/>
            <a:ext cx="2162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</a:rPr>
              <a:t>40 = (0.5)v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8C998A8-0BDF-4C9D-BC9D-D6D90D0E6997}"/>
              </a:ext>
            </a:extLst>
          </p:cNvPr>
          <p:cNvSpPr txBox="1"/>
          <p:nvPr/>
        </p:nvSpPr>
        <p:spPr>
          <a:xfrm>
            <a:off x="6446552" y="5220666"/>
            <a:ext cx="2174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</a:rPr>
              <a:t>v = 80 m/s</a:t>
            </a:r>
          </a:p>
        </p:txBody>
      </p:sp>
    </p:spTree>
    <p:extLst>
      <p:ext uri="{BB962C8B-B14F-4D97-AF65-F5344CB8AC3E}">
        <p14:creationId xmlns:p14="http://schemas.microsoft.com/office/powerpoint/2010/main" val="1126381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8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42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1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14" grpId="0"/>
      <p:bldP spid="115" grpId="0"/>
      <p:bldP spid="116" grpId="0"/>
      <p:bldP spid="117" grpId="0"/>
      <p:bldP spid="118" grpId="0"/>
      <p:bldP spid="119" grpId="0"/>
      <p:bldP spid="120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26622</TotalTime>
  <Words>722</Words>
  <Application>Microsoft Office PowerPoint</Application>
  <PresentationFormat>On-screen Show (4:3)</PresentationFormat>
  <Paragraphs>127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Calibri Light</vt:lpstr>
      <vt:lpstr>Cambria Math</vt:lpstr>
      <vt:lpstr>Ebrima</vt:lpstr>
      <vt:lpstr>Wingdings</vt:lpstr>
      <vt:lpstr>Retrospect</vt:lpstr>
      <vt:lpstr>Clip</vt:lpstr>
      <vt:lpstr>Impulse &amp; Momentum Calculations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- Impulse and Momentum Calculations</dc:title>
  <dc:creator>Joe Cossette</dc:creator>
  <cp:lastModifiedBy>Joe Cossette</cp:lastModifiedBy>
  <cp:revision>195</cp:revision>
  <dcterms:created xsi:type="dcterms:W3CDTF">2014-08-31T00:23:19Z</dcterms:created>
  <dcterms:modified xsi:type="dcterms:W3CDTF">2020-11-16T03:06:30Z</dcterms:modified>
</cp:coreProperties>
</file>