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6" r:id="rId2"/>
    <p:sldId id="261" r:id="rId3"/>
    <p:sldId id="257" r:id="rId4"/>
    <p:sldId id="260" r:id="rId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441" autoAdjust="0"/>
    <p:restoredTop sz="91513" autoAdjust="0"/>
  </p:normalViewPr>
  <p:slideViewPr>
    <p:cSldViewPr snapToGrid="0">
      <p:cViewPr varScale="1">
        <p:scale>
          <a:sx n="98" d="100"/>
          <a:sy n="98" d="100"/>
        </p:scale>
        <p:origin x="74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B236E443-0196-489D-A152-F70A97EDDD2A}" type="datetimeFigureOut">
              <a:rPr lang="en-US" smtClean="0"/>
              <a:t>4/8/2019</a:t>
            </a:fld>
            <a:endParaRPr lang="en-US"/>
          </a:p>
        </p:txBody>
      </p:sp>
      <p:sp>
        <p:nvSpPr>
          <p:cNvPr id="4" name="Slide Image Placeholder 3"/>
          <p:cNvSpPr>
            <a:spLocks noGrp="1" noRot="1" noChangeAspect="1"/>
          </p:cNvSpPr>
          <p:nvPr>
            <p:ph type="sldImg" idx="2"/>
          </p:nvPr>
        </p:nvSpPr>
        <p:spPr>
          <a:xfrm>
            <a:off x="13509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39C1D82A-5003-429A-9B3A-3A53F68C8D08}" type="slidenum">
              <a:rPr lang="en-US" smtClean="0"/>
              <a:t>‹#›</a:t>
            </a:fld>
            <a:endParaRPr lang="en-US"/>
          </a:p>
        </p:txBody>
      </p:sp>
    </p:spTree>
    <p:extLst>
      <p:ext uri="{BB962C8B-B14F-4D97-AF65-F5344CB8AC3E}">
        <p14:creationId xmlns:p14="http://schemas.microsoft.com/office/powerpoint/2010/main" val="120889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Reset Instructions – Level 2</a:t>
            </a:r>
          </a:p>
        </p:txBody>
      </p:sp>
      <p:sp>
        <p:nvSpPr>
          <p:cNvPr id="4" name="Slide Number Placeholder 3"/>
          <p:cNvSpPr>
            <a:spLocks noGrp="1"/>
          </p:cNvSpPr>
          <p:nvPr>
            <p:ph type="sldNum" sz="quarter" idx="10"/>
          </p:nvPr>
        </p:nvSpPr>
        <p:spPr/>
        <p:txBody>
          <a:bodyPr/>
          <a:lstStyle/>
          <a:p>
            <a:fld id="{39C1D82A-5003-429A-9B3A-3A53F68C8D08}" type="slidenum">
              <a:rPr lang="en-US" smtClean="0"/>
              <a:t>1</a:t>
            </a:fld>
            <a:endParaRPr lang="en-US"/>
          </a:p>
        </p:txBody>
      </p:sp>
    </p:spTree>
    <p:extLst>
      <p:ext uri="{BB962C8B-B14F-4D97-AF65-F5344CB8AC3E}">
        <p14:creationId xmlns:p14="http://schemas.microsoft.com/office/powerpoint/2010/main" val="3780272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Reset Instructions – Level </a:t>
            </a:r>
            <a:r>
              <a:rPr lang="en-US" dirty="0" smtClean="0"/>
              <a:t>1</a:t>
            </a:r>
            <a:endParaRPr lang="en-US" dirty="0"/>
          </a:p>
        </p:txBody>
      </p:sp>
      <p:sp>
        <p:nvSpPr>
          <p:cNvPr id="4" name="Slide Number Placeholder 3"/>
          <p:cNvSpPr>
            <a:spLocks noGrp="1"/>
          </p:cNvSpPr>
          <p:nvPr>
            <p:ph type="sldNum" sz="quarter" idx="10"/>
          </p:nvPr>
        </p:nvSpPr>
        <p:spPr/>
        <p:txBody>
          <a:bodyPr/>
          <a:lstStyle/>
          <a:p>
            <a:fld id="{39C1D82A-5003-429A-9B3A-3A53F68C8D08}" type="slidenum">
              <a:rPr lang="en-US" smtClean="0"/>
              <a:t>2</a:t>
            </a:fld>
            <a:endParaRPr lang="en-US"/>
          </a:p>
        </p:txBody>
      </p:sp>
    </p:spTree>
    <p:extLst>
      <p:ext uri="{BB962C8B-B14F-4D97-AF65-F5344CB8AC3E}">
        <p14:creationId xmlns:p14="http://schemas.microsoft.com/office/powerpoint/2010/main" val="2232717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Process</a:t>
            </a:r>
          </a:p>
        </p:txBody>
      </p:sp>
      <p:sp>
        <p:nvSpPr>
          <p:cNvPr id="4" name="Slide Number Placeholder 3"/>
          <p:cNvSpPr>
            <a:spLocks noGrp="1"/>
          </p:cNvSpPr>
          <p:nvPr>
            <p:ph type="sldNum" sz="quarter" idx="10"/>
          </p:nvPr>
        </p:nvSpPr>
        <p:spPr/>
        <p:txBody>
          <a:bodyPr/>
          <a:lstStyle/>
          <a:p>
            <a:fld id="{39C1D82A-5003-429A-9B3A-3A53F68C8D08}" type="slidenum">
              <a:rPr lang="en-US" smtClean="0"/>
              <a:t>3</a:t>
            </a:fld>
            <a:endParaRPr lang="en-US"/>
          </a:p>
        </p:txBody>
      </p:sp>
    </p:spTree>
    <p:extLst>
      <p:ext uri="{BB962C8B-B14F-4D97-AF65-F5344CB8AC3E}">
        <p14:creationId xmlns:p14="http://schemas.microsoft.com/office/powerpoint/2010/main" val="370646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Group-specific clues</a:t>
            </a:r>
            <a:endParaRPr lang="en-US" dirty="0"/>
          </a:p>
        </p:txBody>
      </p:sp>
      <p:sp>
        <p:nvSpPr>
          <p:cNvPr id="4" name="Slide Number Placeholder 3"/>
          <p:cNvSpPr>
            <a:spLocks noGrp="1"/>
          </p:cNvSpPr>
          <p:nvPr>
            <p:ph type="sldNum" sz="quarter" idx="10"/>
          </p:nvPr>
        </p:nvSpPr>
        <p:spPr/>
        <p:txBody>
          <a:bodyPr/>
          <a:lstStyle/>
          <a:p>
            <a:fld id="{39C1D82A-5003-429A-9B3A-3A53F68C8D08}" type="slidenum">
              <a:rPr lang="en-US" smtClean="0"/>
              <a:t>4</a:t>
            </a:fld>
            <a:endParaRPr lang="en-US"/>
          </a:p>
        </p:txBody>
      </p:sp>
    </p:spTree>
    <p:extLst>
      <p:ext uri="{BB962C8B-B14F-4D97-AF65-F5344CB8AC3E}">
        <p14:creationId xmlns:p14="http://schemas.microsoft.com/office/powerpoint/2010/main" val="412861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4736759-CDFD-4C58-9BE6-6B41A4379F0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40514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36759-CDFD-4C58-9BE6-6B41A4379F0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293582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36759-CDFD-4C58-9BE6-6B41A4379F0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18937342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736759-CDFD-4C58-9BE6-6B41A4379F0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204704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736759-CDFD-4C58-9BE6-6B41A4379F06}"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2295112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736759-CDFD-4C58-9BE6-6B41A4379F06}"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3590923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736759-CDFD-4C58-9BE6-6B41A4379F06}"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243066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736759-CDFD-4C58-9BE6-6B41A4379F06}"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2831865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736759-CDFD-4C58-9BE6-6B41A4379F06}"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2538627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736759-CDFD-4C58-9BE6-6B41A4379F06}"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597462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736759-CDFD-4C58-9BE6-6B41A4379F06}"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3F2361-4385-4930-B59C-4AC2C8163212}" type="slidenum">
              <a:rPr lang="en-US" smtClean="0"/>
              <a:t>‹#›</a:t>
            </a:fld>
            <a:endParaRPr lang="en-US"/>
          </a:p>
        </p:txBody>
      </p:sp>
    </p:spTree>
    <p:extLst>
      <p:ext uri="{BB962C8B-B14F-4D97-AF65-F5344CB8AC3E}">
        <p14:creationId xmlns:p14="http://schemas.microsoft.com/office/powerpoint/2010/main" val="305473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736759-CDFD-4C58-9BE6-6B41A4379F06}" type="datetimeFigureOut">
              <a:rPr lang="en-US" smtClean="0"/>
              <a:t>4/8/2019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3F2361-4385-4930-B59C-4AC2C8163212}" type="slidenum">
              <a:rPr lang="en-US" smtClean="0"/>
              <a:t>‹#›</a:t>
            </a:fld>
            <a:endParaRPr lang="en-US"/>
          </a:p>
        </p:txBody>
      </p:sp>
    </p:spTree>
    <p:extLst>
      <p:ext uri="{BB962C8B-B14F-4D97-AF65-F5344CB8AC3E}">
        <p14:creationId xmlns:p14="http://schemas.microsoft.com/office/powerpoint/2010/main" val="2698762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png"/><Relationship Id="rId17" Type="http://schemas.openxmlformats.org/officeDocument/2006/relationships/image" Target="../media/image16.png"/><Relationship Id="rId2" Type="http://schemas.openxmlformats.org/officeDocument/2006/relationships/notesSlide" Target="../notesSlides/notesSlide2.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4.png"/><Relationship Id="rId10" Type="http://schemas.openxmlformats.org/officeDocument/2006/relationships/image" Target="../media/image8.png"/><Relationship Id="rId19" Type="http://schemas.openxmlformats.org/officeDocument/2006/relationships/image" Target="../media/image18.png"/><Relationship Id="rId4" Type="http://schemas.openxmlformats.org/officeDocument/2006/relationships/image" Target="../media/image2.jpeg"/><Relationship Id="rId9" Type="http://schemas.openxmlformats.org/officeDocument/2006/relationships/image" Target="../media/image7.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4.jpeg"/><Relationship Id="rId13" Type="http://schemas.openxmlformats.org/officeDocument/2006/relationships/image" Target="../media/image18.png"/><Relationship Id="rId18" Type="http://schemas.openxmlformats.org/officeDocument/2006/relationships/image" Target="../media/image26.jpeg"/><Relationship Id="rId26" Type="http://schemas.openxmlformats.org/officeDocument/2006/relationships/image" Target="../media/image29.png"/><Relationship Id="rId3" Type="http://schemas.openxmlformats.org/officeDocument/2006/relationships/image" Target="../media/image20.png"/><Relationship Id="rId21" Type="http://schemas.openxmlformats.org/officeDocument/2006/relationships/image" Target="../media/image7.png"/><Relationship Id="rId7" Type="http://schemas.openxmlformats.org/officeDocument/2006/relationships/image" Target="../media/image23.jpeg"/><Relationship Id="rId12" Type="http://schemas.openxmlformats.org/officeDocument/2006/relationships/image" Target="../media/image14.png"/><Relationship Id="rId17" Type="http://schemas.openxmlformats.org/officeDocument/2006/relationships/image" Target="../media/image11.png"/><Relationship Id="rId25"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13.png"/><Relationship Id="rId20" Type="http://schemas.microsoft.com/office/2007/relationships/hdphoto" Target="../media/hdphoto3.wdp"/><Relationship Id="rId1" Type="http://schemas.openxmlformats.org/officeDocument/2006/relationships/slideLayout" Target="../slideLayouts/slideLayout1.xml"/><Relationship Id="rId6" Type="http://schemas.openxmlformats.org/officeDocument/2006/relationships/image" Target="../media/image22.jpeg"/><Relationship Id="rId11" Type="http://schemas.openxmlformats.org/officeDocument/2006/relationships/image" Target="../media/image6.png"/><Relationship Id="rId24" Type="http://schemas.openxmlformats.org/officeDocument/2006/relationships/image" Target="../media/image10.png"/><Relationship Id="rId5" Type="http://schemas.openxmlformats.org/officeDocument/2006/relationships/image" Target="../media/image21.jpeg"/><Relationship Id="rId15" Type="http://schemas.openxmlformats.org/officeDocument/2006/relationships/image" Target="../media/image12.png"/><Relationship Id="rId23" Type="http://schemas.openxmlformats.org/officeDocument/2006/relationships/image" Target="../media/image9.png"/><Relationship Id="rId10" Type="http://schemas.microsoft.com/office/2007/relationships/hdphoto" Target="../media/hdphoto2.wdp"/><Relationship Id="rId19" Type="http://schemas.openxmlformats.org/officeDocument/2006/relationships/image" Target="../media/image27.png"/><Relationship Id="rId4" Type="http://schemas.microsoft.com/office/2007/relationships/hdphoto" Target="../media/hdphoto1.wdp"/><Relationship Id="rId9" Type="http://schemas.openxmlformats.org/officeDocument/2006/relationships/image" Target="../media/image25.png"/><Relationship Id="rId14" Type="http://schemas.openxmlformats.org/officeDocument/2006/relationships/image" Target="../media/image4.png"/><Relationship Id="rId22" Type="http://schemas.openxmlformats.org/officeDocument/2006/relationships/image" Target="../media/image8.png"/><Relationship Id="rId27"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envel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207" y="5110632"/>
            <a:ext cx="919628" cy="91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992" y="340931"/>
            <a:ext cx="2089661" cy="134118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p:cNvSpPr/>
          <p:nvPr/>
        </p:nvSpPr>
        <p:spPr>
          <a:xfrm>
            <a:off x="4306228" y="835340"/>
            <a:ext cx="1290342" cy="1480139"/>
          </a:xfrm>
          <a:prstGeom prst="arc">
            <a:avLst>
              <a:gd name="adj1" fmla="val 19981650"/>
              <a:gd name="adj2" fmla="val 4544694"/>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a:off x="6222745" y="405225"/>
            <a:ext cx="1046211" cy="1080943"/>
          </a:xfrm>
          <a:prstGeom prst="arc">
            <a:avLst>
              <a:gd name="adj1" fmla="val 13104949"/>
              <a:gd name="adj2" fmla="val 305510"/>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6079650" y="-303955"/>
            <a:ext cx="1865606" cy="1919185"/>
          </a:xfrm>
          <a:prstGeom prst="arc">
            <a:avLst>
              <a:gd name="adj1" fmla="val 5967846"/>
              <a:gd name="adj2" fmla="val 9498959"/>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0" name="Picture 6" descr="Image result for envelop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849" b="13205"/>
          <a:stretch/>
        </p:blipFill>
        <p:spPr bwMode="auto">
          <a:xfrm>
            <a:off x="3919950" y="5385823"/>
            <a:ext cx="1688329" cy="1197797"/>
          </a:xfrm>
          <a:prstGeom prst="rect">
            <a:avLst/>
          </a:prstGeom>
          <a:noFill/>
          <a:extLst>
            <a:ext uri="{909E8E84-426E-40DD-AFC4-6F175D3DCCD1}">
              <a14:hiddenFill xmlns:a14="http://schemas.microsoft.com/office/drawing/2010/main">
                <a:solidFill>
                  <a:srgbClr val="FFFFFF"/>
                </a:solidFill>
              </a14:hiddenFill>
            </a:ext>
          </a:extLst>
        </p:spPr>
      </p:pic>
      <p:sp>
        <p:nvSpPr>
          <p:cNvPr id="35" name="Arc 34"/>
          <p:cNvSpPr/>
          <p:nvPr/>
        </p:nvSpPr>
        <p:spPr>
          <a:xfrm>
            <a:off x="3537503" y="4805982"/>
            <a:ext cx="1290342" cy="1480139"/>
          </a:xfrm>
          <a:prstGeom prst="arc">
            <a:avLst>
              <a:gd name="adj1" fmla="val 14426908"/>
              <a:gd name="adj2" fmla="val 1741970"/>
            </a:avLst>
          </a:prstGeom>
          <a:ln w="762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27"/>
          <p:cNvPicPr>
            <a:picLocks noChangeAspect="1"/>
          </p:cNvPicPr>
          <p:nvPr/>
        </p:nvPicPr>
        <p:blipFill>
          <a:blip r:embed="rId6"/>
          <a:stretch>
            <a:fillRect/>
          </a:stretch>
        </p:blipFill>
        <p:spPr>
          <a:xfrm>
            <a:off x="3028188" y="4517704"/>
            <a:ext cx="1170351" cy="583429"/>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1026" name="Picture 2" descr="https://lh3.googleusercontent.com/Jh0vS7Z8S2mc3CtxL5yTeFBHBJ7LfDQYvuiXauxlwTtcYWdj2dkhl_lBqTx-dSTOhs4w5pETMibWL4FJCu3thhkh2Bp4WPlp_V_2fiPEztJ918JDYlOn4PNPs3TQrUh4ywmk6wZROTvkigjssYDStvXfS6VZ62r-KMvjgl2rNf2i_-HQlxNfMFjATrUbwK1P1jfEYwM7XSNKpDV4pc__TviGv7QgdInuUdoRFfP2MboYPFYGhHK2-OxYkKA9L54KxEL6yjTdyyBgHNz7vFFM4EQLqzjy8RJxH7bKGwnJOUn5IO2dvizBr0DWDJCutdTIsdzqKNbjmjjBpqvwJ66BaT6Fj2NCt9MgiKi1LK-JFoTLxpIWp9K2yLKRxlY_fLwZpRfMmzrZVAMVrQmxccIIoc6HYkH7yQ_bCINnLCYnZ7UAZ8ViK8cu0vq39XcBMJPZ-Tlx3JshwfJsNecx0g3psrbV81Ye9qGHsf6tCgHtV3v8OaHnIiwtOIEXIYujkooVlQckEJXl6F7TnMyIfgLp9NjjyY0qt1K1nA8Oz3LswVfidMXND-EJvGLSvNR5fIyzPX9HUAUhaAZqso4ZtFESs-pu266VFnSZ_ZReI2B1=w1191-h893-n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776" y="1803400"/>
            <a:ext cx="3315628" cy="24860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990600" y="2235200"/>
            <a:ext cx="617220" cy="5588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413760" y="2019300"/>
            <a:ext cx="434560" cy="56356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a:off x="612195" y="2451100"/>
            <a:ext cx="1707690" cy="2229445"/>
          </a:xfrm>
          <a:prstGeom prst="arc">
            <a:avLst>
              <a:gd name="adj1" fmla="val 1008521"/>
              <a:gd name="adj2" fmla="val 5470018"/>
            </a:avLst>
          </a:prstGeom>
          <a:ln w="762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466041" y="4721225"/>
            <a:ext cx="1480360" cy="707886"/>
          </a:xfrm>
          <a:prstGeom prst="rect">
            <a:avLst/>
          </a:prstGeom>
          <a:noFill/>
        </p:spPr>
        <p:txBody>
          <a:bodyPr wrap="square" rtlCol="0">
            <a:spAutoFit/>
          </a:bodyPr>
          <a:lstStyle/>
          <a:p>
            <a:r>
              <a:rPr lang="en-US" sz="2000" dirty="0">
                <a:solidFill>
                  <a:srgbClr val="00B050"/>
                </a:solidFill>
                <a:latin typeface="Ebrima" panose="02000000000000000000" pitchFamily="2" charset="0"/>
                <a:ea typeface="Ebrima" panose="02000000000000000000" pitchFamily="2" charset="0"/>
                <a:cs typeface="Ebrima" panose="02000000000000000000" pitchFamily="2" charset="0"/>
              </a:rPr>
              <a:t>Taped on the Bottom</a:t>
            </a:r>
          </a:p>
        </p:txBody>
      </p:sp>
      <p:sp>
        <p:nvSpPr>
          <p:cNvPr id="18" name="Arc 17"/>
          <p:cNvSpPr/>
          <p:nvPr/>
        </p:nvSpPr>
        <p:spPr>
          <a:xfrm>
            <a:off x="1269513" y="655638"/>
            <a:ext cx="1707690" cy="2229445"/>
          </a:xfrm>
          <a:prstGeom prst="arc">
            <a:avLst>
              <a:gd name="adj1" fmla="val 17423385"/>
              <a:gd name="adj2" fmla="val 1108195"/>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324066" y="307975"/>
            <a:ext cx="2283947" cy="939953"/>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9" name="TextBox 18"/>
          <p:cNvSpPr txBox="1"/>
          <p:nvPr/>
        </p:nvSpPr>
        <p:spPr>
          <a:xfrm>
            <a:off x="2702044" y="342433"/>
            <a:ext cx="1480360" cy="707886"/>
          </a:xfrm>
          <a:prstGeom prst="rect">
            <a:avLst/>
          </a:prstGeom>
          <a:noFill/>
        </p:spPr>
        <p:txBody>
          <a:bodyPr wrap="square" rtlCol="0">
            <a:spAutoFit/>
          </a:bodyPr>
          <a:lstStyle/>
          <a:p>
            <a:r>
              <a:rPr lang="en-US" sz="2000" dirty="0">
                <a:solidFill>
                  <a:srgbClr val="0070C0"/>
                </a:solidFill>
                <a:latin typeface="Ebrima" panose="02000000000000000000" pitchFamily="2" charset="0"/>
                <a:ea typeface="Ebrima" panose="02000000000000000000" pitchFamily="2" charset="0"/>
                <a:cs typeface="Ebrima" panose="02000000000000000000" pitchFamily="2" charset="0"/>
              </a:rPr>
              <a:t>Taped on the Back</a:t>
            </a:r>
          </a:p>
        </p:txBody>
      </p:sp>
      <p:pic>
        <p:nvPicPr>
          <p:cNvPr id="17" name="Picture 16"/>
          <p:cNvPicPr>
            <a:picLocks noChangeAspect="1"/>
          </p:cNvPicPr>
          <p:nvPr/>
        </p:nvPicPr>
        <p:blipFill>
          <a:blip r:embed="rId9"/>
          <a:stretch>
            <a:fillRect/>
          </a:stretch>
        </p:blipFill>
        <p:spPr>
          <a:xfrm>
            <a:off x="4520277" y="1970171"/>
            <a:ext cx="1365917" cy="53005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0"/>
          <a:stretch>
            <a:fillRect/>
          </a:stretch>
        </p:blipFill>
        <p:spPr>
          <a:xfrm>
            <a:off x="4646575" y="2240988"/>
            <a:ext cx="1361839" cy="53005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1"/>
          <a:stretch>
            <a:fillRect/>
          </a:stretch>
        </p:blipFill>
        <p:spPr>
          <a:xfrm>
            <a:off x="4793814" y="2449853"/>
            <a:ext cx="1361839" cy="53209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2"/>
          <a:stretch>
            <a:fillRect/>
          </a:stretch>
        </p:blipFill>
        <p:spPr>
          <a:xfrm>
            <a:off x="4926340" y="2671703"/>
            <a:ext cx="1363878" cy="53209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3" name="Picture 22"/>
          <p:cNvPicPr>
            <a:picLocks noChangeAspect="1"/>
          </p:cNvPicPr>
          <p:nvPr/>
        </p:nvPicPr>
        <p:blipFill>
          <a:blip r:embed="rId13"/>
          <a:stretch>
            <a:fillRect/>
          </a:stretch>
        </p:blipFill>
        <p:spPr>
          <a:xfrm>
            <a:off x="6701327" y="1361377"/>
            <a:ext cx="1582079" cy="618088"/>
          </a:xfrm>
          <a:prstGeom prst="rect">
            <a:avLst/>
          </a:prstGeom>
          <a:ln>
            <a:no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14"/>
          <a:stretch>
            <a:fillRect/>
          </a:stretch>
        </p:blipFill>
        <p:spPr>
          <a:xfrm>
            <a:off x="3105959" y="4723457"/>
            <a:ext cx="1168604" cy="582563"/>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15"/>
          <a:stretch>
            <a:fillRect/>
          </a:stretch>
        </p:blipFill>
        <p:spPr>
          <a:xfrm>
            <a:off x="3208756" y="4961750"/>
            <a:ext cx="1168604" cy="584302"/>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31" name="Picture 30"/>
          <p:cNvPicPr>
            <a:picLocks noChangeAspect="1"/>
          </p:cNvPicPr>
          <p:nvPr/>
        </p:nvPicPr>
        <p:blipFill>
          <a:blip r:embed="rId16"/>
          <a:stretch>
            <a:fillRect/>
          </a:stretch>
        </p:blipFill>
        <p:spPr>
          <a:xfrm>
            <a:off x="6836956" y="426858"/>
            <a:ext cx="1176371" cy="584664"/>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1032" name="Picture 8" descr="Image result for key"/>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7498527" y="2632542"/>
            <a:ext cx="555198" cy="555198"/>
          </a:xfrm>
          <a:prstGeom prst="rect">
            <a:avLst/>
          </a:prstGeom>
          <a:noFill/>
          <a:extLst>
            <a:ext uri="{909E8E84-426E-40DD-AFC4-6F175D3DCCD1}">
              <a14:hiddenFill xmlns:a14="http://schemas.microsoft.com/office/drawing/2010/main">
                <a:solidFill>
                  <a:srgbClr val="FFFFFF"/>
                </a:solidFill>
              </a14:hiddenFill>
            </a:ext>
          </a:extLst>
        </p:spPr>
      </p:pic>
      <p:sp>
        <p:nvSpPr>
          <p:cNvPr id="39" name="Arc 38"/>
          <p:cNvSpPr/>
          <p:nvPr/>
        </p:nvSpPr>
        <p:spPr>
          <a:xfrm>
            <a:off x="5874314" y="-718795"/>
            <a:ext cx="2811109" cy="3218698"/>
          </a:xfrm>
          <a:prstGeom prst="arc">
            <a:avLst>
              <a:gd name="adj1" fmla="val 6050788"/>
              <a:gd name="adj2" fmla="val 10144139"/>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966694" y="2269166"/>
            <a:ext cx="1903085" cy="369332"/>
          </a:xfrm>
          <a:prstGeom prst="rect">
            <a:avLst/>
          </a:prstGeom>
          <a:noFill/>
        </p:spPr>
        <p:txBody>
          <a:bodyPr wrap="none" rtlCol="0">
            <a:spAutoFit/>
          </a:bodyPr>
          <a:lstStyle/>
          <a:p>
            <a:r>
              <a:rPr lang="en-US" dirty="0">
                <a:solidFill>
                  <a:schemeClr val="accent2"/>
                </a:solidFill>
                <a:latin typeface="Ebrima" panose="02000000000000000000" pitchFamily="2" charset="0"/>
                <a:ea typeface="Ebrima" panose="02000000000000000000" pitchFamily="2" charset="0"/>
                <a:cs typeface="Ebrima" panose="02000000000000000000" pitchFamily="2" charset="0"/>
              </a:rPr>
              <a:t>Key with number</a:t>
            </a:r>
          </a:p>
        </p:txBody>
      </p:sp>
      <p:pic>
        <p:nvPicPr>
          <p:cNvPr id="41" name="Picture 8" descr="Image result for key"/>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407081" y="4801885"/>
            <a:ext cx="796790" cy="79679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075946" y="6087107"/>
            <a:ext cx="2763898" cy="369332"/>
          </a:xfrm>
          <a:prstGeom prst="rect">
            <a:avLst/>
          </a:prstGeom>
          <a:noFill/>
        </p:spPr>
        <p:txBody>
          <a:bodyPr wrap="none" rtlCol="0">
            <a:spAutoFit/>
          </a:bodyPr>
          <a:lstStyle/>
          <a:p>
            <a:r>
              <a:rPr lang="en-US" dirty="0">
                <a:solidFill>
                  <a:schemeClr val="accent1"/>
                </a:solidFill>
                <a:latin typeface="Ebrima" panose="02000000000000000000" pitchFamily="2" charset="0"/>
                <a:ea typeface="Ebrima" panose="02000000000000000000" pitchFamily="2" charset="0"/>
                <a:cs typeface="Ebrima" panose="02000000000000000000" pitchFamily="2" charset="0"/>
              </a:rPr>
              <a:t>Key with Roman Numeral</a:t>
            </a:r>
          </a:p>
        </p:txBody>
      </p:sp>
      <p:sp>
        <p:nvSpPr>
          <p:cNvPr id="44" name="Arc 43"/>
          <p:cNvSpPr/>
          <p:nvPr/>
        </p:nvSpPr>
        <p:spPr>
          <a:xfrm>
            <a:off x="6222745" y="5112096"/>
            <a:ext cx="1440737" cy="1262745"/>
          </a:xfrm>
          <a:prstGeom prst="arc">
            <a:avLst>
              <a:gd name="adj1" fmla="val 17423385"/>
              <a:gd name="adj2" fmla="val 21059963"/>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Arrow Connector 45"/>
          <p:cNvCxnSpPr/>
          <p:nvPr/>
        </p:nvCxnSpPr>
        <p:spPr>
          <a:xfrm flipH="1" flipV="1">
            <a:off x="3045173" y="3138334"/>
            <a:ext cx="438252" cy="544615"/>
          </a:xfrm>
          <a:prstGeom prst="straightConnector1">
            <a:avLst/>
          </a:prstGeom>
          <a:ln w="76200">
            <a:solidFill>
              <a:srgbClr val="FFABAB"/>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A8D29391-780A-4413-BE4A-2A17B255E7CA}"/>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90691" y="4032845"/>
            <a:ext cx="962830" cy="2489670"/>
          </a:xfrm>
          <a:prstGeom prst="rect">
            <a:avLst/>
          </a:prstGeom>
          <a:effectLst>
            <a:outerShdw blurRad="50800" dist="38100" dir="2700000" algn="tl" rotWithShape="0">
              <a:prstClr val="black">
                <a:alpha val="40000"/>
              </a:prstClr>
            </a:outerShdw>
          </a:effectLst>
        </p:spPr>
      </p:pic>
      <p:sp>
        <p:nvSpPr>
          <p:cNvPr id="43" name="TextBox 42"/>
          <p:cNvSpPr txBox="1"/>
          <p:nvPr/>
        </p:nvSpPr>
        <p:spPr>
          <a:xfrm rot="20111052">
            <a:off x="3204862" y="3629880"/>
            <a:ext cx="718466" cy="369332"/>
          </a:xfrm>
          <a:prstGeom prst="rect">
            <a:avLst/>
          </a:prstGeom>
          <a:noFill/>
        </p:spPr>
        <p:txBody>
          <a:bodyPr wrap="none" rtlCol="0">
            <a:spAutoFit/>
          </a:bodyPr>
          <a:lstStyle/>
          <a:p>
            <a:r>
              <a:rPr lang="en-US" b="1" dirty="0" smtClean="0">
                <a:latin typeface="Ebrima" panose="02000000000000000000" pitchFamily="2" charset="0"/>
                <a:ea typeface="Ebrima" panose="02000000000000000000" pitchFamily="2" charset="0"/>
                <a:cs typeface="Ebrima" panose="02000000000000000000" pitchFamily="2" charset="0"/>
              </a:rPr>
              <a:t>Prize</a:t>
            </a:r>
            <a:endParaRPr lang="en-US" b="1" dirty="0">
              <a:latin typeface="Ebrima" panose="02000000000000000000" pitchFamily="2" charset="0"/>
              <a:ea typeface="Ebrima" panose="02000000000000000000" pitchFamily="2" charset="0"/>
              <a:cs typeface="Ebrima" panose="02000000000000000000" pitchFamily="2" charset="0"/>
            </a:endParaRPr>
          </a:p>
        </p:txBody>
      </p:sp>
      <p:sp>
        <p:nvSpPr>
          <p:cNvPr id="45" name="TextBox 44">
            <a:extLst>
              <a:ext uri="{FF2B5EF4-FFF2-40B4-BE49-F238E27FC236}">
                <a16:creationId xmlns:a16="http://schemas.microsoft.com/office/drawing/2014/main" id="{E5734EAE-770B-43AC-8962-1F637D2ADFC9}"/>
              </a:ext>
            </a:extLst>
          </p:cNvPr>
          <p:cNvSpPr txBox="1"/>
          <p:nvPr/>
        </p:nvSpPr>
        <p:spPr>
          <a:xfrm>
            <a:off x="4476410" y="3495507"/>
            <a:ext cx="4306379" cy="1354217"/>
          </a:xfrm>
          <a:prstGeom prst="rect">
            <a:avLst/>
          </a:prstGeom>
          <a:noFill/>
        </p:spPr>
        <p:txBody>
          <a:bodyPr wrap="square" rtlCol="0">
            <a:spAutoFit/>
          </a:bodyPr>
          <a:lstStyle/>
          <a:p>
            <a:r>
              <a:rPr lang="en-US" b="1" dirty="0">
                <a:latin typeface="Ebrima" panose="02000000000000000000" pitchFamily="2" charset="0"/>
                <a:ea typeface="Ebrima" panose="02000000000000000000" pitchFamily="2" charset="0"/>
                <a:cs typeface="Ebrima" panose="02000000000000000000" pitchFamily="2" charset="0"/>
              </a:rPr>
              <a:t>Reset Instructions</a:t>
            </a:r>
          </a:p>
          <a:p>
            <a:pPr marL="342900" indent="-342900">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Replace all materials</a:t>
            </a:r>
          </a:p>
          <a:p>
            <a:pPr marL="342900" indent="-342900">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Lock the boxes </a:t>
            </a:r>
            <a:r>
              <a:rPr lang="en-US" sz="1600" dirty="0" smtClean="0">
                <a:latin typeface="Ebrima" panose="02000000000000000000" pitchFamily="2" charset="0"/>
                <a:ea typeface="Ebrima" panose="02000000000000000000" pitchFamily="2" charset="0"/>
                <a:cs typeface="Ebrima" panose="02000000000000000000" pitchFamily="2" charset="0"/>
              </a:rPr>
              <a:t>(685 </a:t>
            </a:r>
            <a:r>
              <a:rPr lang="en-US" sz="1600" dirty="0">
                <a:latin typeface="Ebrima" panose="02000000000000000000" pitchFamily="2" charset="0"/>
                <a:ea typeface="Ebrima" panose="02000000000000000000" pitchFamily="2" charset="0"/>
                <a:cs typeface="Ebrima" panose="02000000000000000000" pitchFamily="2" charset="0"/>
              </a:rPr>
              <a:t>– </a:t>
            </a:r>
            <a:r>
              <a:rPr lang="en-US" sz="1600" dirty="0" smtClean="0">
                <a:latin typeface="Ebrima" panose="02000000000000000000" pitchFamily="2" charset="0"/>
                <a:ea typeface="Ebrima" panose="02000000000000000000" pitchFamily="2" charset="0"/>
                <a:cs typeface="Ebrima" panose="02000000000000000000" pitchFamily="2" charset="0"/>
              </a:rPr>
              <a:t>PUSH </a:t>
            </a:r>
            <a:r>
              <a:rPr lang="en-US" sz="1600" dirty="0">
                <a:latin typeface="Ebrima" panose="02000000000000000000" pitchFamily="2" charset="0"/>
                <a:ea typeface="Ebrima" panose="02000000000000000000" pitchFamily="2" charset="0"/>
                <a:cs typeface="Ebrima" panose="02000000000000000000" pitchFamily="2" charset="0"/>
              </a:rPr>
              <a:t>– </a:t>
            </a:r>
            <a:r>
              <a:rPr lang="en-US" sz="1600" dirty="0" smtClean="0">
                <a:latin typeface="Ebrima" panose="02000000000000000000" pitchFamily="2" charset="0"/>
                <a:ea typeface="Ebrima" panose="02000000000000000000" pitchFamily="2" charset="0"/>
                <a:cs typeface="Ebrima" panose="02000000000000000000" pitchFamily="2" charset="0"/>
              </a:rPr>
              <a:t>6354 </a:t>
            </a:r>
            <a:r>
              <a:rPr lang="en-US" sz="1600" dirty="0">
                <a:latin typeface="Ebrima" panose="02000000000000000000" pitchFamily="2" charset="0"/>
                <a:ea typeface="Ebrima" panose="02000000000000000000" pitchFamily="2" charset="0"/>
                <a:cs typeface="Ebrima" panose="02000000000000000000" pitchFamily="2" charset="0"/>
              </a:rPr>
              <a:t>– </a:t>
            </a:r>
            <a:r>
              <a:rPr lang="en-US" sz="1600" dirty="0" smtClean="0">
                <a:latin typeface="Ebrima" panose="02000000000000000000" pitchFamily="2" charset="0"/>
                <a:ea typeface="Ebrima" panose="02000000000000000000" pitchFamily="2" charset="0"/>
                <a:cs typeface="Ebrima" panose="02000000000000000000" pitchFamily="2" charset="0"/>
              </a:rPr>
              <a:t>425)</a:t>
            </a:r>
            <a:endParaRPr lang="en-US" sz="1600" dirty="0">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Once locked, set combinations to zeros when possible</a:t>
            </a:r>
          </a:p>
        </p:txBody>
      </p:sp>
      <p:pic>
        <p:nvPicPr>
          <p:cNvPr id="4" name="Picture 3"/>
          <p:cNvPicPr>
            <a:picLocks noChangeAspect="1"/>
          </p:cNvPicPr>
          <p:nvPr/>
        </p:nvPicPr>
        <p:blipFill>
          <a:blip r:embed="rId20"/>
          <a:stretch>
            <a:fillRect/>
          </a:stretch>
        </p:blipFill>
        <p:spPr>
          <a:xfrm>
            <a:off x="3709626" y="164783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6" name="Picture 5"/>
          <p:cNvPicPr>
            <a:picLocks noChangeAspect="1"/>
          </p:cNvPicPr>
          <p:nvPr/>
        </p:nvPicPr>
        <p:blipFill>
          <a:blip r:embed="rId20"/>
          <a:stretch>
            <a:fillRect/>
          </a:stretch>
        </p:blipFill>
        <p:spPr>
          <a:xfrm>
            <a:off x="3514236" y="143193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7" name="Picture 6"/>
          <p:cNvPicPr>
            <a:picLocks noChangeAspect="1"/>
          </p:cNvPicPr>
          <p:nvPr/>
        </p:nvPicPr>
        <p:blipFill>
          <a:blip r:embed="rId20"/>
          <a:stretch>
            <a:fillRect/>
          </a:stretch>
        </p:blipFill>
        <p:spPr>
          <a:xfrm>
            <a:off x="393998" y="186373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20"/>
          <a:stretch>
            <a:fillRect/>
          </a:stretch>
        </p:blipFill>
        <p:spPr>
          <a:xfrm>
            <a:off x="198608" y="164783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206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envelo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8207" y="5110632"/>
            <a:ext cx="919628" cy="91962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ictu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16992" y="340931"/>
            <a:ext cx="2089661" cy="1341182"/>
          </a:xfrm>
          <a:prstGeom prst="rect">
            <a:avLst/>
          </a:prstGeom>
          <a:noFill/>
          <a:extLst>
            <a:ext uri="{909E8E84-426E-40DD-AFC4-6F175D3DCCD1}">
              <a14:hiddenFill xmlns:a14="http://schemas.microsoft.com/office/drawing/2010/main">
                <a:solidFill>
                  <a:srgbClr val="FFFFFF"/>
                </a:solidFill>
              </a14:hiddenFill>
            </a:ext>
          </a:extLst>
        </p:spPr>
      </p:pic>
      <p:sp>
        <p:nvSpPr>
          <p:cNvPr id="25" name="Arc 24"/>
          <p:cNvSpPr/>
          <p:nvPr/>
        </p:nvSpPr>
        <p:spPr>
          <a:xfrm>
            <a:off x="4306228" y="835340"/>
            <a:ext cx="1290342" cy="1480139"/>
          </a:xfrm>
          <a:prstGeom prst="arc">
            <a:avLst>
              <a:gd name="adj1" fmla="val 19981650"/>
              <a:gd name="adj2" fmla="val 4544694"/>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a:off x="6222745" y="405225"/>
            <a:ext cx="1046211" cy="1080943"/>
          </a:xfrm>
          <a:prstGeom prst="arc">
            <a:avLst>
              <a:gd name="adj1" fmla="val 13104949"/>
              <a:gd name="adj2" fmla="val 305510"/>
            </a:avLst>
          </a:prstGeom>
          <a:ln w="76200">
            <a:solidFill>
              <a:schemeClr val="accent2"/>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a:off x="6079650" y="-303955"/>
            <a:ext cx="1865606" cy="1919185"/>
          </a:xfrm>
          <a:prstGeom prst="arc">
            <a:avLst>
              <a:gd name="adj1" fmla="val 5967846"/>
              <a:gd name="adj2" fmla="val 9498959"/>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30" name="Picture 6" descr="Image result for envelop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5849" b="13205"/>
          <a:stretch/>
        </p:blipFill>
        <p:spPr bwMode="auto">
          <a:xfrm>
            <a:off x="3919950" y="5385823"/>
            <a:ext cx="1688329" cy="1197797"/>
          </a:xfrm>
          <a:prstGeom prst="rect">
            <a:avLst/>
          </a:prstGeom>
          <a:noFill/>
          <a:extLst>
            <a:ext uri="{909E8E84-426E-40DD-AFC4-6F175D3DCCD1}">
              <a14:hiddenFill xmlns:a14="http://schemas.microsoft.com/office/drawing/2010/main">
                <a:solidFill>
                  <a:srgbClr val="FFFFFF"/>
                </a:solidFill>
              </a14:hiddenFill>
            </a:ext>
          </a:extLst>
        </p:spPr>
      </p:pic>
      <p:sp>
        <p:nvSpPr>
          <p:cNvPr id="35" name="Arc 34"/>
          <p:cNvSpPr/>
          <p:nvPr/>
        </p:nvSpPr>
        <p:spPr>
          <a:xfrm>
            <a:off x="3537503" y="4805982"/>
            <a:ext cx="1290342" cy="1480139"/>
          </a:xfrm>
          <a:prstGeom prst="arc">
            <a:avLst>
              <a:gd name="adj1" fmla="val 14426908"/>
              <a:gd name="adj2" fmla="val 1741970"/>
            </a:avLst>
          </a:prstGeom>
          <a:ln w="762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8" name="Picture 27"/>
          <p:cNvPicPr>
            <a:picLocks noChangeAspect="1"/>
          </p:cNvPicPr>
          <p:nvPr/>
        </p:nvPicPr>
        <p:blipFill>
          <a:blip r:embed="rId6"/>
          <a:stretch>
            <a:fillRect/>
          </a:stretch>
        </p:blipFill>
        <p:spPr>
          <a:xfrm>
            <a:off x="3028188" y="4517704"/>
            <a:ext cx="1170351" cy="583429"/>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1026" name="Picture 2" descr="https://lh3.googleusercontent.com/Jh0vS7Z8S2mc3CtxL5yTeFBHBJ7LfDQYvuiXauxlwTtcYWdj2dkhl_lBqTx-dSTOhs4w5pETMibWL4FJCu3thhkh2Bp4WPlp_V_2fiPEztJ918JDYlOn4PNPs3TQrUh4ywmk6wZROTvkigjssYDStvXfS6VZ62r-KMvjgl2rNf2i_-HQlxNfMFjATrUbwK1P1jfEYwM7XSNKpDV4pc__TviGv7QgdInuUdoRFfP2MboYPFYGhHK2-OxYkKA9L54KxEL6yjTdyyBgHNz7vFFM4EQLqzjy8RJxH7bKGwnJOUn5IO2dvizBr0DWDJCutdTIsdzqKNbjmjjBpqvwJ66BaT6Fj2NCt9MgiKi1LK-JFoTLxpIWp9K2yLKRxlY_fLwZpRfMmzrZVAMVrQmxccIIoc6HYkH7yQ_bCINnLCYnZ7UAZ8ViK8cu0vq39XcBMJPZ-Tlx3JshwfJsNecx0g3psrbV81Ye9qGHsf6tCgHtV3v8OaHnIiwtOIEXIYujkooVlQckEJXl6F7TnMyIfgLp9NjjyY0qt1K1nA8Oz3LswVfidMXND-EJvGLSvNR5fIyzPX9HUAUhaAZqso4ZtFESs-pu266VFnSZ_ZReI2B1=w1191-h893-no"/>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6776" y="1803400"/>
            <a:ext cx="3315628" cy="248602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990600" y="2235200"/>
            <a:ext cx="617220" cy="55880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3413760" y="2019300"/>
            <a:ext cx="434560" cy="563562"/>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Arc 13"/>
          <p:cNvSpPr/>
          <p:nvPr/>
        </p:nvSpPr>
        <p:spPr>
          <a:xfrm>
            <a:off x="612195" y="2451100"/>
            <a:ext cx="1707690" cy="2229445"/>
          </a:xfrm>
          <a:prstGeom prst="arc">
            <a:avLst>
              <a:gd name="adj1" fmla="val 1008521"/>
              <a:gd name="adj2" fmla="val 5470018"/>
            </a:avLst>
          </a:prstGeom>
          <a:ln w="76200">
            <a:solidFill>
              <a:schemeClr val="accent6"/>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1466041" y="4721225"/>
            <a:ext cx="1480360" cy="707886"/>
          </a:xfrm>
          <a:prstGeom prst="rect">
            <a:avLst/>
          </a:prstGeom>
          <a:noFill/>
        </p:spPr>
        <p:txBody>
          <a:bodyPr wrap="square" rtlCol="0">
            <a:spAutoFit/>
          </a:bodyPr>
          <a:lstStyle/>
          <a:p>
            <a:r>
              <a:rPr lang="en-US" sz="2000" dirty="0">
                <a:solidFill>
                  <a:srgbClr val="00B050"/>
                </a:solidFill>
                <a:latin typeface="Ebrima" panose="02000000000000000000" pitchFamily="2" charset="0"/>
                <a:ea typeface="Ebrima" panose="02000000000000000000" pitchFamily="2" charset="0"/>
                <a:cs typeface="Ebrima" panose="02000000000000000000" pitchFamily="2" charset="0"/>
              </a:rPr>
              <a:t>Taped on the Bottom</a:t>
            </a:r>
          </a:p>
        </p:txBody>
      </p:sp>
      <p:sp>
        <p:nvSpPr>
          <p:cNvPr id="18" name="Arc 17"/>
          <p:cNvSpPr/>
          <p:nvPr/>
        </p:nvSpPr>
        <p:spPr>
          <a:xfrm>
            <a:off x="1269513" y="655638"/>
            <a:ext cx="1707690" cy="2229445"/>
          </a:xfrm>
          <a:prstGeom prst="arc">
            <a:avLst>
              <a:gd name="adj1" fmla="val 17423385"/>
              <a:gd name="adj2" fmla="val 1108195"/>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6" name="Picture 15"/>
          <p:cNvPicPr>
            <a:picLocks noChangeAspect="1"/>
          </p:cNvPicPr>
          <p:nvPr/>
        </p:nvPicPr>
        <p:blipFill>
          <a:blip r:embed="rId8"/>
          <a:stretch>
            <a:fillRect/>
          </a:stretch>
        </p:blipFill>
        <p:spPr>
          <a:xfrm>
            <a:off x="324066" y="307975"/>
            <a:ext cx="2283947" cy="939953"/>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19" name="TextBox 18"/>
          <p:cNvSpPr txBox="1"/>
          <p:nvPr/>
        </p:nvSpPr>
        <p:spPr>
          <a:xfrm>
            <a:off x="2702044" y="342433"/>
            <a:ext cx="1480360" cy="707886"/>
          </a:xfrm>
          <a:prstGeom prst="rect">
            <a:avLst/>
          </a:prstGeom>
          <a:noFill/>
        </p:spPr>
        <p:txBody>
          <a:bodyPr wrap="square" rtlCol="0">
            <a:spAutoFit/>
          </a:bodyPr>
          <a:lstStyle/>
          <a:p>
            <a:r>
              <a:rPr lang="en-US" sz="2000" dirty="0">
                <a:solidFill>
                  <a:srgbClr val="0070C0"/>
                </a:solidFill>
                <a:latin typeface="Ebrima" panose="02000000000000000000" pitchFamily="2" charset="0"/>
                <a:ea typeface="Ebrima" panose="02000000000000000000" pitchFamily="2" charset="0"/>
                <a:cs typeface="Ebrima" panose="02000000000000000000" pitchFamily="2" charset="0"/>
              </a:rPr>
              <a:t>Taped on the Back</a:t>
            </a:r>
          </a:p>
        </p:txBody>
      </p:sp>
      <p:pic>
        <p:nvPicPr>
          <p:cNvPr id="17" name="Picture 16"/>
          <p:cNvPicPr>
            <a:picLocks noChangeAspect="1"/>
          </p:cNvPicPr>
          <p:nvPr/>
        </p:nvPicPr>
        <p:blipFill>
          <a:blip r:embed="rId9"/>
          <a:stretch>
            <a:fillRect/>
          </a:stretch>
        </p:blipFill>
        <p:spPr>
          <a:xfrm>
            <a:off x="4520277" y="1970171"/>
            <a:ext cx="1365917" cy="53005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0" name="Picture 19"/>
          <p:cNvPicPr>
            <a:picLocks noChangeAspect="1"/>
          </p:cNvPicPr>
          <p:nvPr/>
        </p:nvPicPr>
        <p:blipFill>
          <a:blip r:embed="rId10"/>
          <a:stretch>
            <a:fillRect/>
          </a:stretch>
        </p:blipFill>
        <p:spPr>
          <a:xfrm>
            <a:off x="4646575" y="2240988"/>
            <a:ext cx="1361839" cy="530057"/>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1" name="Picture 20"/>
          <p:cNvPicPr>
            <a:picLocks noChangeAspect="1"/>
          </p:cNvPicPr>
          <p:nvPr/>
        </p:nvPicPr>
        <p:blipFill>
          <a:blip r:embed="rId11"/>
          <a:stretch>
            <a:fillRect/>
          </a:stretch>
        </p:blipFill>
        <p:spPr>
          <a:xfrm>
            <a:off x="4793814" y="2449853"/>
            <a:ext cx="1361839" cy="53209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2" name="Picture 21"/>
          <p:cNvPicPr>
            <a:picLocks noChangeAspect="1"/>
          </p:cNvPicPr>
          <p:nvPr/>
        </p:nvPicPr>
        <p:blipFill>
          <a:blip r:embed="rId12"/>
          <a:stretch>
            <a:fillRect/>
          </a:stretch>
        </p:blipFill>
        <p:spPr>
          <a:xfrm>
            <a:off x="4926340" y="2671703"/>
            <a:ext cx="1363878" cy="532096"/>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27" name="Picture 26"/>
          <p:cNvPicPr>
            <a:picLocks noChangeAspect="1"/>
          </p:cNvPicPr>
          <p:nvPr/>
        </p:nvPicPr>
        <p:blipFill>
          <a:blip r:embed="rId13"/>
          <a:stretch>
            <a:fillRect/>
          </a:stretch>
        </p:blipFill>
        <p:spPr>
          <a:xfrm>
            <a:off x="3105959" y="4723457"/>
            <a:ext cx="1168604" cy="582563"/>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30" name="Picture 29"/>
          <p:cNvPicPr>
            <a:picLocks noChangeAspect="1"/>
          </p:cNvPicPr>
          <p:nvPr/>
        </p:nvPicPr>
        <p:blipFill>
          <a:blip r:embed="rId14"/>
          <a:stretch>
            <a:fillRect/>
          </a:stretch>
        </p:blipFill>
        <p:spPr>
          <a:xfrm>
            <a:off x="3208756" y="4961750"/>
            <a:ext cx="1168604" cy="584302"/>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31" name="Picture 30"/>
          <p:cNvPicPr>
            <a:picLocks noChangeAspect="1"/>
          </p:cNvPicPr>
          <p:nvPr/>
        </p:nvPicPr>
        <p:blipFill>
          <a:blip r:embed="rId15"/>
          <a:stretch>
            <a:fillRect/>
          </a:stretch>
        </p:blipFill>
        <p:spPr>
          <a:xfrm>
            <a:off x="6836956" y="426858"/>
            <a:ext cx="1176371" cy="584664"/>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1032" name="Picture 8" descr="Image result for key"/>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98527" y="2632542"/>
            <a:ext cx="555198" cy="555198"/>
          </a:xfrm>
          <a:prstGeom prst="rect">
            <a:avLst/>
          </a:prstGeom>
          <a:noFill/>
          <a:extLst>
            <a:ext uri="{909E8E84-426E-40DD-AFC4-6F175D3DCCD1}">
              <a14:hiddenFill xmlns:a14="http://schemas.microsoft.com/office/drawing/2010/main">
                <a:solidFill>
                  <a:srgbClr val="FFFFFF"/>
                </a:solidFill>
              </a14:hiddenFill>
            </a:ext>
          </a:extLst>
        </p:spPr>
      </p:pic>
      <p:sp>
        <p:nvSpPr>
          <p:cNvPr id="39" name="Arc 38"/>
          <p:cNvSpPr/>
          <p:nvPr/>
        </p:nvSpPr>
        <p:spPr>
          <a:xfrm>
            <a:off x="5874314" y="-718795"/>
            <a:ext cx="2811109" cy="3218698"/>
          </a:xfrm>
          <a:prstGeom prst="arc">
            <a:avLst>
              <a:gd name="adj1" fmla="val 6050788"/>
              <a:gd name="adj2" fmla="val 10144139"/>
            </a:avLst>
          </a:prstGeom>
          <a:ln w="76200">
            <a:solidFill>
              <a:schemeClr val="accent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 name="TextBox 31"/>
          <p:cNvSpPr txBox="1"/>
          <p:nvPr/>
        </p:nvSpPr>
        <p:spPr>
          <a:xfrm>
            <a:off x="6966694" y="2269166"/>
            <a:ext cx="1903085" cy="369332"/>
          </a:xfrm>
          <a:prstGeom prst="rect">
            <a:avLst/>
          </a:prstGeom>
          <a:noFill/>
        </p:spPr>
        <p:txBody>
          <a:bodyPr wrap="none" rtlCol="0">
            <a:spAutoFit/>
          </a:bodyPr>
          <a:lstStyle/>
          <a:p>
            <a:r>
              <a:rPr lang="en-US" dirty="0">
                <a:solidFill>
                  <a:schemeClr val="accent2"/>
                </a:solidFill>
                <a:latin typeface="Ebrima" panose="02000000000000000000" pitchFamily="2" charset="0"/>
                <a:ea typeface="Ebrima" panose="02000000000000000000" pitchFamily="2" charset="0"/>
                <a:cs typeface="Ebrima" panose="02000000000000000000" pitchFamily="2" charset="0"/>
              </a:rPr>
              <a:t>Key with number</a:t>
            </a:r>
          </a:p>
        </p:txBody>
      </p:sp>
      <p:pic>
        <p:nvPicPr>
          <p:cNvPr id="41" name="Picture 8" descr="Image result for key"/>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407081" y="4801885"/>
            <a:ext cx="796790" cy="796790"/>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p:cNvSpPr txBox="1"/>
          <p:nvPr/>
        </p:nvSpPr>
        <p:spPr>
          <a:xfrm>
            <a:off x="6075946" y="6087107"/>
            <a:ext cx="2763898" cy="369332"/>
          </a:xfrm>
          <a:prstGeom prst="rect">
            <a:avLst/>
          </a:prstGeom>
          <a:noFill/>
        </p:spPr>
        <p:txBody>
          <a:bodyPr wrap="none" rtlCol="0">
            <a:spAutoFit/>
          </a:bodyPr>
          <a:lstStyle/>
          <a:p>
            <a:r>
              <a:rPr lang="en-US" dirty="0">
                <a:solidFill>
                  <a:schemeClr val="accent1"/>
                </a:solidFill>
                <a:latin typeface="Ebrima" panose="02000000000000000000" pitchFamily="2" charset="0"/>
                <a:ea typeface="Ebrima" panose="02000000000000000000" pitchFamily="2" charset="0"/>
                <a:cs typeface="Ebrima" panose="02000000000000000000" pitchFamily="2" charset="0"/>
              </a:rPr>
              <a:t>Key with Roman Numeral</a:t>
            </a:r>
          </a:p>
        </p:txBody>
      </p:sp>
      <p:sp>
        <p:nvSpPr>
          <p:cNvPr id="44" name="Arc 43"/>
          <p:cNvSpPr/>
          <p:nvPr/>
        </p:nvSpPr>
        <p:spPr>
          <a:xfrm>
            <a:off x="6222745" y="5112096"/>
            <a:ext cx="1440737" cy="1262745"/>
          </a:xfrm>
          <a:prstGeom prst="arc">
            <a:avLst>
              <a:gd name="adj1" fmla="val 17423385"/>
              <a:gd name="adj2" fmla="val 21059963"/>
            </a:avLst>
          </a:prstGeom>
          <a:ln w="762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6" name="Straight Arrow Connector 45"/>
          <p:cNvCxnSpPr/>
          <p:nvPr/>
        </p:nvCxnSpPr>
        <p:spPr>
          <a:xfrm flipH="1" flipV="1">
            <a:off x="3045173" y="3138334"/>
            <a:ext cx="438252" cy="544615"/>
          </a:xfrm>
          <a:prstGeom prst="straightConnector1">
            <a:avLst/>
          </a:prstGeom>
          <a:ln w="76200">
            <a:solidFill>
              <a:srgbClr val="FFABAB"/>
            </a:solidFill>
            <a:tailEnd type="triangle"/>
          </a:ln>
        </p:spPr>
        <p:style>
          <a:lnRef idx="1">
            <a:schemeClr val="accent1"/>
          </a:lnRef>
          <a:fillRef idx="0">
            <a:schemeClr val="accent1"/>
          </a:fillRef>
          <a:effectRef idx="0">
            <a:schemeClr val="accent1"/>
          </a:effectRef>
          <a:fontRef idx="minor">
            <a:schemeClr val="tx1"/>
          </a:fontRef>
        </p:style>
      </p:cxnSp>
      <p:pic>
        <p:nvPicPr>
          <p:cNvPr id="40" name="Picture 39">
            <a:extLst>
              <a:ext uri="{FF2B5EF4-FFF2-40B4-BE49-F238E27FC236}">
                <a16:creationId xmlns:a16="http://schemas.microsoft.com/office/drawing/2014/main" id="{A8D29391-780A-4413-BE4A-2A17B255E7C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0691" y="4032845"/>
            <a:ext cx="962830" cy="2489670"/>
          </a:xfrm>
          <a:prstGeom prst="rect">
            <a:avLst/>
          </a:prstGeom>
          <a:effectLst>
            <a:outerShdw blurRad="50800" dist="38100" dir="2700000" algn="tl" rotWithShape="0">
              <a:prstClr val="black">
                <a:alpha val="40000"/>
              </a:prstClr>
            </a:outerShdw>
          </a:effectLst>
        </p:spPr>
      </p:pic>
      <p:sp>
        <p:nvSpPr>
          <p:cNvPr id="43" name="TextBox 42"/>
          <p:cNvSpPr txBox="1"/>
          <p:nvPr/>
        </p:nvSpPr>
        <p:spPr>
          <a:xfrm rot="20111052">
            <a:off x="3204862" y="3629880"/>
            <a:ext cx="718466" cy="369332"/>
          </a:xfrm>
          <a:prstGeom prst="rect">
            <a:avLst/>
          </a:prstGeom>
          <a:noFill/>
        </p:spPr>
        <p:txBody>
          <a:bodyPr wrap="none" rtlCol="0">
            <a:spAutoFit/>
          </a:bodyPr>
          <a:lstStyle/>
          <a:p>
            <a:r>
              <a:rPr lang="en-US" b="1" dirty="0" smtClean="0">
                <a:latin typeface="Ebrima" panose="02000000000000000000" pitchFamily="2" charset="0"/>
                <a:ea typeface="Ebrima" panose="02000000000000000000" pitchFamily="2" charset="0"/>
                <a:cs typeface="Ebrima" panose="02000000000000000000" pitchFamily="2" charset="0"/>
              </a:rPr>
              <a:t>Prize</a:t>
            </a:r>
            <a:endParaRPr lang="en-US" b="1" dirty="0">
              <a:latin typeface="Ebrima" panose="02000000000000000000" pitchFamily="2" charset="0"/>
              <a:ea typeface="Ebrima" panose="02000000000000000000" pitchFamily="2" charset="0"/>
              <a:cs typeface="Ebrima" panose="02000000000000000000" pitchFamily="2" charset="0"/>
            </a:endParaRPr>
          </a:p>
        </p:txBody>
      </p:sp>
      <p:sp>
        <p:nvSpPr>
          <p:cNvPr id="45" name="TextBox 44">
            <a:extLst>
              <a:ext uri="{FF2B5EF4-FFF2-40B4-BE49-F238E27FC236}">
                <a16:creationId xmlns:a16="http://schemas.microsoft.com/office/drawing/2014/main" id="{E5734EAE-770B-43AC-8962-1F637D2ADFC9}"/>
              </a:ext>
            </a:extLst>
          </p:cNvPr>
          <p:cNvSpPr txBox="1"/>
          <p:nvPr/>
        </p:nvSpPr>
        <p:spPr>
          <a:xfrm>
            <a:off x="4476410" y="3495507"/>
            <a:ext cx="4306379" cy="1354217"/>
          </a:xfrm>
          <a:prstGeom prst="rect">
            <a:avLst/>
          </a:prstGeom>
          <a:noFill/>
        </p:spPr>
        <p:txBody>
          <a:bodyPr wrap="square" rtlCol="0">
            <a:spAutoFit/>
          </a:bodyPr>
          <a:lstStyle/>
          <a:p>
            <a:r>
              <a:rPr lang="en-US" b="1" dirty="0">
                <a:latin typeface="Ebrima" panose="02000000000000000000" pitchFamily="2" charset="0"/>
                <a:ea typeface="Ebrima" panose="02000000000000000000" pitchFamily="2" charset="0"/>
                <a:cs typeface="Ebrima" panose="02000000000000000000" pitchFamily="2" charset="0"/>
              </a:rPr>
              <a:t>Reset Instructions</a:t>
            </a:r>
          </a:p>
          <a:p>
            <a:pPr marL="342900" indent="-342900">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Replace all materials</a:t>
            </a:r>
          </a:p>
          <a:p>
            <a:pPr marL="342900" indent="-342900">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Lock the boxes </a:t>
            </a:r>
            <a:r>
              <a:rPr lang="en-US" sz="1600" dirty="0" smtClean="0">
                <a:latin typeface="Ebrima" panose="02000000000000000000" pitchFamily="2" charset="0"/>
                <a:ea typeface="Ebrima" panose="02000000000000000000" pitchFamily="2" charset="0"/>
                <a:cs typeface="Ebrima" panose="02000000000000000000" pitchFamily="2" charset="0"/>
              </a:rPr>
              <a:t>(685 </a:t>
            </a:r>
            <a:r>
              <a:rPr lang="en-US" sz="1600" dirty="0">
                <a:latin typeface="Ebrima" panose="02000000000000000000" pitchFamily="2" charset="0"/>
                <a:ea typeface="Ebrima" panose="02000000000000000000" pitchFamily="2" charset="0"/>
                <a:cs typeface="Ebrima" panose="02000000000000000000" pitchFamily="2" charset="0"/>
              </a:rPr>
              <a:t>– </a:t>
            </a:r>
            <a:r>
              <a:rPr lang="en-US" sz="1600" dirty="0" smtClean="0">
                <a:latin typeface="Ebrima" panose="02000000000000000000" pitchFamily="2" charset="0"/>
                <a:ea typeface="Ebrima" panose="02000000000000000000" pitchFamily="2" charset="0"/>
                <a:cs typeface="Ebrima" panose="02000000000000000000" pitchFamily="2" charset="0"/>
              </a:rPr>
              <a:t>PUSH </a:t>
            </a:r>
            <a:r>
              <a:rPr lang="en-US" sz="1600" dirty="0">
                <a:latin typeface="Ebrima" panose="02000000000000000000" pitchFamily="2" charset="0"/>
                <a:ea typeface="Ebrima" panose="02000000000000000000" pitchFamily="2" charset="0"/>
                <a:cs typeface="Ebrima" panose="02000000000000000000" pitchFamily="2" charset="0"/>
              </a:rPr>
              <a:t>– </a:t>
            </a:r>
            <a:r>
              <a:rPr lang="en-US" sz="1600" dirty="0" smtClean="0">
                <a:latin typeface="Ebrima" panose="02000000000000000000" pitchFamily="2" charset="0"/>
                <a:ea typeface="Ebrima" panose="02000000000000000000" pitchFamily="2" charset="0"/>
                <a:cs typeface="Ebrima" panose="02000000000000000000" pitchFamily="2" charset="0"/>
              </a:rPr>
              <a:t>6354 </a:t>
            </a:r>
            <a:r>
              <a:rPr lang="en-US" sz="1600" dirty="0">
                <a:latin typeface="Ebrima" panose="02000000000000000000" pitchFamily="2" charset="0"/>
                <a:ea typeface="Ebrima" panose="02000000000000000000" pitchFamily="2" charset="0"/>
                <a:cs typeface="Ebrima" panose="02000000000000000000" pitchFamily="2" charset="0"/>
              </a:rPr>
              <a:t>– </a:t>
            </a:r>
            <a:r>
              <a:rPr lang="en-US" sz="1600" dirty="0" smtClean="0">
                <a:latin typeface="Ebrima" panose="02000000000000000000" pitchFamily="2" charset="0"/>
                <a:ea typeface="Ebrima" panose="02000000000000000000" pitchFamily="2" charset="0"/>
                <a:cs typeface="Ebrima" panose="02000000000000000000" pitchFamily="2" charset="0"/>
              </a:rPr>
              <a:t>425)</a:t>
            </a:r>
            <a:endParaRPr lang="en-US" sz="1600" dirty="0">
              <a:latin typeface="Ebrima" panose="02000000000000000000" pitchFamily="2" charset="0"/>
              <a:ea typeface="Ebrima" panose="02000000000000000000" pitchFamily="2" charset="0"/>
              <a:cs typeface="Ebrima" panose="02000000000000000000" pitchFamily="2" charset="0"/>
            </a:endParaRPr>
          </a:p>
          <a:p>
            <a:pPr marL="342900" indent="-342900">
              <a:buFont typeface="Arial" panose="020B0604020202020204" pitchFamily="34" charset="0"/>
              <a:buChar char="•"/>
            </a:pPr>
            <a:r>
              <a:rPr lang="en-US" sz="1600" dirty="0">
                <a:latin typeface="Ebrima" panose="02000000000000000000" pitchFamily="2" charset="0"/>
                <a:ea typeface="Ebrima" panose="02000000000000000000" pitchFamily="2" charset="0"/>
                <a:cs typeface="Ebrima" panose="02000000000000000000" pitchFamily="2" charset="0"/>
              </a:rPr>
              <a:t>Once locked, set combinations to zeros when possible</a:t>
            </a:r>
          </a:p>
        </p:txBody>
      </p:sp>
      <p:pic>
        <p:nvPicPr>
          <p:cNvPr id="48" name="Picture 47"/>
          <p:cNvPicPr>
            <a:picLocks noChangeAspect="1"/>
          </p:cNvPicPr>
          <p:nvPr/>
        </p:nvPicPr>
        <p:blipFill>
          <a:blip r:embed="rId19"/>
          <a:stretch>
            <a:fillRect/>
          </a:stretch>
        </p:blipFill>
        <p:spPr>
          <a:xfrm>
            <a:off x="3709626" y="164783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49" name="Picture 48"/>
          <p:cNvPicPr>
            <a:picLocks noChangeAspect="1"/>
          </p:cNvPicPr>
          <p:nvPr/>
        </p:nvPicPr>
        <p:blipFill>
          <a:blip r:embed="rId19"/>
          <a:stretch>
            <a:fillRect/>
          </a:stretch>
        </p:blipFill>
        <p:spPr>
          <a:xfrm>
            <a:off x="3514236" y="143193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50" name="Picture 49"/>
          <p:cNvPicPr>
            <a:picLocks noChangeAspect="1"/>
          </p:cNvPicPr>
          <p:nvPr/>
        </p:nvPicPr>
        <p:blipFill>
          <a:blip r:embed="rId19"/>
          <a:stretch>
            <a:fillRect/>
          </a:stretch>
        </p:blipFill>
        <p:spPr>
          <a:xfrm>
            <a:off x="393998" y="186373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51" name="Picture 50"/>
          <p:cNvPicPr>
            <a:picLocks noChangeAspect="1"/>
          </p:cNvPicPr>
          <p:nvPr/>
        </p:nvPicPr>
        <p:blipFill>
          <a:blip r:embed="rId19"/>
          <a:stretch>
            <a:fillRect/>
          </a:stretch>
        </p:blipFill>
        <p:spPr>
          <a:xfrm>
            <a:off x="198608" y="164783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52" name="Picture 51"/>
          <p:cNvPicPr>
            <a:picLocks noChangeAspect="1"/>
          </p:cNvPicPr>
          <p:nvPr/>
        </p:nvPicPr>
        <p:blipFill>
          <a:blip r:embed="rId20"/>
          <a:stretch>
            <a:fillRect/>
          </a:stretch>
        </p:blipFill>
        <p:spPr>
          <a:xfrm>
            <a:off x="6705258" y="1373752"/>
            <a:ext cx="1574216" cy="61616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05221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5" name="Straight Arrow Connector 84">
            <a:extLst>
              <a:ext uri="{FF2B5EF4-FFF2-40B4-BE49-F238E27FC236}">
                <a16:creationId xmlns:a16="http://schemas.microsoft.com/office/drawing/2014/main" id="{F6DE1032-E460-4522-80D9-41C7D960EEA1}"/>
              </a:ext>
            </a:extLst>
          </p:cNvPr>
          <p:cNvCxnSpPr>
            <a:cxnSpLocks/>
          </p:cNvCxnSpPr>
          <p:nvPr/>
        </p:nvCxnSpPr>
        <p:spPr>
          <a:xfrm flipV="1">
            <a:off x="2146316" y="2767990"/>
            <a:ext cx="2624361" cy="0"/>
          </a:xfrm>
          <a:prstGeom prst="straightConnector1">
            <a:avLst/>
          </a:prstGeom>
          <a:ln w="1270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EAD95645-1ABD-4DB6-87D8-98EE46A088E3}"/>
              </a:ext>
            </a:extLst>
          </p:cNvPr>
          <p:cNvCxnSpPr>
            <a:cxnSpLocks/>
          </p:cNvCxnSpPr>
          <p:nvPr/>
        </p:nvCxnSpPr>
        <p:spPr>
          <a:xfrm>
            <a:off x="5299379" y="6215769"/>
            <a:ext cx="247468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B47FCB6-22FD-4F1D-9131-387C70F9A8F0}"/>
              </a:ext>
            </a:extLst>
          </p:cNvPr>
          <p:cNvCxnSpPr/>
          <p:nvPr/>
        </p:nvCxnSpPr>
        <p:spPr>
          <a:xfrm>
            <a:off x="1347962" y="651639"/>
            <a:ext cx="6400800"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9D879CE4-FBAE-47AA-AFE5-60D8E3FCCC90}"/>
              </a:ext>
            </a:extLst>
          </p:cNvPr>
          <p:cNvCxnSpPr>
            <a:cxnSpLocks/>
          </p:cNvCxnSpPr>
          <p:nvPr/>
        </p:nvCxnSpPr>
        <p:spPr>
          <a:xfrm>
            <a:off x="5243212" y="2767990"/>
            <a:ext cx="247468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C27E69B-DC74-4F2F-BCFA-9D1632119A11}"/>
              </a:ext>
            </a:extLst>
          </p:cNvPr>
          <p:cNvCxnSpPr>
            <a:cxnSpLocks/>
          </p:cNvCxnSpPr>
          <p:nvPr/>
        </p:nvCxnSpPr>
        <p:spPr>
          <a:xfrm>
            <a:off x="5298335" y="4329795"/>
            <a:ext cx="2470379"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B52A1200-9533-48D4-9C90-5E909353A2F0}"/>
              </a:ext>
            </a:extLst>
          </p:cNvPr>
          <p:cNvCxnSpPr>
            <a:cxnSpLocks/>
          </p:cNvCxnSpPr>
          <p:nvPr/>
        </p:nvCxnSpPr>
        <p:spPr>
          <a:xfrm>
            <a:off x="5298335" y="5384913"/>
            <a:ext cx="2474688"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A5F2952-667B-4BE7-9EA2-4CD9F3F757A5}"/>
              </a:ext>
            </a:extLst>
          </p:cNvPr>
          <p:cNvCxnSpPr>
            <a:cxnSpLocks/>
          </p:cNvCxnSpPr>
          <p:nvPr/>
        </p:nvCxnSpPr>
        <p:spPr>
          <a:xfrm flipV="1">
            <a:off x="2673974" y="4315281"/>
            <a:ext cx="2624361" cy="0"/>
          </a:xfrm>
          <a:prstGeom prst="straightConnector1">
            <a:avLst/>
          </a:prstGeom>
          <a:ln w="127000">
            <a:prstDash val="sys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45590AC7-17C2-4FF0-BEDA-12E13DD26E70}"/>
              </a:ext>
            </a:extLst>
          </p:cNvPr>
          <p:cNvCxnSpPr>
            <a:cxnSpLocks/>
          </p:cNvCxnSpPr>
          <p:nvPr/>
        </p:nvCxnSpPr>
        <p:spPr>
          <a:xfrm flipH="1">
            <a:off x="5249948" y="1567708"/>
            <a:ext cx="1" cy="5229332"/>
          </a:xfrm>
          <a:prstGeom prst="line">
            <a:avLst/>
          </a:prstGeom>
          <a:ln w="762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50" name="Picture 2" descr="Picture">
            <a:extLst>
              <a:ext uri="{FF2B5EF4-FFF2-40B4-BE49-F238E27FC236}">
                <a16:creationId xmlns:a16="http://schemas.microsoft.com/office/drawing/2014/main" id="{E242F781-4C63-4778-B05D-DFE85293A88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649" b="92918" l="4455" r="95455">
                        <a14:foregroundMark x1="6364" y1="34419" x2="6364" y2="66431"/>
                        <a14:foregroundMark x1="67545" y1="7649" x2="63455" y2="11190"/>
                        <a14:foregroundMark x1="90273" y1="26771" x2="93273" y2="58215"/>
                        <a14:foregroundMark x1="28000" y1="93059" x2="39545" y2="90793"/>
                        <a14:foregroundMark x1="95545" y1="46034" x2="95545" y2="43626"/>
                        <a14:foregroundMark x1="4455" y1="35552" x2="4455" y2="36686"/>
                      </a14:backgroundRemoval>
                    </a14:imgEffect>
                  </a14:imgLayer>
                </a14:imgProps>
              </a:ext>
              <a:ext uri="{28A0092B-C50C-407E-A947-70E740481C1C}">
                <a14:useLocalDpi xmlns:a14="http://schemas.microsoft.com/office/drawing/2010/main" val="0"/>
              </a:ext>
            </a:extLst>
          </a:blip>
          <a:srcRect/>
          <a:stretch>
            <a:fillRect/>
          </a:stretch>
        </p:blipFill>
        <p:spPr bwMode="auto">
          <a:xfrm>
            <a:off x="4092975" y="892939"/>
            <a:ext cx="1701800" cy="109212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Picture">
            <a:extLst>
              <a:ext uri="{FF2B5EF4-FFF2-40B4-BE49-F238E27FC236}">
                <a16:creationId xmlns:a16="http://schemas.microsoft.com/office/drawing/2014/main" id="{5FB55F11-2076-404F-9190-1DB3B799246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39697" y="116426"/>
            <a:ext cx="456658" cy="878114"/>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Arrow Connector 51">
            <a:extLst>
              <a:ext uri="{FF2B5EF4-FFF2-40B4-BE49-F238E27FC236}">
                <a16:creationId xmlns:a16="http://schemas.microsoft.com/office/drawing/2014/main" id="{F187E681-6172-4B50-8EA0-D26CA5532A82}"/>
              </a:ext>
            </a:extLst>
          </p:cNvPr>
          <p:cNvCxnSpPr>
            <a:cxnSpLocks/>
          </p:cNvCxnSpPr>
          <p:nvPr/>
        </p:nvCxnSpPr>
        <p:spPr>
          <a:xfrm>
            <a:off x="1347962" y="1566038"/>
            <a:ext cx="3926112" cy="0"/>
          </a:xfrm>
          <a:prstGeom prst="straightConnector1">
            <a:avLst/>
          </a:prstGeom>
          <a:ln w="127000">
            <a:tailEnd type="triangle"/>
          </a:ln>
        </p:spPr>
        <p:style>
          <a:lnRef idx="1">
            <a:schemeClr val="accent1"/>
          </a:lnRef>
          <a:fillRef idx="0">
            <a:schemeClr val="accent1"/>
          </a:fillRef>
          <a:effectRef idx="0">
            <a:schemeClr val="accent1"/>
          </a:effectRef>
          <a:fontRef idx="minor">
            <a:schemeClr val="tx1"/>
          </a:fontRef>
        </p:style>
      </p:cxnSp>
      <p:pic>
        <p:nvPicPr>
          <p:cNvPr id="53" name="Picture 6" descr="https://images-na.ssl-images-amazon.com/images/I/61Mx9Evw0UL._SL1200_.jpg">
            <a:extLst>
              <a:ext uri="{FF2B5EF4-FFF2-40B4-BE49-F238E27FC236}">
                <a16:creationId xmlns:a16="http://schemas.microsoft.com/office/drawing/2014/main" id="{26A61291-AA7D-4B90-8E74-7D753654B0E3}"/>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46799" b="7397"/>
          <a:stretch/>
        </p:blipFill>
        <p:spPr bwMode="auto">
          <a:xfrm>
            <a:off x="7836778" y="2160229"/>
            <a:ext cx="529494" cy="921658"/>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8" descr="Picture">
            <a:extLst>
              <a:ext uri="{FF2B5EF4-FFF2-40B4-BE49-F238E27FC236}">
                <a16:creationId xmlns:a16="http://schemas.microsoft.com/office/drawing/2014/main" id="{FF0C8854-F943-4D35-BE3A-6E3EF1663C3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8714" y="5080566"/>
            <a:ext cx="529318" cy="52931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10" descr="https://images-na.ssl-images-amazon.com/images/I/71FUiQDW7JL._SL1500_.jpg">
            <a:extLst>
              <a:ext uri="{FF2B5EF4-FFF2-40B4-BE49-F238E27FC236}">
                <a16:creationId xmlns:a16="http://schemas.microsoft.com/office/drawing/2014/main" id="{B40F48E4-2413-4C3D-9B35-63886DBC34BE}"/>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7003" t="49183" r="57703" b="16667"/>
          <a:stretch/>
        </p:blipFill>
        <p:spPr bwMode="auto">
          <a:xfrm>
            <a:off x="7768714" y="3984722"/>
            <a:ext cx="743262" cy="719175"/>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16" descr="https://images-na.ssl-images-amazon.com/images/I/51Vkhms6BrL._SL1024_.jpg">
            <a:extLst>
              <a:ext uri="{FF2B5EF4-FFF2-40B4-BE49-F238E27FC236}">
                <a16:creationId xmlns:a16="http://schemas.microsoft.com/office/drawing/2014/main" id="{7242D601-1F80-409C-B920-3C5BD5F4CAD9}"/>
              </a:ext>
            </a:extLst>
          </p:cNvPr>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9712" b="89748" l="8398" r="90723">
                        <a14:foregroundMark x1="8496" y1="69784" x2="8691" y2="75000"/>
                        <a14:foregroundMark x1="90723" y1="48201" x2="90332" y2="64748"/>
                      </a14:backgroundRemoval>
                    </a14:imgEffect>
                  </a14:imgLayer>
                </a14:imgProps>
              </a:ext>
              <a:ext uri="{28A0092B-C50C-407E-A947-70E740481C1C}">
                <a14:useLocalDpi xmlns:a14="http://schemas.microsoft.com/office/drawing/2010/main" val="0"/>
              </a:ext>
            </a:extLst>
          </a:blip>
          <a:srcRect/>
          <a:stretch>
            <a:fillRect/>
          </a:stretch>
        </p:blipFill>
        <p:spPr bwMode="auto">
          <a:xfrm rot="20400864">
            <a:off x="4877092" y="5042714"/>
            <a:ext cx="941840" cy="51131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959CED39-5A47-4F06-9E73-A3B51D1DB64C}"/>
              </a:ext>
            </a:extLst>
          </p:cNvPr>
          <p:cNvPicPr>
            <a:picLocks noChangeAspect="1"/>
          </p:cNvPicPr>
          <p:nvPr/>
        </p:nvPicPr>
        <p:blipFill>
          <a:blip r:embed="rId11"/>
          <a:stretch>
            <a:fillRect/>
          </a:stretch>
        </p:blipFill>
        <p:spPr>
          <a:xfrm>
            <a:off x="1677464" y="5133229"/>
            <a:ext cx="2015716" cy="829563"/>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3" name="Picture 62">
            <a:extLst>
              <a:ext uri="{FF2B5EF4-FFF2-40B4-BE49-F238E27FC236}">
                <a16:creationId xmlns:a16="http://schemas.microsoft.com/office/drawing/2014/main" id="{8783B7AC-8373-44AE-B104-FBB6D99B9ED7}"/>
              </a:ext>
            </a:extLst>
          </p:cNvPr>
          <p:cNvPicPr>
            <a:picLocks noChangeAspect="1"/>
          </p:cNvPicPr>
          <p:nvPr/>
        </p:nvPicPr>
        <p:blipFill>
          <a:blip r:embed="rId12"/>
          <a:stretch>
            <a:fillRect/>
          </a:stretch>
        </p:blipFill>
        <p:spPr>
          <a:xfrm>
            <a:off x="4590625" y="3936126"/>
            <a:ext cx="1415422" cy="703474"/>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64" name="Picture 63">
            <a:extLst>
              <a:ext uri="{FF2B5EF4-FFF2-40B4-BE49-F238E27FC236}">
                <a16:creationId xmlns:a16="http://schemas.microsoft.com/office/drawing/2014/main" id="{13B8644E-7397-45A7-B006-1277E02E141D}"/>
              </a:ext>
            </a:extLst>
          </p:cNvPr>
          <p:cNvPicPr>
            <a:picLocks noChangeAspect="1"/>
          </p:cNvPicPr>
          <p:nvPr/>
        </p:nvPicPr>
        <p:blipFill>
          <a:blip r:embed="rId13"/>
          <a:stretch>
            <a:fillRect/>
          </a:stretch>
        </p:blipFill>
        <p:spPr>
          <a:xfrm>
            <a:off x="1324090" y="410372"/>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65" name="Picture 64">
            <a:extLst>
              <a:ext uri="{FF2B5EF4-FFF2-40B4-BE49-F238E27FC236}">
                <a16:creationId xmlns:a16="http://schemas.microsoft.com/office/drawing/2014/main" id="{A193223C-C004-40DB-9776-99FC2270E926}"/>
              </a:ext>
            </a:extLst>
          </p:cNvPr>
          <p:cNvPicPr>
            <a:picLocks noChangeAspect="1"/>
          </p:cNvPicPr>
          <p:nvPr/>
        </p:nvPicPr>
        <p:blipFill>
          <a:blip r:embed="rId13"/>
          <a:stretch>
            <a:fillRect/>
          </a:stretch>
        </p:blipFill>
        <p:spPr>
          <a:xfrm>
            <a:off x="1087733" y="334576"/>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66" name="Picture 65">
            <a:extLst>
              <a:ext uri="{FF2B5EF4-FFF2-40B4-BE49-F238E27FC236}">
                <a16:creationId xmlns:a16="http://schemas.microsoft.com/office/drawing/2014/main" id="{17D1FB0C-CFC8-4C69-A9BF-F1DF73509E5F}"/>
              </a:ext>
            </a:extLst>
          </p:cNvPr>
          <p:cNvPicPr>
            <a:picLocks noChangeAspect="1"/>
          </p:cNvPicPr>
          <p:nvPr/>
        </p:nvPicPr>
        <p:blipFill>
          <a:blip r:embed="rId13"/>
          <a:stretch>
            <a:fillRect/>
          </a:stretch>
        </p:blipFill>
        <p:spPr>
          <a:xfrm>
            <a:off x="841310" y="258779"/>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67" name="Picture 66">
            <a:extLst>
              <a:ext uri="{FF2B5EF4-FFF2-40B4-BE49-F238E27FC236}">
                <a16:creationId xmlns:a16="http://schemas.microsoft.com/office/drawing/2014/main" id="{E75ADE63-ACB9-4930-A86E-913F737B07F9}"/>
              </a:ext>
            </a:extLst>
          </p:cNvPr>
          <p:cNvPicPr>
            <a:picLocks noChangeAspect="1"/>
          </p:cNvPicPr>
          <p:nvPr/>
        </p:nvPicPr>
        <p:blipFill>
          <a:blip r:embed="rId13"/>
          <a:stretch>
            <a:fillRect/>
          </a:stretch>
        </p:blipFill>
        <p:spPr>
          <a:xfrm>
            <a:off x="600203" y="182982"/>
            <a:ext cx="668168" cy="431800"/>
          </a:xfrm>
          <a:prstGeom prst="rect">
            <a:avLst/>
          </a:prstGeom>
          <a:ln w="3175">
            <a:solidFill>
              <a:schemeClr val="bg1">
                <a:lumMod val="50000"/>
              </a:schemeClr>
            </a:solidFill>
          </a:ln>
          <a:effectLst>
            <a:outerShdw blurRad="50800" dist="38100" dir="2700000" algn="tl" rotWithShape="0">
              <a:prstClr val="black">
                <a:alpha val="40000"/>
              </a:prstClr>
            </a:outerShdw>
          </a:effectLst>
        </p:spPr>
      </p:pic>
      <p:pic>
        <p:nvPicPr>
          <p:cNvPr id="68" name="Picture 67">
            <a:extLst>
              <a:ext uri="{FF2B5EF4-FFF2-40B4-BE49-F238E27FC236}">
                <a16:creationId xmlns:a16="http://schemas.microsoft.com/office/drawing/2014/main" id="{2542E464-E18C-4167-8444-029E2EB374B6}"/>
              </a:ext>
            </a:extLst>
          </p:cNvPr>
          <p:cNvPicPr>
            <a:picLocks noChangeAspect="1"/>
          </p:cNvPicPr>
          <p:nvPr/>
        </p:nvPicPr>
        <p:blipFill>
          <a:blip r:embed="rId14"/>
          <a:stretch>
            <a:fillRect/>
          </a:stretch>
        </p:blipFill>
        <p:spPr>
          <a:xfrm>
            <a:off x="399825" y="982545"/>
            <a:ext cx="1572585" cy="783946"/>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69" name="Picture 68">
            <a:extLst>
              <a:ext uri="{FF2B5EF4-FFF2-40B4-BE49-F238E27FC236}">
                <a16:creationId xmlns:a16="http://schemas.microsoft.com/office/drawing/2014/main" id="{A0A77BBE-5A4B-4211-98FA-612561B4C17F}"/>
              </a:ext>
            </a:extLst>
          </p:cNvPr>
          <p:cNvPicPr>
            <a:picLocks noChangeAspect="1"/>
          </p:cNvPicPr>
          <p:nvPr/>
        </p:nvPicPr>
        <p:blipFill>
          <a:blip r:embed="rId15"/>
          <a:stretch>
            <a:fillRect/>
          </a:stretch>
        </p:blipFill>
        <p:spPr>
          <a:xfrm>
            <a:off x="600203" y="1096730"/>
            <a:ext cx="1570238" cy="782782"/>
          </a:xfrm>
          <a:prstGeom prst="triangle">
            <a:avLst/>
          </a:prstGeom>
          <a:ln>
            <a:solidFill>
              <a:schemeClr val="bg1">
                <a:lumMod val="75000"/>
              </a:schemeClr>
            </a:solidFill>
          </a:ln>
          <a:effectLst>
            <a:outerShdw blurRad="50800" dist="38100" dir="2700000" algn="tl" rotWithShape="0">
              <a:prstClr val="black">
                <a:alpha val="40000"/>
              </a:prstClr>
            </a:outerShdw>
          </a:effectLst>
        </p:spPr>
      </p:pic>
      <p:pic>
        <p:nvPicPr>
          <p:cNvPr id="70" name="Picture 69">
            <a:extLst>
              <a:ext uri="{FF2B5EF4-FFF2-40B4-BE49-F238E27FC236}">
                <a16:creationId xmlns:a16="http://schemas.microsoft.com/office/drawing/2014/main" id="{0E26E740-7601-4857-81D8-5C8C609B313D}"/>
              </a:ext>
            </a:extLst>
          </p:cNvPr>
          <p:cNvPicPr>
            <a:picLocks noChangeAspect="1"/>
          </p:cNvPicPr>
          <p:nvPr/>
        </p:nvPicPr>
        <p:blipFill>
          <a:blip r:embed="rId16"/>
          <a:stretch>
            <a:fillRect/>
          </a:stretch>
        </p:blipFill>
        <p:spPr>
          <a:xfrm>
            <a:off x="798234" y="1209751"/>
            <a:ext cx="1570238" cy="785119"/>
          </a:xfrm>
          <a:prstGeom prst="triangle">
            <a:avLst/>
          </a:prstGeom>
          <a:ln>
            <a:solidFill>
              <a:schemeClr val="bg1">
                <a:lumMod val="75000"/>
              </a:schemeClr>
            </a:solidFill>
          </a:ln>
          <a:effectLst>
            <a:outerShdw blurRad="50800" dist="38100" dir="2700000" algn="tl" rotWithShape="0">
              <a:prstClr val="black">
                <a:alpha val="40000"/>
              </a:prstClr>
            </a:outerShdw>
          </a:effectLst>
        </p:spPr>
      </p:pic>
      <p:sp>
        <p:nvSpPr>
          <p:cNvPr id="2" name="TextBox 1">
            <a:extLst>
              <a:ext uri="{FF2B5EF4-FFF2-40B4-BE49-F238E27FC236}">
                <a16:creationId xmlns:a16="http://schemas.microsoft.com/office/drawing/2014/main" id="{E983A54B-1E2C-4A0D-B250-293A9940BFA2}"/>
              </a:ext>
            </a:extLst>
          </p:cNvPr>
          <p:cNvSpPr txBox="1"/>
          <p:nvPr/>
        </p:nvSpPr>
        <p:spPr>
          <a:xfrm rot="19543851">
            <a:off x="4658888" y="5217286"/>
            <a:ext cx="699230" cy="261610"/>
          </a:xfrm>
          <a:prstGeom prst="rect">
            <a:avLst/>
          </a:prstGeom>
          <a:noFill/>
        </p:spPr>
        <p:txBody>
          <a:bodyPr wrap="none" rtlCol="0">
            <a:spAutoFit/>
          </a:bodyPr>
          <a:lstStyle/>
          <a:p>
            <a:r>
              <a:rPr lang="en-US" sz="1050" dirty="0">
                <a:latin typeface="Ebrima" panose="02000000000000000000" pitchFamily="2" charset="0"/>
                <a:ea typeface="Ebrima" panose="02000000000000000000" pitchFamily="2" charset="0"/>
                <a:cs typeface="Ebrima" panose="02000000000000000000" pitchFamily="2" charset="0"/>
              </a:rPr>
              <a:t>Number</a:t>
            </a:r>
          </a:p>
        </p:txBody>
      </p:sp>
      <p:pic>
        <p:nvPicPr>
          <p:cNvPr id="71" name="Picture 70">
            <a:extLst>
              <a:ext uri="{FF2B5EF4-FFF2-40B4-BE49-F238E27FC236}">
                <a16:creationId xmlns:a16="http://schemas.microsoft.com/office/drawing/2014/main" id="{8B6D021C-CA26-4301-894F-A23C3D42BC5E}"/>
              </a:ext>
            </a:extLst>
          </p:cNvPr>
          <p:cNvPicPr>
            <a:picLocks noChangeAspect="1"/>
          </p:cNvPicPr>
          <p:nvPr/>
        </p:nvPicPr>
        <p:blipFill>
          <a:blip r:embed="rId17"/>
          <a:stretch>
            <a:fillRect/>
          </a:stretch>
        </p:blipFill>
        <p:spPr>
          <a:xfrm>
            <a:off x="4507818" y="5905919"/>
            <a:ext cx="1582079" cy="618088"/>
          </a:xfrm>
          <a:prstGeom prst="rect">
            <a:avLst/>
          </a:prstGeom>
          <a:ln>
            <a:noFill/>
          </a:ln>
          <a:effectLst>
            <a:outerShdw blurRad="50800" dist="38100" dir="2700000" algn="tl" rotWithShape="0">
              <a:prstClr val="black">
                <a:alpha val="40000"/>
              </a:prstClr>
            </a:outerShdw>
          </a:effectLst>
        </p:spPr>
      </p:pic>
      <p:pic>
        <p:nvPicPr>
          <p:cNvPr id="72" name="Picture 10" descr="Image result for envelope">
            <a:extLst>
              <a:ext uri="{FF2B5EF4-FFF2-40B4-BE49-F238E27FC236}">
                <a16:creationId xmlns:a16="http://schemas.microsoft.com/office/drawing/2014/main" id="{600A4E3B-4988-4974-B030-F4D5E8783E81}"/>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546693" y="5930856"/>
            <a:ext cx="656888" cy="656888"/>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16" descr="https://images-na.ssl-images-amazon.com/images/I/51Vkhms6BrL._SL1024_.jpg">
            <a:extLst>
              <a:ext uri="{FF2B5EF4-FFF2-40B4-BE49-F238E27FC236}">
                <a16:creationId xmlns:a16="http://schemas.microsoft.com/office/drawing/2014/main" id="{6D67F89E-4C7B-4F49-B02C-E1E15D4959BE}"/>
              </a:ext>
            </a:extLst>
          </p:cNvPr>
          <p:cNvPicPr>
            <a:picLocks noChangeAspect="1" noChangeArrowheads="1"/>
          </p:cNvPicPr>
          <p:nvPr/>
        </p:nvPicPr>
        <p:blipFill>
          <a:blip r:embed="rId19" cstate="print">
            <a:extLst>
              <a:ext uri="{BEBA8EAE-BF5A-486C-A8C5-ECC9F3942E4B}">
                <a14:imgProps xmlns:a14="http://schemas.microsoft.com/office/drawing/2010/main">
                  <a14:imgLayer r:embed="rId20">
                    <a14:imgEffect>
                      <a14:backgroundRemoval t="9712" b="89748" l="8398" r="90723">
                        <a14:foregroundMark x1="8496" y1="69784" x2="8691" y2="75000"/>
                        <a14:foregroundMark x1="90723" y1="48201" x2="90332" y2="64748"/>
                      </a14:backgroundRemoval>
                    </a14:imgEffect>
                  </a14:imgLayer>
                </a14:imgProps>
              </a:ext>
              <a:ext uri="{28A0092B-C50C-407E-A947-70E740481C1C}">
                <a14:useLocalDpi xmlns:a14="http://schemas.microsoft.com/office/drawing/2010/main" val="0"/>
              </a:ext>
            </a:extLst>
          </a:blip>
          <a:srcRect/>
          <a:stretch>
            <a:fillRect/>
          </a:stretch>
        </p:blipFill>
        <p:spPr bwMode="auto">
          <a:xfrm rot="20400864">
            <a:off x="6632692" y="6124815"/>
            <a:ext cx="495441" cy="268971"/>
          </a:xfrm>
          <a:prstGeom prst="rect">
            <a:avLst/>
          </a:prstGeom>
          <a:noFill/>
          <a:extLst>
            <a:ext uri="{909E8E84-426E-40DD-AFC4-6F175D3DCCD1}">
              <a14:hiddenFill xmlns:a14="http://schemas.microsoft.com/office/drawing/2010/main">
                <a:solidFill>
                  <a:srgbClr val="FFFFFF"/>
                </a:solidFill>
              </a14:hiddenFill>
            </a:ext>
          </a:extLst>
        </p:spPr>
      </p:pic>
      <p:sp>
        <p:nvSpPr>
          <p:cNvPr id="74" name="TextBox 73">
            <a:extLst>
              <a:ext uri="{FF2B5EF4-FFF2-40B4-BE49-F238E27FC236}">
                <a16:creationId xmlns:a16="http://schemas.microsoft.com/office/drawing/2014/main" id="{E1F64B22-CE54-4145-8C73-1CF3EC6CD9AE}"/>
              </a:ext>
            </a:extLst>
          </p:cNvPr>
          <p:cNvSpPr txBox="1"/>
          <p:nvPr/>
        </p:nvSpPr>
        <p:spPr>
          <a:xfrm rot="19543851">
            <a:off x="6269056" y="6049511"/>
            <a:ext cx="623889" cy="369332"/>
          </a:xfrm>
          <a:prstGeom prst="rect">
            <a:avLst/>
          </a:prstGeom>
          <a:noFill/>
        </p:spPr>
        <p:txBody>
          <a:bodyPr wrap="none" rtlCol="0">
            <a:spAutoFit/>
          </a:bodyPr>
          <a:lstStyle/>
          <a:p>
            <a:pPr algn="ctr"/>
            <a:r>
              <a:rPr lang="en-US" sz="900" dirty="0">
                <a:latin typeface="Ebrima" panose="02000000000000000000" pitchFamily="2" charset="0"/>
                <a:ea typeface="Ebrima" panose="02000000000000000000" pitchFamily="2" charset="0"/>
                <a:cs typeface="Ebrima" panose="02000000000000000000" pitchFamily="2" charset="0"/>
              </a:rPr>
              <a:t>Roman</a:t>
            </a:r>
          </a:p>
          <a:p>
            <a:pPr algn="ctr"/>
            <a:r>
              <a:rPr lang="en-US" sz="900" dirty="0">
                <a:latin typeface="Ebrima" panose="02000000000000000000" pitchFamily="2" charset="0"/>
                <a:ea typeface="Ebrima" panose="02000000000000000000" pitchFamily="2" charset="0"/>
                <a:cs typeface="Ebrima" panose="02000000000000000000" pitchFamily="2" charset="0"/>
              </a:rPr>
              <a:t>Numeral</a:t>
            </a:r>
          </a:p>
        </p:txBody>
      </p:sp>
      <p:pic>
        <p:nvPicPr>
          <p:cNvPr id="75" name="Picture 8" descr="Picture">
            <a:extLst>
              <a:ext uri="{FF2B5EF4-FFF2-40B4-BE49-F238E27FC236}">
                <a16:creationId xmlns:a16="http://schemas.microsoft.com/office/drawing/2014/main" id="{87B4C54F-C0A2-459C-A277-7550A256F1F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66362" y="5911287"/>
            <a:ext cx="529318" cy="529318"/>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76">
            <a:extLst>
              <a:ext uri="{FF2B5EF4-FFF2-40B4-BE49-F238E27FC236}">
                <a16:creationId xmlns:a16="http://schemas.microsoft.com/office/drawing/2014/main" id="{6440A4A9-77E0-452E-8E53-72C2616E98F0}"/>
              </a:ext>
            </a:extLst>
          </p:cNvPr>
          <p:cNvPicPr>
            <a:picLocks noChangeAspect="1"/>
          </p:cNvPicPr>
          <p:nvPr/>
        </p:nvPicPr>
        <p:blipFill>
          <a:blip r:embed="rId21"/>
          <a:stretch>
            <a:fillRect/>
          </a:stretch>
        </p:blipFill>
        <p:spPr>
          <a:xfrm>
            <a:off x="4209616" y="2323898"/>
            <a:ext cx="1144391" cy="44409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8" name="Picture 77">
            <a:extLst>
              <a:ext uri="{FF2B5EF4-FFF2-40B4-BE49-F238E27FC236}">
                <a16:creationId xmlns:a16="http://schemas.microsoft.com/office/drawing/2014/main" id="{81CB76B5-2DAB-413F-B53A-CBDF4D0DD515}"/>
              </a:ext>
            </a:extLst>
          </p:cNvPr>
          <p:cNvPicPr>
            <a:picLocks noChangeAspect="1"/>
          </p:cNvPicPr>
          <p:nvPr/>
        </p:nvPicPr>
        <p:blipFill>
          <a:blip r:embed="rId22"/>
          <a:stretch>
            <a:fillRect/>
          </a:stretch>
        </p:blipFill>
        <p:spPr>
          <a:xfrm>
            <a:off x="4358717" y="2483886"/>
            <a:ext cx="1140975" cy="444092"/>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9" name="Picture 78">
            <a:extLst>
              <a:ext uri="{FF2B5EF4-FFF2-40B4-BE49-F238E27FC236}">
                <a16:creationId xmlns:a16="http://schemas.microsoft.com/office/drawing/2014/main" id="{CD9FCF2C-092B-4C2F-92B5-80166F2980C0}"/>
              </a:ext>
            </a:extLst>
          </p:cNvPr>
          <p:cNvPicPr>
            <a:picLocks noChangeAspect="1"/>
          </p:cNvPicPr>
          <p:nvPr/>
        </p:nvPicPr>
        <p:blipFill>
          <a:blip r:embed="rId23"/>
          <a:stretch>
            <a:fillRect/>
          </a:stretch>
        </p:blipFill>
        <p:spPr>
          <a:xfrm>
            <a:off x="4507818" y="2641092"/>
            <a:ext cx="1140975" cy="445800"/>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80" name="Picture 79">
            <a:extLst>
              <a:ext uri="{FF2B5EF4-FFF2-40B4-BE49-F238E27FC236}">
                <a16:creationId xmlns:a16="http://schemas.microsoft.com/office/drawing/2014/main" id="{45E66D16-329A-4D23-9B40-742EEC13D032}"/>
              </a:ext>
            </a:extLst>
          </p:cNvPr>
          <p:cNvPicPr>
            <a:picLocks noChangeAspect="1"/>
          </p:cNvPicPr>
          <p:nvPr/>
        </p:nvPicPr>
        <p:blipFill>
          <a:blip r:embed="rId24"/>
          <a:stretch>
            <a:fillRect/>
          </a:stretch>
        </p:blipFill>
        <p:spPr>
          <a:xfrm>
            <a:off x="4652092" y="2774259"/>
            <a:ext cx="1142683" cy="44580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5" name="Hexagon 4">
            <a:extLst>
              <a:ext uri="{FF2B5EF4-FFF2-40B4-BE49-F238E27FC236}">
                <a16:creationId xmlns:a16="http://schemas.microsoft.com/office/drawing/2014/main" id="{FF76F8B7-88DF-4D78-8289-A6A9EA2C20DC}"/>
              </a:ext>
            </a:extLst>
          </p:cNvPr>
          <p:cNvSpPr/>
          <p:nvPr/>
        </p:nvSpPr>
        <p:spPr>
          <a:xfrm>
            <a:off x="6151185" y="2458867"/>
            <a:ext cx="192549" cy="17394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3A9F9173-E19A-40BD-B42A-9F2BA815752A}"/>
              </a:ext>
            </a:extLst>
          </p:cNvPr>
          <p:cNvSpPr/>
          <p:nvPr/>
        </p:nvSpPr>
        <p:spPr>
          <a:xfrm>
            <a:off x="6372684" y="2456068"/>
            <a:ext cx="189225" cy="17674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a:extLst>
              <a:ext uri="{FF2B5EF4-FFF2-40B4-BE49-F238E27FC236}">
                <a16:creationId xmlns:a16="http://schemas.microsoft.com/office/drawing/2014/main" id="{C0D0233A-2011-468C-AC67-36598301CFC3}"/>
              </a:ext>
            </a:extLst>
          </p:cNvPr>
          <p:cNvSpPr/>
          <p:nvPr/>
        </p:nvSpPr>
        <p:spPr>
          <a:xfrm>
            <a:off x="6590859" y="2452027"/>
            <a:ext cx="172766" cy="187221"/>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Diamond 23">
            <a:extLst>
              <a:ext uri="{FF2B5EF4-FFF2-40B4-BE49-F238E27FC236}">
                <a16:creationId xmlns:a16="http://schemas.microsoft.com/office/drawing/2014/main" id="{A47E725D-D890-4181-946A-4262E6316E94}"/>
              </a:ext>
            </a:extLst>
          </p:cNvPr>
          <p:cNvSpPr/>
          <p:nvPr/>
        </p:nvSpPr>
        <p:spPr>
          <a:xfrm>
            <a:off x="6808477" y="2452027"/>
            <a:ext cx="170011" cy="18078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9629E4A6-D669-4757-AC00-73118644A95E}"/>
              </a:ext>
            </a:extLst>
          </p:cNvPr>
          <p:cNvPicPr>
            <a:picLocks noChangeAspect="1"/>
          </p:cNvPicPr>
          <p:nvPr/>
        </p:nvPicPr>
        <p:blipFill>
          <a:blip r:embed="rId25"/>
          <a:stretch>
            <a:fillRect/>
          </a:stretch>
        </p:blipFill>
        <p:spPr>
          <a:xfrm>
            <a:off x="716138" y="2260343"/>
            <a:ext cx="1538393" cy="997799"/>
          </a:xfrm>
          <a:prstGeom prst="rect">
            <a:avLst/>
          </a:prstGeom>
        </p:spPr>
      </p:pic>
      <p:graphicFrame>
        <p:nvGraphicFramePr>
          <p:cNvPr id="29" name="Table 28">
            <a:extLst>
              <a:ext uri="{FF2B5EF4-FFF2-40B4-BE49-F238E27FC236}">
                <a16:creationId xmlns:a16="http://schemas.microsoft.com/office/drawing/2014/main" id="{2EA0F744-4194-4612-B261-3B024B347F9F}"/>
              </a:ext>
            </a:extLst>
          </p:cNvPr>
          <p:cNvGraphicFramePr>
            <a:graphicFrameLocks noGrp="1"/>
          </p:cNvGraphicFramePr>
          <p:nvPr>
            <p:extLst>
              <p:ext uri="{D42A27DB-BD31-4B8C-83A1-F6EECF244321}">
                <p14:modId xmlns:p14="http://schemas.microsoft.com/office/powerpoint/2010/main" val="2203823020"/>
              </p:ext>
            </p:extLst>
          </p:nvPr>
        </p:nvGraphicFramePr>
        <p:xfrm>
          <a:off x="719777" y="2262516"/>
          <a:ext cx="1534754" cy="995626"/>
        </p:xfrm>
        <a:graphic>
          <a:graphicData uri="http://schemas.openxmlformats.org/drawingml/2006/table">
            <a:tbl>
              <a:tblPr bandRow="1">
                <a:tableStyleId>{5940675A-B579-460E-94D1-54222C63F5DA}</a:tableStyleId>
              </a:tblPr>
              <a:tblGrid>
                <a:gridCol w="767377">
                  <a:extLst>
                    <a:ext uri="{9D8B030D-6E8A-4147-A177-3AD203B41FA5}">
                      <a16:colId xmlns:a16="http://schemas.microsoft.com/office/drawing/2014/main" val="662883956"/>
                    </a:ext>
                  </a:extLst>
                </a:gridCol>
                <a:gridCol w="767377">
                  <a:extLst>
                    <a:ext uri="{9D8B030D-6E8A-4147-A177-3AD203B41FA5}">
                      <a16:colId xmlns:a16="http://schemas.microsoft.com/office/drawing/2014/main" val="4273240129"/>
                    </a:ext>
                  </a:extLst>
                </a:gridCol>
              </a:tblGrid>
              <a:tr h="49781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236269961"/>
                  </a:ext>
                </a:extLst>
              </a:tr>
              <a:tr h="497813">
                <a:tc>
                  <a:txBody>
                    <a:bodyPr/>
                    <a:lstStyle/>
                    <a:p>
                      <a:endParaRPr lang="en-US"/>
                    </a:p>
                  </a:txBody>
                  <a:tcPr/>
                </a:tc>
                <a:tc>
                  <a:txBody>
                    <a:bodyPr/>
                    <a:lstStyle/>
                    <a:p>
                      <a:endParaRPr lang="en-US" dirty="0"/>
                    </a:p>
                  </a:txBody>
                  <a:tcPr/>
                </a:tc>
                <a:extLst>
                  <a:ext uri="{0D108BD9-81ED-4DB2-BD59-A6C34878D82A}">
                    <a16:rowId xmlns:a16="http://schemas.microsoft.com/office/drawing/2014/main" val="635737674"/>
                  </a:ext>
                </a:extLst>
              </a:tr>
            </a:tbl>
          </a:graphicData>
        </a:graphic>
      </p:graphicFrame>
      <p:pic>
        <p:nvPicPr>
          <p:cNvPr id="87" name="Picture 86">
            <a:extLst>
              <a:ext uri="{FF2B5EF4-FFF2-40B4-BE49-F238E27FC236}">
                <a16:creationId xmlns:a16="http://schemas.microsoft.com/office/drawing/2014/main" id="{AC1295DE-764A-4395-B902-EDA3F04E2AA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657827" y="3600394"/>
            <a:ext cx="933348" cy="2413436"/>
          </a:xfrm>
          <a:prstGeom prst="rect">
            <a:avLst/>
          </a:prstGeom>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D617F73C-2F1F-4A2D-BCA3-9A622B0217E5}"/>
              </a:ext>
            </a:extLst>
          </p:cNvPr>
          <p:cNvGrpSpPr/>
          <p:nvPr/>
        </p:nvGrpSpPr>
        <p:grpSpPr>
          <a:xfrm>
            <a:off x="1687909" y="3754599"/>
            <a:ext cx="1300715" cy="1295125"/>
            <a:chOff x="1425263" y="3754599"/>
            <a:chExt cx="1300715" cy="1295125"/>
          </a:xfrm>
        </p:grpSpPr>
        <p:pic>
          <p:nvPicPr>
            <p:cNvPr id="33" name="Picture 32">
              <a:extLst>
                <a:ext uri="{FF2B5EF4-FFF2-40B4-BE49-F238E27FC236}">
                  <a16:creationId xmlns:a16="http://schemas.microsoft.com/office/drawing/2014/main" id="{3FFF43A4-0139-4112-B117-412156772CF5}"/>
                </a:ext>
              </a:extLst>
            </p:cNvPr>
            <p:cNvPicPr>
              <a:picLocks noChangeAspect="1"/>
            </p:cNvPicPr>
            <p:nvPr/>
          </p:nvPicPr>
          <p:blipFill>
            <a:blip r:embed="rId27"/>
            <a:stretch>
              <a:fillRect/>
            </a:stretch>
          </p:blipFill>
          <p:spPr>
            <a:xfrm>
              <a:off x="1429613" y="3754599"/>
              <a:ext cx="1293192" cy="1295125"/>
            </a:xfrm>
            <a:prstGeom prst="rect">
              <a:avLst/>
            </a:prstGeom>
          </p:spPr>
        </p:pic>
        <p:sp>
          <p:nvSpPr>
            <p:cNvPr id="38" name="Isosceles Triangle 37">
              <a:extLst>
                <a:ext uri="{FF2B5EF4-FFF2-40B4-BE49-F238E27FC236}">
                  <a16:creationId xmlns:a16="http://schemas.microsoft.com/office/drawing/2014/main" id="{8D628D43-B811-4AE0-AEAD-275D5B729311}"/>
                </a:ext>
              </a:extLst>
            </p:cNvPr>
            <p:cNvSpPr/>
            <p:nvPr/>
          </p:nvSpPr>
          <p:spPr>
            <a:xfrm rot="10800000">
              <a:off x="1425263" y="3762380"/>
              <a:ext cx="1300715" cy="64134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Isosceles Triangle 33">
            <a:extLst>
              <a:ext uri="{FF2B5EF4-FFF2-40B4-BE49-F238E27FC236}">
                <a16:creationId xmlns:a16="http://schemas.microsoft.com/office/drawing/2014/main" id="{8DFF0CB6-F97A-4CB4-B90E-47FE0010E15A}"/>
              </a:ext>
            </a:extLst>
          </p:cNvPr>
          <p:cNvSpPr/>
          <p:nvPr/>
        </p:nvSpPr>
        <p:spPr>
          <a:xfrm>
            <a:off x="1684734" y="3763616"/>
            <a:ext cx="1300969" cy="1279515"/>
          </a:xfrm>
          <a:prstGeom prst="triangle">
            <a:avLst>
              <a:gd name="adj" fmla="val 0"/>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Isosceles Triangle 89">
            <a:extLst>
              <a:ext uri="{FF2B5EF4-FFF2-40B4-BE49-F238E27FC236}">
                <a16:creationId xmlns:a16="http://schemas.microsoft.com/office/drawing/2014/main" id="{757805F7-B225-4ACB-ADFD-A7F553E10E88}"/>
              </a:ext>
            </a:extLst>
          </p:cNvPr>
          <p:cNvSpPr/>
          <p:nvPr/>
        </p:nvSpPr>
        <p:spPr>
          <a:xfrm>
            <a:off x="1684735" y="3762403"/>
            <a:ext cx="1308240" cy="1279515"/>
          </a:xfrm>
          <a:prstGeom prst="triangle">
            <a:avLst>
              <a:gd name="adj" fmla="val 100000"/>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228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92085" y="5005576"/>
            <a:ext cx="3643461" cy="1426080"/>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stretch>
            <a:fillRect/>
          </a:stretch>
        </p:blipFill>
        <p:spPr>
          <a:xfrm>
            <a:off x="535730" y="4993985"/>
            <a:ext cx="3646457" cy="143767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0A3BEDEC-923C-4FC2-BB39-742DBDCC55E0}"/>
              </a:ext>
            </a:extLst>
          </p:cNvPr>
          <p:cNvPicPr>
            <a:picLocks noChangeAspect="1"/>
          </p:cNvPicPr>
          <p:nvPr/>
        </p:nvPicPr>
        <p:blipFill>
          <a:blip r:embed="rId5"/>
          <a:stretch>
            <a:fillRect/>
          </a:stretch>
        </p:blipFill>
        <p:spPr>
          <a:xfrm>
            <a:off x="535731" y="3471085"/>
            <a:ext cx="3646457" cy="1424601"/>
          </a:xfrm>
          <a:prstGeom prst="rect">
            <a:avLst/>
          </a:prstGeom>
          <a:ln>
            <a:noFill/>
          </a:ln>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6E312671-92EF-4649-BC1C-553843F14CB7}"/>
              </a:ext>
            </a:extLst>
          </p:cNvPr>
          <p:cNvSpPr txBox="1"/>
          <p:nvPr/>
        </p:nvSpPr>
        <p:spPr>
          <a:xfrm>
            <a:off x="1474553" y="2917194"/>
            <a:ext cx="1548822" cy="523220"/>
          </a:xfrm>
          <a:prstGeom prst="rect">
            <a:avLst/>
          </a:prstGeom>
          <a:noFill/>
        </p:spPr>
        <p:txBody>
          <a:bodyPr wrap="none" rtlCol="0">
            <a:spAutoFit/>
          </a:bodyPr>
          <a:lstStyle/>
          <a:p>
            <a:r>
              <a:rPr lang="en-US" sz="2800" b="1" dirty="0">
                <a:latin typeface="Ebrima" panose="02000000000000000000" pitchFamily="2" charset="0"/>
                <a:ea typeface="Ebrima" panose="02000000000000000000" pitchFamily="2" charset="0"/>
                <a:cs typeface="Ebrima" panose="02000000000000000000" pitchFamily="2" charset="0"/>
              </a:rPr>
              <a:t>Group 1</a:t>
            </a:r>
          </a:p>
        </p:txBody>
      </p:sp>
      <p:sp>
        <p:nvSpPr>
          <p:cNvPr id="5" name="Oval 4">
            <a:extLst>
              <a:ext uri="{FF2B5EF4-FFF2-40B4-BE49-F238E27FC236}">
                <a16:creationId xmlns:a16="http://schemas.microsoft.com/office/drawing/2014/main" id="{C6A0843C-5A9E-4719-85D5-F49F89C8EF85}"/>
              </a:ext>
            </a:extLst>
          </p:cNvPr>
          <p:cNvSpPr/>
          <p:nvPr/>
        </p:nvSpPr>
        <p:spPr>
          <a:xfrm>
            <a:off x="999602" y="4278437"/>
            <a:ext cx="82549" cy="12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2A5413F6-FACF-4F7B-8237-72CB257AAB23}"/>
              </a:ext>
            </a:extLst>
          </p:cNvPr>
          <p:cNvSpPr/>
          <p:nvPr/>
        </p:nvSpPr>
        <p:spPr>
          <a:xfrm>
            <a:off x="2147363" y="5445251"/>
            <a:ext cx="120650" cy="1412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60E8B82-F489-4AEC-8444-3FB9DB11F77B}"/>
              </a:ext>
            </a:extLst>
          </p:cNvPr>
          <p:cNvCxnSpPr/>
          <p:nvPr/>
        </p:nvCxnSpPr>
        <p:spPr>
          <a:xfrm flipV="1">
            <a:off x="1598882" y="5581773"/>
            <a:ext cx="567533" cy="41354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5AD46308-0765-4CD4-9E83-1D63C1D0876B}"/>
              </a:ext>
            </a:extLst>
          </p:cNvPr>
          <p:cNvCxnSpPr>
            <a:cxnSpLocks/>
          </p:cNvCxnSpPr>
          <p:nvPr/>
        </p:nvCxnSpPr>
        <p:spPr>
          <a:xfrm flipH="1" flipV="1">
            <a:off x="1082151" y="4372655"/>
            <a:ext cx="570705" cy="41091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0E236198-EC54-47D3-9AAF-2A213C6F22B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2085" y="3471085"/>
            <a:ext cx="3643064" cy="1424601"/>
          </a:xfrm>
          <a:prstGeom prst="rect">
            <a:avLst/>
          </a:prstGeom>
          <a:ln>
            <a:noFill/>
          </a:ln>
          <a:effectLst>
            <a:outerShdw blurRad="50800" dist="38100" dir="2700000" algn="tl" rotWithShape="0">
              <a:prstClr val="black">
                <a:alpha val="40000"/>
              </a:prstClr>
            </a:outerShdw>
          </a:effectLst>
        </p:spPr>
      </p:pic>
      <p:sp>
        <p:nvSpPr>
          <p:cNvPr id="26" name="TextBox 25">
            <a:extLst>
              <a:ext uri="{FF2B5EF4-FFF2-40B4-BE49-F238E27FC236}">
                <a16:creationId xmlns:a16="http://schemas.microsoft.com/office/drawing/2014/main" id="{0ADFF60A-F4E8-45CF-9950-1ED4277CA29D}"/>
              </a:ext>
            </a:extLst>
          </p:cNvPr>
          <p:cNvSpPr txBox="1"/>
          <p:nvPr/>
        </p:nvSpPr>
        <p:spPr>
          <a:xfrm>
            <a:off x="5929211" y="2917194"/>
            <a:ext cx="1548822" cy="523220"/>
          </a:xfrm>
          <a:prstGeom prst="rect">
            <a:avLst/>
          </a:prstGeom>
          <a:noFill/>
        </p:spPr>
        <p:txBody>
          <a:bodyPr wrap="none" rtlCol="0">
            <a:spAutoFit/>
          </a:bodyPr>
          <a:lstStyle/>
          <a:p>
            <a:r>
              <a:rPr lang="en-US" sz="2800" b="1" dirty="0">
                <a:latin typeface="Ebrima" panose="02000000000000000000" pitchFamily="2" charset="0"/>
                <a:ea typeface="Ebrima" panose="02000000000000000000" pitchFamily="2" charset="0"/>
                <a:cs typeface="Ebrima" panose="02000000000000000000" pitchFamily="2" charset="0"/>
              </a:rPr>
              <a:t>Group 3</a:t>
            </a:r>
          </a:p>
        </p:txBody>
      </p:sp>
      <p:sp>
        <p:nvSpPr>
          <p:cNvPr id="28" name="Oval 27">
            <a:extLst>
              <a:ext uri="{FF2B5EF4-FFF2-40B4-BE49-F238E27FC236}">
                <a16:creationId xmlns:a16="http://schemas.microsoft.com/office/drawing/2014/main" id="{39D01C83-6AB7-49D8-A5BF-D8B991CA2F4A}"/>
              </a:ext>
            </a:extLst>
          </p:cNvPr>
          <p:cNvSpPr/>
          <p:nvPr/>
        </p:nvSpPr>
        <p:spPr>
          <a:xfrm>
            <a:off x="5428066" y="4231604"/>
            <a:ext cx="82549" cy="12699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Arrow Connector 29">
            <a:extLst>
              <a:ext uri="{FF2B5EF4-FFF2-40B4-BE49-F238E27FC236}">
                <a16:creationId xmlns:a16="http://schemas.microsoft.com/office/drawing/2014/main" id="{36621301-9535-4E39-B30F-1268C5965F94}"/>
              </a:ext>
            </a:extLst>
          </p:cNvPr>
          <p:cNvCxnSpPr/>
          <p:nvPr/>
        </p:nvCxnSpPr>
        <p:spPr>
          <a:xfrm flipV="1">
            <a:off x="6043812" y="5553400"/>
            <a:ext cx="567533" cy="413545"/>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9D67AAB9-BAC4-4522-9EF2-DF5D5F5B04C0}"/>
              </a:ext>
            </a:extLst>
          </p:cNvPr>
          <p:cNvCxnSpPr>
            <a:cxnSpLocks/>
          </p:cNvCxnSpPr>
          <p:nvPr/>
        </p:nvCxnSpPr>
        <p:spPr>
          <a:xfrm flipH="1" flipV="1">
            <a:off x="5508234" y="4356222"/>
            <a:ext cx="570705" cy="410911"/>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20555FBE-B939-48B1-9108-0BC3DDC1415F}"/>
              </a:ext>
            </a:extLst>
          </p:cNvPr>
          <p:cNvSpPr/>
          <p:nvPr/>
        </p:nvSpPr>
        <p:spPr>
          <a:xfrm>
            <a:off x="6597059" y="5416877"/>
            <a:ext cx="120650" cy="14128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39175BB-66B5-494A-B1E1-C7A41E9EF97C}"/>
              </a:ext>
            </a:extLst>
          </p:cNvPr>
          <p:cNvSpPr txBox="1"/>
          <p:nvPr/>
        </p:nvSpPr>
        <p:spPr>
          <a:xfrm>
            <a:off x="498080" y="446726"/>
            <a:ext cx="4146491" cy="2277547"/>
          </a:xfrm>
          <a:prstGeom prst="rect">
            <a:avLst/>
          </a:prstGeom>
          <a:noFill/>
        </p:spPr>
        <p:txBody>
          <a:bodyPr wrap="square" rtlCol="0">
            <a:spAutoFit/>
          </a:bodyPr>
          <a:lstStyle/>
          <a:p>
            <a:pPr>
              <a:spcAft>
                <a:spcPts val="1200"/>
              </a:spcAft>
            </a:pPr>
            <a:r>
              <a:rPr lang="en-US" sz="2000" b="1" dirty="0"/>
              <a:t>Setting up the group-specific clues</a:t>
            </a:r>
          </a:p>
          <a:p>
            <a:pPr>
              <a:spcAft>
                <a:spcPts val="1200"/>
              </a:spcAft>
            </a:pPr>
            <a:r>
              <a:rPr lang="en-US" sz="1600" dirty="0"/>
              <a:t>To help ensure that that there is agreement with the clue, the solution, and the key, it is important that you put the right clue in each box. This works best if you have the boxes numbered so you can keep track of everything. Each level of the clue has the group number hidden in the problem.</a:t>
            </a:r>
          </a:p>
        </p:txBody>
      </p:sp>
      <p:sp>
        <p:nvSpPr>
          <p:cNvPr id="2" name="Rectangle 1">
            <a:extLst>
              <a:ext uri="{FF2B5EF4-FFF2-40B4-BE49-F238E27FC236}">
                <a16:creationId xmlns:a16="http://schemas.microsoft.com/office/drawing/2014/main" id="{8F550B97-B8DD-4032-BF4C-F1B893E7BF52}"/>
              </a:ext>
            </a:extLst>
          </p:cNvPr>
          <p:cNvSpPr/>
          <p:nvPr/>
        </p:nvSpPr>
        <p:spPr>
          <a:xfrm>
            <a:off x="5028002" y="979460"/>
            <a:ext cx="3398869" cy="1354217"/>
          </a:xfrm>
          <a:prstGeom prst="rect">
            <a:avLst/>
          </a:prstGeom>
          <a:ln>
            <a:solidFill>
              <a:schemeClr val="tx1">
                <a:lumMod val="85000"/>
                <a:lumOff val="15000"/>
              </a:schemeClr>
            </a:solidFill>
          </a:ln>
        </p:spPr>
        <p:txBody>
          <a:bodyPr wrap="square">
            <a:spAutoFit/>
          </a:bodyPr>
          <a:lstStyle/>
          <a:p>
            <a:pPr>
              <a:spcAft>
                <a:spcPts val="1200"/>
              </a:spcAft>
            </a:pPr>
            <a:r>
              <a:rPr lang="en-US" b="1" dirty="0"/>
              <a:t>Level 1 </a:t>
            </a:r>
            <a:r>
              <a:rPr lang="en-US" dirty="0"/>
              <a:t>- The group number is the second digit of the initial height</a:t>
            </a:r>
          </a:p>
          <a:p>
            <a:pPr>
              <a:spcAft>
                <a:spcPts val="1200"/>
              </a:spcAft>
            </a:pPr>
            <a:r>
              <a:rPr lang="en-US" b="1" dirty="0"/>
              <a:t>Level 2</a:t>
            </a:r>
            <a:r>
              <a:rPr lang="en-US" dirty="0"/>
              <a:t> - The group number is the KE at the top of the ramp</a:t>
            </a:r>
          </a:p>
        </p:txBody>
      </p:sp>
    </p:spTree>
    <p:extLst>
      <p:ext uri="{BB962C8B-B14F-4D97-AF65-F5344CB8AC3E}">
        <p14:creationId xmlns:p14="http://schemas.microsoft.com/office/powerpoint/2010/main" val="8185993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TotalTime>
  <Words>179</Words>
  <Application>Microsoft Office PowerPoint</Application>
  <PresentationFormat>On-screen Show (4:3)</PresentationFormat>
  <Paragraphs>35</Paragraphs>
  <Slides>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Ebrima</vt:lpstr>
      <vt:lpstr>Office Theme</vt:lpstr>
      <vt:lpstr>PowerPoint Presentation</vt:lpstr>
      <vt:lpstr>PowerPoint Presentation</vt:lpstr>
      <vt:lpstr>PowerPoint Presentation</vt:lpstr>
      <vt:lpstr>PowerPoint Presentation</vt:lpstr>
    </vt:vector>
  </TitlesOfParts>
  <Company>Minnetonka Public Schools # 276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Breakout - Reset Instructions</dc:title>
  <dc:creator>Cossette, Joseph</dc:creator>
  <cp:lastModifiedBy>Cossette, Joseph</cp:lastModifiedBy>
  <cp:revision>27</cp:revision>
  <cp:lastPrinted>2018-04-09T12:26:32Z</cp:lastPrinted>
  <dcterms:created xsi:type="dcterms:W3CDTF">2018-04-06T15:53:12Z</dcterms:created>
  <dcterms:modified xsi:type="dcterms:W3CDTF">2019-04-08T15:36:48Z</dcterms:modified>
</cp:coreProperties>
</file>