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7772400" cy="10058400"/>
  <p:notesSz cx="7315200" cy="9601200"/>
  <p:defaultTextStyle>
    <a:defPPr>
      <a:defRPr lang="en-US">
        <a:uFillTx/>
      </a:defRPr>
    </a:defPPr>
    <a:lvl1pPr marL="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rgbClr val="00000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rgbClr val="00000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3" autoAdjust="0"/>
    <p:restoredTop sz="96115" autoAdjust="0"/>
  </p:normalViewPr>
  <p:slideViewPr>
    <p:cSldViewPr snapToGrid="0">
      <p:cViewPr varScale="1">
        <p:scale>
          <a:sx n="48" d="100"/>
          <a:sy n="48" d="100"/>
        </p:scale>
        <p:origin x="12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200">
                <a:uFillTx/>
              </a:defRPr>
            </a:lvl1pPr>
          </a:lstStyle>
          <a:p>
            <a:fld id="{1DCD7668-A5D7-439B-9D58-CE446FCFEA7C}" type="datetimeFigureOut">
              <a:rPr lang="en-US" smtClean="0">
                <a:uFillTx/>
              </a:rPr>
              <a:t>4/8/2019</a:t>
            </a:fld>
            <a:endParaRPr lang="en-US">
              <a:uFillTx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05063" y="1200150"/>
            <a:ext cx="2505075" cy="3241675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6651" tIns="48326" rIns="96651" bIns="48326" rtlCol="0" anchor="ctr"/>
          <a:lstStyle/>
          <a:p>
            <a:endParaRPr lang="en-US">
              <a:uFillTx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780472"/>
          </a:xfrm>
          <a:prstGeom prst="rect">
            <a:avLst/>
          </a:prstGeom>
        </p:spPr>
        <p:txBody>
          <a:bodyPr vert="horz" lIns="96651" tIns="48326" rIns="96651" bIns="48326" rtlCol="0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7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200">
                <a:uFillTx/>
              </a:defRPr>
            </a:lvl1pPr>
          </a:lstStyle>
          <a:p>
            <a:fld id="{C0B2A319-8867-44AD-9B68-7C3D325A4EF8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2A319-8867-44AD-9B68-7C3D325A4EF8}" type="slidenum">
              <a:rPr lang="en-US" smtClean="0">
                <a:uFillTx/>
              </a:rPr>
              <a:t>1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>
                <a:uFillTx/>
              </a:defRPr>
            </a:lvl1pPr>
            <a:lvl2pPr marL="388620" indent="0" algn="ctr">
              <a:buNone/>
              <a:defRPr sz="1700">
                <a:uFillTx/>
              </a:defRPr>
            </a:lvl2pPr>
            <a:lvl3pPr marL="777240" indent="0" algn="ctr">
              <a:buNone/>
              <a:defRPr sz="1530">
                <a:uFillTx/>
              </a:defRPr>
            </a:lvl3pPr>
            <a:lvl4pPr marL="1165860" indent="0" algn="ctr">
              <a:buNone/>
              <a:defRPr sz="1360">
                <a:uFillTx/>
              </a:defRPr>
            </a:lvl4pPr>
            <a:lvl5pPr marL="1554480" indent="0" algn="ctr">
              <a:buNone/>
              <a:defRPr sz="1360">
                <a:uFillTx/>
              </a:defRPr>
            </a:lvl5pPr>
            <a:lvl6pPr marL="1943100" indent="0" algn="ctr">
              <a:buNone/>
              <a:defRPr sz="1360">
                <a:uFillTx/>
              </a:defRPr>
            </a:lvl6pPr>
            <a:lvl7pPr marL="2331720" indent="0" algn="ctr">
              <a:buNone/>
              <a:defRPr sz="1360">
                <a:uFillTx/>
              </a:defRPr>
            </a:lvl7pPr>
            <a:lvl8pPr marL="2720340" indent="0" algn="ctr">
              <a:buNone/>
              <a:defRPr sz="1360">
                <a:uFillTx/>
              </a:defRPr>
            </a:lvl8pPr>
            <a:lvl9pPr marL="3108960" indent="0" algn="ctr">
              <a:buNone/>
              <a:defRPr sz="1360"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1578-AC89-41D8-AE60-CA14790C35B2}" type="datetimeFigureOut">
              <a:rPr lang="en-US" smtClean="0">
                <a:uFillTx/>
              </a:rPr>
              <a:t>4/8/2019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DD1-D79A-4DAF-A710-63F747EE1133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1578-AC89-41D8-AE60-CA14790C35B2}" type="datetimeFigureOut">
              <a:rPr lang="en-US" smtClean="0">
                <a:uFillTx/>
              </a:rPr>
              <a:t>4/8/2019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DD1-D79A-4DAF-A710-63F747EE1133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1578-AC89-41D8-AE60-CA14790C35B2}" type="datetimeFigureOut">
              <a:rPr lang="en-US" smtClean="0">
                <a:uFillTx/>
              </a:rPr>
              <a:t>4/8/2019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DD1-D79A-4DAF-A710-63F747EE1133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1578-AC89-41D8-AE60-CA14790C35B2}" type="datetimeFigureOut">
              <a:rPr lang="en-US" smtClean="0">
                <a:uFillTx/>
              </a:rPr>
              <a:t>4/8/2019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DD1-D79A-4DAF-A710-63F747EE1133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  <a:uFillTx/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1578-AC89-41D8-AE60-CA14790C35B2}" type="datetimeFigureOut">
              <a:rPr lang="en-US" smtClean="0">
                <a:uFillTx/>
              </a:rPr>
              <a:t>4/8/2019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DD1-D79A-4DAF-A710-63F747EE1133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1578-AC89-41D8-AE60-CA14790C35B2}" type="datetimeFigureOut">
              <a:rPr lang="en-US" smtClean="0">
                <a:uFillTx/>
              </a:rPr>
              <a:t>4/8/2019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DD1-D79A-4DAF-A710-63F747EE1133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>
                <a:uFillTx/>
              </a:defRPr>
            </a:lvl1pPr>
            <a:lvl2pPr marL="388620" indent="0">
              <a:buNone/>
              <a:defRPr sz="1700" b="1">
                <a:uFillTx/>
              </a:defRPr>
            </a:lvl2pPr>
            <a:lvl3pPr marL="777240" indent="0">
              <a:buNone/>
              <a:defRPr sz="1530" b="1">
                <a:uFillTx/>
              </a:defRPr>
            </a:lvl3pPr>
            <a:lvl4pPr marL="1165860" indent="0">
              <a:buNone/>
              <a:defRPr sz="1360" b="1">
                <a:uFillTx/>
              </a:defRPr>
            </a:lvl4pPr>
            <a:lvl5pPr marL="1554480" indent="0">
              <a:buNone/>
              <a:defRPr sz="1360" b="1">
                <a:uFillTx/>
              </a:defRPr>
            </a:lvl5pPr>
            <a:lvl6pPr marL="1943100" indent="0">
              <a:buNone/>
              <a:defRPr sz="1360" b="1">
                <a:uFillTx/>
              </a:defRPr>
            </a:lvl6pPr>
            <a:lvl7pPr marL="2331720" indent="0">
              <a:buNone/>
              <a:defRPr sz="1360" b="1">
                <a:uFillTx/>
              </a:defRPr>
            </a:lvl7pPr>
            <a:lvl8pPr marL="2720340" indent="0">
              <a:buNone/>
              <a:defRPr sz="1360" b="1">
                <a:uFillTx/>
              </a:defRPr>
            </a:lvl8pPr>
            <a:lvl9pPr marL="3108960" indent="0">
              <a:buNone/>
              <a:defRPr sz="136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>
                <a:uFillTx/>
              </a:defRPr>
            </a:lvl1pPr>
            <a:lvl2pPr marL="388620" indent="0">
              <a:buNone/>
              <a:defRPr sz="1700" b="1">
                <a:uFillTx/>
              </a:defRPr>
            </a:lvl2pPr>
            <a:lvl3pPr marL="777240" indent="0">
              <a:buNone/>
              <a:defRPr sz="1530" b="1">
                <a:uFillTx/>
              </a:defRPr>
            </a:lvl3pPr>
            <a:lvl4pPr marL="1165860" indent="0">
              <a:buNone/>
              <a:defRPr sz="1360" b="1">
                <a:uFillTx/>
              </a:defRPr>
            </a:lvl4pPr>
            <a:lvl5pPr marL="1554480" indent="0">
              <a:buNone/>
              <a:defRPr sz="1360" b="1">
                <a:uFillTx/>
              </a:defRPr>
            </a:lvl5pPr>
            <a:lvl6pPr marL="1943100" indent="0">
              <a:buNone/>
              <a:defRPr sz="1360" b="1">
                <a:uFillTx/>
              </a:defRPr>
            </a:lvl6pPr>
            <a:lvl7pPr marL="2331720" indent="0">
              <a:buNone/>
              <a:defRPr sz="1360" b="1">
                <a:uFillTx/>
              </a:defRPr>
            </a:lvl7pPr>
            <a:lvl8pPr marL="2720340" indent="0">
              <a:buNone/>
              <a:defRPr sz="1360" b="1">
                <a:uFillTx/>
              </a:defRPr>
            </a:lvl8pPr>
            <a:lvl9pPr marL="3108960" indent="0">
              <a:buNone/>
              <a:defRPr sz="136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1578-AC89-41D8-AE60-CA14790C35B2}" type="datetimeFigureOut">
              <a:rPr lang="en-US" smtClean="0">
                <a:uFillTx/>
              </a:rPr>
              <a:t>4/8/2019</a:t>
            </a:fld>
            <a:endParaRPr lang="en-US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DD1-D79A-4DAF-A710-63F747EE1133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1578-AC89-41D8-AE60-CA14790C35B2}" type="datetimeFigureOut">
              <a:rPr lang="en-US" smtClean="0">
                <a:uFillTx/>
              </a:rPr>
              <a:t>4/8/2019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DD1-D79A-4DAF-A710-63F747EE1133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1578-AC89-41D8-AE60-CA14790C35B2}" type="datetimeFigureOut">
              <a:rPr lang="en-US" smtClean="0">
                <a:uFillTx/>
              </a:rPr>
              <a:t>4/8/2019</a:t>
            </a:fld>
            <a:endParaRPr lang="en-US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DD1-D79A-4DAF-A710-63F747EE1133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>
                <a:uFillTx/>
              </a:defRPr>
            </a:lvl1pPr>
            <a:lvl2pPr>
              <a:defRPr sz="2380">
                <a:uFillTx/>
              </a:defRPr>
            </a:lvl2pPr>
            <a:lvl3pPr>
              <a:defRPr sz="2040">
                <a:uFillTx/>
              </a:defRPr>
            </a:lvl3pPr>
            <a:lvl4pPr>
              <a:defRPr sz="1700">
                <a:uFillTx/>
              </a:defRPr>
            </a:lvl4pPr>
            <a:lvl5pPr>
              <a:defRPr sz="1700">
                <a:uFillTx/>
              </a:defRPr>
            </a:lvl5pPr>
            <a:lvl6pPr>
              <a:defRPr sz="1700">
                <a:uFillTx/>
              </a:defRPr>
            </a:lvl6pPr>
            <a:lvl7pPr>
              <a:defRPr sz="1700">
                <a:uFillTx/>
              </a:defRPr>
            </a:lvl7pPr>
            <a:lvl8pPr>
              <a:defRPr sz="1700">
                <a:uFillTx/>
              </a:defRPr>
            </a:lvl8pPr>
            <a:lvl9pPr>
              <a:defRPr sz="17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>
                <a:uFillTx/>
              </a:defRPr>
            </a:lvl1pPr>
            <a:lvl2pPr marL="388620" indent="0">
              <a:buNone/>
              <a:defRPr sz="1190">
                <a:uFillTx/>
              </a:defRPr>
            </a:lvl2pPr>
            <a:lvl3pPr marL="777240" indent="0">
              <a:buNone/>
              <a:defRPr sz="1020">
                <a:uFillTx/>
              </a:defRPr>
            </a:lvl3pPr>
            <a:lvl4pPr marL="1165860" indent="0">
              <a:buNone/>
              <a:defRPr sz="850">
                <a:uFillTx/>
              </a:defRPr>
            </a:lvl4pPr>
            <a:lvl5pPr marL="1554480" indent="0">
              <a:buNone/>
              <a:defRPr sz="850">
                <a:uFillTx/>
              </a:defRPr>
            </a:lvl5pPr>
            <a:lvl6pPr marL="1943100" indent="0">
              <a:buNone/>
              <a:defRPr sz="850">
                <a:uFillTx/>
              </a:defRPr>
            </a:lvl6pPr>
            <a:lvl7pPr marL="2331720" indent="0">
              <a:buNone/>
              <a:defRPr sz="850">
                <a:uFillTx/>
              </a:defRPr>
            </a:lvl7pPr>
            <a:lvl8pPr marL="2720340" indent="0">
              <a:buNone/>
              <a:defRPr sz="850">
                <a:uFillTx/>
              </a:defRPr>
            </a:lvl8pPr>
            <a:lvl9pPr marL="3108960" indent="0">
              <a:buNone/>
              <a:defRPr sz="85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1578-AC89-41D8-AE60-CA14790C35B2}" type="datetimeFigureOut">
              <a:rPr lang="en-US" smtClean="0">
                <a:uFillTx/>
              </a:rPr>
              <a:t>4/8/2019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DD1-D79A-4DAF-A710-63F747EE1133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>
                <a:uFillTx/>
              </a:defRPr>
            </a:lvl1pPr>
            <a:lvl2pPr marL="388620" indent="0">
              <a:buNone/>
              <a:defRPr sz="2380">
                <a:uFillTx/>
              </a:defRPr>
            </a:lvl2pPr>
            <a:lvl3pPr marL="777240" indent="0">
              <a:buNone/>
              <a:defRPr sz="2040">
                <a:uFillTx/>
              </a:defRPr>
            </a:lvl3pPr>
            <a:lvl4pPr marL="1165860" indent="0">
              <a:buNone/>
              <a:defRPr sz="1700">
                <a:uFillTx/>
              </a:defRPr>
            </a:lvl4pPr>
            <a:lvl5pPr marL="1554480" indent="0">
              <a:buNone/>
              <a:defRPr sz="1700">
                <a:uFillTx/>
              </a:defRPr>
            </a:lvl5pPr>
            <a:lvl6pPr marL="1943100" indent="0">
              <a:buNone/>
              <a:defRPr sz="1700">
                <a:uFillTx/>
              </a:defRPr>
            </a:lvl6pPr>
            <a:lvl7pPr marL="2331720" indent="0">
              <a:buNone/>
              <a:defRPr sz="1700">
                <a:uFillTx/>
              </a:defRPr>
            </a:lvl7pPr>
            <a:lvl8pPr marL="2720340" indent="0">
              <a:buNone/>
              <a:defRPr sz="1700">
                <a:uFillTx/>
              </a:defRPr>
            </a:lvl8pPr>
            <a:lvl9pPr marL="3108960" indent="0">
              <a:buNone/>
              <a:defRPr sz="1700">
                <a:uFillTx/>
              </a:defRPr>
            </a:lvl9pPr>
          </a:lstStyle>
          <a:p>
            <a:r>
              <a:rPr lang="en-US">
                <a:uFillTx/>
              </a:rPr>
              <a:t>Click icon to add picture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>
                <a:uFillTx/>
              </a:defRPr>
            </a:lvl1pPr>
            <a:lvl2pPr marL="388620" indent="0">
              <a:buNone/>
              <a:defRPr sz="1190">
                <a:uFillTx/>
              </a:defRPr>
            </a:lvl2pPr>
            <a:lvl3pPr marL="777240" indent="0">
              <a:buNone/>
              <a:defRPr sz="1020">
                <a:uFillTx/>
              </a:defRPr>
            </a:lvl3pPr>
            <a:lvl4pPr marL="1165860" indent="0">
              <a:buNone/>
              <a:defRPr sz="850">
                <a:uFillTx/>
              </a:defRPr>
            </a:lvl4pPr>
            <a:lvl5pPr marL="1554480" indent="0">
              <a:buNone/>
              <a:defRPr sz="850">
                <a:uFillTx/>
              </a:defRPr>
            </a:lvl5pPr>
            <a:lvl6pPr marL="1943100" indent="0">
              <a:buNone/>
              <a:defRPr sz="850">
                <a:uFillTx/>
              </a:defRPr>
            </a:lvl6pPr>
            <a:lvl7pPr marL="2331720" indent="0">
              <a:buNone/>
              <a:defRPr sz="850">
                <a:uFillTx/>
              </a:defRPr>
            </a:lvl7pPr>
            <a:lvl8pPr marL="2720340" indent="0">
              <a:buNone/>
              <a:defRPr sz="850">
                <a:uFillTx/>
              </a:defRPr>
            </a:lvl8pPr>
            <a:lvl9pPr marL="3108960" indent="0">
              <a:buNone/>
              <a:defRPr sz="85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1578-AC89-41D8-AE60-CA14790C35B2}" type="datetimeFigureOut">
              <a:rPr lang="en-US" smtClean="0">
                <a:uFillTx/>
              </a:rPr>
              <a:t>4/8/2019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DD1-D79A-4DAF-A710-63F747EE1133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2B0A1578-AC89-41D8-AE60-CA14790C35B2}" type="datetimeFigureOut">
              <a:rPr lang="en-US" smtClean="0">
                <a:uFillTx/>
              </a:rPr>
              <a:t>4/8/2019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864ABDD1-D79A-4DAF-A710-63F747EE1133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777240" rtl="0" eaLnBrk="1" latinLnBrk="0" hangingPunct="1">
        <a:defRPr sz="153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44" y="1460998"/>
            <a:ext cx="1572585" cy="783946"/>
          </a:xfrm>
          <a:prstGeom prst="triangl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244" y="2481437"/>
            <a:ext cx="1570238" cy="782782"/>
          </a:xfrm>
          <a:prstGeom prst="triangl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075" y="3500712"/>
            <a:ext cx="1570238" cy="785119"/>
          </a:xfrm>
          <a:prstGeom prst="triangl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" name="TextBox 20"/>
          <p:cNvSpPr txBox="1">
            <a:spLocks/>
          </p:cNvSpPr>
          <p:nvPr/>
        </p:nvSpPr>
        <p:spPr>
          <a:xfrm>
            <a:off x="1553813" y="1276332"/>
            <a:ext cx="516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</a:t>
            </a:r>
          </a:p>
        </p:txBody>
      </p:sp>
      <p:sp>
        <p:nvSpPr>
          <p:cNvPr id="22" name="TextBox 21"/>
          <p:cNvSpPr txBox="1">
            <a:spLocks/>
          </p:cNvSpPr>
          <p:nvPr/>
        </p:nvSpPr>
        <p:spPr>
          <a:xfrm>
            <a:off x="1553813" y="2300840"/>
            <a:ext cx="516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</a:t>
            </a:r>
          </a:p>
        </p:txBody>
      </p:sp>
      <p:sp>
        <p:nvSpPr>
          <p:cNvPr id="23" name="TextBox 22"/>
          <p:cNvSpPr txBox="1">
            <a:spLocks/>
          </p:cNvSpPr>
          <p:nvPr/>
        </p:nvSpPr>
        <p:spPr>
          <a:xfrm>
            <a:off x="1553813" y="3316503"/>
            <a:ext cx="516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t="410" b="75332"/>
          <a:stretch/>
        </p:blipFill>
        <p:spPr>
          <a:xfrm>
            <a:off x="151202" y="8041590"/>
            <a:ext cx="1673126" cy="167015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6"/>
          <a:srcRect t="25785" b="50357"/>
          <a:stretch/>
        </p:blipFill>
        <p:spPr>
          <a:xfrm>
            <a:off x="2000971" y="8053441"/>
            <a:ext cx="1673126" cy="164262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/>
          <a:srcRect t="50247" b="25895"/>
          <a:stretch/>
        </p:blipFill>
        <p:spPr>
          <a:xfrm>
            <a:off x="3850740" y="8053441"/>
            <a:ext cx="1673126" cy="164262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6"/>
          <a:srcRect t="76083" b="59"/>
          <a:stretch/>
        </p:blipFill>
        <p:spPr>
          <a:xfrm>
            <a:off x="5566224" y="8426754"/>
            <a:ext cx="1673126" cy="16426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3460" y="1403497"/>
            <a:ext cx="1402690" cy="2948929"/>
          </a:xfrm>
          <a:prstGeom prst="rect">
            <a:avLst/>
          </a:prstGeom>
        </p:spPr>
      </p:pic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514365"/>
              </p:ext>
            </p:extLst>
          </p:nvPr>
        </p:nvGraphicFramePr>
        <p:xfrm>
          <a:off x="258244" y="4616466"/>
          <a:ext cx="4161355" cy="33375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39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4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uFillTx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Level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Level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 </a:t>
                      </a:r>
                      <a:r>
                        <a:rPr lang="en-US" sz="1600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22.80 m/s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 </a:t>
                      </a:r>
                      <a:r>
                        <a:rPr lang="en-US" sz="1600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18.44 m/s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 </a:t>
                      </a:r>
                      <a:r>
                        <a:rPr lang="en-US" sz="1600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21.45 m/s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 </a:t>
                      </a:r>
                      <a:r>
                        <a:rPr lang="en-US" sz="1600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16.73 </a:t>
                      </a:r>
                      <a:r>
                        <a:rPr lang="en-US" sz="1600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 </a:t>
                      </a:r>
                      <a:r>
                        <a:rPr lang="en-US" sz="1600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17.32 m/s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8 </a:t>
                      </a:r>
                      <a:r>
                        <a:rPr lang="en-US" sz="1600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14.83 m/s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 </a:t>
                      </a:r>
                      <a:r>
                        <a:rPr lang="en-US" sz="1600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24.08 m/s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 </a:t>
                      </a:r>
                      <a:r>
                        <a:rPr lang="en-US" sz="1600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13.42 m/s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9" name="Picture 20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2183" y="3958057"/>
            <a:ext cx="978425" cy="1151840"/>
          </a:xfrm>
          <a:prstGeom prst="rect">
            <a:avLst/>
          </a:prstGeom>
        </p:spPr>
      </p:pic>
      <p:pic>
        <p:nvPicPr>
          <p:cNvPr id="2061" name="Picture 206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1133" y="5190313"/>
            <a:ext cx="1005553" cy="779643"/>
          </a:xfrm>
          <a:prstGeom prst="rect">
            <a:avLst/>
          </a:prstGeom>
        </p:spPr>
      </p:pic>
      <p:pic>
        <p:nvPicPr>
          <p:cNvPr id="2063" name="Picture 206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1133" y="7038040"/>
            <a:ext cx="978425" cy="905458"/>
          </a:xfrm>
          <a:prstGeom prst="rect">
            <a:avLst/>
          </a:prstGeom>
        </p:spPr>
      </p:pic>
      <p:pic>
        <p:nvPicPr>
          <p:cNvPr id="2065" name="Picture 206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79859" y="6025170"/>
            <a:ext cx="978425" cy="926155"/>
          </a:xfrm>
          <a:prstGeom prst="rect">
            <a:avLst/>
          </a:prstGeom>
        </p:spPr>
      </p:pic>
      <p:sp>
        <p:nvSpPr>
          <p:cNvPr id="68" name="TextBox 67"/>
          <p:cNvSpPr txBox="1">
            <a:spLocks/>
          </p:cNvSpPr>
          <p:nvPr/>
        </p:nvSpPr>
        <p:spPr>
          <a:xfrm>
            <a:off x="5796601" y="4095672"/>
            <a:ext cx="1221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750 J</a:t>
            </a:r>
          </a:p>
        </p:txBody>
      </p:sp>
      <p:sp>
        <p:nvSpPr>
          <p:cNvPr id="69" name="TextBox 68"/>
          <p:cNvSpPr txBox="1">
            <a:spLocks/>
          </p:cNvSpPr>
          <p:nvPr/>
        </p:nvSpPr>
        <p:spPr>
          <a:xfrm>
            <a:off x="5796601" y="5109897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1500 W</a:t>
            </a:r>
          </a:p>
        </p:txBody>
      </p:sp>
      <p:sp>
        <p:nvSpPr>
          <p:cNvPr id="70" name="TextBox 69"/>
          <p:cNvSpPr txBox="1">
            <a:spLocks/>
          </p:cNvSpPr>
          <p:nvPr/>
        </p:nvSpPr>
        <p:spPr>
          <a:xfrm>
            <a:off x="5796601" y="6068042"/>
            <a:ext cx="1401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225 N</a:t>
            </a:r>
          </a:p>
        </p:txBody>
      </p:sp>
      <p:sp>
        <p:nvSpPr>
          <p:cNvPr id="71" name="TextBox 70"/>
          <p:cNvSpPr txBox="1">
            <a:spLocks/>
          </p:cNvSpPr>
          <p:nvPr/>
        </p:nvSpPr>
        <p:spPr>
          <a:xfrm>
            <a:off x="5796601" y="6999225"/>
            <a:ext cx="1470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2700 J</a:t>
            </a:r>
          </a:p>
        </p:txBody>
      </p:sp>
      <p:pic>
        <p:nvPicPr>
          <p:cNvPr id="78" name="Picture 4" descr="Pictur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30829" y="1477495"/>
            <a:ext cx="300138" cy="577139"/>
          </a:xfrm>
          <a:prstGeom prst="rect">
            <a:avLst/>
          </a:prstGeom>
          <a:noFill/>
        </p:spPr>
      </p:pic>
      <p:pic>
        <p:nvPicPr>
          <p:cNvPr id="79" name="Picture 6" descr="https://images-na.ssl-images-amazon.com/images/I/61Mx9Evw0UL._SL1200_.jpg"/>
          <p:cNvPicPr>
            <a:picLocks noChangeAspect="1" noChangeArrowheads="1"/>
          </p:cNvPicPr>
          <p:nvPr/>
        </p:nvPicPr>
        <p:blipFill rotWithShape="1">
          <a:blip r:embed="rId13" cstate="print"/>
          <a:srcRect r="46799" b="7397"/>
          <a:stretch/>
        </p:blipFill>
        <p:spPr bwMode="auto">
          <a:xfrm>
            <a:off x="5006893" y="2547579"/>
            <a:ext cx="348009" cy="605758"/>
          </a:xfrm>
          <a:prstGeom prst="rect">
            <a:avLst/>
          </a:prstGeom>
          <a:noFill/>
        </p:spPr>
      </p:pic>
      <p:pic>
        <p:nvPicPr>
          <p:cNvPr id="80" name="Picture 10" descr="https://images-na.ssl-images-amazon.com/images/I/71FUiQDW7JL._SL1500_.jpg"/>
          <p:cNvPicPr>
            <a:picLocks noChangeAspect="1" noChangeArrowheads="1"/>
          </p:cNvPicPr>
          <p:nvPr/>
        </p:nvPicPr>
        <p:blipFill rotWithShape="1">
          <a:blip r:embed="rId14" cstate="print"/>
          <a:srcRect l="7003" t="49183" r="57703" b="16667"/>
          <a:stretch/>
        </p:blipFill>
        <p:spPr bwMode="auto">
          <a:xfrm>
            <a:off x="6495311" y="2645157"/>
            <a:ext cx="488507" cy="472676"/>
          </a:xfrm>
          <a:prstGeom prst="rect">
            <a:avLst/>
          </a:prstGeom>
          <a:noFill/>
        </p:spPr>
      </p:pic>
      <p:graphicFrame>
        <p:nvGraphicFramePr>
          <p:cNvPr id="81" name="Table 80"/>
          <p:cNvGraphicFramePr>
            <a:graphicFrameLocks noGrp="1"/>
          </p:cNvGraphicFramePr>
          <p:nvPr/>
        </p:nvGraphicFramePr>
        <p:xfrm>
          <a:off x="4660689" y="2184839"/>
          <a:ext cx="1097280" cy="27432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2" name="Table 81"/>
          <p:cNvGraphicFramePr>
            <a:graphicFrameLocks noGrp="1"/>
          </p:cNvGraphicFramePr>
          <p:nvPr/>
        </p:nvGraphicFramePr>
        <p:xfrm>
          <a:off x="4658342" y="3203835"/>
          <a:ext cx="1097280" cy="27432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3" name="Table 82"/>
          <p:cNvGraphicFramePr>
            <a:graphicFrameLocks noGrp="1"/>
          </p:cNvGraphicFramePr>
          <p:nvPr/>
        </p:nvGraphicFramePr>
        <p:xfrm>
          <a:off x="6328085" y="3206386"/>
          <a:ext cx="822960" cy="27432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4" name="Picture 2" descr="Pictur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79478" y="1601774"/>
            <a:ext cx="672247" cy="431413"/>
          </a:xfrm>
          <a:prstGeom prst="rect">
            <a:avLst/>
          </a:prstGeom>
          <a:noFill/>
        </p:spPr>
      </p:pic>
      <p:graphicFrame>
        <p:nvGraphicFramePr>
          <p:cNvPr id="85" name="Table 84"/>
          <p:cNvGraphicFramePr>
            <a:graphicFrameLocks noGrp="1"/>
          </p:cNvGraphicFramePr>
          <p:nvPr/>
        </p:nvGraphicFramePr>
        <p:xfrm>
          <a:off x="6328085" y="2163680"/>
          <a:ext cx="822960" cy="27432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67" name="Rectangle 2066"/>
          <p:cNvSpPr>
            <a:spLocks/>
          </p:cNvSpPr>
          <p:nvPr/>
        </p:nvSpPr>
        <p:spPr>
          <a:xfrm>
            <a:off x="4419599" y="1357386"/>
            <a:ext cx="3099585" cy="22711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8" name="Hexagon 27"/>
          <p:cNvSpPr>
            <a:spLocks/>
          </p:cNvSpPr>
          <p:nvPr/>
        </p:nvSpPr>
        <p:spPr>
          <a:xfrm>
            <a:off x="1183479" y="9206885"/>
            <a:ext cx="640080" cy="548640"/>
          </a:xfrm>
          <a:prstGeom prst="hexagon">
            <a:avLst>
              <a:gd name="adj" fmla="val 31118"/>
              <a:gd name="vf" fmla="val 11547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C00000"/>
              </a:solidFill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3" name="Isosceles Triangle 32"/>
          <p:cNvSpPr>
            <a:spLocks/>
          </p:cNvSpPr>
          <p:nvPr/>
        </p:nvSpPr>
        <p:spPr>
          <a:xfrm>
            <a:off x="3198135" y="9206885"/>
            <a:ext cx="731520" cy="548640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C00000"/>
              </a:solidFill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0" name="Regular Pentagon 48"/>
          <p:cNvSpPr>
            <a:spLocks/>
          </p:cNvSpPr>
          <p:nvPr/>
        </p:nvSpPr>
        <p:spPr>
          <a:xfrm>
            <a:off x="4978302" y="9206885"/>
            <a:ext cx="594360" cy="548640"/>
          </a:xfrm>
          <a:prstGeom prst="pentagon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C00000"/>
              </a:solidFill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5" name="Diamond 44"/>
          <p:cNvSpPr>
            <a:spLocks/>
          </p:cNvSpPr>
          <p:nvPr/>
        </p:nvSpPr>
        <p:spPr>
          <a:xfrm>
            <a:off x="6904303" y="9250667"/>
            <a:ext cx="548640" cy="548640"/>
          </a:xfrm>
          <a:prstGeom prst="diamon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C00000"/>
              </a:solidFill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3" name="TextBox 72"/>
          <p:cNvSpPr txBox="1">
            <a:spLocks/>
          </p:cNvSpPr>
          <p:nvPr/>
        </p:nvSpPr>
        <p:spPr>
          <a:xfrm>
            <a:off x="1274797" y="9188817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</a:t>
            </a:r>
          </a:p>
        </p:txBody>
      </p:sp>
      <p:sp>
        <p:nvSpPr>
          <p:cNvPr id="75" name="TextBox 74"/>
          <p:cNvSpPr txBox="1">
            <a:spLocks/>
          </p:cNvSpPr>
          <p:nvPr/>
        </p:nvSpPr>
        <p:spPr>
          <a:xfrm>
            <a:off x="3365761" y="9250667"/>
            <a:ext cx="513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</a:p>
        </p:txBody>
      </p:sp>
      <p:sp>
        <p:nvSpPr>
          <p:cNvPr id="76" name="TextBox 75"/>
          <p:cNvSpPr txBox="1">
            <a:spLocks/>
          </p:cNvSpPr>
          <p:nvPr/>
        </p:nvSpPr>
        <p:spPr>
          <a:xfrm>
            <a:off x="5070666" y="9220235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</a:t>
            </a:r>
          </a:p>
        </p:txBody>
      </p:sp>
      <p:sp>
        <p:nvSpPr>
          <p:cNvPr id="77" name="TextBox 76"/>
          <p:cNvSpPr txBox="1">
            <a:spLocks/>
          </p:cNvSpPr>
          <p:nvPr/>
        </p:nvSpPr>
        <p:spPr>
          <a:xfrm>
            <a:off x="6940891" y="9221238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</a:t>
            </a:r>
          </a:p>
        </p:txBody>
      </p:sp>
      <p:sp>
        <p:nvSpPr>
          <p:cNvPr id="2068" name="TextBox 2067"/>
          <p:cNvSpPr txBox="1">
            <a:spLocks/>
          </p:cNvSpPr>
          <p:nvPr/>
        </p:nvSpPr>
        <p:spPr>
          <a:xfrm>
            <a:off x="258244" y="258227"/>
            <a:ext cx="72106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Energy Breakout Solutions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0" y="0"/>
          <a:ext cx="7772400" cy="1005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0">
                <a:tc>
                  <a:txBody>
                    <a:bodyPr/>
                    <a:lstStyle/>
                    <a:p>
                      <a:pPr algn="ctr"/>
                      <a:endParaRPr lang="en-US" sz="3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uFillTx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Group 1</a:t>
                      </a:r>
                    </a:p>
                  </a:txBody>
                  <a:tcPr vert="vert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0">
                <a:tc>
                  <a:txBody>
                    <a:bodyPr/>
                    <a:lstStyle/>
                    <a:p>
                      <a:pPr algn="ctr"/>
                      <a:endParaRPr lang="en-US" sz="3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uFillTx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Group 2</a:t>
                      </a:r>
                    </a:p>
                  </a:txBody>
                  <a:tcPr vert="vert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0">
                <a:tc>
                  <a:txBody>
                    <a:bodyPr/>
                    <a:lstStyle/>
                    <a:p>
                      <a:pPr algn="ctr"/>
                      <a:endParaRPr lang="en-US" sz="3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uFillTx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Group 3</a:t>
                      </a:r>
                    </a:p>
                  </a:txBody>
                  <a:tcPr vert="vert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0">
                <a:tc>
                  <a:txBody>
                    <a:bodyPr/>
                    <a:lstStyle/>
                    <a:p>
                      <a:pPr algn="ctr"/>
                      <a:endParaRPr lang="en-US" sz="3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uFillTx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Group 4</a:t>
                      </a:r>
                    </a:p>
                  </a:txBody>
                  <a:tcPr vert="vert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61129" y="443658"/>
            <a:ext cx="2901196" cy="1816275"/>
            <a:chOff x="461129" y="462708"/>
            <a:chExt cx="2901196" cy="1816275"/>
          </a:xfrm>
        </p:grpSpPr>
        <p:grpSp>
          <p:nvGrpSpPr>
            <p:cNvPr id="8" name="Group 7"/>
            <p:cNvGrpSpPr/>
            <p:nvPr/>
          </p:nvGrpSpPr>
          <p:grpSpPr>
            <a:xfrm>
              <a:off x="817790" y="462708"/>
              <a:ext cx="269998" cy="253225"/>
              <a:chOff x="7923988" y="2862218"/>
              <a:chExt cx="538930" cy="505449"/>
            </a:xfrm>
          </p:grpSpPr>
          <p:sp>
            <p:nvSpPr>
              <p:cNvPr id="14" name="Oval 13"/>
              <p:cNvSpPr>
                <a:spLocks/>
              </p:cNvSpPr>
              <p:nvPr/>
            </p:nvSpPr>
            <p:spPr>
              <a:xfrm>
                <a:off x="8019264" y="2862218"/>
                <a:ext cx="108932" cy="11901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uFillTx/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8073730" y="2965919"/>
                <a:ext cx="0" cy="209462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8019264" y="3017337"/>
                <a:ext cx="56543" cy="75374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 flipV="1">
                <a:off x="8075577" y="3025683"/>
                <a:ext cx="60928" cy="59253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Oval 17"/>
              <p:cNvSpPr>
                <a:spLocks/>
              </p:cNvSpPr>
              <p:nvPr/>
            </p:nvSpPr>
            <p:spPr>
              <a:xfrm>
                <a:off x="8252304" y="2873567"/>
                <a:ext cx="108932" cy="11901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uFillTx/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8306770" y="2977268"/>
                <a:ext cx="0" cy="209462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8252304" y="3028686"/>
                <a:ext cx="56543" cy="75374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Rounded Rectangle 15"/>
              <p:cNvSpPr>
                <a:spLocks/>
              </p:cNvSpPr>
              <p:nvPr/>
            </p:nvSpPr>
            <p:spPr>
              <a:xfrm>
                <a:off x="7923988" y="3123922"/>
                <a:ext cx="538930" cy="201822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3437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uFillTx/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H="1" flipV="1">
                <a:off x="8308617" y="3037032"/>
                <a:ext cx="60928" cy="59253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Oval 22"/>
              <p:cNvSpPr>
                <a:spLocks/>
              </p:cNvSpPr>
              <p:nvPr/>
            </p:nvSpPr>
            <p:spPr>
              <a:xfrm>
                <a:off x="7982290" y="3276227"/>
                <a:ext cx="91440" cy="914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uFillTx/>
                </a:endParaRPr>
              </a:p>
            </p:txBody>
          </p:sp>
          <p:sp>
            <p:nvSpPr>
              <p:cNvPr id="24" name="Oval 23"/>
              <p:cNvSpPr>
                <a:spLocks/>
              </p:cNvSpPr>
              <p:nvPr/>
            </p:nvSpPr>
            <p:spPr>
              <a:xfrm>
                <a:off x="8315545" y="3276227"/>
                <a:ext cx="91440" cy="914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uFillTx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flipH="1">
              <a:off x="461129" y="619034"/>
              <a:ext cx="2901196" cy="1659949"/>
              <a:chOff x="7449" y="222639"/>
              <a:chExt cx="7046494" cy="4032250"/>
            </a:xfrm>
          </p:grpSpPr>
          <p:pic>
            <p:nvPicPr>
              <p:cNvPr id="10" name="Picture 2" descr="http://vector-magz.com/wp-content/uploads/2013/09/rollercoaster-clipart.png"/>
              <p:cNvPicPr>
                <a:picLocks noChangeAspect="1" noChangeArrowheads="1"/>
              </p:cNvPicPr>
              <p:nvPr/>
            </p:nvPicPr>
            <p:blipFill rotWithShape="1">
              <a:blip r:embed="rId2"/>
              <a:srcRect r="-16"/>
              <a:stretch/>
            </p:blipFill>
            <p:spPr bwMode="auto">
              <a:xfrm>
                <a:off x="1338070" y="435364"/>
                <a:ext cx="5715873" cy="3819525"/>
              </a:xfrm>
              <a:prstGeom prst="rect">
                <a:avLst/>
              </a:prstGeom>
              <a:noFill/>
            </p:spPr>
          </p:pic>
          <p:sp>
            <p:nvSpPr>
              <p:cNvPr id="11" name="Rectangle 10"/>
              <p:cNvSpPr>
                <a:spLocks/>
              </p:cNvSpPr>
              <p:nvPr/>
            </p:nvSpPr>
            <p:spPr>
              <a:xfrm rot="17708730">
                <a:off x="3556693" y="1172638"/>
                <a:ext cx="1650299" cy="6580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uFillTx/>
                </a:endParaRPr>
              </a:p>
            </p:txBody>
          </p:sp>
          <p:sp>
            <p:nvSpPr>
              <p:cNvPr id="12" name="Rectangle 11"/>
              <p:cNvSpPr>
                <a:spLocks/>
              </p:cNvSpPr>
              <p:nvPr/>
            </p:nvSpPr>
            <p:spPr>
              <a:xfrm rot="18601009">
                <a:off x="4233455" y="414934"/>
                <a:ext cx="1042626" cy="6580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uFillTx/>
                </a:endParaRPr>
              </a:p>
            </p:txBody>
          </p:sp>
          <p:pic>
            <p:nvPicPr>
              <p:cNvPr id="13" name="Picture 2" descr="http://vector-magz.com/wp-content/uploads/2013/09/rollercoaster-clipart.png"/>
              <p:cNvPicPr>
                <a:picLocks noChangeAspect="1" noChangeArrowheads="1"/>
              </p:cNvPicPr>
              <p:nvPr/>
            </p:nvPicPr>
            <p:blipFill rotWithShape="1">
              <a:blip r:embed="rId2"/>
              <a:srcRect l="667" r="75305"/>
              <a:stretch/>
            </p:blipFill>
            <p:spPr bwMode="auto">
              <a:xfrm flipH="1">
                <a:off x="7449" y="435363"/>
                <a:ext cx="1373676" cy="3819525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5" name="Oval 24"/>
          <p:cNvSpPr>
            <a:spLocks/>
          </p:cNvSpPr>
          <p:nvPr/>
        </p:nvSpPr>
        <p:spPr>
          <a:xfrm>
            <a:off x="2759491" y="1214497"/>
            <a:ext cx="91440" cy="91440"/>
          </a:xfrm>
          <a:prstGeom prst="ellipse">
            <a:avLst/>
          </a:prstGeom>
          <a:solidFill>
            <a:srgbClr val="34373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950576" y="699545"/>
            <a:ext cx="0" cy="1560388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806278" y="1260218"/>
            <a:ext cx="0" cy="999715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36930" y="1345459"/>
          <a:ext cx="627291" cy="370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7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uFillTx/>
                        </a:rPr>
                        <a:t>61 m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uFillTx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2480406" y="1574655"/>
          <a:ext cx="627291" cy="370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7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uFillTx/>
                        </a:rPr>
                        <a:t>35 m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uFillTx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>
            <a:spLocks/>
          </p:cNvSpPr>
          <p:nvPr/>
        </p:nvSpPr>
        <p:spPr>
          <a:xfrm>
            <a:off x="1066288" y="436269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uFillTx/>
              </a:rPr>
              <a:t>300 kg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40490" y="2884533"/>
            <a:ext cx="2901196" cy="1816275"/>
            <a:chOff x="461129" y="462708"/>
            <a:chExt cx="2901196" cy="1816275"/>
          </a:xfrm>
        </p:grpSpPr>
        <p:grpSp>
          <p:nvGrpSpPr>
            <p:cNvPr id="32" name="Group 31"/>
            <p:cNvGrpSpPr/>
            <p:nvPr/>
          </p:nvGrpSpPr>
          <p:grpSpPr>
            <a:xfrm>
              <a:off x="817790" y="462708"/>
              <a:ext cx="269998" cy="253225"/>
              <a:chOff x="7923988" y="2862218"/>
              <a:chExt cx="538930" cy="505449"/>
            </a:xfrm>
          </p:grpSpPr>
          <p:sp>
            <p:nvSpPr>
              <p:cNvPr id="38" name="Oval 37"/>
              <p:cNvSpPr>
                <a:spLocks/>
              </p:cNvSpPr>
              <p:nvPr/>
            </p:nvSpPr>
            <p:spPr>
              <a:xfrm>
                <a:off x="8019264" y="2862218"/>
                <a:ext cx="108932" cy="11901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uFillTx/>
                </a:endParaRP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8073730" y="2965919"/>
                <a:ext cx="0" cy="209462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8019264" y="3017337"/>
                <a:ext cx="56543" cy="75374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 flipV="1">
                <a:off x="8075577" y="3025683"/>
                <a:ext cx="60928" cy="59253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2" name="Oval 41"/>
              <p:cNvSpPr>
                <a:spLocks/>
              </p:cNvSpPr>
              <p:nvPr/>
            </p:nvSpPr>
            <p:spPr>
              <a:xfrm>
                <a:off x="8252304" y="2873567"/>
                <a:ext cx="108932" cy="11901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uFillTx/>
                </a:endParaRP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8306770" y="2977268"/>
                <a:ext cx="0" cy="209462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V="1">
                <a:off x="8252304" y="3028686"/>
                <a:ext cx="56543" cy="75374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5" name="Rounded Rectangle 15"/>
              <p:cNvSpPr>
                <a:spLocks/>
              </p:cNvSpPr>
              <p:nvPr/>
            </p:nvSpPr>
            <p:spPr>
              <a:xfrm>
                <a:off x="7923988" y="3123922"/>
                <a:ext cx="538930" cy="201822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3437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uFillTx/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flipH="1" flipV="1">
                <a:off x="8308617" y="3037032"/>
                <a:ext cx="60928" cy="59253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1" name="Oval 50"/>
              <p:cNvSpPr>
                <a:spLocks/>
              </p:cNvSpPr>
              <p:nvPr/>
            </p:nvSpPr>
            <p:spPr>
              <a:xfrm>
                <a:off x="7982290" y="3276227"/>
                <a:ext cx="91440" cy="914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uFillTx/>
                </a:endParaRPr>
              </a:p>
            </p:txBody>
          </p:sp>
          <p:sp>
            <p:nvSpPr>
              <p:cNvPr id="52" name="Oval 51"/>
              <p:cNvSpPr>
                <a:spLocks/>
              </p:cNvSpPr>
              <p:nvPr/>
            </p:nvSpPr>
            <p:spPr>
              <a:xfrm>
                <a:off x="8315545" y="3276227"/>
                <a:ext cx="91440" cy="914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uFillTx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 flipH="1">
              <a:off x="461129" y="619034"/>
              <a:ext cx="2901196" cy="1659949"/>
              <a:chOff x="7449" y="222639"/>
              <a:chExt cx="7046494" cy="4032250"/>
            </a:xfrm>
          </p:grpSpPr>
          <p:pic>
            <p:nvPicPr>
              <p:cNvPr id="34" name="Picture 2" descr="http://vector-magz.com/wp-content/uploads/2013/09/rollercoaster-clipart.png"/>
              <p:cNvPicPr>
                <a:picLocks noChangeAspect="1" noChangeArrowheads="1"/>
              </p:cNvPicPr>
              <p:nvPr/>
            </p:nvPicPr>
            <p:blipFill rotWithShape="1">
              <a:blip r:embed="rId2"/>
              <a:srcRect r="-16"/>
              <a:stretch/>
            </p:blipFill>
            <p:spPr bwMode="auto">
              <a:xfrm>
                <a:off x="1338070" y="435364"/>
                <a:ext cx="5715873" cy="3819525"/>
              </a:xfrm>
              <a:prstGeom prst="rect">
                <a:avLst/>
              </a:prstGeom>
              <a:noFill/>
            </p:spPr>
          </p:pic>
          <p:sp>
            <p:nvSpPr>
              <p:cNvPr id="35" name="Rectangle 34"/>
              <p:cNvSpPr>
                <a:spLocks/>
              </p:cNvSpPr>
              <p:nvPr/>
            </p:nvSpPr>
            <p:spPr>
              <a:xfrm rot="17708730">
                <a:off x="3556693" y="1172638"/>
                <a:ext cx="1650299" cy="6580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uFillTx/>
                </a:endParaRPr>
              </a:p>
            </p:txBody>
          </p:sp>
          <p:sp>
            <p:nvSpPr>
              <p:cNvPr id="36" name="Rectangle 35"/>
              <p:cNvSpPr>
                <a:spLocks/>
              </p:cNvSpPr>
              <p:nvPr/>
            </p:nvSpPr>
            <p:spPr>
              <a:xfrm rot="18601009">
                <a:off x="4233455" y="414934"/>
                <a:ext cx="1042626" cy="6580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uFillTx/>
                </a:endParaRPr>
              </a:p>
            </p:txBody>
          </p:sp>
          <p:pic>
            <p:nvPicPr>
              <p:cNvPr id="37" name="Picture 2" descr="http://vector-magz.com/wp-content/uploads/2013/09/rollercoaster-clipart.png"/>
              <p:cNvPicPr>
                <a:picLocks noChangeAspect="1" noChangeArrowheads="1"/>
              </p:cNvPicPr>
              <p:nvPr/>
            </p:nvPicPr>
            <p:blipFill rotWithShape="1">
              <a:blip r:embed="rId2"/>
              <a:srcRect l="667" r="75305"/>
              <a:stretch/>
            </p:blipFill>
            <p:spPr bwMode="auto">
              <a:xfrm flipH="1">
                <a:off x="7449" y="435363"/>
                <a:ext cx="1373676" cy="3819525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53" name="Oval 52"/>
          <p:cNvSpPr>
            <a:spLocks/>
          </p:cNvSpPr>
          <p:nvPr/>
        </p:nvSpPr>
        <p:spPr>
          <a:xfrm>
            <a:off x="2738852" y="3655372"/>
            <a:ext cx="91440" cy="91440"/>
          </a:xfrm>
          <a:prstGeom prst="ellipse">
            <a:avLst/>
          </a:prstGeom>
          <a:solidFill>
            <a:srgbClr val="34373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929937" y="3140420"/>
            <a:ext cx="0" cy="1560388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785639" y="3701093"/>
            <a:ext cx="0" cy="999715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616291" y="3786334"/>
          <a:ext cx="627291" cy="370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7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uFillTx/>
                        </a:rPr>
                        <a:t>52 m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uFillTx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2459767" y="4015530"/>
          <a:ext cx="627291" cy="370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7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uFillTx/>
                        </a:rPr>
                        <a:t>35 m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uFillTx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9" name="TextBox 58"/>
          <p:cNvSpPr txBox="1">
            <a:spLocks/>
          </p:cNvSpPr>
          <p:nvPr/>
        </p:nvSpPr>
        <p:spPr>
          <a:xfrm>
            <a:off x="1045649" y="2877144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uFillTx/>
              </a:rPr>
              <a:t>300 kg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440490" y="5402594"/>
            <a:ext cx="2901196" cy="1816275"/>
            <a:chOff x="461129" y="462708"/>
            <a:chExt cx="2901196" cy="1816275"/>
          </a:xfrm>
        </p:grpSpPr>
        <p:grpSp>
          <p:nvGrpSpPr>
            <p:cNvPr id="61" name="Group 60"/>
            <p:cNvGrpSpPr/>
            <p:nvPr/>
          </p:nvGrpSpPr>
          <p:grpSpPr>
            <a:xfrm>
              <a:off x="817790" y="462708"/>
              <a:ext cx="269998" cy="253225"/>
              <a:chOff x="7923988" y="2862218"/>
              <a:chExt cx="538930" cy="505449"/>
            </a:xfrm>
          </p:grpSpPr>
          <p:sp>
            <p:nvSpPr>
              <p:cNvPr id="67" name="Oval 66"/>
              <p:cNvSpPr>
                <a:spLocks/>
              </p:cNvSpPr>
              <p:nvPr/>
            </p:nvSpPr>
            <p:spPr>
              <a:xfrm>
                <a:off x="8019264" y="2862218"/>
                <a:ext cx="108932" cy="11901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uFillTx/>
                </a:endParaRPr>
              </a:p>
            </p:txBody>
          </p:sp>
          <p:cxnSp>
            <p:nvCxnSpPr>
              <p:cNvPr id="68" name="Straight Connector 67"/>
              <p:cNvCxnSpPr/>
              <p:nvPr/>
            </p:nvCxnSpPr>
            <p:spPr>
              <a:xfrm>
                <a:off x="8073730" y="2965919"/>
                <a:ext cx="0" cy="209462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8019264" y="3017337"/>
                <a:ext cx="56543" cy="75374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H="1" flipV="1">
                <a:off x="8075577" y="3025683"/>
                <a:ext cx="60928" cy="59253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1" name="Oval 70"/>
              <p:cNvSpPr>
                <a:spLocks/>
              </p:cNvSpPr>
              <p:nvPr/>
            </p:nvSpPr>
            <p:spPr>
              <a:xfrm>
                <a:off x="8252304" y="2873567"/>
                <a:ext cx="108932" cy="11901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uFillTx/>
                </a:endParaRPr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>
                <a:off x="8306770" y="2977268"/>
                <a:ext cx="0" cy="209462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V="1">
                <a:off x="8252304" y="3028686"/>
                <a:ext cx="56543" cy="75374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Rounded Rectangle 15"/>
              <p:cNvSpPr>
                <a:spLocks/>
              </p:cNvSpPr>
              <p:nvPr/>
            </p:nvSpPr>
            <p:spPr>
              <a:xfrm>
                <a:off x="7923988" y="3123922"/>
                <a:ext cx="538930" cy="201822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3437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uFillTx/>
                </a:endParaRPr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 flipH="1" flipV="1">
                <a:off x="8308617" y="3037032"/>
                <a:ext cx="60928" cy="59253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6" name="Oval 75"/>
              <p:cNvSpPr>
                <a:spLocks/>
              </p:cNvSpPr>
              <p:nvPr/>
            </p:nvSpPr>
            <p:spPr>
              <a:xfrm>
                <a:off x="7982290" y="3276227"/>
                <a:ext cx="91440" cy="914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uFillTx/>
                </a:endParaRPr>
              </a:p>
            </p:txBody>
          </p:sp>
          <p:sp>
            <p:nvSpPr>
              <p:cNvPr id="77" name="Oval 76"/>
              <p:cNvSpPr>
                <a:spLocks/>
              </p:cNvSpPr>
              <p:nvPr/>
            </p:nvSpPr>
            <p:spPr>
              <a:xfrm>
                <a:off x="8315545" y="3276227"/>
                <a:ext cx="91440" cy="914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uFillTx/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 flipH="1">
              <a:off x="461129" y="619034"/>
              <a:ext cx="2901196" cy="1659949"/>
              <a:chOff x="7449" y="222639"/>
              <a:chExt cx="7046494" cy="4032250"/>
            </a:xfrm>
          </p:grpSpPr>
          <p:pic>
            <p:nvPicPr>
              <p:cNvPr id="63" name="Picture 2" descr="http://vector-magz.com/wp-content/uploads/2013/09/rollercoaster-clipart.png"/>
              <p:cNvPicPr>
                <a:picLocks noChangeAspect="1" noChangeArrowheads="1"/>
              </p:cNvPicPr>
              <p:nvPr/>
            </p:nvPicPr>
            <p:blipFill rotWithShape="1">
              <a:blip r:embed="rId2"/>
              <a:srcRect r="-16"/>
              <a:stretch/>
            </p:blipFill>
            <p:spPr bwMode="auto">
              <a:xfrm>
                <a:off x="1338070" y="435364"/>
                <a:ext cx="5715873" cy="3819525"/>
              </a:xfrm>
              <a:prstGeom prst="rect">
                <a:avLst/>
              </a:prstGeom>
              <a:noFill/>
            </p:spPr>
          </p:pic>
          <p:sp>
            <p:nvSpPr>
              <p:cNvPr id="64" name="Rectangle 63"/>
              <p:cNvSpPr>
                <a:spLocks/>
              </p:cNvSpPr>
              <p:nvPr/>
            </p:nvSpPr>
            <p:spPr>
              <a:xfrm rot="17708730">
                <a:off x="3556693" y="1172638"/>
                <a:ext cx="1650299" cy="6580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uFillTx/>
                </a:endParaRPr>
              </a:p>
            </p:txBody>
          </p:sp>
          <p:sp>
            <p:nvSpPr>
              <p:cNvPr id="65" name="Rectangle 64"/>
              <p:cNvSpPr>
                <a:spLocks/>
              </p:cNvSpPr>
              <p:nvPr/>
            </p:nvSpPr>
            <p:spPr>
              <a:xfrm rot="18601009">
                <a:off x="4233455" y="414934"/>
                <a:ext cx="1042626" cy="6580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uFillTx/>
                </a:endParaRPr>
              </a:p>
            </p:txBody>
          </p:sp>
          <p:pic>
            <p:nvPicPr>
              <p:cNvPr id="66" name="Picture 2" descr="http://vector-magz.com/wp-content/uploads/2013/09/rollercoaster-clipart.png"/>
              <p:cNvPicPr>
                <a:picLocks noChangeAspect="1" noChangeArrowheads="1"/>
              </p:cNvPicPr>
              <p:nvPr/>
            </p:nvPicPr>
            <p:blipFill rotWithShape="1">
              <a:blip r:embed="rId2"/>
              <a:srcRect l="667" r="75305"/>
              <a:stretch/>
            </p:blipFill>
            <p:spPr bwMode="auto">
              <a:xfrm flipH="1">
                <a:off x="7449" y="435363"/>
                <a:ext cx="1373676" cy="3819525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78" name="Oval 77"/>
          <p:cNvSpPr>
            <a:spLocks/>
          </p:cNvSpPr>
          <p:nvPr/>
        </p:nvSpPr>
        <p:spPr>
          <a:xfrm>
            <a:off x="2738852" y="6173433"/>
            <a:ext cx="91440" cy="91440"/>
          </a:xfrm>
          <a:prstGeom prst="ellipse">
            <a:avLst/>
          </a:prstGeom>
          <a:solidFill>
            <a:srgbClr val="34373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929937" y="5658481"/>
            <a:ext cx="0" cy="1560388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2785639" y="6219154"/>
            <a:ext cx="0" cy="999715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" name="Table 80"/>
          <p:cNvGraphicFramePr>
            <a:graphicFrameLocks noGrp="1"/>
          </p:cNvGraphicFramePr>
          <p:nvPr/>
        </p:nvGraphicFramePr>
        <p:xfrm>
          <a:off x="616291" y="6304395"/>
          <a:ext cx="627291" cy="370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7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uFillTx/>
                        </a:rPr>
                        <a:t>63 m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uFillTx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2" name="Table 81"/>
          <p:cNvGraphicFramePr>
            <a:graphicFrameLocks noGrp="1"/>
          </p:cNvGraphicFramePr>
          <p:nvPr/>
        </p:nvGraphicFramePr>
        <p:xfrm>
          <a:off x="2459767" y="6533591"/>
          <a:ext cx="627291" cy="370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7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uFillTx/>
                        </a:rPr>
                        <a:t>40 m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uFillTx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3" name="TextBox 82"/>
          <p:cNvSpPr txBox="1">
            <a:spLocks/>
          </p:cNvSpPr>
          <p:nvPr/>
        </p:nvSpPr>
        <p:spPr>
          <a:xfrm>
            <a:off x="1045649" y="5395205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uFillTx/>
              </a:rPr>
              <a:t>300 kg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440490" y="7922877"/>
            <a:ext cx="2901196" cy="1816275"/>
            <a:chOff x="461129" y="462708"/>
            <a:chExt cx="2901196" cy="1816275"/>
          </a:xfrm>
        </p:grpSpPr>
        <p:grpSp>
          <p:nvGrpSpPr>
            <p:cNvPr id="85" name="Group 84"/>
            <p:cNvGrpSpPr/>
            <p:nvPr/>
          </p:nvGrpSpPr>
          <p:grpSpPr>
            <a:xfrm>
              <a:off x="817790" y="462708"/>
              <a:ext cx="269998" cy="253225"/>
              <a:chOff x="7923988" y="2862218"/>
              <a:chExt cx="538930" cy="505449"/>
            </a:xfrm>
          </p:grpSpPr>
          <p:sp>
            <p:nvSpPr>
              <p:cNvPr id="91" name="Oval 90"/>
              <p:cNvSpPr>
                <a:spLocks/>
              </p:cNvSpPr>
              <p:nvPr/>
            </p:nvSpPr>
            <p:spPr>
              <a:xfrm>
                <a:off x="8019264" y="2862218"/>
                <a:ext cx="108932" cy="11901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uFillTx/>
                </a:endParaRPr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>
                <a:off x="8073730" y="2965919"/>
                <a:ext cx="0" cy="209462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V="1">
                <a:off x="8019264" y="3017337"/>
                <a:ext cx="56543" cy="75374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H="1" flipV="1">
                <a:off x="8075577" y="3025683"/>
                <a:ext cx="60928" cy="59253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5" name="Oval 94"/>
              <p:cNvSpPr>
                <a:spLocks/>
              </p:cNvSpPr>
              <p:nvPr/>
            </p:nvSpPr>
            <p:spPr>
              <a:xfrm>
                <a:off x="8252304" y="2873567"/>
                <a:ext cx="108932" cy="11901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uFillTx/>
                </a:endParaRPr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>
                <a:off x="8306770" y="2977268"/>
                <a:ext cx="0" cy="209462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8252304" y="3028686"/>
                <a:ext cx="56543" cy="75374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8" name="Rounded Rectangle 15"/>
              <p:cNvSpPr>
                <a:spLocks/>
              </p:cNvSpPr>
              <p:nvPr/>
            </p:nvSpPr>
            <p:spPr>
              <a:xfrm>
                <a:off x="7923988" y="3123922"/>
                <a:ext cx="538930" cy="201822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3437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uFillTx/>
                </a:endParaRPr>
              </a:p>
            </p:txBody>
          </p:sp>
          <p:cxnSp>
            <p:nvCxnSpPr>
              <p:cNvPr id="99" name="Straight Connector 98"/>
              <p:cNvCxnSpPr/>
              <p:nvPr/>
            </p:nvCxnSpPr>
            <p:spPr>
              <a:xfrm flipH="1" flipV="1">
                <a:off x="8308617" y="3037032"/>
                <a:ext cx="60928" cy="59253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0" name="Oval 99"/>
              <p:cNvSpPr>
                <a:spLocks/>
              </p:cNvSpPr>
              <p:nvPr/>
            </p:nvSpPr>
            <p:spPr>
              <a:xfrm>
                <a:off x="7982290" y="3276227"/>
                <a:ext cx="91440" cy="914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uFillTx/>
                </a:endParaRPr>
              </a:p>
            </p:txBody>
          </p:sp>
          <p:sp>
            <p:nvSpPr>
              <p:cNvPr id="101" name="Oval 100"/>
              <p:cNvSpPr>
                <a:spLocks/>
              </p:cNvSpPr>
              <p:nvPr/>
            </p:nvSpPr>
            <p:spPr>
              <a:xfrm>
                <a:off x="8315545" y="3276227"/>
                <a:ext cx="91440" cy="914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uFillTx/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 flipH="1">
              <a:off x="461129" y="619034"/>
              <a:ext cx="2901196" cy="1659949"/>
              <a:chOff x="7449" y="222639"/>
              <a:chExt cx="7046494" cy="4032250"/>
            </a:xfrm>
          </p:grpSpPr>
          <p:pic>
            <p:nvPicPr>
              <p:cNvPr id="87" name="Picture 2" descr="http://vector-magz.com/wp-content/uploads/2013/09/rollercoaster-clipart.png"/>
              <p:cNvPicPr>
                <a:picLocks noChangeAspect="1" noChangeArrowheads="1"/>
              </p:cNvPicPr>
              <p:nvPr/>
            </p:nvPicPr>
            <p:blipFill rotWithShape="1">
              <a:blip r:embed="rId2"/>
              <a:srcRect r="-16"/>
              <a:stretch/>
            </p:blipFill>
            <p:spPr bwMode="auto">
              <a:xfrm>
                <a:off x="1338070" y="435364"/>
                <a:ext cx="5715873" cy="3819525"/>
              </a:xfrm>
              <a:prstGeom prst="rect">
                <a:avLst/>
              </a:prstGeom>
              <a:noFill/>
            </p:spPr>
          </p:pic>
          <p:sp>
            <p:nvSpPr>
              <p:cNvPr id="88" name="Rectangle 87"/>
              <p:cNvSpPr>
                <a:spLocks/>
              </p:cNvSpPr>
              <p:nvPr/>
            </p:nvSpPr>
            <p:spPr>
              <a:xfrm rot="17708730">
                <a:off x="3556693" y="1172638"/>
                <a:ext cx="1650299" cy="6580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uFillTx/>
                </a:endParaRPr>
              </a:p>
            </p:txBody>
          </p:sp>
          <p:sp>
            <p:nvSpPr>
              <p:cNvPr id="89" name="Rectangle 88"/>
              <p:cNvSpPr>
                <a:spLocks/>
              </p:cNvSpPr>
              <p:nvPr/>
            </p:nvSpPr>
            <p:spPr>
              <a:xfrm rot="18601009">
                <a:off x="4233455" y="414934"/>
                <a:ext cx="1042626" cy="6580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uFillTx/>
                </a:endParaRPr>
              </a:p>
            </p:txBody>
          </p:sp>
          <p:pic>
            <p:nvPicPr>
              <p:cNvPr id="90" name="Picture 2" descr="http://vector-magz.com/wp-content/uploads/2013/09/rollercoaster-clipart.png"/>
              <p:cNvPicPr>
                <a:picLocks noChangeAspect="1" noChangeArrowheads="1"/>
              </p:cNvPicPr>
              <p:nvPr/>
            </p:nvPicPr>
            <p:blipFill rotWithShape="1">
              <a:blip r:embed="rId2"/>
              <a:srcRect l="667" r="75305"/>
              <a:stretch/>
            </p:blipFill>
            <p:spPr bwMode="auto">
              <a:xfrm flipH="1">
                <a:off x="7449" y="435363"/>
                <a:ext cx="1373676" cy="3819525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02" name="Oval 101"/>
          <p:cNvSpPr>
            <a:spLocks/>
          </p:cNvSpPr>
          <p:nvPr/>
        </p:nvSpPr>
        <p:spPr>
          <a:xfrm>
            <a:off x="2738852" y="8693716"/>
            <a:ext cx="91440" cy="91440"/>
          </a:xfrm>
          <a:prstGeom prst="ellipse">
            <a:avLst/>
          </a:prstGeom>
          <a:solidFill>
            <a:srgbClr val="34373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103" name="Straight Arrow Connector 102"/>
          <p:cNvCxnSpPr/>
          <p:nvPr/>
        </p:nvCxnSpPr>
        <p:spPr>
          <a:xfrm>
            <a:off x="929937" y="8178764"/>
            <a:ext cx="0" cy="1560388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2785639" y="8739437"/>
            <a:ext cx="0" cy="999715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5" name="Table 104"/>
          <p:cNvGraphicFramePr>
            <a:graphicFrameLocks noGrp="1"/>
          </p:cNvGraphicFramePr>
          <p:nvPr/>
        </p:nvGraphicFramePr>
        <p:xfrm>
          <a:off x="616291" y="8824678"/>
          <a:ext cx="627291" cy="370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7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uFillTx/>
                        </a:rPr>
                        <a:t>54 m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uFillTx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6" name="Table 105"/>
          <p:cNvGraphicFramePr>
            <a:graphicFrameLocks noGrp="1"/>
          </p:cNvGraphicFramePr>
          <p:nvPr/>
        </p:nvGraphicFramePr>
        <p:xfrm>
          <a:off x="2459767" y="9053874"/>
          <a:ext cx="627291" cy="370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7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uFillTx/>
                        </a:rPr>
                        <a:t>40 m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uFillTx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7" name="TextBox 106"/>
          <p:cNvSpPr txBox="1">
            <a:spLocks/>
          </p:cNvSpPr>
          <p:nvPr/>
        </p:nvSpPr>
        <p:spPr>
          <a:xfrm>
            <a:off x="1045649" y="7915488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uFillTx/>
              </a:rPr>
              <a:t>300 kg</a:t>
            </a:r>
          </a:p>
        </p:txBody>
      </p:sp>
      <p:sp>
        <p:nvSpPr>
          <p:cNvPr id="108" name="TextBox 107"/>
          <p:cNvSpPr txBox="1">
            <a:spLocks/>
          </p:cNvSpPr>
          <p:nvPr/>
        </p:nvSpPr>
        <p:spPr>
          <a:xfrm>
            <a:off x="2016865" y="396356"/>
            <a:ext cx="4152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What is the speed of the roller coaster car as it rolls over the second hill if it starts as shown with a velocity of 0 m/s?</a:t>
            </a:r>
          </a:p>
        </p:txBody>
      </p:sp>
      <p:sp>
        <p:nvSpPr>
          <p:cNvPr id="109" name="TextBox 108"/>
          <p:cNvSpPr txBox="1">
            <a:spLocks/>
          </p:cNvSpPr>
          <p:nvPr/>
        </p:nvSpPr>
        <p:spPr>
          <a:xfrm>
            <a:off x="2016865" y="2821883"/>
            <a:ext cx="4152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What is the speed of the roller coaster car as it rolls over the second hill if it starts as shown with a velocity of 0 m/s?</a:t>
            </a:r>
          </a:p>
        </p:txBody>
      </p:sp>
      <p:sp>
        <p:nvSpPr>
          <p:cNvPr id="112" name="TextBox 111"/>
          <p:cNvSpPr txBox="1">
            <a:spLocks/>
          </p:cNvSpPr>
          <p:nvPr/>
        </p:nvSpPr>
        <p:spPr>
          <a:xfrm>
            <a:off x="2016865" y="5311083"/>
            <a:ext cx="4152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What is the speed of the roller coaster car as it rolls over the second hill if it starts as shown with a velocity of 0 m/s?</a:t>
            </a:r>
          </a:p>
        </p:txBody>
      </p:sp>
      <p:sp>
        <p:nvSpPr>
          <p:cNvPr id="113" name="TextBox 112"/>
          <p:cNvSpPr txBox="1">
            <a:spLocks/>
          </p:cNvSpPr>
          <p:nvPr/>
        </p:nvSpPr>
        <p:spPr>
          <a:xfrm>
            <a:off x="2016865" y="7838210"/>
            <a:ext cx="4152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What is the speed of the roller coaster car as it rolls over the second hill if it starts as shown with a velocity of 0 m/s?</a:t>
            </a:r>
          </a:p>
        </p:txBody>
      </p:sp>
      <p:sp>
        <p:nvSpPr>
          <p:cNvPr id="110" name="TextBox 109"/>
          <p:cNvSpPr txBox="1">
            <a:spLocks/>
          </p:cNvSpPr>
          <p:nvPr/>
        </p:nvSpPr>
        <p:spPr>
          <a:xfrm>
            <a:off x="4058949" y="1423911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22.80 m/s</a:t>
            </a:r>
          </a:p>
        </p:txBody>
      </p:sp>
      <p:sp>
        <p:nvSpPr>
          <p:cNvPr id="111" name="TextBox 110"/>
          <p:cNvSpPr txBox="1">
            <a:spLocks/>
          </p:cNvSpPr>
          <p:nvPr/>
        </p:nvSpPr>
        <p:spPr>
          <a:xfrm>
            <a:off x="4038310" y="3864786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18.44 m/s</a:t>
            </a:r>
          </a:p>
        </p:txBody>
      </p:sp>
      <p:sp>
        <p:nvSpPr>
          <p:cNvPr id="114" name="TextBox 113"/>
          <p:cNvSpPr txBox="1">
            <a:spLocks/>
          </p:cNvSpPr>
          <p:nvPr/>
        </p:nvSpPr>
        <p:spPr>
          <a:xfrm>
            <a:off x="4038310" y="6382847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21.45 m/s</a:t>
            </a:r>
          </a:p>
        </p:txBody>
      </p:sp>
      <p:sp>
        <p:nvSpPr>
          <p:cNvPr id="115" name="TextBox 114"/>
          <p:cNvSpPr txBox="1">
            <a:spLocks/>
          </p:cNvSpPr>
          <p:nvPr/>
        </p:nvSpPr>
        <p:spPr>
          <a:xfrm>
            <a:off x="4038310" y="8903130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16.73 m/s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0" y="0"/>
          <a:ext cx="7772400" cy="1005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0">
                <a:tc>
                  <a:txBody>
                    <a:bodyPr/>
                    <a:lstStyle/>
                    <a:p>
                      <a:pPr algn="ctr"/>
                      <a:endParaRPr lang="en-US" sz="3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uFillTx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Group 5</a:t>
                      </a:r>
                    </a:p>
                  </a:txBody>
                  <a:tcPr vert="vert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0">
                <a:tc>
                  <a:txBody>
                    <a:bodyPr/>
                    <a:lstStyle/>
                    <a:p>
                      <a:pPr algn="ctr"/>
                      <a:endParaRPr lang="en-US" sz="3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uFillTx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Group 6</a:t>
                      </a:r>
                    </a:p>
                  </a:txBody>
                  <a:tcPr vert="vert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0">
                <a:tc>
                  <a:txBody>
                    <a:bodyPr/>
                    <a:lstStyle/>
                    <a:p>
                      <a:pPr algn="ctr"/>
                      <a:endParaRPr lang="en-US" sz="3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uFillTx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Group 7</a:t>
                      </a:r>
                    </a:p>
                  </a:txBody>
                  <a:tcPr vert="vert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0">
                <a:tc>
                  <a:txBody>
                    <a:bodyPr/>
                    <a:lstStyle/>
                    <a:p>
                      <a:pPr algn="ctr"/>
                      <a:endParaRPr lang="en-US" sz="3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uFillTx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Group 8</a:t>
                      </a:r>
                    </a:p>
                  </a:txBody>
                  <a:tcPr vert="vert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8" name="TextBox 107"/>
          <p:cNvSpPr txBox="1">
            <a:spLocks/>
          </p:cNvSpPr>
          <p:nvPr/>
        </p:nvSpPr>
        <p:spPr>
          <a:xfrm>
            <a:off x="2016865" y="396356"/>
            <a:ext cx="4152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What is the speed of the roller coaster car as it rolls over the second hill if it starts as shown with a velocity of 0 m/s?</a:t>
            </a:r>
          </a:p>
        </p:txBody>
      </p:sp>
      <p:sp>
        <p:nvSpPr>
          <p:cNvPr id="109" name="TextBox 108"/>
          <p:cNvSpPr txBox="1">
            <a:spLocks/>
          </p:cNvSpPr>
          <p:nvPr/>
        </p:nvSpPr>
        <p:spPr>
          <a:xfrm>
            <a:off x="2016865" y="2821883"/>
            <a:ext cx="4152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What is the speed of the roller coaster car as it rolls over the second hill if it starts as shown with a velocity of 0 m/s?</a:t>
            </a:r>
          </a:p>
        </p:txBody>
      </p:sp>
      <p:sp>
        <p:nvSpPr>
          <p:cNvPr id="112" name="TextBox 111"/>
          <p:cNvSpPr txBox="1">
            <a:spLocks/>
          </p:cNvSpPr>
          <p:nvPr/>
        </p:nvSpPr>
        <p:spPr>
          <a:xfrm>
            <a:off x="2016865" y="5311083"/>
            <a:ext cx="4152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What is the speed of the roller coaster car as it rolls over the second hill if it starts as shown with a velocity of 0 m/s?</a:t>
            </a:r>
          </a:p>
        </p:txBody>
      </p:sp>
      <p:sp>
        <p:nvSpPr>
          <p:cNvPr id="113" name="TextBox 112"/>
          <p:cNvSpPr txBox="1">
            <a:spLocks/>
          </p:cNvSpPr>
          <p:nvPr/>
        </p:nvSpPr>
        <p:spPr>
          <a:xfrm>
            <a:off x="2016865" y="7838210"/>
            <a:ext cx="4152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What is the speed of the roller coaster car as it rolls over the second hill if it starts as shown with a velocity of 0 m/s?</a:t>
            </a:r>
          </a:p>
        </p:txBody>
      </p:sp>
      <p:grpSp>
        <p:nvGrpSpPr>
          <p:cNvPr id="110" name="Group 109"/>
          <p:cNvGrpSpPr/>
          <p:nvPr/>
        </p:nvGrpSpPr>
        <p:grpSpPr>
          <a:xfrm>
            <a:off x="461129" y="443658"/>
            <a:ext cx="2901196" cy="1816275"/>
            <a:chOff x="461129" y="462708"/>
            <a:chExt cx="2901196" cy="1816275"/>
          </a:xfrm>
        </p:grpSpPr>
        <p:grpSp>
          <p:nvGrpSpPr>
            <p:cNvPr id="111" name="Group 110"/>
            <p:cNvGrpSpPr/>
            <p:nvPr/>
          </p:nvGrpSpPr>
          <p:grpSpPr>
            <a:xfrm>
              <a:off x="817790" y="462708"/>
              <a:ext cx="269998" cy="253225"/>
              <a:chOff x="7923988" y="2862218"/>
              <a:chExt cx="538930" cy="505449"/>
            </a:xfrm>
          </p:grpSpPr>
          <p:sp>
            <p:nvSpPr>
              <p:cNvPr id="119" name="Oval 118"/>
              <p:cNvSpPr>
                <a:spLocks/>
              </p:cNvSpPr>
              <p:nvPr/>
            </p:nvSpPr>
            <p:spPr>
              <a:xfrm>
                <a:off x="8019264" y="2862218"/>
                <a:ext cx="108932" cy="11901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uFillTx/>
                </a:endParaRPr>
              </a:p>
            </p:txBody>
          </p:sp>
          <p:cxnSp>
            <p:nvCxnSpPr>
              <p:cNvPr id="120" name="Straight Connector 119"/>
              <p:cNvCxnSpPr/>
              <p:nvPr/>
            </p:nvCxnSpPr>
            <p:spPr>
              <a:xfrm>
                <a:off x="8073730" y="2965919"/>
                <a:ext cx="0" cy="209462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flipV="1">
                <a:off x="8019264" y="3017337"/>
                <a:ext cx="56543" cy="75374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H="1" flipV="1">
                <a:off x="8075577" y="3025683"/>
                <a:ext cx="60928" cy="59253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3" name="Oval 122"/>
              <p:cNvSpPr>
                <a:spLocks/>
              </p:cNvSpPr>
              <p:nvPr/>
            </p:nvSpPr>
            <p:spPr>
              <a:xfrm>
                <a:off x="8252304" y="2873567"/>
                <a:ext cx="108932" cy="11901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uFillTx/>
                </a:endParaRPr>
              </a:p>
            </p:txBody>
          </p:sp>
          <p:cxnSp>
            <p:nvCxnSpPr>
              <p:cNvPr id="124" name="Straight Connector 123"/>
              <p:cNvCxnSpPr/>
              <p:nvPr/>
            </p:nvCxnSpPr>
            <p:spPr>
              <a:xfrm>
                <a:off x="8306770" y="2977268"/>
                <a:ext cx="0" cy="209462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flipV="1">
                <a:off x="8252304" y="3028686"/>
                <a:ext cx="56543" cy="75374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6" name="Rounded Rectangle 15"/>
              <p:cNvSpPr>
                <a:spLocks/>
              </p:cNvSpPr>
              <p:nvPr/>
            </p:nvSpPr>
            <p:spPr>
              <a:xfrm>
                <a:off x="7923988" y="3123922"/>
                <a:ext cx="538930" cy="201822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3437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uFillTx/>
                </a:endParaRPr>
              </a:p>
            </p:txBody>
          </p:sp>
          <p:cxnSp>
            <p:nvCxnSpPr>
              <p:cNvPr id="127" name="Straight Connector 126"/>
              <p:cNvCxnSpPr/>
              <p:nvPr/>
            </p:nvCxnSpPr>
            <p:spPr>
              <a:xfrm flipH="1" flipV="1">
                <a:off x="8308617" y="3037032"/>
                <a:ext cx="60928" cy="59253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8" name="Oval 127"/>
              <p:cNvSpPr>
                <a:spLocks/>
              </p:cNvSpPr>
              <p:nvPr/>
            </p:nvSpPr>
            <p:spPr>
              <a:xfrm>
                <a:off x="7982290" y="3276227"/>
                <a:ext cx="91440" cy="914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uFillTx/>
                </a:endParaRPr>
              </a:p>
            </p:txBody>
          </p:sp>
          <p:sp>
            <p:nvSpPr>
              <p:cNvPr id="129" name="Oval 128"/>
              <p:cNvSpPr>
                <a:spLocks/>
              </p:cNvSpPr>
              <p:nvPr/>
            </p:nvSpPr>
            <p:spPr>
              <a:xfrm>
                <a:off x="8315545" y="3276227"/>
                <a:ext cx="91440" cy="914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uFillTx/>
                </a:endParaRPr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 flipH="1">
              <a:off x="461129" y="619034"/>
              <a:ext cx="2901196" cy="1659949"/>
              <a:chOff x="7449" y="222639"/>
              <a:chExt cx="7046494" cy="4032250"/>
            </a:xfrm>
          </p:grpSpPr>
          <p:pic>
            <p:nvPicPr>
              <p:cNvPr id="115" name="Picture 2" descr="http://vector-magz.com/wp-content/uploads/2013/09/rollercoaster-clipart.png"/>
              <p:cNvPicPr>
                <a:picLocks noChangeAspect="1" noChangeArrowheads="1"/>
              </p:cNvPicPr>
              <p:nvPr/>
            </p:nvPicPr>
            <p:blipFill rotWithShape="1">
              <a:blip r:embed="rId2"/>
              <a:srcRect r="-16"/>
              <a:stretch/>
            </p:blipFill>
            <p:spPr bwMode="auto">
              <a:xfrm>
                <a:off x="1338070" y="435364"/>
                <a:ext cx="5715873" cy="3819525"/>
              </a:xfrm>
              <a:prstGeom prst="rect">
                <a:avLst/>
              </a:prstGeom>
              <a:noFill/>
            </p:spPr>
          </p:pic>
          <p:sp>
            <p:nvSpPr>
              <p:cNvPr id="116" name="Rectangle 115"/>
              <p:cNvSpPr>
                <a:spLocks/>
              </p:cNvSpPr>
              <p:nvPr/>
            </p:nvSpPr>
            <p:spPr>
              <a:xfrm rot="17708730">
                <a:off x="3556693" y="1172638"/>
                <a:ext cx="1650299" cy="6580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uFillTx/>
                </a:endParaRPr>
              </a:p>
            </p:txBody>
          </p:sp>
          <p:sp>
            <p:nvSpPr>
              <p:cNvPr id="117" name="Rectangle 116"/>
              <p:cNvSpPr>
                <a:spLocks/>
              </p:cNvSpPr>
              <p:nvPr/>
            </p:nvSpPr>
            <p:spPr>
              <a:xfrm rot="18601009">
                <a:off x="4233455" y="414934"/>
                <a:ext cx="1042626" cy="6580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uFillTx/>
                </a:endParaRPr>
              </a:p>
            </p:txBody>
          </p:sp>
          <p:pic>
            <p:nvPicPr>
              <p:cNvPr id="118" name="Picture 2" descr="http://vector-magz.com/wp-content/uploads/2013/09/rollercoaster-clipart.png"/>
              <p:cNvPicPr>
                <a:picLocks noChangeAspect="1" noChangeArrowheads="1"/>
              </p:cNvPicPr>
              <p:nvPr/>
            </p:nvPicPr>
            <p:blipFill rotWithShape="1">
              <a:blip r:embed="rId2"/>
              <a:srcRect l="667" r="75305"/>
              <a:stretch/>
            </p:blipFill>
            <p:spPr bwMode="auto">
              <a:xfrm flipH="1">
                <a:off x="7449" y="435363"/>
                <a:ext cx="1373676" cy="3819525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30" name="Oval 129"/>
          <p:cNvSpPr>
            <a:spLocks/>
          </p:cNvSpPr>
          <p:nvPr/>
        </p:nvSpPr>
        <p:spPr>
          <a:xfrm>
            <a:off x="2759491" y="1214497"/>
            <a:ext cx="91440" cy="91440"/>
          </a:xfrm>
          <a:prstGeom prst="ellipse">
            <a:avLst/>
          </a:prstGeom>
          <a:solidFill>
            <a:srgbClr val="34373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131" name="Straight Arrow Connector 130"/>
          <p:cNvCxnSpPr/>
          <p:nvPr/>
        </p:nvCxnSpPr>
        <p:spPr>
          <a:xfrm>
            <a:off x="950576" y="699545"/>
            <a:ext cx="0" cy="1560388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2806278" y="1260218"/>
            <a:ext cx="0" cy="999715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3" name="Table 132"/>
          <p:cNvGraphicFramePr>
            <a:graphicFrameLocks noGrp="1"/>
          </p:cNvGraphicFramePr>
          <p:nvPr/>
        </p:nvGraphicFramePr>
        <p:xfrm>
          <a:off x="636930" y="1345459"/>
          <a:ext cx="627291" cy="370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7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uFillTx/>
                        </a:rPr>
                        <a:t>45 m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uFillTx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4" name="Table 133"/>
          <p:cNvGraphicFramePr>
            <a:graphicFrameLocks noGrp="1"/>
          </p:cNvGraphicFramePr>
          <p:nvPr/>
        </p:nvGraphicFramePr>
        <p:xfrm>
          <a:off x="2480406" y="1574655"/>
          <a:ext cx="652780" cy="370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2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uFillTx/>
                        </a:rPr>
                        <a:t>30 m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uFillTx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5" name="TextBox 134"/>
          <p:cNvSpPr txBox="1">
            <a:spLocks/>
          </p:cNvSpPr>
          <p:nvPr/>
        </p:nvSpPr>
        <p:spPr>
          <a:xfrm>
            <a:off x="1066288" y="436269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uFillTx/>
              </a:rPr>
              <a:t>300 kg</a:t>
            </a:r>
          </a:p>
        </p:txBody>
      </p:sp>
      <p:grpSp>
        <p:nvGrpSpPr>
          <p:cNvPr id="136" name="Group 135"/>
          <p:cNvGrpSpPr/>
          <p:nvPr/>
        </p:nvGrpSpPr>
        <p:grpSpPr>
          <a:xfrm>
            <a:off x="440490" y="2884533"/>
            <a:ext cx="2901196" cy="1816275"/>
            <a:chOff x="461129" y="462708"/>
            <a:chExt cx="2901196" cy="1816275"/>
          </a:xfrm>
        </p:grpSpPr>
        <p:grpSp>
          <p:nvGrpSpPr>
            <p:cNvPr id="137" name="Group 136"/>
            <p:cNvGrpSpPr/>
            <p:nvPr/>
          </p:nvGrpSpPr>
          <p:grpSpPr>
            <a:xfrm>
              <a:off x="817790" y="462708"/>
              <a:ext cx="269998" cy="253225"/>
              <a:chOff x="7923988" y="2862218"/>
              <a:chExt cx="538930" cy="505449"/>
            </a:xfrm>
          </p:grpSpPr>
          <p:sp>
            <p:nvSpPr>
              <p:cNvPr id="143" name="Oval 142"/>
              <p:cNvSpPr>
                <a:spLocks/>
              </p:cNvSpPr>
              <p:nvPr/>
            </p:nvSpPr>
            <p:spPr>
              <a:xfrm>
                <a:off x="8019264" y="2862218"/>
                <a:ext cx="108932" cy="11901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uFillTx/>
                </a:endParaRPr>
              </a:p>
            </p:txBody>
          </p:sp>
          <p:cxnSp>
            <p:nvCxnSpPr>
              <p:cNvPr id="144" name="Straight Connector 143"/>
              <p:cNvCxnSpPr/>
              <p:nvPr/>
            </p:nvCxnSpPr>
            <p:spPr>
              <a:xfrm>
                <a:off x="8073730" y="2965919"/>
                <a:ext cx="0" cy="209462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flipV="1">
                <a:off x="8019264" y="3017337"/>
                <a:ext cx="56543" cy="75374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flipH="1" flipV="1">
                <a:off x="8075577" y="3025683"/>
                <a:ext cx="60928" cy="59253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7" name="Oval 146"/>
              <p:cNvSpPr>
                <a:spLocks/>
              </p:cNvSpPr>
              <p:nvPr/>
            </p:nvSpPr>
            <p:spPr>
              <a:xfrm>
                <a:off x="8252304" y="2873567"/>
                <a:ext cx="108932" cy="11901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uFillTx/>
                </a:endParaRPr>
              </a:p>
            </p:txBody>
          </p:sp>
          <p:cxnSp>
            <p:nvCxnSpPr>
              <p:cNvPr id="148" name="Straight Connector 147"/>
              <p:cNvCxnSpPr/>
              <p:nvPr/>
            </p:nvCxnSpPr>
            <p:spPr>
              <a:xfrm>
                <a:off x="8306770" y="2977268"/>
                <a:ext cx="0" cy="209462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flipV="1">
                <a:off x="8252304" y="3028686"/>
                <a:ext cx="56543" cy="75374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0" name="Rounded Rectangle 15"/>
              <p:cNvSpPr>
                <a:spLocks/>
              </p:cNvSpPr>
              <p:nvPr/>
            </p:nvSpPr>
            <p:spPr>
              <a:xfrm>
                <a:off x="7923988" y="3123922"/>
                <a:ext cx="538930" cy="201822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3437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uFillTx/>
                </a:endParaRPr>
              </a:p>
            </p:txBody>
          </p:sp>
          <p:cxnSp>
            <p:nvCxnSpPr>
              <p:cNvPr id="151" name="Straight Connector 150"/>
              <p:cNvCxnSpPr/>
              <p:nvPr/>
            </p:nvCxnSpPr>
            <p:spPr>
              <a:xfrm flipH="1" flipV="1">
                <a:off x="8308617" y="3037032"/>
                <a:ext cx="60928" cy="59253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2" name="Oval 151"/>
              <p:cNvSpPr>
                <a:spLocks/>
              </p:cNvSpPr>
              <p:nvPr/>
            </p:nvSpPr>
            <p:spPr>
              <a:xfrm>
                <a:off x="7982290" y="3276227"/>
                <a:ext cx="91440" cy="914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uFillTx/>
                </a:endParaRPr>
              </a:p>
            </p:txBody>
          </p:sp>
          <p:sp>
            <p:nvSpPr>
              <p:cNvPr id="153" name="Oval 152"/>
              <p:cNvSpPr>
                <a:spLocks/>
              </p:cNvSpPr>
              <p:nvPr/>
            </p:nvSpPr>
            <p:spPr>
              <a:xfrm>
                <a:off x="8315545" y="3276227"/>
                <a:ext cx="91440" cy="914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uFillTx/>
                </a:endParaRPr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 flipH="1">
              <a:off x="461129" y="619034"/>
              <a:ext cx="2901196" cy="1659949"/>
              <a:chOff x="7449" y="222639"/>
              <a:chExt cx="7046494" cy="4032250"/>
            </a:xfrm>
          </p:grpSpPr>
          <p:pic>
            <p:nvPicPr>
              <p:cNvPr id="139" name="Picture 2" descr="http://vector-magz.com/wp-content/uploads/2013/09/rollercoaster-clipart.png"/>
              <p:cNvPicPr>
                <a:picLocks noChangeAspect="1" noChangeArrowheads="1"/>
              </p:cNvPicPr>
              <p:nvPr/>
            </p:nvPicPr>
            <p:blipFill rotWithShape="1">
              <a:blip r:embed="rId2"/>
              <a:srcRect r="-16"/>
              <a:stretch/>
            </p:blipFill>
            <p:spPr bwMode="auto">
              <a:xfrm>
                <a:off x="1338070" y="435364"/>
                <a:ext cx="5715873" cy="3819525"/>
              </a:xfrm>
              <a:prstGeom prst="rect">
                <a:avLst/>
              </a:prstGeom>
              <a:noFill/>
            </p:spPr>
          </p:pic>
          <p:sp>
            <p:nvSpPr>
              <p:cNvPr id="140" name="Rectangle 139"/>
              <p:cNvSpPr>
                <a:spLocks/>
              </p:cNvSpPr>
              <p:nvPr/>
            </p:nvSpPr>
            <p:spPr>
              <a:xfrm rot="17708730">
                <a:off x="3556693" y="1172638"/>
                <a:ext cx="1650299" cy="6580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uFillTx/>
                </a:endParaRPr>
              </a:p>
            </p:txBody>
          </p:sp>
          <p:sp>
            <p:nvSpPr>
              <p:cNvPr id="141" name="Rectangle 140"/>
              <p:cNvSpPr>
                <a:spLocks/>
              </p:cNvSpPr>
              <p:nvPr/>
            </p:nvSpPr>
            <p:spPr>
              <a:xfrm rot="18601009">
                <a:off x="4233455" y="414934"/>
                <a:ext cx="1042626" cy="6580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uFillTx/>
                </a:endParaRPr>
              </a:p>
            </p:txBody>
          </p:sp>
          <p:pic>
            <p:nvPicPr>
              <p:cNvPr id="142" name="Picture 2" descr="http://vector-magz.com/wp-content/uploads/2013/09/rollercoaster-clipart.png"/>
              <p:cNvPicPr>
                <a:picLocks noChangeAspect="1" noChangeArrowheads="1"/>
              </p:cNvPicPr>
              <p:nvPr/>
            </p:nvPicPr>
            <p:blipFill rotWithShape="1">
              <a:blip r:embed="rId2"/>
              <a:srcRect l="667" r="75305"/>
              <a:stretch/>
            </p:blipFill>
            <p:spPr bwMode="auto">
              <a:xfrm flipH="1">
                <a:off x="7449" y="435363"/>
                <a:ext cx="1373676" cy="3819525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54" name="Oval 153"/>
          <p:cNvSpPr>
            <a:spLocks/>
          </p:cNvSpPr>
          <p:nvPr/>
        </p:nvSpPr>
        <p:spPr>
          <a:xfrm>
            <a:off x="2738852" y="3655372"/>
            <a:ext cx="91440" cy="91440"/>
          </a:xfrm>
          <a:prstGeom prst="ellipse">
            <a:avLst/>
          </a:prstGeom>
          <a:solidFill>
            <a:srgbClr val="34373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155" name="Straight Arrow Connector 154"/>
          <p:cNvCxnSpPr/>
          <p:nvPr/>
        </p:nvCxnSpPr>
        <p:spPr>
          <a:xfrm>
            <a:off x="929937" y="3140420"/>
            <a:ext cx="0" cy="1560388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2785639" y="3701093"/>
            <a:ext cx="0" cy="999715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7" name="Table 156"/>
          <p:cNvGraphicFramePr>
            <a:graphicFrameLocks noGrp="1"/>
          </p:cNvGraphicFramePr>
          <p:nvPr/>
        </p:nvGraphicFramePr>
        <p:xfrm>
          <a:off x="616291" y="3786334"/>
          <a:ext cx="627291" cy="370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7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uFillTx/>
                        </a:rPr>
                        <a:t>36 m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uFillTx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8" name="Table 157"/>
          <p:cNvGraphicFramePr>
            <a:graphicFrameLocks noGrp="1"/>
          </p:cNvGraphicFramePr>
          <p:nvPr/>
        </p:nvGraphicFramePr>
        <p:xfrm>
          <a:off x="2459767" y="4015530"/>
          <a:ext cx="627291" cy="370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7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uFillTx/>
                        </a:rPr>
                        <a:t>25 m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uFillTx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9" name="TextBox 158"/>
          <p:cNvSpPr txBox="1">
            <a:spLocks/>
          </p:cNvSpPr>
          <p:nvPr/>
        </p:nvSpPr>
        <p:spPr>
          <a:xfrm>
            <a:off x="1045649" y="2877144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uFillTx/>
              </a:rPr>
              <a:t>300 kg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440490" y="5402594"/>
            <a:ext cx="2901196" cy="1816275"/>
            <a:chOff x="461129" y="462708"/>
            <a:chExt cx="2901196" cy="1816275"/>
          </a:xfrm>
        </p:grpSpPr>
        <p:grpSp>
          <p:nvGrpSpPr>
            <p:cNvPr id="161" name="Group 160"/>
            <p:cNvGrpSpPr/>
            <p:nvPr/>
          </p:nvGrpSpPr>
          <p:grpSpPr>
            <a:xfrm>
              <a:off x="817790" y="462708"/>
              <a:ext cx="269998" cy="253225"/>
              <a:chOff x="7923988" y="2862218"/>
              <a:chExt cx="538930" cy="505449"/>
            </a:xfrm>
          </p:grpSpPr>
          <p:sp>
            <p:nvSpPr>
              <p:cNvPr id="167" name="Oval 166"/>
              <p:cNvSpPr>
                <a:spLocks/>
              </p:cNvSpPr>
              <p:nvPr/>
            </p:nvSpPr>
            <p:spPr>
              <a:xfrm>
                <a:off x="8019264" y="2862218"/>
                <a:ext cx="108932" cy="11901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uFillTx/>
                </a:endParaRPr>
              </a:p>
            </p:txBody>
          </p:sp>
          <p:cxnSp>
            <p:nvCxnSpPr>
              <p:cNvPr id="168" name="Straight Connector 167"/>
              <p:cNvCxnSpPr/>
              <p:nvPr/>
            </p:nvCxnSpPr>
            <p:spPr>
              <a:xfrm>
                <a:off x="8073730" y="2965919"/>
                <a:ext cx="0" cy="209462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V="1">
                <a:off x="8019264" y="3017337"/>
                <a:ext cx="56543" cy="75374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flipH="1" flipV="1">
                <a:off x="8075577" y="3025683"/>
                <a:ext cx="60928" cy="59253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1" name="Oval 170"/>
              <p:cNvSpPr>
                <a:spLocks/>
              </p:cNvSpPr>
              <p:nvPr/>
            </p:nvSpPr>
            <p:spPr>
              <a:xfrm>
                <a:off x="8252304" y="2873567"/>
                <a:ext cx="108932" cy="11901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uFillTx/>
                </a:endParaRPr>
              </a:p>
            </p:txBody>
          </p:sp>
          <p:cxnSp>
            <p:nvCxnSpPr>
              <p:cNvPr id="172" name="Straight Connector 171"/>
              <p:cNvCxnSpPr/>
              <p:nvPr/>
            </p:nvCxnSpPr>
            <p:spPr>
              <a:xfrm>
                <a:off x="8306770" y="2977268"/>
                <a:ext cx="0" cy="209462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flipV="1">
                <a:off x="8252304" y="3028686"/>
                <a:ext cx="56543" cy="75374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4" name="Rounded Rectangle 15"/>
              <p:cNvSpPr>
                <a:spLocks/>
              </p:cNvSpPr>
              <p:nvPr/>
            </p:nvSpPr>
            <p:spPr>
              <a:xfrm>
                <a:off x="7923988" y="3123922"/>
                <a:ext cx="538930" cy="201822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3437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uFillTx/>
                </a:endParaRPr>
              </a:p>
            </p:txBody>
          </p:sp>
          <p:cxnSp>
            <p:nvCxnSpPr>
              <p:cNvPr id="175" name="Straight Connector 174"/>
              <p:cNvCxnSpPr/>
              <p:nvPr/>
            </p:nvCxnSpPr>
            <p:spPr>
              <a:xfrm flipH="1" flipV="1">
                <a:off x="8308617" y="3037032"/>
                <a:ext cx="60928" cy="59253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6" name="Oval 175"/>
              <p:cNvSpPr>
                <a:spLocks/>
              </p:cNvSpPr>
              <p:nvPr/>
            </p:nvSpPr>
            <p:spPr>
              <a:xfrm>
                <a:off x="7982290" y="3276227"/>
                <a:ext cx="91440" cy="914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uFillTx/>
                </a:endParaRPr>
              </a:p>
            </p:txBody>
          </p:sp>
          <p:sp>
            <p:nvSpPr>
              <p:cNvPr id="177" name="Oval 176"/>
              <p:cNvSpPr>
                <a:spLocks/>
              </p:cNvSpPr>
              <p:nvPr/>
            </p:nvSpPr>
            <p:spPr>
              <a:xfrm>
                <a:off x="8315545" y="3276227"/>
                <a:ext cx="91440" cy="914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uFillTx/>
                </a:endParaRPr>
              </a:p>
            </p:txBody>
          </p:sp>
        </p:grpSp>
        <p:grpSp>
          <p:nvGrpSpPr>
            <p:cNvPr id="162" name="Group 161"/>
            <p:cNvGrpSpPr/>
            <p:nvPr/>
          </p:nvGrpSpPr>
          <p:grpSpPr>
            <a:xfrm flipH="1">
              <a:off x="461129" y="619034"/>
              <a:ext cx="2901196" cy="1659949"/>
              <a:chOff x="7449" y="222639"/>
              <a:chExt cx="7046494" cy="4032250"/>
            </a:xfrm>
          </p:grpSpPr>
          <p:pic>
            <p:nvPicPr>
              <p:cNvPr id="163" name="Picture 2" descr="http://vector-magz.com/wp-content/uploads/2013/09/rollercoaster-clipart.png"/>
              <p:cNvPicPr>
                <a:picLocks noChangeAspect="1" noChangeArrowheads="1"/>
              </p:cNvPicPr>
              <p:nvPr/>
            </p:nvPicPr>
            <p:blipFill rotWithShape="1">
              <a:blip r:embed="rId2"/>
              <a:srcRect r="-16"/>
              <a:stretch/>
            </p:blipFill>
            <p:spPr bwMode="auto">
              <a:xfrm>
                <a:off x="1338070" y="435364"/>
                <a:ext cx="5715873" cy="3819525"/>
              </a:xfrm>
              <a:prstGeom prst="rect">
                <a:avLst/>
              </a:prstGeom>
              <a:noFill/>
            </p:spPr>
          </p:pic>
          <p:sp>
            <p:nvSpPr>
              <p:cNvPr id="164" name="Rectangle 163"/>
              <p:cNvSpPr>
                <a:spLocks/>
              </p:cNvSpPr>
              <p:nvPr/>
            </p:nvSpPr>
            <p:spPr>
              <a:xfrm rot="17708730">
                <a:off x="3556693" y="1172638"/>
                <a:ext cx="1650299" cy="6580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uFillTx/>
                </a:endParaRPr>
              </a:p>
            </p:txBody>
          </p:sp>
          <p:sp>
            <p:nvSpPr>
              <p:cNvPr id="165" name="Rectangle 164"/>
              <p:cNvSpPr>
                <a:spLocks/>
              </p:cNvSpPr>
              <p:nvPr/>
            </p:nvSpPr>
            <p:spPr>
              <a:xfrm rot="18601009">
                <a:off x="4233455" y="414934"/>
                <a:ext cx="1042626" cy="6580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uFillTx/>
                </a:endParaRPr>
              </a:p>
            </p:txBody>
          </p:sp>
          <p:pic>
            <p:nvPicPr>
              <p:cNvPr id="166" name="Picture 2" descr="http://vector-magz.com/wp-content/uploads/2013/09/rollercoaster-clipart.png"/>
              <p:cNvPicPr>
                <a:picLocks noChangeAspect="1" noChangeArrowheads="1"/>
              </p:cNvPicPr>
              <p:nvPr/>
            </p:nvPicPr>
            <p:blipFill rotWithShape="1">
              <a:blip r:embed="rId2"/>
              <a:srcRect l="667" r="75305"/>
              <a:stretch/>
            </p:blipFill>
            <p:spPr bwMode="auto">
              <a:xfrm flipH="1">
                <a:off x="7449" y="435363"/>
                <a:ext cx="1373676" cy="3819525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78" name="Oval 177"/>
          <p:cNvSpPr>
            <a:spLocks/>
          </p:cNvSpPr>
          <p:nvPr/>
        </p:nvSpPr>
        <p:spPr>
          <a:xfrm>
            <a:off x="2738852" y="6173433"/>
            <a:ext cx="91440" cy="91440"/>
          </a:xfrm>
          <a:prstGeom prst="ellipse">
            <a:avLst/>
          </a:prstGeom>
          <a:solidFill>
            <a:srgbClr val="34373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179" name="Straight Arrow Connector 178"/>
          <p:cNvCxnSpPr/>
          <p:nvPr/>
        </p:nvCxnSpPr>
        <p:spPr>
          <a:xfrm>
            <a:off x="929937" y="5658481"/>
            <a:ext cx="0" cy="1560388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2785639" y="6219154"/>
            <a:ext cx="0" cy="999715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1" name="Table 180"/>
          <p:cNvGraphicFramePr>
            <a:graphicFrameLocks noGrp="1"/>
          </p:cNvGraphicFramePr>
          <p:nvPr/>
        </p:nvGraphicFramePr>
        <p:xfrm>
          <a:off x="616291" y="6304395"/>
          <a:ext cx="627291" cy="370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7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uFillTx/>
                        </a:rPr>
                        <a:t>47 m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uFillTx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2" name="Table 181"/>
          <p:cNvGraphicFramePr>
            <a:graphicFrameLocks noGrp="1"/>
          </p:cNvGraphicFramePr>
          <p:nvPr/>
        </p:nvGraphicFramePr>
        <p:xfrm>
          <a:off x="2459767" y="6533591"/>
          <a:ext cx="627291" cy="370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7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uFillTx/>
                        </a:rPr>
                        <a:t>18 m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uFillTx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3" name="TextBox 182"/>
          <p:cNvSpPr txBox="1">
            <a:spLocks/>
          </p:cNvSpPr>
          <p:nvPr/>
        </p:nvSpPr>
        <p:spPr>
          <a:xfrm>
            <a:off x="1045649" y="5395205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uFillTx/>
              </a:rPr>
              <a:t>300 kg</a:t>
            </a:r>
          </a:p>
        </p:txBody>
      </p:sp>
      <p:grpSp>
        <p:nvGrpSpPr>
          <p:cNvPr id="184" name="Group 183"/>
          <p:cNvGrpSpPr/>
          <p:nvPr/>
        </p:nvGrpSpPr>
        <p:grpSpPr>
          <a:xfrm>
            <a:off x="440490" y="7922877"/>
            <a:ext cx="2901196" cy="1816275"/>
            <a:chOff x="461129" y="462708"/>
            <a:chExt cx="2901196" cy="1816275"/>
          </a:xfrm>
        </p:grpSpPr>
        <p:grpSp>
          <p:nvGrpSpPr>
            <p:cNvPr id="185" name="Group 184"/>
            <p:cNvGrpSpPr/>
            <p:nvPr/>
          </p:nvGrpSpPr>
          <p:grpSpPr>
            <a:xfrm>
              <a:off x="817790" y="462708"/>
              <a:ext cx="269998" cy="253225"/>
              <a:chOff x="7923988" y="2862218"/>
              <a:chExt cx="538930" cy="505449"/>
            </a:xfrm>
          </p:grpSpPr>
          <p:sp>
            <p:nvSpPr>
              <p:cNvPr id="191" name="Oval 190"/>
              <p:cNvSpPr>
                <a:spLocks/>
              </p:cNvSpPr>
              <p:nvPr/>
            </p:nvSpPr>
            <p:spPr>
              <a:xfrm>
                <a:off x="8019264" y="2862218"/>
                <a:ext cx="108932" cy="11901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uFillTx/>
                </a:endParaRPr>
              </a:p>
            </p:txBody>
          </p:sp>
          <p:cxnSp>
            <p:nvCxnSpPr>
              <p:cNvPr id="192" name="Straight Connector 191"/>
              <p:cNvCxnSpPr/>
              <p:nvPr/>
            </p:nvCxnSpPr>
            <p:spPr>
              <a:xfrm>
                <a:off x="8073730" y="2965919"/>
                <a:ext cx="0" cy="209462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flipV="1">
                <a:off x="8019264" y="3017337"/>
                <a:ext cx="56543" cy="75374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flipH="1" flipV="1">
                <a:off x="8075577" y="3025683"/>
                <a:ext cx="60928" cy="59253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5" name="Oval 194"/>
              <p:cNvSpPr>
                <a:spLocks/>
              </p:cNvSpPr>
              <p:nvPr/>
            </p:nvSpPr>
            <p:spPr>
              <a:xfrm>
                <a:off x="8252304" y="2873567"/>
                <a:ext cx="108932" cy="11901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uFillTx/>
                </a:endParaRPr>
              </a:p>
            </p:txBody>
          </p:sp>
          <p:cxnSp>
            <p:nvCxnSpPr>
              <p:cNvPr id="196" name="Straight Connector 195"/>
              <p:cNvCxnSpPr/>
              <p:nvPr/>
            </p:nvCxnSpPr>
            <p:spPr>
              <a:xfrm>
                <a:off x="8306770" y="2977268"/>
                <a:ext cx="0" cy="209462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V="1">
                <a:off x="8252304" y="3028686"/>
                <a:ext cx="56543" cy="75374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8" name="Rounded Rectangle 15"/>
              <p:cNvSpPr>
                <a:spLocks/>
              </p:cNvSpPr>
              <p:nvPr/>
            </p:nvSpPr>
            <p:spPr>
              <a:xfrm>
                <a:off x="7923988" y="3123922"/>
                <a:ext cx="538930" cy="201822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3437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uFillTx/>
                </a:endParaRPr>
              </a:p>
            </p:txBody>
          </p:sp>
          <p:cxnSp>
            <p:nvCxnSpPr>
              <p:cNvPr id="199" name="Straight Connector 198"/>
              <p:cNvCxnSpPr/>
              <p:nvPr/>
            </p:nvCxnSpPr>
            <p:spPr>
              <a:xfrm flipH="1" flipV="1">
                <a:off x="8308617" y="3037032"/>
                <a:ext cx="60928" cy="59253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0" name="Oval 199"/>
              <p:cNvSpPr>
                <a:spLocks/>
              </p:cNvSpPr>
              <p:nvPr/>
            </p:nvSpPr>
            <p:spPr>
              <a:xfrm>
                <a:off x="7982290" y="3276227"/>
                <a:ext cx="91440" cy="914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uFillTx/>
                </a:endParaRPr>
              </a:p>
            </p:txBody>
          </p:sp>
          <p:sp>
            <p:nvSpPr>
              <p:cNvPr id="201" name="Oval 200"/>
              <p:cNvSpPr>
                <a:spLocks/>
              </p:cNvSpPr>
              <p:nvPr/>
            </p:nvSpPr>
            <p:spPr>
              <a:xfrm>
                <a:off x="8315545" y="3276227"/>
                <a:ext cx="91440" cy="914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uFillTx/>
                </a:endParaRPr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 flipH="1">
              <a:off x="461129" y="619034"/>
              <a:ext cx="2901196" cy="1659949"/>
              <a:chOff x="7449" y="222639"/>
              <a:chExt cx="7046494" cy="4032250"/>
            </a:xfrm>
          </p:grpSpPr>
          <p:pic>
            <p:nvPicPr>
              <p:cNvPr id="187" name="Picture 2" descr="http://vector-magz.com/wp-content/uploads/2013/09/rollercoaster-clipart.png"/>
              <p:cNvPicPr>
                <a:picLocks noChangeAspect="1" noChangeArrowheads="1"/>
              </p:cNvPicPr>
              <p:nvPr/>
            </p:nvPicPr>
            <p:blipFill rotWithShape="1">
              <a:blip r:embed="rId2"/>
              <a:srcRect r="-16"/>
              <a:stretch/>
            </p:blipFill>
            <p:spPr bwMode="auto">
              <a:xfrm>
                <a:off x="1338070" y="435364"/>
                <a:ext cx="5715873" cy="3819525"/>
              </a:xfrm>
              <a:prstGeom prst="rect">
                <a:avLst/>
              </a:prstGeom>
              <a:noFill/>
            </p:spPr>
          </p:pic>
          <p:sp>
            <p:nvSpPr>
              <p:cNvPr id="188" name="Rectangle 187"/>
              <p:cNvSpPr>
                <a:spLocks/>
              </p:cNvSpPr>
              <p:nvPr/>
            </p:nvSpPr>
            <p:spPr>
              <a:xfrm rot="17708730">
                <a:off x="3556693" y="1172638"/>
                <a:ext cx="1650299" cy="6580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uFillTx/>
                </a:endParaRPr>
              </a:p>
            </p:txBody>
          </p:sp>
          <p:sp>
            <p:nvSpPr>
              <p:cNvPr id="189" name="Rectangle 188"/>
              <p:cNvSpPr>
                <a:spLocks/>
              </p:cNvSpPr>
              <p:nvPr/>
            </p:nvSpPr>
            <p:spPr>
              <a:xfrm rot="18601009">
                <a:off x="4233455" y="414934"/>
                <a:ext cx="1042626" cy="6580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uFillTx/>
                </a:endParaRPr>
              </a:p>
            </p:txBody>
          </p:sp>
          <p:pic>
            <p:nvPicPr>
              <p:cNvPr id="190" name="Picture 2" descr="http://vector-magz.com/wp-content/uploads/2013/09/rollercoaster-clipart.png"/>
              <p:cNvPicPr>
                <a:picLocks noChangeAspect="1" noChangeArrowheads="1"/>
              </p:cNvPicPr>
              <p:nvPr/>
            </p:nvPicPr>
            <p:blipFill rotWithShape="1">
              <a:blip r:embed="rId2"/>
              <a:srcRect l="667" r="75305"/>
              <a:stretch/>
            </p:blipFill>
            <p:spPr bwMode="auto">
              <a:xfrm flipH="1">
                <a:off x="7449" y="435363"/>
                <a:ext cx="1373676" cy="3819525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02" name="Oval 201"/>
          <p:cNvSpPr>
            <a:spLocks/>
          </p:cNvSpPr>
          <p:nvPr/>
        </p:nvSpPr>
        <p:spPr>
          <a:xfrm>
            <a:off x="2738852" y="8693716"/>
            <a:ext cx="91440" cy="91440"/>
          </a:xfrm>
          <a:prstGeom prst="ellipse">
            <a:avLst/>
          </a:prstGeom>
          <a:solidFill>
            <a:srgbClr val="34373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cxnSp>
        <p:nvCxnSpPr>
          <p:cNvPr id="203" name="Straight Arrow Connector 202"/>
          <p:cNvCxnSpPr/>
          <p:nvPr/>
        </p:nvCxnSpPr>
        <p:spPr>
          <a:xfrm>
            <a:off x="929937" y="8178764"/>
            <a:ext cx="0" cy="1560388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/>
          <p:nvPr/>
        </p:nvCxnSpPr>
        <p:spPr>
          <a:xfrm>
            <a:off x="2785639" y="8739437"/>
            <a:ext cx="0" cy="999715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" name="Table 204"/>
          <p:cNvGraphicFramePr>
            <a:graphicFrameLocks noGrp="1"/>
          </p:cNvGraphicFramePr>
          <p:nvPr/>
        </p:nvGraphicFramePr>
        <p:xfrm>
          <a:off x="616291" y="8824678"/>
          <a:ext cx="627291" cy="370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7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uFillTx/>
                        </a:rPr>
                        <a:t>38 m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uFillTx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6" name="Table 205"/>
          <p:cNvGraphicFramePr>
            <a:graphicFrameLocks noGrp="1"/>
          </p:cNvGraphicFramePr>
          <p:nvPr/>
        </p:nvGraphicFramePr>
        <p:xfrm>
          <a:off x="2459767" y="9053874"/>
          <a:ext cx="627291" cy="370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7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uFillTx/>
                        </a:rPr>
                        <a:t>29 m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uFillTx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7" name="TextBox 206"/>
          <p:cNvSpPr txBox="1">
            <a:spLocks/>
          </p:cNvSpPr>
          <p:nvPr/>
        </p:nvSpPr>
        <p:spPr>
          <a:xfrm>
            <a:off x="1045649" y="7915488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uFillTx/>
              </a:rPr>
              <a:t>300 kg</a:t>
            </a:r>
          </a:p>
        </p:txBody>
      </p:sp>
      <p:sp>
        <p:nvSpPr>
          <p:cNvPr id="103" name="TextBox 102"/>
          <p:cNvSpPr txBox="1">
            <a:spLocks/>
          </p:cNvSpPr>
          <p:nvPr/>
        </p:nvSpPr>
        <p:spPr>
          <a:xfrm>
            <a:off x="4058949" y="1423911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17.32 m/s</a:t>
            </a:r>
          </a:p>
        </p:txBody>
      </p:sp>
      <p:sp>
        <p:nvSpPr>
          <p:cNvPr id="104" name="TextBox 103"/>
          <p:cNvSpPr txBox="1">
            <a:spLocks/>
          </p:cNvSpPr>
          <p:nvPr/>
        </p:nvSpPr>
        <p:spPr>
          <a:xfrm>
            <a:off x="4038310" y="3864786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14.83 m/s</a:t>
            </a:r>
          </a:p>
        </p:txBody>
      </p:sp>
      <p:sp>
        <p:nvSpPr>
          <p:cNvPr id="105" name="TextBox 104"/>
          <p:cNvSpPr txBox="1">
            <a:spLocks/>
          </p:cNvSpPr>
          <p:nvPr/>
        </p:nvSpPr>
        <p:spPr>
          <a:xfrm>
            <a:off x="4038310" y="6382847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24.08 m/s</a:t>
            </a:r>
          </a:p>
        </p:txBody>
      </p:sp>
      <p:sp>
        <p:nvSpPr>
          <p:cNvPr id="106" name="TextBox 105"/>
          <p:cNvSpPr txBox="1">
            <a:spLocks/>
          </p:cNvSpPr>
          <p:nvPr/>
        </p:nvSpPr>
        <p:spPr>
          <a:xfrm>
            <a:off x="4038310" y="8903130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13.42 m/s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0" y="0"/>
          <a:ext cx="7772400" cy="1005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0">
                <a:tc>
                  <a:txBody>
                    <a:bodyPr/>
                    <a:lstStyle/>
                    <a:p>
                      <a:pPr algn="ctr"/>
                      <a:endParaRPr lang="en-US" sz="3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uFillTx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Group 1</a:t>
                      </a:r>
                    </a:p>
                  </a:txBody>
                  <a:tcPr vert="vert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0">
                <a:tc>
                  <a:txBody>
                    <a:bodyPr/>
                    <a:lstStyle/>
                    <a:p>
                      <a:pPr algn="ctr"/>
                      <a:endParaRPr lang="en-US" sz="3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uFillTx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Group 2</a:t>
                      </a:r>
                    </a:p>
                  </a:txBody>
                  <a:tcPr vert="vert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0">
                <a:tc>
                  <a:txBody>
                    <a:bodyPr/>
                    <a:lstStyle/>
                    <a:p>
                      <a:pPr algn="ctr"/>
                      <a:endParaRPr lang="en-US" sz="3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uFillTx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Group 3</a:t>
                      </a:r>
                    </a:p>
                  </a:txBody>
                  <a:tcPr vert="vert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0">
                <a:tc>
                  <a:txBody>
                    <a:bodyPr/>
                    <a:lstStyle/>
                    <a:p>
                      <a:pPr algn="ctr"/>
                      <a:endParaRPr lang="en-US" sz="3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uFillTx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Group 4</a:t>
                      </a:r>
                    </a:p>
                  </a:txBody>
                  <a:tcPr vert="vert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3" name="Right Triangle 102"/>
          <p:cNvSpPr>
            <a:spLocks/>
          </p:cNvSpPr>
          <p:nvPr/>
        </p:nvSpPr>
        <p:spPr>
          <a:xfrm>
            <a:off x="322352" y="580485"/>
            <a:ext cx="5685057" cy="1657350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104" name="Oval 103"/>
          <p:cNvSpPr>
            <a:spLocks/>
          </p:cNvSpPr>
          <p:nvPr/>
        </p:nvSpPr>
        <p:spPr>
          <a:xfrm>
            <a:off x="1773957" y="604102"/>
            <a:ext cx="438150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105" name="Oval 104"/>
          <p:cNvSpPr>
            <a:spLocks/>
          </p:cNvSpPr>
          <p:nvPr/>
        </p:nvSpPr>
        <p:spPr>
          <a:xfrm>
            <a:off x="4518142" y="1409160"/>
            <a:ext cx="438150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106" name="TextBox 105"/>
          <p:cNvSpPr txBox="1">
            <a:spLocks/>
          </p:cNvSpPr>
          <p:nvPr/>
        </p:nvSpPr>
        <p:spPr>
          <a:xfrm>
            <a:off x="2245491" y="463281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 = </a:t>
            </a:r>
            <a:r>
              <a:rPr lang="en-US" dirty="0" smtClean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 </a:t>
            </a:r>
            <a:r>
              <a:rPr lang="en-US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</a:t>
            </a:r>
          </a:p>
          <a:p>
            <a:r>
              <a:rPr lang="en-US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 = 1 J</a:t>
            </a:r>
          </a:p>
        </p:txBody>
      </p:sp>
      <p:sp>
        <p:nvSpPr>
          <p:cNvPr id="107" name="TextBox 106"/>
          <p:cNvSpPr txBox="1">
            <a:spLocks/>
          </p:cNvSpPr>
          <p:nvPr/>
        </p:nvSpPr>
        <p:spPr>
          <a:xfrm>
            <a:off x="4956292" y="1305069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 = ?</a:t>
            </a:r>
          </a:p>
          <a:p>
            <a:r>
              <a:rPr lang="en-US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 = 6 J</a:t>
            </a:r>
          </a:p>
        </p:txBody>
      </p:sp>
      <p:sp>
        <p:nvSpPr>
          <p:cNvPr id="208" name="Right Triangle 207"/>
          <p:cNvSpPr>
            <a:spLocks/>
          </p:cNvSpPr>
          <p:nvPr/>
        </p:nvSpPr>
        <p:spPr>
          <a:xfrm>
            <a:off x="322352" y="2962419"/>
            <a:ext cx="5685057" cy="1657350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09" name="Oval 208"/>
          <p:cNvSpPr>
            <a:spLocks/>
          </p:cNvSpPr>
          <p:nvPr/>
        </p:nvSpPr>
        <p:spPr>
          <a:xfrm>
            <a:off x="1773957" y="2986036"/>
            <a:ext cx="438150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10" name="Oval 209"/>
          <p:cNvSpPr>
            <a:spLocks/>
          </p:cNvSpPr>
          <p:nvPr/>
        </p:nvSpPr>
        <p:spPr>
          <a:xfrm>
            <a:off x="3864142" y="3601569"/>
            <a:ext cx="438150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11" name="TextBox 210"/>
          <p:cNvSpPr txBox="1">
            <a:spLocks/>
          </p:cNvSpPr>
          <p:nvPr/>
        </p:nvSpPr>
        <p:spPr>
          <a:xfrm>
            <a:off x="2245491" y="2845215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 = </a:t>
            </a:r>
            <a:r>
              <a:rPr lang="en-US" dirty="0" smtClean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 </a:t>
            </a:r>
            <a:r>
              <a:rPr lang="en-US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</a:t>
            </a:r>
          </a:p>
          <a:p>
            <a:r>
              <a:rPr lang="en-US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 = 2 J</a:t>
            </a:r>
          </a:p>
        </p:txBody>
      </p:sp>
      <p:sp>
        <p:nvSpPr>
          <p:cNvPr id="212" name="TextBox 211"/>
          <p:cNvSpPr txBox="1">
            <a:spLocks/>
          </p:cNvSpPr>
          <p:nvPr/>
        </p:nvSpPr>
        <p:spPr>
          <a:xfrm>
            <a:off x="4302292" y="3497478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 = ?</a:t>
            </a:r>
          </a:p>
          <a:p>
            <a:r>
              <a:rPr lang="en-US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 = 6 J</a:t>
            </a:r>
          </a:p>
        </p:txBody>
      </p:sp>
      <p:sp>
        <p:nvSpPr>
          <p:cNvPr id="213" name="Right Triangle 212"/>
          <p:cNvSpPr>
            <a:spLocks/>
          </p:cNvSpPr>
          <p:nvPr/>
        </p:nvSpPr>
        <p:spPr>
          <a:xfrm>
            <a:off x="346834" y="5540103"/>
            <a:ext cx="5685057" cy="1657350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14" name="Oval 213"/>
          <p:cNvSpPr>
            <a:spLocks/>
          </p:cNvSpPr>
          <p:nvPr/>
        </p:nvSpPr>
        <p:spPr>
          <a:xfrm>
            <a:off x="1798439" y="5563720"/>
            <a:ext cx="438150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15" name="Oval 214"/>
          <p:cNvSpPr>
            <a:spLocks/>
          </p:cNvSpPr>
          <p:nvPr/>
        </p:nvSpPr>
        <p:spPr>
          <a:xfrm>
            <a:off x="3396541" y="6033760"/>
            <a:ext cx="438150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16" name="TextBox 215"/>
          <p:cNvSpPr txBox="1">
            <a:spLocks/>
          </p:cNvSpPr>
          <p:nvPr/>
        </p:nvSpPr>
        <p:spPr>
          <a:xfrm>
            <a:off x="2269973" y="5422899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 = </a:t>
            </a:r>
            <a:r>
              <a:rPr lang="en-US" dirty="0" smtClean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 </a:t>
            </a:r>
            <a:r>
              <a:rPr lang="en-US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</a:t>
            </a:r>
          </a:p>
          <a:p>
            <a:r>
              <a:rPr lang="en-US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 = 3 J</a:t>
            </a:r>
          </a:p>
        </p:txBody>
      </p:sp>
      <p:sp>
        <p:nvSpPr>
          <p:cNvPr id="217" name="TextBox 216"/>
          <p:cNvSpPr txBox="1">
            <a:spLocks/>
          </p:cNvSpPr>
          <p:nvPr/>
        </p:nvSpPr>
        <p:spPr>
          <a:xfrm>
            <a:off x="3834691" y="5929669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 = ?</a:t>
            </a:r>
          </a:p>
          <a:p>
            <a:r>
              <a:rPr lang="en-US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 = 5 J</a:t>
            </a:r>
          </a:p>
        </p:txBody>
      </p:sp>
      <p:sp>
        <p:nvSpPr>
          <p:cNvPr id="218" name="Right Triangle 217"/>
          <p:cNvSpPr>
            <a:spLocks/>
          </p:cNvSpPr>
          <p:nvPr/>
        </p:nvSpPr>
        <p:spPr>
          <a:xfrm>
            <a:off x="346834" y="8026128"/>
            <a:ext cx="5685057" cy="1657350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19" name="Oval 218"/>
          <p:cNvSpPr>
            <a:spLocks/>
          </p:cNvSpPr>
          <p:nvPr/>
        </p:nvSpPr>
        <p:spPr>
          <a:xfrm>
            <a:off x="1798439" y="8049745"/>
            <a:ext cx="438150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20" name="Oval 219"/>
          <p:cNvSpPr>
            <a:spLocks/>
          </p:cNvSpPr>
          <p:nvPr/>
        </p:nvSpPr>
        <p:spPr>
          <a:xfrm>
            <a:off x="4513592" y="8854803"/>
            <a:ext cx="438150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21" name="TextBox 220"/>
          <p:cNvSpPr txBox="1">
            <a:spLocks/>
          </p:cNvSpPr>
          <p:nvPr/>
        </p:nvSpPr>
        <p:spPr>
          <a:xfrm>
            <a:off x="2269973" y="7908924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 = </a:t>
            </a:r>
            <a:r>
              <a:rPr lang="en-US" dirty="0" smtClean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 </a:t>
            </a:r>
            <a:r>
              <a:rPr lang="en-US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</a:t>
            </a:r>
          </a:p>
          <a:p>
            <a:r>
              <a:rPr lang="en-US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 = 4 J</a:t>
            </a:r>
          </a:p>
        </p:txBody>
      </p:sp>
      <p:sp>
        <p:nvSpPr>
          <p:cNvPr id="222" name="TextBox 221"/>
          <p:cNvSpPr txBox="1">
            <a:spLocks/>
          </p:cNvSpPr>
          <p:nvPr/>
        </p:nvSpPr>
        <p:spPr>
          <a:xfrm>
            <a:off x="4951742" y="8750712"/>
            <a:ext cx="1114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 = ?</a:t>
            </a:r>
          </a:p>
          <a:p>
            <a:r>
              <a:rPr lang="en-US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 = 10 J</a:t>
            </a:r>
          </a:p>
        </p:txBody>
      </p:sp>
      <p:sp>
        <p:nvSpPr>
          <p:cNvPr id="23" name="TextBox 22"/>
          <p:cNvSpPr txBox="1">
            <a:spLocks/>
          </p:cNvSpPr>
          <p:nvPr/>
        </p:nvSpPr>
        <p:spPr>
          <a:xfrm>
            <a:off x="4899355" y="281830"/>
            <a:ext cx="785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 </a:t>
            </a:r>
            <a:r>
              <a:rPr lang="en-US" sz="4000" dirty="0">
                <a:solidFill>
                  <a:srgbClr val="C00000"/>
                </a:solidFill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</a:t>
            </a:r>
          </a:p>
        </p:txBody>
      </p:sp>
      <p:sp>
        <p:nvSpPr>
          <p:cNvPr id="24" name="TextBox 23"/>
          <p:cNvSpPr txBox="1">
            <a:spLocks/>
          </p:cNvSpPr>
          <p:nvPr/>
        </p:nvSpPr>
        <p:spPr>
          <a:xfrm>
            <a:off x="4899355" y="2767211"/>
            <a:ext cx="785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 </a:t>
            </a:r>
            <a:r>
              <a:rPr lang="en-US" sz="4000" dirty="0">
                <a:solidFill>
                  <a:srgbClr val="C00000"/>
                </a:solidFill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</a:t>
            </a:r>
          </a:p>
        </p:txBody>
      </p:sp>
      <p:sp>
        <p:nvSpPr>
          <p:cNvPr id="25" name="TextBox 24"/>
          <p:cNvSpPr txBox="1">
            <a:spLocks/>
          </p:cNvSpPr>
          <p:nvPr/>
        </p:nvSpPr>
        <p:spPr>
          <a:xfrm>
            <a:off x="4899355" y="5252592"/>
            <a:ext cx="785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 </a:t>
            </a:r>
            <a:r>
              <a:rPr lang="en-US" sz="4000" dirty="0">
                <a:solidFill>
                  <a:srgbClr val="C00000"/>
                </a:solidFill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</a:t>
            </a:r>
          </a:p>
        </p:txBody>
      </p:sp>
      <p:sp>
        <p:nvSpPr>
          <p:cNvPr id="26" name="TextBox 25"/>
          <p:cNvSpPr txBox="1">
            <a:spLocks/>
          </p:cNvSpPr>
          <p:nvPr/>
        </p:nvSpPr>
        <p:spPr>
          <a:xfrm>
            <a:off x="4899355" y="7737973"/>
            <a:ext cx="785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 </a:t>
            </a:r>
            <a:r>
              <a:rPr lang="en-US" sz="4000" dirty="0">
                <a:solidFill>
                  <a:srgbClr val="C00000"/>
                </a:solidFill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0" y="0"/>
          <a:ext cx="7772400" cy="1005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0">
                <a:tc>
                  <a:txBody>
                    <a:bodyPr/>
                    <a:lstStyle/>
                    <a:p>
                      <a:pPr algn="ctr"/>
                      <a:endParaRPr lang="en-US" sz="3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uFillTx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Group 5</a:t>
                      </a:r>
                    </a:p>
                  </a:txBody>
                  <a:tcPr vert="vert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0">
                <a:tc>
                  <a:txBody>
                    <a:bodyPr/>
                    <a:lstStyle/>
                    <a:p>
                      <a:pPr algn="ctr"/>
                      <a:endParaRPr lang="en-US" sz="3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uFillTx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Group 6</a:t>
                      </a:r>
                    </a:p>
                  </a:txBody>
                  <a:tcPr vert="vert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0">
                <a:tc>
                  <a:txBody>
                    <a:bodyPr/>
                    <a:lstStyle/>
                    <a:p>
                      <a:pPr algn="ctr"/>
                      <a:endParaRPr lang="en-US" sz="3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uFillTx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Group 7</a:t>
                      </a:r>
                    </a:p>
                  </a:txBody>
                  <a:tcPr vert="vert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0">
                <a:tc>
                  <a:txBody>
                    <a:bodyPr/>
                    <a:lstStyle/>
                    <a:p>
                      <a:pPr algn="ctr"/>
                      <a:endParaRPr lang="en-US" sz="3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uFillTx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uFillTx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Group 8</a:t>
                      </a:r>
                    </a:p>
                  </a:txBody>
                  <a:tcPr vert="vert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3" name="Right Triangle 102"/>
          <p:cNvSpPr>
            <a:spLocks/>
          </p:cNvSpPr>
          <p:nvPr/>
        </p:nvSpPr>
        <p:spPr>
          <a:xfrm>
            <a:off x="322352" y="580485"/>
            <a:ext cx="5685057" cy="1657350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104" name="Oval 103"/>
          <p:cNvSpPr>
            <a:spLocks/>
          </p:cNvSpPr>
          <p:nvPr/>
        </p:nvSpPr>
        <p:spPr>
          <a:xfrm>
            <a:off x="1773957" y="604102"/>
            <a:ext cx="438150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105" name="Oval 104"/>
          <p:cNvSpPr>
            <a:spLocks/>
          </p:cNvSpPr>
          <p:nvPr/>
        </p:nvSpPr>
        <p:spPr>
          <a:xfrm>
            <a:off x="4771331" y="1485023"/>
            <a:ext cx="438150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106" name="TextBox 105"/>
          <p:cNvSpPr txBox="1">
            <a:spLocks/>
          </p:cNvSpPr>
          <p:nvPr/>
        </p:nvSpPr>
        <p:spPr>
          <a:xfrm>
            <a:off x="2245491" y="463281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 = </a:t>
            </a:r>
            <a:r>
              <a:rPr lang="en-US" dirty="0" smtClean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 </a:t>
            </a:r>
            <a:r>
              <a:rPr lang="en-US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</a:t>
            </a:r>
          </a:p>
          <a:p>
            <a:r>
              <a:rPr lang="en-US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 = 5 J</a:t>
            </a:r>
          </a:p>
        </p:txBody>
      </p:sp>
      <p:sp>
        <p:nvSpPr>
          <p:cNvPr id="107" name="TextBox 106"/>
          <p:cNvSpPr txBox="1">
            <a:spLocks/>
          </p:cNvSpPr>
          <p:nvPr/>
        </p:nvSpPr>
        <p:spPr>
          <a:xfrm>
            <a:off x="5209481" y="1380932"/>
            <a:ext cx="1114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 = ?</a:t>
            </a:r>
          </a:p>
          <a:p>
            <a:r>
              <a:rPr lang="en-US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 = 12 J</a:t>
            </a:r>
          </a:p>
        </p:txBody>
      </p:sp>
      <p:sp>
        <p:nvSpPr>
          <p:cNvPr id="208" name="Right Triangle 207"/>
          <p:cNvSpPr>
            <a:spLocks/>
          </p:cNvSpPr>
          <p:nvPr/>
        </p:nvSpPr>
        <p:spPr>
          <a:xfrm>
            <a:off x="322352" y="2962419"/>
            <a:ext cx="5685057" cy="1657350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09" name="Oval 208"/>
          <p:cNvSpPr>
            <a:spLocks/>
          </p:cNvSpPr>
          <p:nvPr/>
        </p:nvSpPr>
        <p:spPr>
          <a:xfrm>
            <a:off x="1773957" y="2986036"/>
            <a:ext cx="438150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10" name="Oval 209"/>
          <p:cNvSpPr>
            <a:spLocks/>
          </p:cNvSpPr>
          <p:nvPr/>
        </p:nvSpPr>
        <p:spPr>
          <a:xfrm>
            <a:off x="3295265" y="3442963"/>
            <a:ext cx="438150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11" name="TextBox 210"/>
          <p:cNvSpPr txBox="1">
            <a:spLocks/>
          </p:cNvSpPr>
          <p:nvPr/>
        </p:nvSpPr>
        <p:spPr>
          <a:xfrm>
            <a:off x="2245491" y="2845215"/>
            <a:ext cx="1109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 = </a:t>
            </a:r>
            <a:r>
              <a:rPr lang="en-US" dirty="0" smtClean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</a:t>
            </a:r>
            <a:r>
              <a:rPr lang="en-US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</a:t>
            </a:r>
          </a:p>
          <a:p>
            <a:r>
              <a:rPr lang="en-US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 = 6 J</a:t>
            </a:r>
          </a:p>
        </p:txBody>
      </p:sp>
      <p:sp>
        <p:nvSpPr>
          <p:cNvPr id="212" name="TextBox 211"/>
          <p:cNvSpPr txBox="1">
            <a:spLocks/>
          </p:cNvSpPr>
          <p:nvPr/>
        </p:nvSpPr>
        <p:spPr>
          <a:xfrm>
            <a:off x="3733415" y="3338872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 = ?</a:t>
            </a:r>
          </a:p>
          <a:p>
            <a:r>
              <a:rPr lang="en-US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 = 8 J</a:t>
            </a:r>
          </a:p>
        </p:txBody>
      </p:sp>
      <p:sp>
        <p:nvSpPr>
          <p:cNvPr id="213" name="Right Triangle 212"/>
          <p:cNvSpPr>
            <a:spLocks/>
          </p:cNvSpPr>
          <p:nvPr/>
        </p:nvSpPr>
        <p:spPr>
          <a:xfrm>
            <a:off x="346834" y="5540103"/>
            <a:ext cx="5685057" cy="1657350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14" name="Oval 213"/>
          <p:cNvSpPr>
            <a:spLocks/>
          </p:cNvSpPr>
          <p:nvPr/>
        </p:nvSpPr>
        <p:spPr>
          <a:xfrm>
            <a:off x="1798439" y="5563720"/>
            <a:ext cx="438150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15" name="Oval 214"/>
          <p:cNvSpPr>
            <a:spLocks/>
          </p:cNvSpPr>
          <p:nvPr/>
        </p:nvSpPr>
        <p:spPr>
          <a:xfrm>
            <a:off x="3396541" y="6033760"/>
            <a:ext cx="438150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16" name="TextBox 215"/>
          <p:cNvSpPr txBox="1">
            <a:spLocks/>
          </p:cNvSpPr>
          <p:nvPr/>
        </p:nvSpPr>
        <p:spPr>
          <a:xfrm>
            <a:off x="2269973" y="5422899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 = </a:t>
            </a:r>
            <a:r>
              <a:rPr lang="en-US" dirty="0" smtClean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 </a:t>
            </a:r>
            <a:r>
              <a:rPr lang="en-US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</a:t>
            </a:r>
          </a:p>
          <a:p>
            <a:r>
              <a:rPr lang="en-US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 = 7 J</a:t>
            </a:r>
          </a:p>
        </p:txBody>
      </p:sp>
      <p:sp>
        <p:nvSpPr>
          <p:cNvPr id="217" name="TextBox 216"/>
          <p:cNvSpPr txBox="1">
            <a:spLocks/>
          </p:cNvSpPr>
          <p:nvPr/>
        </p:nvSpPr>
        <p:spPr>
          <a:xfrm>
            <a:off x="3834691" y="5929669"/>
            <a:ext cx="1114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 = ?</a:t>
            </a:r>
          </a:p>
          <a:p>
            <a:r>
              <a:rPr lang="en-US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 = 10 J</a:t>
            </a:r>
          </a:p>
        </p:txBody>
      </p:sp>
      <p:sp>
        <p:nvSpPr>
          <p:cNvPr id="218" name="Right Triangle 217"/>
          <p:cNvSpPr>
            <a:spLocks/>
          </p:cNvSpPr>
          <p:nvPr/>
        </p:nvSpPr>
        <p:spPr>
          <a:xfrm>
            <a:off x="346834" y="8026128"/>
            <a:ext cx="5685057" cy="1657350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19" name="Oval 218"/>
          <p:cNvSpPr>
            <a:spLocks/>
          </p:cNvSpPr>
          <p:nvPr/>
        </p:nvSpPr>
        <p:spPr>
          <a:xfrm>
            <a:off x="1798439" y="8049745"/>
            <a:ext cx="438150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20" name="Oval 219"/>
          <p:cNvSpPr>
            <a:spLocks/>
          </p:cNvSpPr>
          <p:nvPr/>
        </p:nvSpPr>
        <p:spPr>
          <a:xfrm>
            <a:off x="3295265" y="8487895"/>
            <a:ext cx="438150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21" name="TextBox 220"/>
          <p:cNvSpPr txBox="1">
            <a:spLocks/>
          </p:cNvSpPr>
          <p:nvPr/>
        </p:nvSpPr>
        <p:spPr>
          <a:xfrm>
            <a:off x="2269973" y="7908924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 = </a:t>
            </a:r>
            <a:r>
              <a:rPr lang="en-US" dirty="0" smtClean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 </a:t>
            </a:r>
            <a:r>
              <a:rPr lang="en-US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</a:t>
            </a:r>
          </a:p>
          <a:p>
            <a:r>
              <a:rPr lang="en-US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 = 8 J</a:t>
            </a:r>
          </a:p>
        </p:txBody>
      </p:sp>
      <p:sp>
        <p:nvSpPr>
          <p:cNvPr id="222" name="TextBox 221"/>
          <p:cNvSpPr txBox="1">
            <a:spLocks/>
          </p:cNvSpPr>
          <p:nvPr/>
        </p:nvSpPr>
        <p:spPr>
          <a:xfrm>
            <a:off x="3733415" y="8383804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 = ?</a:t>
            </a:r>
          </a:p>
          <a:p>
            <a:r>
              <a:rPr lang="en-US" dirty="0"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 = 9 J</a:t>
            </a:r>
          </a:p>
        </p:txBody>
      </p:sp>
      <p:sp>
        <p:nvSpPr>
          <p:cNvPr id="23" name="TextBox 22"/>
          <p:cNvSpPr txBox="1">
            <a:spLocks/>
          </p:cNvSpPr>
          <p:nvPr/>
        </p:nvSpPr>
        <p:spPr>
          <a:xfrm>
            <a:off x="4899355" y="281830"/>
            <a:ext cx="785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 </a:t>
            </a:r>
            <a:r>
              <a:rPr lang="en-US" sz="4000" dirty="0">
                <a:solidFill>
                  <a:srgbClr val="C00000"/>
                </a:solidFill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</a:t>
            </a:r>
          </a:p>
        </p:txBody>
      </p:sp>
      <p:sp>
        <p:nvSpPr>
          <p:cNvPr id="24" name="TextBox 23"/>
          <p:cNvSpPr txBox="1">
            <a:spLocks/>
          </p:cNvSpPr>
          <p:nvPr/>
        </p:nvSpPr>
        <p:spPr>
          <a:xfrm>
            <a:off x="4899355" y="2767211"/>
            <a:ext cx="785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 </a:t>
            </a:r>
            <a:r>
              <a:rPr lang="en-US" sz="4000" dirty="0">
                <a:solidFill>
                  <a:srgbClr val="C00000"/>
                </a:solidFill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</a:t>
            </a:r>
          </a:p>
        </p:txBody>
      </p:sp>
      <p:sp>
        <p:nvSpPr>
          <p:cNvPr id="25" name="TextBox 24"/>
          <p:cNvSpPr txBox="1">
            <a:spLocks/>
          </p:cNvSpPr>
          <p:nvPr/>
        </p:nvSpPr>
        <p:spPr>
          <a:xfrm>
            <a:off x="4899355" y="5252592"/>
            <a:ext cx="785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 </a:t>
            </a:r>
            <a:r>
              <a:rPr lang="en-US" sz="4000" dirty="0">
                <a:solidFill>
                  <a:srgbClr val="C00000"/>
                </a:solidFill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</a:t>
            </a:r>
          </a:p>
        </p:txBody>
      </p:sp>
      <p:sp>
        <p:nvSpPr>
          <p:cNvPr id="26" name="TextBox 25"/>
          <p:cNvSpPr txBox="1">
            <a:spLocks/>
          </p:cNvSpPr>
          <p:nvPr/>
        </p:nvSpPr>
        <p:spPr>
          <a:xfrm>
            <a:off x="4899355" y="7737973"/>
            <a:ext cx="785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7 </a:t>
            </a:r>
            <a:r>
              <a:rPr lang="en-US" sz="4000" dirty="0">
                <a:solidFill>
                  <a:srgbClr val="C00000"/>
                </a:solidFill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4637</TotalTime>
  <Words>533</Words>
  <Application>Microsoft Office PowerPoint</Application>
  <PresentationFormat>Custom</PresentationFormat>
  <Paragraphs>149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Ebrima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Breakout - Solutions</dc:title>
  <dc:creator>Joe Cossette</dc:creator>
  <cp:lastModifiedBy>Cossette, Joseph</cp:lastModifiedBy>
  <cp:revision>113</cp:revision>
  <cp:lastPrinted>2018-04-09T15:26:40Z</cp:lastPrinted>
  <dcterms:created xsi:type="dcterms:W3CDTF">2017-09-02T22:35:45Z</dcterms:created>
  <dcterms:modified xsi:type="dcterms:W3CDTF">2019-04-08T19:34:41Z</dcterms:modified>
</cp:coreProperties>
</file>