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514" r:id="rId3"/>
    <p:sldId id="556" r:id="rId4"/>
    <p:sldId id="580" r:id="rId5"/>
    <p:sldId id="515" r:id="rId6"/>
    <p:sldId id="581" r:id="rId7"/>
    <p:sldId id="558" r:id="rId8"/>
    <p:sldId id="582" r:id="rId9"/>
    <p:sldId id="559" r:id="rId10"/>
    <p:sldId id="506" r:id="rId11"/>
    <p:sldId id="552" r:id="rId12"/>
    <p:sldId id="583" r:id="rId13"/>
    <p:sldId id="543" r:id="rId14"/>
    <p:sldId id="503" r:id="rId15"/>
    <p:sldId id="504" r:id="rId16"/>
    <p:sldId id="513" r:id="rId17"/>
    <p:sldId id="507" r:id="rId18"/>
    <p:sldId id="547" r:id="rId19"/>
    <p:sldId id="510" r:id="rId20"/>
    <p:sldId id="511" r:id="rId21"/>
    <p:sldId id="502" r:id="rId22"/>
    <p:sldId id="533" r:id="rId23"/>
    <p:sldId id="584" r:id="rId24"/>
    <p:sldId id="549" r:id="rId25"/>
    <p:sldId id="538" r:id="rId26"/>
    <p:sldId id="578" r:id="rId27"/>
    <p:sldId id="5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78"/>
    <a:srgbClr val="FFC972"/>
    <a:srgbClr val="FFF783"/>
    <a:srgbClr val="40C2B9"/>
    <a:srgbClr val="FFFF00"/>
    <a:srgbClr val="002060"/>
    <a:srgbClr val="FF00FF"/>
    <a:srgbClr val="EAACAC"/>
    <a:srgbClr val="FFFFFF"/>
    <a:srgbClr val="EE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280" autoAdjust="0"/>
  </p:normalViewPr>
  <p:slideViewPr>
    <p:cSldViewPr snapToGrid="0">
      <p:cViewPr varScale="1">
        <p:scale>
          <a:sx n="111" d="100"/>
          <a:sy n="111" d="100"/>
        </p:scale>
        <p:origin x="15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5.png"/><Relationship Id="rId4" Type="http://schemas.openxmlformats.org/officeDocument/2006/relationships/image" Target="../media/image52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Energy Sources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</a:t>
            </a:r>
            <a:r>
              <a:rPr lang="en-US"/>
              <a:t>| Energy </a:t>
            </a:r>
            <a:r>
              <a:rPr lang="en-US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is the best?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82" y="1518592"/>
            <a:ext cx="86200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+mj-lt"/>
              </a:rPr>
              <a:t>That’s a hard question and depends on many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+mj-lt"/>
            </a:endParaRPr>
          </a:p>
          <a:p>
            <a:r>
              <a:rPr lang="en-US" sz="3100" dirty="0">
                <a:latin typeface="+mj-lt"/>
              </a:rPr>
              <a:t>Some of the big ones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Energy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Availability and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Politics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Environmental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6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Electricity Generation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87F420-7F5D-4FB8-AA4D-8CA0224E07C5}"/>
              </a:ext>
            </a:extLst>
          </p:cNvPr>
          <p:cNvSpPr txBox="1"/>
          <p:nvPr/>
        </p:nvSpPr>
        <p:spPr>
          <a:xfrm>
            <a:off x="3124296" y="6460958"/>
            <a:ext cx="588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https://www.eia.gov/totalenergy/data/monthly/pdf/mer.pdf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95CB8-C452-4612-9C99-2D0D6ACA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930"/>
            <a:ext cx="9144000" cy="410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16A15-390D-4624-97A9-CE8E73F5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449946"/>
            <a:ext cx="4470400" cy="17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3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356" y="2317292"/>
            <a:ext cx="1356002" cy="1084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10" y="2311857"/>
            <a:ext cx="1362956" cy="1147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vs. Non Renewable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27" y="1518592"/>
            <a:ext cx="867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Highlight the primary energy sources that are considered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renewable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53" y="2283693"/>
            <a:ext cx="1212325" cy="1117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076" y="3539173"/>
            <a:ext cx="1328187" cy="1189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873" y="2294600"/>
            <a:ext cx="987448" cy="112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393" y="2310032"/>
            <a:ext cx="1008310" cy="1105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55" y="3564278"/>
            <a:ext cx="910955" cy="11891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7815" y="3583153"/>
            <a:ext cx="848370" cy="108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7393" y="3583153"/>
            <a:ext cx="959632" cy="10639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2142" y="3582443"/>
            <a:ext cx="977635" cy="11968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3553" y="5233342"/>
            <a:ext cx="8675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*Note: this doesn’t mean that it cannot </a:t>
            </a:r>
            <a:r>
              <a:rPr lang="en-US" sz="2400" b="1" u="sng" dirty="0">
                <a:solidFill>
                  <a:srgbClr val="002060"/>
                </a:solidFill>
                <a:latin typeface="+mj-lt"/>
              </a:rPr>
              <a:t>ever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be replaced, just that it 		won’t happen in any sort of useful time frame…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5C63C6-662F-4BA5-9BF4-441916F66FC1}"/>
              </a:ext>
            </a:extLst>
          </p:cNvPr>
          <p:cNvSpPr/>
          <p:nvPr/>
        </p:nvSpPr>
        <p:spPr>
          <a:xfrm>
            <a:off x="380853" y="3539173"/>
            <a:ext cx="947057" cy="1240133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2FD55E-E687-4C8B-B578-95E372D27947}"/>
              </a:ext>
            </a:extLst>
          </p:cNvPr>
          <p:cNvSpPr/>
          <p:nvPr/>
        </p:nvSpPr>
        <p:spPr>
          <a:xfrm>
            <a:off x="2140393" y="2230500"/>
            <a:ext cx="1435453" cy="1240133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37B33F-A64A-48D5-9912-B3BF43F0B779}"/>
              </a:ext>
            </a:extLst>
          </p:cNvPr>
          <p:cNvSpPr/>
          <p:nvPr/>
        </p:nvSpPr>
        <p:spPr>
          <a:xfrm>
            <a:off x="4085771" y="3530252"/>
            <a:ext cx="947057" cy="1240133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C21CE7-FD9A-47D8-8678-5F5ADBAA4C03}"/>
              </a:ext>
            </a:extLst>
          </p:cNvPr>
          <p:cNvSpPr/>
          <p:nvPr/>
        </p:nvSpPr>
        <p:spPr>
          <a:xfrm>
            <a:off x="5861246" y="2230500"/>
            <a:ext cx="1435453" cy="1240133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F2A0C2-F2D3-44D8-9CD0-3AAF6FBA385E}"/>
              </a:ext>
            </a:extLst>
          </p:cNvPr>
          <p:cNvSpPr/>
          <p:nvPr/>
        </p:nvSpPr>
        <p:spPr>
          <a:xfrm>
            <a:off x="7722032" y="3530251"/>
            <a:ext cx="1053815" cy="1240133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59" y="1518592"/>
            <a:ext cx="856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Almost every energy source has the same general path</a:t>
            </a:r>
          </a:p>
        </p:txBody>
      </p:sp>
      <p:pic>
        <p:nvPicPr>
          <p:cNvPr id="6146" name="Picture 2" descr="Image result for heat steam generator electric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2"/>
          <a:stretch/>
        </p:blipFill>
        <p:spPr bwMode="auto">
          <a:xfrm>
            <a:off x="1909059" y="2194069"/>
            <a:ext cx="5325882" cy="378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0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Sankey Diagram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5725" y="2762250"/>
            <a:ext cx="1295400" cy="165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191125" y="2468588"/>
            <a:ext cx="3524250" cy="1355562"/>
          </a:xfrm>
          <a:prstGeom prst="rightArrow">
            <a:avLst>
              <a:gd name="adj1" fmla="val 100000"/>
              <a:gd name="adj2" fmla="val 545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 Arrow 3"/>
          <p:cNvSpPr/>
          <p:nvPr/>
        </p:nvSpPr>
        <p:spPr>
          <a:xfrm rot="5400000">
            <a:off x="5420450" y="3528150"/>
            <a:ext cx="1176475" cy="1768475"/>
          </a:xfrm>
          <a:prstGeom prst="bentArrow">
            <a:avLst>
              <a:gd name="adj1" fmla="val 50000"/>
              <a:gd name="adj2" fmla="val 25000"/>
              <a:gd name="adj3" fmla="val 25539"/>
              <a:gd name="adj4" fmla="val 645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2561" y="3097747"/>
            <a:ext cx="143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Energy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0199" y="2628108"/>
            <a:ext cx="143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Energy 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987" y="5000625"/>
            <a:ext cx="1435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  <a:latin typeface="+mj-lt"/>
              </a:rPr>
              <a:t>Energy Lost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575" y="1680906"/>
            <a:ext cx="3209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Sometimes it’s easiest to represent energy flow in a picture. 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 these diagrams the width of the arrow represents the amount of energy</a:t>
            </a:r>
          </a:p>
        </p:txBody>
      </p:sp>
      <p:sp>
        <p:nvSpPr>
          <p:cNvPr id="12" name="Bent Arrow 11"/>
          <p:cNvSpPr/>
          <p:nvPr/>
        </p:nvSpPr>
        <p:spPr>
          <a:xfrm rot="10800000" flipH="1">
            <a:off x="4100513" y="2174874"/>
            <a:ext cx="1320978" cy="587373"/>
          </a:xfrm>
          <a:prstGeom prst="bentArrow">
            <a:avLst>
              <a:gd name="adj1" fmla="val 50000"/>
              <a:gd name="adj2" fmla="val 25000"/>
              <a:gd name="adj3" fmla="val 25539"/>
              <a:gd name="adj4" fmla="val 945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0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EC7E100-38CC-4F67-800C-F2B550B500E7}"/>
              </a:ext>
            </a:extLst>
          </p:cNvPr>
          <p:cNvSpPr/>
          <p:nvPr/>
        </p:nvSpPr>
        <p:spPr>
          <a:xfrm>
            <a:off x="132808" y="2310562"/>
            <a:ext cx="4439189" cy="2553538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Sankey Diagrams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59" y="1518592"/>
            <a:ext cx="856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Which process is more efficient?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759" y="2468588"/>
            <a:ext cx="1295400" cy="1944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99159" y="2468588"/>
            <a:ext cx="2839491" cy="1150912"/>
          </a:xfrm>
          <a:prstGeom prst="rightArrow">
            <a:avLst>
              <a:gd name="adj1" fmla="val 100000"/>
              <a:gd name="adj2" fmla="val 545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5400000">
            <a:off x="1705248" y="4036491"/>
            <a:ext cx="541337" cy="753517"/>
          </a:xfrm>
          <a:prstGeom prst="bentArrow">
            <a:avLst>
              <a:gd name="adj1" fmla="val 50000"/>
              <a:gd name="adj2" fmla="val 25000"/>
              <a:gd name="adj3" fmla="val 25539"/>
              <a:gd name="adj4" fmla="val 645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1901180" y="3308498"/>
            <a:ext cx="1064418" cy="1686422"/>
          </a:xfrm>
          <a:prstGeom prst="bentArrow">
            <a:avLst>
              <a:gd name="adj1" fmla="val 50000"/>
              <a:gd name="adj2" fmla="val 25000"/>
              <a:gd name="adj3" fmla="val 25539"/>
              <a:gd name="adj4" fmla="val 645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9084" y="2468588"/>
            <a:ext cx="1295400" cy="1944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104484" y="2468588"/>
            <a:ext cx="2839491" cy="817537"/>
          </a:xfrm>
          <a:prstGeom prst="rightArrow">
            <a:avLst>
              <a:gd name="adj1" fmla="val 100000"/>
              <a:gd name="adj2" fmla="val 5457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>
          <a:xfrm rot="5400000">
            <a:off x="6148427" y="3214150"/>
            <a:ext cx="2294946" cy="2400798"/>
          </a:xfrm>
          <a:prstGeom prst="bentArrow">
            <a:avLst>
              <a:gd name="adj1" fmla="val 50000"/>
              <a:gd name="adj2" fmla="val 25000"/>
              <a:gd name="adj3" fmla="val 25539"/>
              <a:gd name="adj4" fmla="val 645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50B6C3-F0CB-46A0-B433-DCCBA3F07063}"/>
              </a:ext>
            </a:extLst>
          </p:cNvPr>
          <p:cNvSpPr txBox="1"/>
          <p:nvPr/>
        </p:nvSpPr>
        <p:spPr>
          <a:xfrm>
            <a:off x="334153" y="2933087"/>
            <a:ext cx="726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57DB78-EFAF-4E9D-A735-392A0E74E557}"/>
              </a:ext>
            </a:extLst>
          </p:cNvPr>
          <p:cNvSpPr txBox="1"/>
          <p:nvPr/>
        </p:nvSpPr>
        <p:spPr>
          <a:xfrm>
            <a:off x="4840809" y="2921168"/>
            <a:ext cx="678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0D74E4-C425-4A47-A99A-75528FAB1BBE}"/>
              </a:ext>
            </a:extLst>
          </p:cNvPr>
          <p:cNvSpPr txBox="1"/>
          <p:nvPr/>
        </p:nvSpPr>
        <p:spPr>
          <a:xfrm>
            <a:off x="1405797" y="3148531"/>
            <a:ext cx="67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2F7D60-BFB9-4B99-878F-37496902FB8C}"/>
              </a:ext>
            </a:extLst>
          </p:cNvPr>
          <p:cNvCxnSpPr>
            <a:cxnSpLocks/>
          </p:cNvCxnSpPr>
          <p:nvPr/>
        </p:nvCxnSpPr>
        <p:spPr>
          <a:xfrm flipH="1" flipV="1">
            <a:off x="1744345" y="2468587"/>
            <a:ext cx="0" cy="67994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B24160-960E-4D7E-AFD6-B630D472B065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1744345" y="3733306"/>
            <a:ext cx="0" cy="6799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5382EBC-0035-41BC-8332-F92715653CB0}"/>
              </a:ext>
            </a:extLst>
          </p:cNvPr>
          <p:cNvSpPr txBox="1"/>
          <p:nvPr/>
        </p:nvSpPr>
        <p:spPr>
          <a:xfrm>
            <a:off x="2806700" y="2751657"/>
            <a:ext cx="9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1AA6333-4A40-49D6-BB08-D8C5321BFDA3}"/>
              </a:ext>
            </a:extLst>
          </p:cNvPr>
          <p:cNvCxnSpPr>
            <a:cxnSpLocks/>
          </p:cNvCxnSpPr>
          <p:nvPr/>
        </p:nvCxnSpPr>
        <p:spPr>
          <a:xfrm flipV="1">
            <a:off x="3365500" y="2467421"/>
            <a:ext cx="0" cy="47156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CF71150-6149-4608-9B0C-FC7DFC804618}"/>
              </a:ext>
            </a:extLst>
          </p:cNvPr>
          <p:cNvCxnSpPr>
            <a:cxnSpLocks/>
          </p:cNvCxnSpPr>
          <p:nvPr/>
        </p:nvCxnSpPr>
        <p:spPr>
          <a:xfrm flipV="1">
            <a:off x="3365500" y="3241182"/>
            <a:ext cx="0" cy="37831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F236DBC-1504-4C11-93FA-EB2C0AC88FF1}"/>
              </a:ext>
            </a:extLst>
          </p:cNvPr>
          <p:cNvSpPr txBox="1"/>
          <p:nvPr/>
        </p:nvSpPr>
        <p:spPr>
          <a:xfrm>
            <a:off x="5891894" y="3147365"/>
            <a:ext cx="67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9B88F11-D90A-44D4-BC65-2DCDD98471DD}"/>
              </a:ext>
            </a:extLst>
          </p:cNvPr>
          <p:cNvCxnSpPr>
            <a:cxnSpLocks/>
          </p:cNvCxnSpPr>
          <p:nvPr/>
        </p:nvCxnSpPr>
        <p:spPr>
          <a:xfrm flipH="1" flipV="1">
            <a:off x="6230442" y="2467421"/>
            <a:ext cx="0" cy="67994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2C1C75B-B874-400A-8E7D-944ED2BC51E2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6230442" y="3732140"/>
            <a:ext cx="0" cy="6799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1F55FB0-6455-4664-BD91-AC7D028801B0}"/>
              </a:ext>
            </a:extLst>
          </p:cNvPr>
          <p:cNvSpPr txBox="1"/>
          <p:nvPr/>
        </p:nvSpPr>
        <p:spPr>
          <a:xfrm>
            <a:off x="7518399" y="2579406"/>
            <a:ext cx="9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494B50-D851-4A42-AC1A-3AA1FB714BEC}"/>
              </a:ext>
            </a:extLst>
          </p:cNvPr>
          <p:cNvCxnSpPr>
            <a:cxnSpLocks/>
          </p:cNvCxnSpPr>
          <p:nvPr/>
        </p:nvCxnSpPr>
        <p:spPr>
          <a:xfrm flipV="1">
            <a:off x="8074029" y="2467421"/>
            <a:ext cx="0" cy="2830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E15020-82DA-41EB-ADE2-3902A3BCF003}"/>
              </a:ext>
            </a:extLst>
          </p:cNvPr>
          <p:cNvCxnSpPr>
            <a:cxnSpLocks/>
          </p:cNvCxnSpPr>
          <p:nvPr/>
        </p:nvCxnSpPr>
        <p:spPr>
          <a:xfrm flipV="1">
            <a:off x="8074029" y="3076580"/>
            <a:ext cx="0" cy="2095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9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/>
      <p:bldP spid="49" grpId="0"/>
      <p:bldP spid="52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4681FB-D4E4-4A67-9E48-60D41BDE7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" y="1386611"/>
            <a:ext cx="9144000" cy="4974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Energy Flow 2018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654" y="5735781"/>
            <a:ext cx="393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*Measurements listed in quadrillion Btu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99ECB-1D1C-4D4B-ACF0-A78DFEC1A3D3}"/>
              </a:ext>
            </a:extLst>
          </p:cNvPr>
          <p:cNvSpPr txBox="1"/>
          <p:nvPr/>
        </p:nvSpPr>
        <p:spPr>
          <a:xfrm>
            <a:off x="1870380" y="6447103"/>
            <a:ext cx="720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https://www.eia.gov/totalenergy/data/monthly/pdf/flow/total_energy.pdf</a:t>
            </a:r>
          </a:p>
        </p:txBody>
      </p:sp>
    </p:spTree>
    <p:extLst>
      <p:ext uri="{BB962C8B-B14F-4D97-AF65-F5344CB8AC3E}">
        <p14:creationId xmlns:p14="http://schemas.microsoft.com/office/powerpoint/2010/main" val="2231410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6377B-E57A-4A3D-9744-259F9D401B41}"/>
              </a:ext>
            </a:extLst>
          </p:cNvPr>
          <p:cNvSpPr/>
          <p:nvPr/>
        </p:nvSpPr>
        <p:spPr>
          <a:xfrm>
            <a:off x="266700" y="6442013"/>
            <a:ext cx="87453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https://www.lazard.com/perspective/lcoe2020</a:t>
            </a:r>
          </a:p>
        </p:txBody>
      </p:sp>
      <p:pic>
        <p:nvPicPr>
          <p:cNvPr id="3074" name="Picture 2" descr="Lcoe">
            <a:extLst>
              <a:ext uri="{FF2B5EF4-FFF2-40B4-BE49-F238E27FC236}">
                <a16:creationId xmlns:a16="http://schemas.microsoft.com/office/drawing/2014/main" id="{AAF2562B-41AC-4211-97EB-D3CE7CC65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4"/>
          <a:stretch/>
        </p:blipFill>
        <p:spPr bwMode="auto">
          <a:xfrm>
            <a:off x="44789" y="1680906"/>
            <a:ext cx="9054421" cy="43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1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356" y="2317292"/>
            <a:ext cx="1356002" cy="1084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10" y="2311857"/>
            <a:ext cx="1362956" cy="1147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Emissions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27" y="1518592"/>
            <a:ext cx="86754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latin typeface="+mj-lt"/>
              </a:rPr>
              <a:t>Highlight the primary energy sources that are produce Carbon Dioxide</a:t>
            </a:r>
            <a:endParaRPr lang="en-US" sz="23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53" y="2283693"/>
            <a:ext cx="1212325" cy="1117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076" y="3539173"/>
            <a:ext cx="1328187" cy="1189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873" y="2294600"/>
            <a:ext cx="987448" cy="112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393" y="2310032"/>
            <a:ext cx="1008310" cy="1105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55" y="3564278"/>
            <a:ext cx="910955" cy="11891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7815" y="3583153"/>
            <a:ext cx="848370" cy="108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7393" y="3583153"/>
            <a:ext cx="959632" cy="10639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2142" y="3582443"/>
            <a:ext cx="977635" cy="11968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3553" y="5233342"/>
            <a:ext cx="867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*Note: this is just one of several greenhouse gases. We’ll discuss this.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726BEA-4DBC-4FC1-8B40-C9A6648B0FA5}"/>
              </a:ext>
            </a:extLst>
          </p:cNvPr>
          <p:cNvSpPr/>
          <p:nvPr/>
        </p:nvSpPr>
        <p:spPr>
          <a:xfrm>
            <a:off x="348297" y="2227668"/>
            <a:ext cx="1257581" cy="1240133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36DE14-B660-4567-8434-FF6BF5CFAB74}"/>
              </a:ext>
            </a:extLst>
          </p:cNvPr>
          <p:cNvSpPr/>
          <p:nvPr/>
        </p:nvSpPr>
        <p:spPr>
          <a:xfrm>
            <a:off x="2117442" y="3497891"/>
            <a:ext cx="1435453" cy="1240133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AD2B7B-0A42-499D-B58B-9DF4ED927F82}"/>
              </a:ext>
            </a:extLst>
          </p:cNvPr>
          <p:cNvSpPr/>
          <p:nvPr/>
        </p:nvSpPr>
        <p:spPr>
          <a:xfrm>
            <a:off x="4053215" y="2218747"/>
            <a:ext cx="987448" cy="1240133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99D554-D2C5-41F0-91B8-33BA352EF0C2}"/>
              </a:ext>
            </a:extLst>
          </p:cNvPr>
          <p:cNvSpPr/>
          <p:nvPr/>
        </p:nvSpPr>
        <p:spPr>
          <a:xfrm>
            <a:off x="5834913" y="3526360"/>
            <a:ext cx="1435453" cy="1265646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1CB981-C225-47F2-9544-82918C39B69A}"/>
              </a:ext>
            </a:extLst>
          </p:cNvPr>
          <p:cNvSpPr/>
          <p:nvPr/>
        </p:nvSpPr>
        <p:spPr>
          <a:xfrm>
            <a:off x="7689476" y="3526846"/>
            <a:ext cx="1106227" cy="1240133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Dependency and Politics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" y="1680906"/>
            <a:ext cx="7810500" cy="41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4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Image result for hydropow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9" r="11566"/>
          <a:stretch/>
        </p:blipFill>
        <p:spPr bwMode="auto">
          <a:xfrm>
            <a:off x="2991765" y="5272249"/>
            <a:ext cx="1454056" cy="9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wind 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78" y="4408755"/>
            <a:ext cx="1649129" cy="12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Energy Used For?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435" y="1422176"/>
            <a:ext cx="3661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Residential/Commercial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780" y="1422176"/>
            <a:ext cx="153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Industrial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9508" y="3920813"/>
            <a:ext cx="223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Electric Power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8824" y="3920813"/>
            <a:ext cx="228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Transportation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597" y="3802283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5" idx="2"/>
          </p:cNvCxnSpPr>
          <p:nvPr/>
        </p:nvCxnSpPr>
        <p:spPr>
          <a:xfrm flipH="1" flipV="1">
            <a:off x="4572000" y="1300766"/>
            <a:ext cx="14597" cy="500305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Image result for steel manufactu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96" y="2012950"/>
            <a:ext cx="2398427" cy="16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aper manufactur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2"/>
          <a:stretch/>
        </p:blipFill>
        <p:spPr bwMode="auto">
          <a:xfrm>
            <a:off x="4771901" y="2013434"/>
            <a:ext cx="1935690" cy="16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thermost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" y="2006781"/>
            <a:ext cx="1607126" cy="16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stove t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51" y="2205325"/>
            <a:ext cx="2143494" cy="12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power pla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" y="4444033"/>
            <a:ext cx="1123976" cy="11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solar pane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03" y="5228840"/>
            <a:ext cx="1500787" cy="10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Image result for priu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96" y="5272248"/>
            <a:ext cx="2449193" cy="9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Image result for semi tru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3" y="4537933"/>
            <a:ext cx="1785968" cy="10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Image result for airpla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588" y="4047850"/>
            <a:ext cx="1968507" cy="15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99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Load Requirements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273" y="1518592"/>
            <a:ext cx="8664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j-lt"/>
              </a:rPr>
              <a:t>Energy needs to be available when electricity is most needed but should also be available other times as well.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62" y="3050243"/>
            <a:ext cx="5725324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0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3725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our Energy Come From?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3E7DE-94FB-4AA3-80DA-6745E39EE504}"/>
              </a:ext>
            </a:extLst>
          </p:cNvPr>
          <p:cNvSpPr txBox="1"/>
          <p:nvPr/>
        </p:nvSpPr>
        <p:spPr>
          <a:xfrm>
            <a:off x="737687" y="6437987"/>
            <a:ext cx="852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the U.S. Energy Information Administration | https://www.eia.gov/state/?sid=MN   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17AA1936-E1ED-4828-AB76-CE248FCB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39" y="1492015"/>
            <a:ext cx="6908316" cy="46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9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our Energy Come From?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8E321C-5C24-4F01-8B9E-94BA6BFD1614}"/>
              </a:ext>
            </a:extLst>
          </p:cNvPr>
          <p:cNvSpPr txBox="1"/>
          <p:nvPr/>
        </p:nvSpPr>
        <p:spPr>
          <a:xfrm>
            <a:off x="737687" y="6437987"/>
            <a:ext cx="852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the U.S. Energy Information Administration | https://www.eia.gov/state/?sid=MN   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539DE955-C162-449D-940A-E76EF36B7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00" y="1507669"/>
            <a:ext cx="7005999" cy="46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Density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1012" y="1465051"/>
          <a:ext cx="8181975" cy="57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81975">
                  <a:extLst>
                    <a:ext uri="{9D8B030D-6E8A-4147-A177-3AD203B41FA5}">
                      <a16:colId xmlns:a16="http://schemas.microsoft.com/office/drawing/2014/main" val="978210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Specific Energy = Energy per Unit Mass  [J kg</a:t>
                      </a:r>
                      <a:r>
                        <a:rPr lang="en-US" sz="32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50674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1011" y="2179426"/>
          <a:ext cx="8181975" cy="579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81975">
                  <a:extLst>
                    <a:ext uri="{9D8B030D-6E8A-4147-A177-3AD203B41FA5}">
                      <a16:colId xmlns:a16="http://schemas.microsoft.com/office/drawing/2014/main" val="978210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latin typeface="+mj-lt"/>
                        </a:rPr>
                        <a:t>Energy</a:t>
                      </a:r>
                      <a:r>
                        <a:rPr lang="en-US" sz="3200" b="0" kern="1200" baseline="0" dirty="0">
                          <a:latin typeface="+mj-lt"/>
                        </a:rPr>
                        <a:t> Density </a:t>
                      </a:r>
                      <a:r>
                        <a:rPr lang="en-US" sz="3200" b="0" kern="1200" dirty="0">
                          <a:latin typeface="+mj-lt"/>
                        </a:rPr>
                        <a:t>= Energy per Unit Volume  [J m</a:t>
                      </a:r>
                      <a:r>
                        <a:rPr lang="en-US" sz="3200" b="0" kern="1200" baseline="30000" dirty="0">
                          <a:latin typeface="+mj-lt"/>
                        </a:rPr>
                        <a:t>-3</a:t>
                      </a:r>
                      <a:r>
                        <a:rPr lang="en-US" sz="3200" b="0" kern="1200" dirty="0">
                          <a:latin typeface="+mj-lt"/>
                        </a:rPr>
                        <a:t>]</a:t>
                      </a:r>
                      <a:endParaRPr lang="en-US" sz="32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506743"/>
                  </a:ext>
                </a:extLst>
              </a:tr>
            </a:tbl>
          </a:graphicData>
        </a:graphic>
      </p:graphicFrame>
      <p:pic>
        <p:nvPicPr>
          <p:cNvPr id="7170" name="Picture 2" descr="http://energyeducation.ca/wiki/images/6/62/Log_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30" y="3014836"/>
            <a:ext cx="3850856" cy="30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1011" y="3429000"/>
                <a:ext cx="13874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1" y="3429000"/>
                <a:ext cx="138743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0066" y="5088196"/>
                <a:ext cx="148085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66" y="5088196"/>
                <a:ext cx="1480854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FC57DE-65CE-4663-8A1C-FB03FF36CB05}"/>
                  </a:ext>
                </a:extLst>
              </p:cNvPr>
              <p:cNvSpPr txBox="1"/>
              <p:nvPr/>
            </p:nvSpPr>
            <p:spPr>
              <a:xfrm>
                <a:off x="1921748" y="3010027"/>
                <a:ext cx="666144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FC57DE-65CE-4663-8A1C-FB03FF36C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48" y="3010027"/>
                <a:ext cx="666144" cy="1382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F93D22-26BB-4FCC-AFA6-0F63C4AF3E88}"/>
                  </a:ext>
                </a:extLst>
              </p:cNvPr>
              <p:cNvSpPr txBox="1"/>
              <p:nvPr/>
            </p:nvSpPr>
            <p:spPr>
              <a:xfrm>
                <a:off x="3548338" y="4696420"/>
                <a:ext cx="548227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F93D22-26BB-4FCC-AFA6-0F63C4AF3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338" y="4696420"/>
                <a:ext cx="548227" cy="13828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3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Density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49334" y="1531726"/>
          <a:ext cx="8294617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761">
                  <a:extLst>
                    <a:ext uri="{9D8B030D-6E8A-4147-A177-3AD203B41FA5}">
                      <a16:colId xmlns:a16="http://schemas.microsoft.com/office/drawing/2014/main" val="2659689550"/>
                    </a:ext>
                  </a:extLst>
                </a:gridCol>
                <a:gridCol w="2627428">
                  <a:extLst>
                    <a:ext uri="{9D8B030D-6E8A-4147-A177-3AD203B41FA5}">
                      <a16:colId xmlns:a16="http://schemas.microsoft.com/office/drawing/2014/main" val="2723186422"/>
                    </a:ext>
                  </a:extLst>
                </a:gridCol>
                <a:gridCol w="2627428">
                  <a:extLst>
                    <a:ext uri="{9D8B030D-6E8A-4147-A177-3AD203B41FA5}">
                      <a16:colId xmlns:a16="http://schemas.microsoft.com/office/drawing/2014/main" val="2909832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</a:t>
                      </a:r>
                      <a:r>
                        <a:rPr lang="en-US" baseline="0" dirty="0"/>
                        <a:t> Energy / MJ kg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Energy Density </a:t>
                      </a:r>
                      <a:r>
                        <a:rPr lang="en-US" baseline="0" dirty="0"/>
                        <a:t>/ MJ m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Uranium – (Nuclear</a:t>
                      </a:r>
                      <a:r>
                        <a:rPr lang="en-US" baseline="0" dirty="0">
                          <a:latin typeface="+mj-lt"/>
                        </a:rPr>
                        <a:t> Fission)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83,000,000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15,000,000,000,000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2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Natural</a:t>
                      </a:r>
                      <a:r>
                        <a:rPr lang="en-US" baseline="0" dirty="0">
                          <a:latin typeface="+mj-lt"/>
                        </a:rPr>
                        <a:t> Gas (Methane)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5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Gasoline/Petrol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34,000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6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Crude</a:t>
                      </a:r>
                      <a:r>
                        <a:rPr lang="en-US" baseline="0" dirty="0">
                          <a:latin typeface="+mj-lt"/>
                        </a:rPr>
                        <a:t> Oil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36,500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23,000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4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21,000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99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87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Average</a:t>
                      </a:r>
                      <a:r>
                        <a:rPr lang="en-US" baseline="0" dirty="0">
                          <a:latin typeface="+mj-lt"/>
                        </a:rPr>
                        <a:t> Food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+mj-lt"/>
                        </a:rPr>
                        <a:t>Varies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5956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325" y="5100246"/>
            <a:ext cx="5881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Why are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Specific Energy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and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Energy Density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important?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EC401-ED3D-455E-B2BC-6609E472E709}"/>
              </a:ext>
            </a:extLst>
          </p:cNvPr>
          <p:cNvSpPr txBox="1"/>
          <p:nvPr/>
        </p:nvSpPr>
        <p:spPr>
          <a:xfrm>
            <a:off x="602804" y="5617016"/>
            <a:ext cx="7938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Higher energy density lowers transportation and storage costs</a:t>
            </a:r>
          </a:p>
        </p:txBody>
      </p:sp>
    </p:spTree>
    <p:extLst>
      <p:ext uri="{BB962C8B-B14F-4D97-AF65-F5344CB8AC3E}">
        <p14:creationId xmlns:p14="http://schemas.microsoft.com/office/powerpoint/2010/main" val="35137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and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83507B-438E-4D62-8EC3-536C3EDFBFD6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80906"/>
          <a:ext cx="3911600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3030648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26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Joules [J]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7510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EA8EA9-9A3A-4151-82CB-59EE28900A45}"/>
              </a:ext>
            </a:extLst>
          </p:cNvPr>
          <p:cNvGraphicFramePr>
            <a:graphicFrameLocks noGrp="1"/>
          </p:cNvGraphicFramePr>
          <p:nvPr/>
        </p:nvGraphicFramePr>
        <p:xfrm>
          <a:off x="4851400" y="1680906"/>
          <a:ext cx="3911600" cy="14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3030648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26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Watts [W]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7510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E668C7-F6E9-4800-B93A-FF4942EC69E5}"/>
              </a:ext>
            </a:extLst>
          </p:cNvPr>
          <p:cNvSpPr txBox="1"/>
          <p:nvPr/>
        </p:nvSpPr>
        <p:spPr>
          <a:xfrm>
            <a:off x="381000" y="3429000"/>
            <a:ext cx="5113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How are these quantities related?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02000-F5A8-4AC6-9462-A8EEB05DF404}"/>
                  </a:ext>
                </a:extLst>
              </p:cNvPr>
              <p:cNvSpPr txBox="1"/>
              <p:nvPr/>
            </p:nvSpPr>
            <p:spPr>
              <a:xfrm>
                <a:off x="2711042" y="4140200"/>
                <a:ext cx="3721916" cy="1820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6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f>
                        <m:fPr>
                          <m:ctrlP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02000-F5A8-4AC6-9462-A8EEB05DF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042" y="4140200"/>
                <a:ext cx="3721916" cy="1820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5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Density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1" y="1531726"/>
            <a:ext cx="8667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How much coal must be supplied per day to run a 500 MW power plant at 30% efficiency? (Specific Energy of coal is 32 MJ kg</a:t>
            </a:r>
            <a:r>
              <a:rPr lang="en-US" sz="2000" baseline="30000" dirty="0">
                <a:solidFill>
                  <a:srgbClr val="002060"/>
                </a:solidFill>
                <a:latin typeface="+mj-lt"/>
              </a:rPr>
              <a:t>-1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pic>
        <p:nvPicPr>
          <p:cNvPr id="8194" name="Picture 2" descr="Image result for coal 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82" y="2095699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9382" y="467667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1,500 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7656" y="3967361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1,500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1031" y="355683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1,500 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8411" y="3279834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1,500 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7002" y="3094339"/>
            <a:ext cx="5774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1,500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7002" y="2956218"/>
            <a:ext cx="4892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1,500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6310" y="2863281"/>
            <a:ext cx="4026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1,500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2245" y="2776523"/>
            <a:ext cx="35939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>
                <a:solidFill>
                  <a:schemeClr val="bg1"/>
                </a:solidFill>
              </a:rPr>
              <a:t>1,500 kg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2088" y="5875200"/>
            <a:ext cx="264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How many train cars per day?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0DA04E-00AE-4C99-B50E-D41E90E23671}"/>
                  </a:ext>
                </a:extLst>
              </p:cNvPr>
              <p:cNvSpPr txBox="1"/>
              <p:nvPr/>
            </p:nvSpPr>
            <p:spPr>
              <a:xfrm>
                <a:off x="367240" y="2776523"/>
                <a:ext cx="3347198" cy="588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0.3=500 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0DA04E-00AE-4C99-B50E-D41E90E23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0" y="2776523"/>
                <a:ext cx="3347198" cy="588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BC1330-8287-4F37-AA3A-26E5419ED6EF}"/>
                  </a:ext>
                </a:extLst>
              </p:cNvPr>
              <p:cNvSpPr/>
              <p:nvPr/>
            </p:nvSpPr>
            <p:spPr>
              <a:xfrm>
                <a:off x="315336" y="3432930"/>
                <a:ext cx="2828531" cy="68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=1,700 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BC1330-8287-4F37-AA3A-26E5419ED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36" y="3432930"/>
                <a:ext cx="2828531" cy="680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0761936-C0F1-40DA-81E2-471410960267}"/>
              </a:ext>
            </a:extLst>
          </p:cNvPr>
          <p:cNvSpPr txBox="1"/>
          <p:nvPr/>
        </p:nvSpPr>
        <p:spPr>
          <a:xfrm>
            <a:off x="956362" y="250541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30% 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C6468F0-8C93-44DF-846E-55C2489F8D54}"/>
                  </a:ext>
                </a:extLst>
              </p:cNvPr>
              <p:cNvSpPr/>
              <p:nvPr/>
            </p:nvSpPr>
            <p:spPr>
              <a:xfrm>
                <a:off x="1450505" y="4188433"/>
                <a:ext cx="1617751" cy="901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1,700 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MJ</m:t>
                          </m:r>
                        </m:num>
                        <m:den>
                          <m:r>
                            <a:rPr lang="en-US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C6468F0-8C93-44DF-846E-55C2489F8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05" y="4188433"/>
                <a:ext cx="1617751" cy="901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99294-031A-4DE0-93C2-3D3609A702A9}"/>
                  </a:ext>
                </a:extLst>
              </p:cNvPr>
              <p:cNvSpPr/>
              <p:nvPr/>
            </p:nvSpPr>
            <p:spPr>
              <a:xfrm>
                <a:off x="3143867" y="5386944"/>
                <a:ext cx="2817823" cy="675634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𝟔𝟎𝟎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𝐤𝐠</m:t>
                              </m:r>
                            </m:num>
                            <m:den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𝐝𝐚𝐲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99294-031A-4DE0-93C2-3D3609A70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867" y="5386944"/>
                <a:ext cx="2817823" cy="675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Down 18">
            <a:extLst>
              <a:ext uri="{FF2B5EF4-FFF2-40B4-BE49-F238E27FC236}">
                <a16:creationId xmlns:a16="http://schemas.microsoft.com/office/drawing/2014/main" id="{5AF25C5D-C809-4CE4-A30A-6F440F227317}"/>
              </a:ext>
            </a:extLst>
          </p:cNvPr>
          <p:cNvSpPr/>
          <p:nvPr/>
        </p:nvSpPr>
        <p:spPr>
          <a:xfrm>
            <a:off x="5003800" y="4927600"/>
            <a:ext cx="406400" cy="398674"/>
          </a:xfrm>
          <a:prstGeom prst="downArrow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BD1F5-8383-44FC-A9E9-14F9C60F3B83}"/>
              </a:ext>
            </a:extLst>
          </p:cNvPr>
          <p:cNvSpPr txBox="1"/>
          <p:nvPr/>
        </p:nvSpPr>
        <p:spPr>
          <a:xfrm>
            <a:off x="7275804" y="5140382"/>
            <a:ext cx="1527528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&gt;3000 cars per day!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C22E64-FAFE-4A85-AD25-5D58E33825B5}"/>
                  </a:ext>
                </a:extLst>
              </p:cNvPr>
              <p:cNvSpPr/>
              <p:nvPr/>
            </p:nvSpPr>
            <p:spPr>
              <a:xfrm>
                <a:off x="4533853" y="4365565"/>
                <a:ext cx="1314784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53.1 </m:t>
                      </m:r>
                      <m:box>
                        <m:box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C22E64-FAFE-4A85-AD25-5D58E3382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53" y="4365565"/>
                <a:ext cx="1314784" cy="622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A413964-7D3B-4D66-8DBA-41EC0744FBA9}"/>
                  </a:ext>
                </a:extLst>
              </p:cNvPr>
              <p:cNvSpPr/>
              <p:nvPr/>
            </p:nvSpPr>
            <p:spPr>
              <a:xfrm>
                <a:off x="2837833" y="4174037"/>
                <a:ext cx="1850185" cy="976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MJ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A413964-7D3B-4D66-8DBA-41EC0744F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833" y="4174037"/>
                <a:ext cx="1850185" cy="9764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1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  <p:bldP spid="19" grpId="0" animBg="1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Density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1" y="1531726"/>
            <a:ext cx="8667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If a nuclear power plant powered by uranium-235 (83,000,000 MJ kg</a:t>
            </a:r>
            <a:r>
              <a:rPr lang="en-US" sz="2000" baseline="30000" dirty="0">
                <a:solidFill>
                  <a:srgbClr val="002060"/>
                </a:solidFill>
                <a:latin typeface="+mj-lt"/>
              </a:rPr>
              <a:t>-1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) has the same output (500 MW) and the same efficiency (30%) as the coal-fired plant of the previous example, how many kg of nuclear fuel will it burn per day? Per year?</a:t>
            </a:r>
          </a:p>
        </p:txBody>
      </p:sp>
      <p:pic>
        <p:nvPicPr>
          <p:cNvPr id="10242" name="Picture 2" descr="Image result for nuclear power pl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6"/>
          <a:stretch/>
        </p:blipFill>
        <p:spPr bwMode="auto">
          <a:xfrm>
            <a:off x="6356122" y="2778349"/>
            <a:ext cx="2451975" cy="33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AB32B7-241D-4621-9269-CD5139DB0F9C}"/>
                  </a:ext>
                </a:extLst>
              </p:cNvPr>
              <p:cNvSpPr txBox="1"/>
              <p:nvPr/>
            </p:nvSpPr>
            <p:spPr>
              <a:xfrm>
                <a:off x="335903" y="2840506"/>
                <a:ext cx="3347198" cy="588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0.3=500 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AB32B7-241D-4621-9269-CD5139DB0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3" y="2840506"/>
                <a:ext cx="3347198" cy="588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872AEE-3403-4FA0-9CD1-6D10B355D6E2}"/>
                  </a:ext>
                </a:extLst>
              </p:cNvPr>
              <p:cNvSpPr/>
              <p:nvPr/>
            </p:nvSpPr>
            <p:spPr>
              <a:xfrm>
                <a:off x="283999" y="3496913"/>
                <a:ext cx="2828531" cy="68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=1,700 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872AEE-3403-4FA0-9CD1-6D10B355D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99" y="3496913"/>
                <a:ext cx="2828531" cy="680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9016B36-EB44-42A1-ADCF-0ED62E30D3D5}"/>
              </a:ext>
            </a:extLst>
          </p:cNvPr>
          <p:cNvSpPr txBox="1"/>
          <p:nvPr/>
        </p:nvSpPr>
        <p:spPr>
          <a:xfrm>
            <a:off x="925025" y="2569393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30% 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419CFE-EF77-427C-8DD0-2B6189F15C19}"/>
                  </a:ext>
                </a:extLst>
              </p:cNvPr>
              <p:cNvSpPr/>
              <p:nvPr/>
            </p:nvSpPr>
            <p:spPr>
              <a:xfrm>
                <a:off x="673470" y="4389217"/>
                <a:ext cx="1409360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1,700 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MJ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419CFE-EF77-427C-8DD0-2B6189F15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70" y="4389217"/>
                <a:ext cx="1409360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75D201-62E2-475D-96C5-65DED4841264}"/>
                  </a:ext>
                </a:extLst>
              </p:cNvPr>
              <p:cNvSpPr/>
              <p:nvPr/>
            </p:nvSpPr>
            <p:spPr>
              <a:xfrm>
                <a:off x="4263137" y="5433612"/>
                <a:ext cx="1825051" cy="67563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𝟕𝟕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𝐤𝐠</m:t>
                              </m:r>
                            </m:num>
                            <m:den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𝐝𝐚𝐲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75D201-62E2-475D-96C5-65DED4841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137" y="5433612"/>
                <a:ext cx="1825051" cy="675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9208ECA4-D769-4EC2-B285-A710833B30FB}"/>
              </a:ext>
            </a:extLst>
          </p:cNvPr>
          <p:cNvSpPr/>
          <p:nvPr/>
        </p:nvSpPr>
        <p:spPr>
          <a:xfrm>
            <a:off x="4972463" y="4991583"/>
            <a:ext cx="406400" cy="398674"/>
          </a:xfrm>
          <a:prstGeom prst="downArrow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563104-C665-422D-A130-09AA7473CA2E}"/>
                  </a:ext>
                </a:extLst>
              </p:cNvPr>
              <p:cNvSpPr/>
              <p:nvPr/>
            </p:nvSpPr>
            <p:spPr>
              <a:xfrm>
                <a:off x="1888434" y="5434862"/>
                <a:ext cx="1798890" cy="673133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𝟔𝟒𝟔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𝐤𝐠</m:t>
                              </m:r>
                            </m:num>
                            <m:den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𝐲𝐞𝐚𝐫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563104-C665-422D-A130-09AA7473C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34" y="5434862"/>
                <a:ext cx="1798890" cy="6731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81CD2753-D0D9-4498-BF05-19599D6E4449}"/>
              </a:ext>
            </a:extLst>
          </p:cNvPr>
          <p:cNvSpPr/>
          <p:nvPr/>
        </p:nvSpPr>
        <p:spPr>
          <a:xfrm rot="5400000">
            <a:off x="3752058" y="5572091"/>
            <a:ext cx="406400" cy="398674"/>
          </a:xfrm>
          <a:prstGeom prst="downArrow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D74962-17F6-4C97-9134-26185904EC78}"/>
                  </a:ext>
                </a:extLst>
              </p:cNvPr>
              <p:cNvSpPr/>
              <p:nvPr/>
            </p:nvSpPr>
            <p:spPr>
              <a:xfrm>
                <a:off x="1888434" y="4391607"/>
                <a:ext cx="2439578" cy="850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83,000,000 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MJ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D74962-17F6-4C97-9134-26185904E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34" y="4391607"/>
                <a:ext cx="2439578" cy="8502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D73B5F5-92F7-4E48-B57D-294B9674DB78}"/>
                  </a:ext>
                </a:extLst>
              </p:cNvPr>
              <p:cNvSpPr/>
              <p:nvPr/>
            </p:nvSpPr>
            <p:spPr>
              <a:xfrm>
                <a:off x="4116633" y="4543379"/>
                <a:ext cx="1974130" cy="546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=0.00002 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D73B5F5-92F7-4E48-B57D-294B9674D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33" y="4543379"/>
                <a:ext cx="1974130" cy="5466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9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our Energy Come From?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59" y="1518592"/>
            <a:ext cx="856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World 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826" y="2321193"/>
            <a:ext cx="347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2019 Global Energy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6366693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IEA, Global share of total energy supply by source, 2019, IEA, Paris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https://www.iea.org/data-and-statistics/charts/global-share-of-total-energy-supply-by-source-2019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01E34E-4A91-4856-9CB6-1FC1B7EA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6957" y="2921906"/>
            <a:ext cx="3775662" cy="31463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AA78FE-A159-414C-919C-36B5C7452228}"/>
              </a:ext>
            </a:extLst>
          </p:cNvPr>
          <p:cNvSpPr txBox="1"/>
          <p:nvPr/>
        </p:nvSpPr>
        <p:spPr>
          <a:xfrm>
            <a:off x="5087144" y="1565950"/>
            <a:ext cx="378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List Sources in Order: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1A3603C-E64A-4842-8B8D-4DA4EB5EF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45337"/>
              </p:ext>
            </p:extLst>
          </p:nvPr>
        </p:nvGraphicFramePr>
        <p:xfrm>
          <a:off x="5087144" y="2250359"/>
          <a:ext cx="3782291" cy="381793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782291">
                  <a:extLst>
                    <a:ext uri="{9D8B030D-6E8A-4147-A177-3AD203B41FA5}">
                      <a16:colId xmlns:a16="http://schemas.microsoft.com/office/drawing/2014/main" val="456235036"/>
                    </a:ext>
                  </a:extLst>
                </a:gridCol>
              </a:tblGrid>
              <a:tr h="636322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75668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015749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Natural Gas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627124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Biofuels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070649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Nuclear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824750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Hydropower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75345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755DD6-057E-4C55-9898-0A08A3693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39313"/>
              </p:ext>
            </p:extLst>
          </p:nvPr>
        </p:nvGraphicFramePr>
        <p:xfrm>
          <a:off x="7429500" y="2250359"/>
          <a:ext cx="1439935" cy="381793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39935">
                  <a:extLst>
                    <a:ext uri="{9D8B030D-6E8A-4147-A177-3AD203B41FA5}">
                      <a16:colId xmlns:a16="http://schemas.microsoft.com/office/drawing/2014/main" val="456235036"/>
                    </a:ext>
                  </a:extLst>
                </a:gridCol>
              </a:tblGrid>
              <a:tr h="636322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~31%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75668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~27%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015749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~23%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627124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~9%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070649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~5%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824750"/>
                  </a:ext>
                </a:extLst>
              </a:tr>
              <a:tr h="636322"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~2.5%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753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2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B288300-466B-4435-8236-C334BFEB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01" y="1596954"/>
            <a:ext cx="5633084" cy="4694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changes over time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6366693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IEA, World total energy supply by source, 1971-2019, IEA, Paris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https://www.iea.org/data-and-statistics/charts/world-total-energy-supply-by-source-1971-2019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12EB7-E669-44AA-A4F4-6CBAF60A5F1D}"/>
              </a:ext>
            </a:extLst>
          </p:cNvPr>
          <p:cNvSpPr txBox="1"/>
          <p:nvPr/>
        </p:nvSpPr>
        <p:spPr>
          <a:xfrm>
            <a:off x="6916694" y="2812473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Nuclear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9C7FA3-CBA1-4005-86ED-FEF6B1801429}"/>
              </a:ext>
            </a:extLst>
          </p:cNvPr>
          <p:cNvSpPr txBox="1"/>
          <p:nvPr/>
        </p:nvSpPr>
        <p:spPr>
          <a:xfrm>
            <a:off x="6913637" y="2512539"/>
            <a:ext cx="61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Hydro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403E1-E29C-4587-8AB9-CE883041C4B8}"/>
              </a:ext>
            </a:extLst>
          </p:cNvPr>
          <p:cNvSpPr txBox="1"/>
          <p:nvPr/>
        </p:nvSpPr>
        <p:spPr>
          <a:xfrm>
            <a:off x="6906800" y="2268080"/>
            <a:ext cx="756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Biofuels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036A00-CD8E-4938-A04D-9D8AB408A334}"/>
              </a:ext>
            </a:extLst>
          </p:cNvPr>
          <p:cNvSpPr txBox="1"/>
          <p:nvPr/>
        </p:nvSpPr>
        <p:spPr>
          <a:xfrm>
            <a:off x="6916693" y="1982176"/>
            <a:ext cx="604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Other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794B4B-707F-41EF-B320-BAD6448B1A20}"/>
              </a:ext>
            </a:extLst>
          </p:cNvPr>
          <p:cNvSpPr txBox="1"/>
          <p:nvPr/>
        </p:nvSpPr>
        <p:spPr>
          <a:xfrm>
            <a:off x="1959295" y="1751343"/>
            <a:ext cx="406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Global Energy Supply by Source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C1DA85-6080-4538-88C9-CE1CC9702BEC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6557016" y="2812473"/>
            <a:ext cx="359678" cy="153889"/>
          </a:xfrm>
          <a:prstGeom prst="line">
            <a:avLst/>
          </a:prstGeom>
          <a:ln w="28575">
            <a:solidFill>
              <a:srgbClr val="40C2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2885BC-B8FB-479A-A9A4-0488F905536F}"/>
              </a:ext>
            </a:extLst>
          </p:cNvPr>
          <p:cNvCxnSpPr>
            <a:cxnSpLocks/>
          </p:cNvCxnSpPr>
          <p:nvPr/>
        </p:nvCxnSpPr>
        <p:spPr>
          <a:xfrm flipH="1">
            <a:off x="6566909" y="2663294"/>
            <a:ext cx="359678" cy="17764"/>
          </a:xfrm>
          <a:prstGeom prst="line">
            <a:avLst/>
          </a:prstGeom>
          <a:ln w="28575">
            <a:solidFill>
              <a:srgbClr val="FFF7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CE999-1C04-4029-9DD2-7A7DDA27E3E9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557016" y="2421969"/>
            <a:ext cx="349784" cy="80080"/>
          </a:xfrm>
          <a:prstGeom prst="line">
            <a:avLst/>
          </a:prstGeom>
          <a:ln w="28575">
            <a:solidFill>
              <a:srgbClr val="FFC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727A3E-595F-40A0-9F63-3164A59F2845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567145" y="2217266"/>
            <a:ext cx="349548" cy="70634"/>
          </a:xfrm>
          <a:prstGeom prst="line">
            <a:avLst/>
          </a:prstGeom>
          <a:ln w="28575">
            <a:solidFill>
              <a:srgbClr val="FF9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8BDAB8-F681-42C8-8B39-AE819A4621F9}"/>
              </a:ext>
            </a:extLst>
          </p:cNvPr>
          <p:cNvSpPr txBox="1"/>
          <p:nvPr/>
        </p:nvSpPr>
        <p:spPr>
          <a:xfrm rot="16200000">
            <a:off x="462227" y="3568641"/>
            <a:ext cx="108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Energy (EJ)</a:t>
            </a:r>
          </a:p>
        </p:txBody>
      </p:sp>
    </p:spTree>
    <p:extLst>
      <p:ext uri="{BB962C8B-B14F-4D97-AF65-F5344CB8AC3E}">
        <p14:creationId xmlns:p14="http://schemas.microsoft.com/office/powerpoint/2010/main" val="296919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 Many Ways…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314" y="6460958"/>
            <a:ext cx="762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https://www.eia.gov/totalenergy/data/monthly/pdf/flow/css_2019_energy.pdf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A572B-76D4-42A6-88AF-E7C169D0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76" y="1343596"/>
            <a:ext cx="6424041" cy="49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6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 Many Ways…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440" y="6460957"/>
            <a:ext cx="588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https://www.eia.gov/totalenergy/data/monthly/pdf/mer.pdf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EEFA6-9AF7-41B2-8D63-48447A62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1802306"/>
            <a:ext cx="9144000" cy="41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9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vs. Secondary Sources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27" y="1518592"/>
            <a:ext cx="867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Primary energy sources </a:t>
            </a:r>
            <a:r>
              <a:rPr lang="en-US" sz="2400" dirty="0">
                <a:latin typeface="+mj-lt"/>
              </a:rPr>
              <a:t>are sources found in the natural environment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3" y="2007468"/>
            <a:ext cx="1212325" cy="1117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44" y="2002152"/>
            <a:ext cx="1328187" cy="1189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873" y="2018375"/>
            <a:ext cx="987448" cy="112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393" y="2033807"/>
            <a:ext cx="1008310" cy="1105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775" y="3319628"/>
            <a:ext cx="1356002" cy="108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55" y="3288053"/>
            <a:ext cx="910955" cy="11891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7815" y="3306928"/>
            <a:ext cx="848370" cy="108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5829" y="3314193"/>
            <a:ext cx="1362956" cy="1147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7393" y="3306928"/>
            <a:ext cx="959632" cy="1063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4264" y="4701850"/>
            <a:ext cx="851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Secondary energy sources </a:t>
            </a:r>
            <a:r>
              <a:rPr lang="en-US" sz="2400" dirty="0">
                <a:latin typeface="+mj-lt"/>
              </a:rPr>
              <a:t>are useful transformations of the primary sources. (typically used to </a:t>
            </a:r>
            <a:r>
              <a:rPr lang="en-US" sz="2400" b="1" dirty="0">
                <a:latin typeface="+mj-lt"/>
              </a:rPr>
              <a:t>store</a:t>
            </a:r>
            <a:r>
              <a:rPr lang="en-US" sz="2400" dirty="0">
                <a:latin typeface="+mj-lt"/>
              </a:rPr>
              <a:t> energy)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7410" y="2045422"/>
            <a:ext cx="977635" cy="1196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9BE14C-6512-4152-B2C5-1E579254C5B5}"/>
              </a:ext>
            </a:extLst>
          </p:cNvPr>
          <p:cNvSpPr txBox="1"/>
          <p:nvPr/>
        </p:nvSpPr>
        <p:spPr>
          <a:xfrm>
            <a:off x="602804" y="5558291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Electricity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C372ED-B8DE-400F-8AE7-0C3C556647E3}"/>
              </a:ext>
            </a:extLst>
          </p:cNvPr>
          <p:cNvSpPr txBox="1"/>
          <p:nvPr/>
        </p:nvSpPr>
        <p:spPr>
          <a:xfrm>
            <a:off x="2584514" y="5561107"/>
            <a:ext cx="5875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Batteries, Stored Hydropower</a:t>
            </a:r>
            <a:endParaRPr lang="en-US" sz="3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Secondary Sources…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ow to Improve Pumped Hydro Storage Efficiency">
            <a:extLst>
              <a:ext uri="{FF2B5EF4-FFF2-40B4-BE49-F238E27FC236}">
                <a16:creationId xmlns:a16="http://schemas.microsoft.com/office/drawing/2014/main" id="{56E9570F-4E1F-414E-9289-1594DA67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" y="1396940"/>
            <a:ext cx="4678393" cy="26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ort-term energy storage with “Gravitricity” – iron versus ion | Energy  Matters">
            <a:extLst>
              <a:ext uri="{FF2B5EF4-FFF2-40B4-BE49-F238E27FC236}">
                <a16:creationId xmlns:a16="http://schemas.microsoft.com/office/drawing/2014/main" id="{A962D576-A24B-4DFE-80EE-77B7F902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79" y="3205766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Ultimate Primary Source?</a:t>
            </a:r>
            <a:endParaRPr lang="en-US" sz="45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57CD6-0227-417F-9F7F-9BE7B686EE43}"/>
              </a:ext>
            </a:extLst>
          </p:cNvPr>
          <p:cNvSpPr txBox="1"/>
          <p:nvPr/>
        </p:nvSpPr>
        <p:spPr>
          <a:xfrm>
            <a:off x="1138207" y="2755900"/>
            <a:ext cx="68675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Sun</a:t>
            </a:r>
          </a:p>
        </p:txBody>
      </p:sp>
    </p:spTree>
    <p:extLst>
      <p:ext uri="{BB962C8B-B14F-4D97-AF65-F5344CB8AC3E}">
        <p14:creationId xmlns:p14="http://schemas.microsoft.com/office/powerpoint/2010/main" val="21786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45926</TotalTime>
  <Words>845</Words>
  <Application>Microsoft Office PowerPoint</Application>
  <PresentationFormat>On-screen Show (4:3)</PresentationFormat>
  <Paragraphs>167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Ebrima</vt:lpstr>
      <vt:lpstr>Retrospect</vt:lpstr>
      <vt:lpstr>Energy Sources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- 12.1 - Energy Sources Overview</dc:title>
  <dc:creator>Joe Cossette</dc:creator>
  <cp:lastModifiedBy>Joe Cossette</cp:lastModifiedBy>
  <cp:revision>501</cp:revision>
  <dcterms:created xsi:type="dcterms:W3CDTF">2014-08-31T00:23:19Z</dcterms:created>
  <dcterms:modified xsi:type="dcterms:W3CDTF">2022-04-04T19:18:30Z</dcterms:modified>
</cp:coreProperties>
</file>