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613" r:id="rId3"/>
    <p:sldId id="612" r:id="rId4"/>
    <p:sldId id="500" r:id="rId5"/>
    <p:sldId id="479" r:id="rId6"/>
    <p:sldId id="608" r:id="rId7"/>
    <p:sldId id="614" r:id="rId8"/>
    <p:sldId id="610" r:id="rId9"/>
    <p:sldId id="609" r:id="rId10"/>
    <p:sldId id="603" r:id="rId11"/>
    <p:sldId id="580" r:id="rId12"/>
    <p:sldId id="505" r:id="rId13"/>
    <p:sldId id="512" r:id="rId14"/>
    <p:sldId id="513" r:id="rId15"/>
    <p:sldId id="588" r:id="rId16"/>
    <p:sldId id="604" r:id="rId17"/>
    <p:sldId id="605" r:id="rId18"/>
    <p:sldId id="606" r:id="rId19"/>
    <p:sldId id="515" r:id="rId20"/>
    <p:sldId id="518" r:id="rId21"/>
    <p:sldId id="519" r:id="rId22"/>
    <p:sldId id="520" r:id="rId23"/>
    <p:sldId id="593" r:id="rId24"/>
    <p:sldId id="517" r:id="rId25"/>
    <p:sldId id="511" r:id="rId26"/>
    <p:sldId id="506" r:id="rId27"/>
    <p:sldId id="508" r:id="rId28"/>
    <p:sldId id="516" r:id="rId29"/>
    <p:sldId id="509" r:id="rId30"/>
    <p:sldId id="602" r:id="rId31"/>
    <p:sldId id="502" r:id="rId32"/>
    <p:sldId id="61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FF6600"/>
    <a:srgbClr val="1CADE4"/>
    <a:srgbClr val="FF00FF"/>
    <a:srgbClr val="002060"/>
    <a:srgbClr val="EAACAC"/>
    <a:srgbClr val="FFFFFF"/>
    <a:srgbClr val="EEBCBC"/>
    <a:srgbClr val="FDE5E5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280" autoAdjust="0"/>
  </p:normalViewPr>
  <p:slideViewPr>
    <p:cSldViewPr snapToGrid="0">
      <p:cViewPr varScale="1">
        <p:scale>
          <a:sx n="111" d="100"/>
          <a:sy n="111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11" Type="http://schemas.openxmlformats.org/officeDocument/2006/relationships/image" Target="../media/image36.png"/><Relationship Id="rId5" Type="http://schemas.openxmlformats.org/officeDocument/2006/relationships/image" Target="../media/image30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jqIJW_Qr3c?feature=oembed" TargetMode="Externa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hat-if.xkcd.com/29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-nuclear.org/information-library/nuclear-fuel-cycle/nuclear-waste/storage-and-disposal-of-radioactive-waste.aspx#Disposalsubseabed" TargetMode="External"/><Relationship Id="rId3" Type="http://schemas.openxmlformats.org/officeDocument/2006/relationships/hyperlink" Target="https://www.world-nuclear.org/information-library/nuclear-fuel-cycle/nuclear-waste/storage-and-disposal-of-radioactive-waste.aspx#AboveGrdStorage" TargetMode="External"/><Relationship Id="rId7" Type="http://schemas.openxmlformats.org/officeDocument/2006/relationships/hyperlink" Target="https://www.world-nuclear.org/information-library/nuclear-fuel-cycle/nuclear-waste/storage-and-disposal-of-radioactive-waste.aspx#Disposalsea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ld-nuclear.org/information-library/nuclear-fuel-cycle/nuclear-waste/storage-and-disposal-of-radioactive-waste.aspx#Disposalsubduction" TargetMode="External"/><Relationship Id="rId5" Type="http://schemas.openxmlformats.org/officeDocument/2006/relationships/hyperlink" Target="https://www.world-nuclear.org/information-library/nuclear-fuel-cycle/nuclear-waste/storage-and-disposal-of-radioactive-waste.aspx#Rockmelting" TargetMode="External"/><Relationship Id="rId10" Type="http://schemas.openxmlformats.org/officeDocument/2006/relationships/hyperlink" Target="https://www.world-nuclear.org/information-library/nuclear-fuel-cycle/nuclear-waste/storage-and-disposal-of-radioactive-waste.aspx#Disposalinjection" TargetMode="External"/><Relationship Id="rId4" Type="http://schemas.openxmlformats.org/officeDocument/2006/relationships/hyperlink" Target="https://www.world-nuclear.org/information-library/nuclear-fuel-cycle/nuclear-waste/storage-and-disposal-of-radioactive-waste.aspx#DisposalOutSpace" TargetMode="External"/><Relationship Id="rId9" Type="http://schemas.openxmlformats.org/officeDocument/2006/relationships/hyperlink" Target="https://www.world-nuclear.org/information-library/nuclear-fuel-cycle/nuclear-waste/storage-and-disposal-of-radioactive-waste.aspx#Disposalicesheet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Nuclear 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Energy Production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vs. Fission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Binding energy curve - common isotop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54" y="2009775"/>
            <a:ext cx="6461092" cy="42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0C8C8C-C86A-45A5-8476-ABEE3BDFA16A}"/>
              </a:ext>
            </a:extLst>
          </p:cNvPr>
          <p:cNvSpPr/>
          <p:nvPr/>
        </p:nvSpPr>
        <p:spPr>
          <a:xfrm>
            <a:off x="2997200" y="2060575"/>
            <a:ext cx="4673600" cy="3794125"/>
          </a:xfrm>
          <a:prstGeom prst="rect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1989-2DD1-404B-AE48-C7354CCB396D}"/>
              </a:ext>
            </a:extLst>
          </p:cNvPr>
          <p:cNvSpPr/>
          <p:nvPr/>
        </p:nvSpPr>
        <p:spPr>
          <a:xfrm>
            <a:off x="1752600" y="2060575"/>
            <a:ext cx="1244600" cy="3794125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EF661-C212-40F7-B9F7-A11C8D3CBE5B}"/>
              </a:ext>
            </a:extLst>
          </p:cNvPr>
          <p:cNvSpPr txBox="1"/>
          <p:nvPr/>
        </p:nvSpPr>
        <p:spPr>
          <a:xfrm>
            <a:off x="4131507" y="3542138"/>
            <a:ext cx="2015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B3997E-B625-45FE-BC9A-EE16AA1A1B77}"/>
              </a:ext>
            </a:extLst>
          </p:cNvPr>
          <p:cNvSpPr txBox="1"/>
          <p:nvPr/>
        </p:nvSpPr>
        <p:spPr>
          <a:xfrm rot="16200000">
            <a:off x="1503828" y="3542137"/>
            <a:ext cx="2015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1879674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1012" y="1465051"/>
          <a:ext cx="8181975" cy="57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81975">
                  <a:extLst>
                    <a:ext uri="{9D8B030D-6E8A-4147-A177-3AD203B41FA5}">
                      <a16:colId xmlns:a16="http://schemas.microsoft.com/office/drawing/2014/main" val="97821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Specific Energy = Energy per Unit Mass  [J kg</a:t>
                      </a:r>
                      <a:r>
                        <a:rPr lang="en-US" sz="32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3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50674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1011" y="2179426"/>
          <a:ext cx="8181975" cy="57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81975">
                  <a:extLst>
                    <a:ext uri="{9D8B030D-6E8A-4147-A177-3AD203B41FA5}">
                      <a16:colId xmlns:a16="http://schemas.microsoft.com/office/drawing/2014/main" val="97821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latin typeface="+mj-lt"/>
                        </a:rPr>
                        <a:t>Energy</a:t>
                      </a:r>
                      <a:r>
                        <a:rPr lang="en-US" sz="3200" b="0" kern="1200" baseline="0" dirty="0">
                          <a:latin typeface="+mj-lt"/>
                        </a:rPr>
                        <a:t> Density </a:t>
                      </a:r>
                      <a:r>
                        <a:rPr lang="en-US" sz="3200" b="0" kern="1200" dirty="0">
                          <a:latin typeface="+mj-lt"/>
                        </a:rPr>
                        <a:t>= Energy per Unit Volume  [J m</a:t>
                      </a:r>
                      <a:r>
                        <a:rPr lang="en-US" sz="3200" b="0" kern="1200" baseline="30000" dirty="0">
                          <a:latin typeface="+mj-lt"/>
                        </a:rPr>
                        <a:t>-3</a:t>
                      </a:r>
                      <a:r>
                        <a:rPr lang="en-US" sz="3200" b="0" kern="1200" dirty="0">
                          <a:latin typeface="+mj-lt"/>
                        </a:rPr>
                        <a:t>]</a:t>
                      </a:r>
                      <a:endParaRPr lang="en-US" sz="32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506743"/>
                  </a:ext>
                </a:extLst>
              </a:tr>
            </a:tbl>
          </a:graphicData>
        </a:graphic>
      </p:graphicFrame>
      <p:pic>
        <p:nvPicPr>
          <p:cNvPr id="7170" name="Picture 2" descr="http://energyeducation.ca/wiki/images/6/62/Log_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30" y="3014836"/>
            <a:ext cx="3850856" cy="303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1011" y="3014836"/>
                <a:ext cx="2124299" cy="1378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1" y="3014836"/>
                <a:ext cx="2124299" cy="1378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65311" y="4649196"/>
                <a:ext cx="2060628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4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311" y="4649196"/>
                <a:ext cx="2060628" cy="1382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191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Uranium 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5" y="1531726"/>
            <a:ext cx="3954552" cy="23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1279" y="1531726"/>
            <a:ext cx="46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Uranium found in the earth’s crust is primarily comprised of two different isotopes of Uranium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3396" y="2945890"/>
            <a:ext cx="15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Uranium-238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36636" y="2246789"/>
                <a:ext cx="1194494" cy="668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36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636" y="2246789"/>
                <a:ext cx="1194494" cy="668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65909" y="2945890"/>
            <a:ext cx="156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Uranium-235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50327" y="2246789"/>
                <a:ext cx="1194494" cy="668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36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327" y="2246789"/>
                <a:ext cx="1194494" cy="668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892807" y="3257512"/>
            <a:ext cx="15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99.3%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7968" y="3257512"/>
            <a:ext cx="15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0.7%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83201"/>
              </p:ext>
            </p:extLst>
          </p:nvPr>
        </p:nvGraphicFramePr>
        <p:xfrm>
          <a:off x="3296982" y="4152335"/>
          <a:ext cx="5507806" cy="19812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769443">
                  <a:extLst>
                    <a:ext uri="{9D8B030D-6E8A-4147-A177-3AD203B41FA5}">
                      <a16:colId xmlns:a16="http://schemas.microsoft.com/office/drawing/2014/main" val="710476859"/>
                    </a:ext>
                  </a:extLst>
                </a:gridCol>
                <a:gridCol w="4738363">
                  <a:extLst>
                    <a:ext uri="{9D8B030D-6E8A-4147-A177-3AD203B41FA5}">
                      <a16:colId xmlns:a16="http://schemas.microsoft.com/office/drawing/2014/main" val="576306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Kazakhstan, Russia, and Uzbekistan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46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Canada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1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7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  <a:latin typeface="+mj-lt"/>
                        </a:rPr>
                        <a:t>Malawi, Namibia, Niger, and South Africa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55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91725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4065" y="4542770"/>
            <a:ext cx="291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Where does the uranium used by the US come from?</a:t>
            </a:r>
          </a:p>
        </p:txBody>
      </p:sp>
    </p:spTree>
    <p:extLst>
      <p:ext uri="{BB962C8B-B14F-4D97-AF65-F5344CB8AC3E}">
        <p14:creationId xmlns:p14="http://schemas.microsoft.com/office/powerpoint/2010/main" val="33517227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Yellowcake Uranium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Uranium 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5" y="1531727"/>
            <a:ext cx="2882593" cy="17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yellow cake ura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49" y="1531726"/>
            <a:ext cx="4968633" cy="29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yellow cake uran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55" y="3700149"/>
            <a:ext cx="3822542" cy="23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93368" y="4741159"/>
            <a:ext cx="3701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Uranium ore is milled into a U</a:t>
            </a:r>
            <a:r>
              <a:rPr lang="en-US" sz="2800" baseline="-25000" dirty="0">
                <a:latin typeface="+mj-lt"/>
              </a:rPr>
              <a:t>3</a:t>
            </a:r>
            <a:r>
              <a:rPr lang="en-US" sz="2800" dirty="0">
                <a:latin typeface="+mj-lt"/>
              </a:rPr>
              <a:t>O</a:t>
            </a:r>
            <a:r>
              <a:rPr lang="en-US" sz="2800" baseline="-25000" dirty="0">
                <a:latin typeface="+mj-lt"/>
              </a:rPr>
              <a:t>8 </a:t>
            </a:r>
            <a:r>
              <a:rPr lang="en-US" sz="2800" dirty="0">
                <a:latin typeface="+mj-lt"/>
              </a:rPr>
              <a:t>powder known as </a:t>
            </a:r>
            <a:r>
              <a:rPr lang="en-US" sz="2800" b="1" dirty="0">
                <a:latin typeface="+mj-lt"/>
              </a:rPr>
              <a:t>yellowcake</a:t>
            </a:r>
          </a:p>
        </p:txBody>
      </p:sp>
    </p:spTree>
    <p:extLst>
      <p:ext uri="{BB962C8B-B14F-4D97-AF65-F5344CB8AC3E}">
        <p14:creationId xmlns:p14="http://schemas.microsoft.com/office/powerpoint/2010/main" val="3371817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 Enrichment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Image result for uranium enrich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0" r="33481"/>
          <a:stretch/>
        </p:blipFill>
        <p:spPr bwMode="auto">
          <a:xfrm>
            <a:off x="1544248" y="2264988"/>
            <a:ext cx="6055503" cy="39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532" y="1428934"/>
            <a:ext cx="885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 yellowcake is converted into Uranium Hexafluoride gas and enriched to create a mixture with a higher percentage of U-235 nuclides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889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 Enrichment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Image result for uranium enri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03" y="2564572"/>
            <a:ext cx="6464420" cy="363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625B25-8B41-4FE5-9F74-F9A9A8FADAC0}"/>
              </a:ext>
            </a:extLst>
          </p:cNvPr>
          <p:cNvSpPr txBox="1"/>
          <p:nvPr/>
        </p:nvSpPr>
        <p:spPr>
          <a:xfrm>
            <a:off x="3264648" y="1443973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Fuel-Grade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8792E-2540-4612-BEEE-373569975CCB}"/>
              </a:ext>
            </a:extLst>
          </p:cNvPr>
          <p:cNvSpPr txBox="1"/>
          <p:nvPr/>
        </p:nvSpPr>
        <p:spPr>
          <a:xfrm>
            <a:off x="304800" y="1979797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Uranium 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28D4F2-F7CF-4A43-88C0-697B5535584E}"/>
              </a:ext>
            </a:extLst>
          </p:cNvPr>
          <p:cNvSpPr txBox="1"/>
          <p:nvPr/>
        </p:nvSpPr>
        <p:spPr>
          <a:xfrm>
            <a:off x="5894279" y="1979797"/>
            <a:ext cx="3134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Weapons-Grade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A6FE5C-B4C0-4E26-BFED-E0C6D4FCA451}"/>
              </a:ext>
            </a:extLst>
          </p:cNvPr>
          <p:cNvCxnSpPr/>
          <p:nvPr/>
        </p:nvCxnSpPr>
        <p:spPr>
          <a:xfrm>
            <a:off x="2105891" y="2564572"/>
            <a:ext cx="714341" cy="5665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96E3D7-14F2-4F91-813E-45C7DA42E3EE}"/>
              </a:ext>
            </a:extLst>
          </p:cNvPr>
          <p:cNvCxnSpPr>
            <a:cxnSpLocks/>
          </p:cNvCxnSpPr>
          <p:nvPr/>
        </p:nvCxnSpPr>
        <p:spPr>
          <a:xfrm>
            <a:off x="4367389" y="2028748"/>
            <a:ext cx="304943" cy="100539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C14442-4019-4B1A-98EB-078578702212}"/>
              </a:ext>
            </a:extLst>
          </p:cNvPr>
          <p:cNvCxnSpPr>
            <a:cxnSpLocks/>
          </p:cNvCxnSpPr>
          <p:nvPr/>
        </p:nvCxnSpPr>
        <p:spPr>
          <a:xfrm flipH="1">
            <a:off x="6664036" y="2564572"/>
            <a:ext cx="415637" cy="5847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80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 Enrichment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9CC63D2D-E8C3-4314-8B53-60AE91BBE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44549"/>
              </p:ext>
            </p:extLst>
          </p:nvPr>
        </p:nvGraphicFramePr>
        <p:xfrm>
          <a:off x="130628" y="1419497"/>
          <a:ext cx="8865350" cy="4789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07">
                  <a:extLst>
                    <a:ext uri="{9D8B030D-6E8A-4147-A177-3AD203B41FA5}">
                      <a16:colId xmlns:a16="http://schemas.microsoft.com/office/drawing/2014/main" val="271317640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7522542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988314295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470383016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74741805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410156872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179751675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988029746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42413935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400969329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4283725611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54593037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40310637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577334480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707494912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844959128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696518110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569966910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599054506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446630750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612525082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44608043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0178567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31732258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937182112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645309701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4052229180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33475533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708989823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973240078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72516450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112545476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78286218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294762250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702676948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917236481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444945632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66778291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70147377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817615463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800845431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05674032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471438905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89152077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867600285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020386918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909440232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773106863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09669331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716108268"/>
                    </a:ext>
                  </a:extLst>
                </a:gridCol>
              </a:tblGrid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43814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44780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63059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37379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46507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63001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70660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951850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2866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53762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27227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7818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3842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28158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34078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92726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51255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25193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19445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39307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31250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33275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17467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75846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737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608F0D-9ADD-4456-8F3F-BC789FF23F81}"/>
              </a:ext>
            </a:extLst>
          </p:cNvPr>
          <p:cNvSpPr txBox="1"/>
          <p:nvPr/>
        </p:nvSpPr>
        <p:spPr>
          <a:xfrm>
            <a:off x="148022" y="5438503"/>
            <a:ext cx="3560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B05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0.72% U-235</a:t>
            </a:r>
          </a:p>
        </p:txBody>
      </p:sp>
    </p:spTree>
    <p:extLst>
      <p:ext uri="{BB962C8B-B14F-4D97-AF65-F5344CB8AC3E}">
        <p14:creationId xmlns:p14="http://schemas.microsoft.com/office/powerpoint/2010/main" val="4166432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 Enrichment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9CC63D2D-E8C3-4314-8B53-60AE91BBE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31217"/>
              </p:ext>
            </p:extLst>
          </p:nvPr>
        </p:nvGraphicFramePr>
        <p:xfrm>
          <a:off x="7400215" y="1418219"/>
          <a:ext cx="1595763" cy="4789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07">
                  <a:extLst>
                    <a:ext uri="{9D8B030D-6E8A-4147-A177-3AD203B41FA5}">
                      <a16:colId xmlns:a16="http://schemas.microsoft.com/office/drawing/2014/main" val="105674032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471438905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2891520777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867600285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020386918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909440232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773106863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09669331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716108268"/>
                    </a:ext>
                  </a:extLst>
                </a:gridCol>
              </a:tblGrid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43814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44780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263059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37379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46507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63001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70660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951850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2866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53762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27227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7818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43842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928158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34078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92726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51255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25193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19445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339307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31250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33275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17467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75846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737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608F0D-9ADD-4456-8F3F-BC789FF23F81}"/>
              </a:ext>
            </a:extLst>
          </p:cNvPr>
          <p:cNvSpPr txBox="1"/>
          <p:nvPr/>
        </p:nvSpPr>
        <p:spPr>
          <a:xfrm>
            <a:off x="148022" y="5438503"/>
            <a:ext cx="2760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B05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4% U-235</a:t>
            </a:r>
          </a:p>
        </p:txBody>
      </p:sp>
    </p:spTree>
    <p:extLst>
      <p:ext uri="{BB962C8B-B14F-4D97-AF65-F5344CB8AC3E}">
        <p14:creationId xmlns:p14="http://schemas.microsoft.com/office/powerpoint/2010/main" val="196429857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 Enrichment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9CC63D2D-E8C3-4314-8B53-60AE91BBE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86863"/>
              </p:ext>
            </p:extLst>
          </p:nvPr>
        </p:nvGraphicFramePr>
        <p:xfrm>
          <a:off x="8109443" y="5824766"/>
          <a:ext cx="886535" cy="383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07">
                  <a:extLst>
                    <a:ext uri="{9D8B030D-6E8A-4147-A177-3AD203B41FA5}">
                      <a16:colId xmlns:a16="http://schemas.microsoft.com/office/drawing/2014/main" val="3020386918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909440232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3773106863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096693319"/>
                    </a:ext>
                  </a:extLst>
                </a:gridCol>
                <a:gridCol w="177307">
                  <a:extLst>
                    <a:ext uri="{9D8B030D-6E8A-4147-A177-3AD203B41FA5}">
                      <a16:colId xmlns:a16="http://schemas.microsoft.com/office/drawing/2014/main" val="1716108268"/>
                    </a:ext>
                  </a:extLst>
                </a:gridCol>
              </a:tblGrid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375846"/>
                  </a:ext>
                </a:extLst>
              </a:tr>
              <a:tr h="19158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7373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608F0D-9ADD-4456-8F3F-BC789FF23F81}"/>
              </a:ext>
            </a:extLst>
          </p:cNvPr>
          <p:cNvSpPr txBox="1"/>
          <p:nvPr/>
        </p:nvSpPr>
        <p:spPr>
          <a:xfrm>
            <a:off x="148022" y="5438503"/>
            <a:ext cx="3084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9050">
                  <a:solidFill>
                    <a:srgbClr val="00B05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90% U-235</a:t>
            </a:r>
          </a:p>
        </p:txBody>
      </p:sp>
    </p:spTree>
    <p:extLst>
      <p:ext uri="{BB962C8B-B14F-4D97-AF65-F5344CB8AC3E}">
        <p14:creationId xmlns:p14="http://schemas.microsoft.com/office/powerpoint/2010/main" val="3943059844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 Fuel Rods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A nuclear fuel assemb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07" y="1554475"/>
            <a:ext cx="2596645" cy="45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uranium fuel 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82" y="1554475"/>
            <a:ext cx="4195200" cy="45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653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Binding Energy per Nucleon?</a:t>
            </a:r>
            <a:endParaRPr lang="en-US" sz="4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56218" y="2649827"/>
          <a:ext cx="2348346" cy="1367991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673213">
                  <a:extLst>
                    <a:ext uri="{9D8B030D-6E8A-4147-A177-3AD203B41FA5}">
                      <a16:colId xmlns:a16="http://schemas.microsoft.com/office/drawing/2014/main" val="2055176691"/>
                    </a:ext>
                  </a:extLst>
                </a:gridCol>
                <a:gridCol w="1675133">
                  <a:extLst>
                    <a:ext uri="{9D8B030D-6E8A-4147-A177-3AD203B41FA5}">
                      <a16:colId xmlns:a16="http://schemas.microsoft.com/office/drawing/2014/main" val="908606879"/>
                    </a:ext>
                  </a:extLst>
                </a:gridCol>
              </a:tblGrid>
              <a:tr h="455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+mj-lt"/>
                        </a:rPr>
                        <a:t>m</a:t>
                      </a:r>
                      <a:r>
                        <a:rPr lang="en-US" sz="2000" baseline="-25000" dirty="0">
                          <a:latin typeface="+mj-lt"/>
                        </a:rPr>
                        <a:t>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0.000549u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978542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p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1.007276u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542084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>
                          <a:latin typeface="+mj-lt"/>
                        </a:rPr>
                        <a:t>m</a:t>
                      </a:r>
                      <a:r>
                        <a:rPr lang="en-US" sz="2000" baseline="-25000" dirty="0" err="1">
                          <a:latin typeface="+mj-lt"/>
                        </a:rPr>
                        <a:t>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1.008665u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4638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456218" y="4017818"/>
          <a:ext cx="2348346" cy="52151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74832">
                  <a:extLst>
                    <a:ext uri="{9D8B030D-6E8A-4147-A177-3AD203B41FA5}">
                      <a16:colId xmlns:a16="http://schemas.microsoft.com/office/drawing/2014/main" val="4206181433"/>
                    </a:ext>
                  </a:extLst>
                </a:gridCol>
                <a:gridCol w="1673514">
                  <a:extLst>
                    <a:ext uri="{9D8B030D-6E8A-4147-A177-3AD203B41FA5}">
                      <a16:colId xmlns:a16="http://schemas.microsoft.com/office/drawing/2014/main" val="3838579158"/>
                    </a:ext>
                  </a:extLst>
                </a:gridCol>
              </a:tblGrid>
              <a:tr h="5215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931.5 MeV c</a:t>
                      </a:r>
                      <a:r>
                        <a:rPr lang="en-US" sz="20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-2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098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3790199-A08C-4E44-804D-C543E1B3DA4F}"/>
              </a:ext>
            </a:extLst>
          </p:cNvPr>
          <p:cNvGraphicFramePr>
            <a:graphicFrameLocks noGrp="1"/>
          </p:cNvGraphicFramePr>
          <p:nvPr/>
        </p:nvGraphicFramePr>
        <p:xfrm>
          <a:off x="339435" y="1531726"/>
          <a:ext cx="8465128" cy="1003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8123">
                  <a:extLst>
                    <a:ext uri="{9D8B030D-6E8A-4147-A177-3AD203B41FA5}">
                      <a16:colId xmlns:a16="http://schemas.microsoft.com/office/drawing/2014/main" val="4275679951"/>
                    </a:ext>
                  </a:extLst>
                </a:gridCol>
                <a:gridCol w="1775486">
                  <a:extLst>
                    <a:ext uri="{9D8B030D-6E8A-4147-A177-3AD203B41FA5}">
                      <a16:colId xmlns:a16="http://schemas.microsoft.com/office/drawing/2014/main" val="3963401088"/>
                    </a:ext>
                  </a:extLst>
                </a:gridCol>
                <a:gridCol w="1775486">
                  <a:extLst>
                    <a:ext uri="{9D8B030D-6E8A-4147-A177-3AD203B41FA5}">
                      <a16:colId xmlns:a16="http://schemas.microsoft.com/office/drawing/2014/main" val="3882312085"/>
                    </a:ext>
                  </a:extLst>
                </a:gridCol>
                <a:gridCol w="2866033">
                  <a:extLst>
                    <a:ext uri="{9D8B030D-6E8A-4147-A177-3AD203B41FA5}">
                      <a16:colId xmlns:a16="http://schemas.microsoft.com/office/drawing/2014/main" val="1741987023"/>
                    </a:ext>
                  </a:extLst>
                </a:gridCol>
              </a:tblGrid>
              <a:tr h="5464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Nuclide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#</a:t>
                      </a:r>
                      <a:r>
                        <a:rPr lang="en-US" sz="2400" baseline="0" dirty="0">
                          <a:latin typeface="+mn-lt"/>
                        </a:rPr>
                        <a:t> of p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# of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Nucleus</a:t>
                      </a:r>
                      <a:r>
                        <a:rPr lang="en-US" sz="2400" baseline="0" dirty="0">
                          <a:latin typeface="+mn-lt"/>
                        </a:rPr>
                        <a:t> Mass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8417825"/>
                  </a:ext>
                </a:extLst>
              </a:tr>
              <a:tr h="4256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Iodine-</a:t>
                      </a:r>
                      <a:r>
                        <a:rPr lang="en-US" sz="2400" b="1" dirty="0">
                          <a:solidFill>
                            <a:srgbClr val="FF66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126.87544u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7821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020AD4-3884-409A-ADC3-CF207632C683}"/>
              </a:ext>
            </a:extLst>
          </p:cNvPr>
          <p:cNvSpPr txBox="1"/>
          <p:nvPr/>
        </p:nvSpPr>
        <p:spPr>
          <a:xfrm>
            <a:off x="310666" y="2896040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53 × 1.007276 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AAC6C7-F36A-4355-A426-ED39B256CFE4}"/>
              </a:ext>
            </a:extLst>
          </p:cNvPr>
          <p:cNvGrpSpPr/>
          <p:nvPr/>
        </p:nvGrpSpPr>
        <p:grpSpPr>
          <a:xfrm>
            <a:off x="4472949" y="2745208"/>
            <a:ext cx="1842171" cy="936842"/>
            <a:chOff x="4472949" y="2745208"/>
            <a:chExt cx="1842171" cy="9368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E9F746-8D95-4AC1-BBEF-972CE872D378}"/>
                </a:ext>
              </a:extLst>
            </p:cNvPr>
            <p:cNvSpPr txBox="1"/>
            <p:nvPr/>
          </p:nvSpPr>
          <p:spPr>
            <a:xfrm>
              <a:off x="4472949" y="2745208"/>
              <a:ext cx="1842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Mass Defect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896FECC-9387-48A8-B479-1A24818487AF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5394035" y="3206873"/>
              <a:ext cx="0" cy="47517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D801C-3102-472A-B54B-EB6994B80877}"/>
                  </a:ext>
                </a:extLst>
              </p:cNvPr>
              <p:cNvSpPr txBox="1"/>
              <p:nvPr/>
            </p:nvSpPr>
            <p:spPr>
              <a:xfrm>
                <a:off x="299751" y="4379095"/>
                <a:ext cx="3109376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1.15140 </m:t>
                      </m:r>
                      <m:r>
                        <a:rPr lang="en-US" sz="2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931.5 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D801C-3102-472A-B54B-EB6994B80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51" y="4379095"/>
                <a:ext cx="3109376" cy="6176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1B377F-BC5F-494D-A444-C9D16EB69AF6}"/>
                  </a:ext>
                </a:extLst>
              </p:cNvPr>
              <p:cNvSpPr txBox="1"/>
              <p:nvPr/>
            </p:nvSpPr>
            <p:spPr>
              <a:xfrm>
                <a:off x="2432871" y="3701006"/>
                <a:ext cx="1865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pl-PL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126.87544</m:t>
                      </m:r>
                      <m:r>
                        <m:rPr>
                          <m:sty m:val="p"/>
                        </m:rPr>
                        <a:rPr lang="pl-PL" sz="24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1B377F-BC5F-494D-A444-C9D16EB6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71" y="3701006"/>
                <a:ext cx="1865895" cy="369332"/>
              </a:xfrm>
              <a:prstGeom prst="rect">
                <a:avLst/>
              </a:prstGeom>
              <a:blipFill>
                <a:blip r:embed="rId3"/>
                <a:stretch>
                  <a:fillRect r="-2288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9B4651-7C93-47EE-BF3C-95143FB6908E}"/>
                  </a:ext>
                </a:extLst>
              </p:cNvPr>
              <p:cNvSpPr txBox="1"/>
              <p:nvPr/>
            </p:nvSpPr>
            <p:spPr>
              <a:xfrm>
                <a:off x="250086" y="5313642"/>
                <a:ext cx="10327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9B4651-7C93-47EE-BF3C-95143FB6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86" y="5313642"/>
                <a:ext cx="1032783" cy="307777"/>
              </a:xfrm>
              <a:prstGeom prst="rect">
                <a:avLst/>
              </a:prstGeom>
              <a:blipFill>
                <a:blip r:embed="rId4"/>
                <a:stretch>
                  <a:fillRect l="-5325" t="-4000" r="-2367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8257F-98A1-4FB2-AD18-3E41699666C9}"/>
                  </a:ext>
                </a:extLst>
              </p:cNvPr>
              <p:cNvSpPr/>
              <p:nvPr/>
            </p:nvSpPr>
            <p:spPr>
              <a:xfrm>
                <a:off x="5461342" y="5771869"/>
                <a:ext cx="3542958" cy="46166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𝒑𝒆𝒓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𝑵𝒖𝒄𝒍𝒆𝒐𝒏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8257F-98A1-4FB2-AD18-3E4169966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342" y="5771869"/>
                <a:ext cx="3542958" cy="461665"/>
              </a:xfrm>
              <a:prstGeom prst="rect">
                <a:avLst/>
              </a:prstGeom>
              <a:blipFill>
                <a:blip r:embed="rId5"/>
                <a:stretch>
                  <a:fillRect b="-897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A426BB7-994C-443F-946E-2BFEF6CCEA3B}"/>
              </a:ext>
            </a:extLst>
          </p:cNvPr>
          <p:cNvGrpSpPr/>
          <p:nvPr/>
        </p:nvGrpSpPr>
        <p:grpSpPr>
          <a:xfrm>
            <a:off x="5967192" y="4733164"/>
            <a:ext cx="2270493" cy="584775"/>
            <a:chOff x="5967192" y="4733164"/>
            <a:chExt cx="2270493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BC3293-E45D-482F-80F2-F44650474111}"/>
                </a:ext>
              </a:extLst>
            </p:cNvPr>
            <p:cNvSpPr txBox="1"/>
            <p:nvPr/>
          </p:nvSpPr>
          <p:spPr>
            <a:xfrm>
              <a:off x="6758740" y="4733164"/>
              <a:ext cx="14789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Convert mass to MeV c</a:t>
              </a:r>
              <a:r>
                <a:rPr lang="en-US" sz="16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-2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9ECC67A-23CA-4B15-832E-714A934B32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7192" y="4779328"/>
              <a:ext cx="779887" cy="266305"/>
            </a:xfrm>
            <a:prstGeom prst="straightConnector1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489F8C-82EC-49A4-9032-361755C19B24}"/>
              </a:ext>
            </a:extLst>
          </p:cNvPr>
          <p:cNvCxnSpPr>
            <a:cxnSpLocks/>
          </p:cNvCxnSpPr>
          <p:nvPr/>
        </p:nvCxnSpPr>
        <p:spPr>
          <a:xfrm flipV="1">
            <a:off x="3202538" y="5342832"/>
            <a:ext cx="364331" cy="2476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2247F9-DE96-4360-96F9-B3CD3603D8E5}"/>
              </a:ext>
            </a:extLst>
          </p:cNvPr>
          <p:cNvCxnSpPr>
            <a:cxnSpLocks/>
          </p:cNvCxnSpPr>
          <p:nvPr/>
        </p:nvCxnSpPr>
        <p:spPr>
          <a:xfrm flipV="1">
            <a:off x="3677989" y="5342832"/>
            <a:ext cx="247650" cy="24289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402BA7-7B7B-44E5-A25C-8EB51BF73E2F}"/>
                  </a:ext>
                </a:extLst>
              </p:cNvPr>
              <p:cNvSpPr/>
              <p:nvPr/>
            </p:nvSpPr>
            <p:spPr>
              <a:xfrm>
                <a:off x="2485925" y="5797956"/>
                <a:ext cx="30135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1072.53 </m:t>
                          </m:r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127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D402BA7-7B7B-44E5-A25C-8EB51BF73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25" y="5797956"/>
                <a:ext cx="3013517" cy="461665"/>
              </a:xfrm>
              <a:prstGeom prst="rect">
                <a:avLst/>
              </a:prstGeom>
              <a:blipFill>
                <a:blip r:embed="rId6"/>
                <a:stretch>
                  <a:fillRect t="-125000" r="-405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92EFAEB-C957-46BE-91A1-17560ADF543F}"/>
              </a:ext>
            </a:extLst>
          </p:cNvPr>
          <p:cNvSpPr/>
          <p:nvPr/>
        </p:nvSpPr>
        <p:spPr>
          <a:xfrm>
            <a:off x="3008230" y="2085617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EA3FF-CD57-469D-8EFF-6BA3BFA13DCB}"/>
              </a:ext>
            </a:extLst>
          </p:cNvPr>
          <p:cNvSpPr/>
          <p:nvPr/>
        </p:nvSpPr>
        <p:spPr>
          <a:xfrm>
            <a:off x="4782108" y="2085616"/>
            <a:ext cx="537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74</a:t>
            </a:r>
            <a:endParaRPr lang="en-US" b="1" dirty="0">
              <a:solidFill>
                <a:srgbClr val="0070C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1898F3-9FA1-4302-BF7E-118CDB1CB6A0}"/>
              </a:ext>
            </a:extLst>
          </p:cNvPr>
          <p:cNvSpPr txBox="1"/>
          <p:nvPr/>
        </p:nvSpPr>
        <p:spPr>
          <a:xfrm>
            <a:off x="305470" y="3204352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74 × 1.008665 u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AF13A1-47D7-4B1B-B5F2-80E4EF3C5ABC}"/>
              </a:ext>
            </a:extLst>
          </p:cNvPr>
          <p:cNvGrpSpPr/>
          <p:nvPr/>
        </p:nvGrpSpPr>
        <p:grpSpPr>
          <a:xfrm>
            <a:off x="448525" y="3643951"/>
            <a:ext cx="2010423" cy="423821"/>
            <a:chOff x="448525" y="3643951"/>
            <a:chExt cx="2010423" cy="4238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D4402A-76AC-431F-9F44-ED90CF76CB43}"/>
                </a:ext>
              </a:extLst>
            </p:cNvPr>
            <p:cNvCxnSpPr/>
            <p:nvPr/>
          </p:nvCxnSpPr>
          <p:spPr>
            <a:xfrm>
              <a:off x="448525" y="3643951"/>
              <a:ext cx="1984665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0C0AF1D-E87F-47FE-A5B1-1109C2936F29}"/>
                    </a:ext>
                  </a:extLst>
                </p:cNvPr>
                <p:cNvSpPr txBox="1"/>
                <p:nvPr/>
              </p:nvSpPr>
              <p:spPr>
                <a:xfrm>
                  <a:off x="628319" y="3698440"/>
                  <a:ext cx="18306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128.026838</m:t>
                        </m:r>
                        <m:r>
                          <m:rPr>
                            <m:sty m:val="p"/>
                          </m:rPr>
                          <a:rPr lang="pl-PL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0C0AF1D-E87F-47FE-A5B1-1109C2936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319" y="3698440"/>
                  <a:ext cx="183062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333" r="-2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84B190-DFEC-4071-8498-C5EB491C3C16}"/>
                  </a:ext>
                </a:extLst>
              </p:cNvPr>
              <p:cNvSpPr txBox="1"/>
              <p:nvPr/>
            </p:nvSpPr>
            <p:spPr>
              <a:xfrm>
                <a:off x="4315309" y="3698811"/>
                <a:ext cx="16355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1.15140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E84B190-DFEC-4071-8498-C5EB491C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09" y="3698811"/>
                <a:ext cx="1635576" cy="369332"/>
              </a:xfrm>
              <a:prstGeom prst="rect">
                <a:avLst/>
              </a:prstGeom>
              <a:blipFill>
                <a:blip r:embed="rId8"/>
                <a:stretch>
                  <a:fillRect l="-1493" r="-22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FF8CB9-8D69-46E2-BC79-6762617D3803}"/>
                  </a:ext>
                </a:extLst>
              </p:cNvPr>
              <p:cNvSpPr txBox="1"/>
              <p:nvPr/>
            </p:nvSpPr>
            <p:spPr>
              <a:xfrm>
                <a:off x="3402424" y="4565753"/>
                <a:ext cx="22425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1072.53 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FF8CB9-8D69-46E2-BC79-6762617D3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24" y="4565753"/>
                <a:ext cx="2242537" cy="307777"/>
              </a:xfrm>
              <a:prstGeom prst="rect">
                <a:avLst/>
              </a:prstGeom>
              <a:blipFill>
                <a:blip r:embed="rId9"/>
                <a:stretch>
                  <a:fillRect l="-815" t="-4000" r="-108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B3185D-834A-44ED-83C6-13400A3087D6}"/>
                  </a:ext>
                </a:extLst>
              </p:cNvPr>
              <p:cNvSpPr txBox="1"/>
              <p:nvPr/>
            </p:nvSpPr>
            <p:spPr>
              <a:xfrm>
                <a:off x="1286558" y="5323247"/>
                <a:ext cx="27061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1072.53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en-US" sz="20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B3185D-834A-44ED-83C6-13400A308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58" y="5323247"/>
                <a:ext cx="2706189" cy="307777"/>
              </a:xfrm>
              <a:prstGeom prst="rect">
                <a:avLst/>
              </a:prstGeom>
              <a:blipFill>
                <a:blip r:embed="rId10"/>
                <a:stretch>
                  <a:fillRect l="-450" t="-1961" r="-67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62EB2F-2D7F-4F65-888B-F8723CDB57B9}"/>
                  </a:ext>
                </a:extLst>
              </p:cNvPr>
              <p:cNvSpPr txBox="1"/>
              <p:nvPr/>
            </p:nvSpPr>
            <p:spPr>
              <a:xfrm>
                <a:off x="3996241" y="5337992"/>
                <a:ext cx="1648720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1072.53 </m:t>
                      </m:r>
                      <m:r>
                        <a:rPr lang="en-US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62EB2F-2D7F-4F65-888B-F8723CDB5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41" y="5337992"/>
                <a:ext cx="1648720" cy="300660"/>
              </a:xfrm>
              <a:prstGeom prst="rect">
                <a:avLst/>
              </a:prstGeom>
              <a:blipFill>
                <a:blip r:embed="rId11"/>
                <a:stretch>
                  <a:fillRect l="-1481" r="-2593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158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Power Plant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Image result for nuclear power 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59" y="1531726"/>
            <a:ext cx="6761418" cy="45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66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 Reaction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hyperphysics.phy-astr.gsu.edu/hbase/NucEne/imgnuk/u235fiss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94" y="4893198"/>
            <a:ext cx="1913419" cy="12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4294" y="1603362"/>
            <a:ext cx="8295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controlled chain reaction, each reaction should trigger one other reaction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294" y="2118330"/>
            <a:ext cx="35646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Important Factors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Only about 4% of the fuel is actually comprised of fissionable U-235 atoms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Neutrons have to traveling relatively slowly to be captured by a U-235 atom</a:t>
            </a:r>
          </a:p>
        </p:txBody>
      </p:sp>
      <p:pic>
        <p:nvPicPr>
          <p:cNvPr id="3" name="Online Media 2" title="Mousetrap Fission">
            <a:hlinkClick r:id="" action="ppaction://media"/>
            <a:extLst>
              <a:ext uri="{FF2B5EF4-FFF2-40B4-BE49-F238E27FC236}">
                <a16:creationId xmlns:a16="http://schemas.microsoft.com/office/drawing/2014/main" id="{3ECC9770-1F19-476D-8216-690A9BAE2B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87004" y="2306068"/>
            <a:ext cx="4735024" cy="35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6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 Reaction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Image result for nuclear power plant mod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93" y="3647774"/>
            <a:ext cx="4733543" cy="261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439" y="1544368"/>
            <a:ext cx="386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Moderator</a:t>
            </a:r>
            <a:r>
              <a:rPr lang="en-US" sz="2400" dirty="0">
                <a:latin typeface="+mj-lt"/>
              </a:rPr>
              <a:t> - water or graphite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9807" y="1544368"/>
            <a:ext cx="2706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Control Rods</a:t>
            </a:r>
            <a:r>
              <a:rPr lang="en-US" sz="2400" dirty="0">
                <a:latin typeface="+mj-lt"/>
              </a:rPr>
              <a:t> - boron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822C70-3BE5-4978-A622-0DCEAE16C033}"/>
              </a:ext>
            </a:extLst>
          </p:cNvPr>
          <p:cNvSpPr txBox="1"/>
          <p:nvPr/>
        </p:nvSpPr>
        <p:spPr>
          <a:xfrm>
            <a:off x="559087" y="2212660"/>
            <a:ext cx="357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Slows down neutrons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72E29-D86F-40C8-8DF4-7968F57D16DA}"/>
              </a:ext>
            </a:extLst>
          </p:cNvPr>
          <p:cNvSpPr txBox="1"/>
          <p:nvPr/>
        </p:nvSpPr>
        <p:spPr>
          <a:xfrm>
            <a:off x="5579807" y="2212660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Absorbs neutrons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FDFFEC-2FAE-4065-9D02-A2D42050A1C8}"/>
              </a:ext>
            </a:extLst>
          </p:cNvPr>
          <p:cNvCxnSpPr>
            <a:cxnSpLocks/>
          </p:cNvCxnSpPr>
          <p:nvPr/>
        </p:nvCxnSpPr>
        <p:spPr>
          <a:xfrm>
            <a:off x="2065464" y="2917927"/>
            <a:ext cx="705445" cy="1834182"/>
          </a:xfrm>
          <a:prstGeom prst="straightConnector1">
            <a:avLst/>
          </a:prstGeom>
          <a:ln w="152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CA75C7-A39C-4159-998E-F16921ACB2C3}"/>
              </a:ext>
            </a:extLst>
          </p:cNvPr>
          <p:cNvCxnSpPr>
            <a:cxnSpLocks/>
          </p:cNvCxnSpPr>
          <p:nvPr/>
        </p:nvCxnSpPr>
        <p:spPr>
          <a:xfrm flipH="1">
            <a:off x="6285252" y="2793327"/>
            <a:ext cx="420348" cy="1104335"/>
          </a:xfrm>
          <a:prstGeom prst="straightConnector1">
            <a:avLst/>
          </a:prstGeom>
          <a:ln w="152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68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256CF9B-5B4A-463C-B3ED-60D41A8B768E}"/>
              </a:ext>
            </a:extLst>
          </p:cNvPr>
          <p:cNvSpPr/>
          <p:nvPr/>
        </p:nvSpPr>
        <p:spPr>
          <a:xfrm>
            <a:off x="3854450" y="4766002"/>
            <a:ext cx="311150" cy="1277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 Reaction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324464" y="3377381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151297" y="2989498"/>
            <a:ext cx="548640" cy="5486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51297" y="4207266"/>
            <a:ext cx="548640" cy="5486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371600" y="3554361"/>
            <a:ext cx="486697" cy="56043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7999" y="3271193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1999" y="378886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7999" y="4246061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35964" y="3316913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88478" y="5072722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798" y="3649914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U-235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6298" y="3592157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U-235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2566" y="534525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U-235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0A700A-C783-4CB9-8742-6941437B0633}"/>
              </a:ext>
            </a:extLst>
          </p:cNvPr>
          <p:cNvCxnSpPr>
            <a:cxnSpLocks/>
          </p:cNvCxnSpPr>
          <p:nvPr/>
        </p:nvCxnSpPr>
        <p:spPr>
          <a:xfrm flipV="1">
            <a:off x="3187700" y="1828779"/>
            <a:ext cx="2963718" cy="14370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21564" y="1828779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01898" y="209620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U-235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AE184-191D-4DBC-9BE3-C627AA9A494A}"/>
              </a:ext>
            </a:extLst>
          </p:cNvPr>
          <p:cNvSpPr txBox="1"/>
          <p:nvPr/>
        </p:nvSpPr>
        <p:spPr>
          <a:xfrm>
            <a:off x="6199679" y="1501149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Too Fast!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C309C1-3012-41E0-BE11-06698D6C1ADE}"/>
              </a:ext>
            </a:extLst>
          </p:cNvPr>
          <p:cNvCxnSpPr>
            <a:cxnSpLocks/>
          </p:cNvCxnSpPr>
          <p:nvPr/>
        </p:nvCxnSpPr>
        <p:spPr>
          <a:xfrm>
            <a:off x="3455055" y="3834581"/>
            <a:ext cx="2085320" cy="0"/>
          </a:xfrm>
          <a:prstGeom prst="straightConnector1">
            <a:avLst/>
          </a:prstGeom>
          <a:ln w="571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6D70407-9667-4E80-9B5F-0DD500376A3E}"/>
              </a:ext>
            </a:extLst>
          </p:cNvPr>
          <p:cNvSpPr/>
          <p:nvPr/>
        </p:nvSpPr>
        <p:spPr>
          <a:xfrm>
            <a:off x="6992703" y="2897032"/>
            <a:ext cx="548640" cy="5486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CF09025-216D-4CEE-925D-9A0B29D47303}"/>
              </a:ext>
            </a:extLst>
          </p:cNvPr>
          <p:cNvSpPr/>
          <p:nvPr/>
        </p:nvSpPr>
        <p:spPr>
          <a:xfrm>
            <a:off x="6992703" y="4114800"/>
            <a:ext cx="548640" cy="5486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F8CD73-FD3A-4564-B46C-7A5C6D7F3575}"/>
              </a:ext>
            </a:extLst>
          </p:cNvPr>
          <p:cNvSpPr/>
          <p:nvPr/>
        </p:nvSpPr>
        <p:spPr>
          <a:xfrm>
            <a:off x="7889405" y="3178727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D554553-7B36-43C8-A256-F6F6BA0096B9}"/>
              </a:ext>
            </a:extLst>
          </p:cNvPr>
          <p:cNvSpPr/>
          <p:nvPr/>
        </p:nvSpPr>
        <p:spPr>
          <a:xfrm>
            <a:off x="8143405" y="3696394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E700F0-6131-4029-AA2A-E8EA052B23ED}"/>
              </a:ext>
            </a:extLst>
          </p:cNvPr>
          <p:cNvSpPr/>
          <p:nvPr/>
        </p:nvSpPr>
        <p:spPr>
          <a:xfrm>
            <a:off x="7889405" y="4153595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3">
            <a:extLst>
              <a:ext uri="{FF2B5EF4-FFF2-40B4-BE49-F238E27FC236}">
                <a16:creationId xmlns:a16="http://schemas.microsoft.com/office/drawing/2014/main" id="{DEFD7797-7D64-4B5A-B763-1EC211223A2B}"/>
              </a:ext>
            </a:extLst>
          </p:cNvPr>
          <p:cNvSpPr/>
          <p:nvPr/>
        </p:nvSpPr>
        <p:spPr>
          <a:xfrm>
            <a:off x="6428185" y="3493893"/>
            <a:ext cx="486697" cy="56043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740AAD-A8A6-4DA7-B2B6-ACFA5CFEEC4D}"/>
              </a:ext>
            </a:extLst>
          </p:cNvPr>
          <p:cNvCxnSpPr>
            <a:cxnSpLocks/>
          </p:cNvCxnSpPr>
          <p:nvPr/>
        </p:nvCxnSpPr>
        <p:spPr>
          <a:xfrm>
            <a:off x="3187700" y="4353478"/>
            <a:ext cx="822961" cy="825049"/>
          </a:xfrm>
          <a:prstGeom prst="straightConnector1">
            <a:avLst/>
          </a:prstGeom>
          <a:ln w="571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0DEFA80-6785-4E43-B410-CFCDA9D6FBCA}"/>
              </a:ext>
            </a:extLst>
          </p:cNvPr>
          <p:cNvSpPr txBox="1"/>
          <p:nvPr/>
        </p:nvSpPr>
        <p:spPr>
          <a:xfrm>
            <a:off x="2286655" y="5178527"/>
            <a:ext cx="155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Control Rod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BE85C0-07E9-4C86-ADCF-B0A48130A100}"/>
              </a:ext>
            </a:extLst>
          </p:cNvPr>
          <p:cNvSpPr/>
          <p:nvPr/>
        </p:nvSpPr>
        <p:spPr>
          <a:xfrm>
            <a:off x="3707163" y="3600807"/>
            <a:ext cx="1595242" cy="505119"/>
          </a:xfrm>
          <a:prstGeom prst="roundRect">
            <a:avLst/>
          </a:prstGeom>
          <a:solidFill>
            <a:srgbClr val="1CADE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5E43F5-93C5-48F2-BCC9-742C50CE4C6D}"/>
              </a:ext>
            </a:extLst>
          </p:cNvPr>
          <p:cNvSpPr txBox="1"/>
          <p:nvPr/>
        </p:nvSpPr>
        <p:spPr>
          <a:xfrm>
            <a:off x="3442704" y="3124675"/>
            <a:ext cx="2000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B0F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Moderator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5072E76-4167-4202-9F92-E80173F40666}"/>
              </a:ext>
            </a:extLst>
          </p:cNvPr>
          <p:cNvCxnSpPr>
            <a:cxnSpLocks/>
          </p:cNvCxnSpPr>
          <p:nvPr/>
        </p:nvCxnSpPr>
        <p:spPr>
          <a:xfrm flipV="1">
            <a:off x="8060624" y="2895184"/>
            <a:ext cx="589268" cy="2576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DF0545-3485-4239-9388-36584ED4CC56}"/>
              </a:ext>
            </a:extLst>
          </p:cNvPr>
          <p:cNvCxnSpPr>
            <a:cxnSpLocks/>
          </p:cNvCxnSpPr>
          <p:nvPr/>
        </p:nvCxnSpPr>
        <p:spPr>
          <a:xfrm>
            <a:off x="8290804" y="3738466"/>
            <a:ext cx="589268" cy="36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59781B5-5682-4216-8444-21CC4C238EE6}"/>
              </a:ext>
            </a:extLst>
          </p:cNvPr>
          <p:cNvCxnSpPr>
            <a:cxnSpLocks/>
          </p:cNvCxnSpPr>
          <p:nvPr/>
        </p:nvCxnSpPr>
        <p:spPr>
          <a:xfrm>
            <a:off x="8060624" y="4267899"/>
            <a:ext cx="589268" cy="21368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095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1" grpId="0"/>
      <p:bldP spid="25" grpId="0" animBg="1"/>
      <p:bldP spid="26" grpId="0" animBg="1"/>
      <p:bldP spid="27" grpId="0" animBg="1"/>
      <p:bldP spid="28" grpId="0" animBg="1"/>
      <p:bldP spid="29" grpId="0" animBg="1"/>
      <p:bldP spid="36" grpId="0"/>
      <p:bldP spid="37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Power Plants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Image result for us nuclear power pla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 b="5262"/>
          <a:stretch/>
        </p:blipFill>
        <p:spPr bwMode="auto">
          <a:xfrm>
            <a:off x="3671375" y="1462088"/>
            <a:ext cx="5330825" cy="34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nuclear power plant retir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6" y="4255493"/>
            <a:ext cx="3914980" cy="197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724" y="1843540"/>
            <a:ext cx="2977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 US currently has about 100 nuclear power plants in operation representing about 20% of the total generated electricity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968" y="5155568"/>
            <a:ext cx="4734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Nuclear Power Plants are retired after 60 years so the forecast is a decreasing number in the coming years…</a:t>
            </a:r>
          </a:p>
        </p:txBody>
      </p:sp>
    </p:spTree>
    <p:extLst>
      <p:ext uri="{BB962C8B-B14F-4D97-AF65-F5344CB8AC3E}">
        <p14:creationId xmlns:p14="http://schemas.microsoft.com/office/powerpoint/2010/main" val="742755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nnes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1531726"/>
            <a:ext cx="3821340" cy="44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-Point Star 11"/>
          <p:cNvSpPr/>
          <p:nvPr/>
        </p:nvSpPr>
        <p:spPr>
          <a:xfrm>
            <a:off x="1698173" y="4120950"/>
            <a:ext cx="274320" cy="27432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533469" y="5146040"/>
            <a:ext cx="274320" cy="274320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Power in Minnesota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Image result for prairie island nuclear power pla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0"/>
          <a:stretch/>
        </p:blipFill>
        <p:spPr bwMode="auto">
          <a:xfrm>
            <a:off x="5805713" y="4283510"/>
            <a:ext cx="2971883" cy="16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onticello nuclear power pla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6"/>
          <a:stretch/>
        </p:blipFill>
        <p:spPr bwMode="auto">
          <a:xfrm>
            <a:off x="5805712" y="2086009"/>
            <a:ext cx="2971883" cy="15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0679" y="3847403"/>
            <a:ext cx="5418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Prairie Island Nuclear Power Plant | Red Wing, MN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4380" y="1626244"/>
            <a:ext cx="5311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Monticello Nuclear Power Plant | Monticello, MN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829251" y="2086009"/>
            <a:ext cx="2061028" cy="219750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70629" y="4283510"/>
            <a:ext cx="1091746" cy="101715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24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Waste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154803" y="1519198"/>
            <a:ext cx="8969663" cy="1352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After the fuel can no longer be used to efficiently create electricity, the spent nuclear waste needs to be disposed of.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74877"/>
              </p:ext>
            </p:extLst>
          </p:nvPr>
        </p:nvGraphicFramePr>
        <p:xfrm>
          <a:off x="148301" y="2678597"/>
          <a:ext cx="4383110" cy="35039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Isotope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Half Life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Strontium-90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28 years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Caesium-137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30 years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Plutonium-239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24,000 years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Caesium-135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2.3 million years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8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+mj-lt"/>
                        </a:rPr>
                        <a:t>Iodine-129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15.7 million years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Content Placeholder 6"/>
          <p:cNvSpPr txBox="1">
            <a:spLocks/>
          </p:cNvSpPr>
          <p:nvPr/>
        </p:nvSpPr>
        <p:spPr>
          <a:xfrm>
            <a:off x="5325193" y="2764752"/>
            <a:ext cx="3457089" cy="1412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How long until it’s safe?</a:t>
            </a: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4941714" y="5115154"/>
            <a:ext cx="3556388" cy="719071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  <a:latin typeface="+mj-lt"/>
              </a:rPr>
              <a:t>Radioactive Isotopes found in spent nuclear fuel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698031" y="4983094"/>
            <a:ext cx="328593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ket 17"/>
          <p:cNvSpPr/>
          <p:nvPr/>
        </p:nvSpPr>
        <p:spPr>
          <a:xfrm>
            <a:off x="4581239" y="3090181"/>
            <a:ext cx="116792" cy="309093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Waste - Disposal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" descr="https://lh6.googleusercontent.com/u_FSk5a1IAOeSwMQ_C4jRokYLBh-inOd0XInsH89fWZFSHVZOIkncZaVHttFBVuwe6jBykkj7fk554WiX_X8zr4S6xgTG_QXVYDOlXl5gDoDX_m6O-xIqy5ICHTre0g4MCDo8KCoO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 r="33591" b="8552"/>
          <a:stretch/>
        </p:blipFill>
        <p:spPr bwMode="auto">
          <a:xfrm>
            <a:off x="1528880" y="4157383"/>
            <a:ext cx="2733404" cy="194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lh6.googleusercontent.com/wetfw9-tpp5r9zW0nIXvbthIlEtuApXn3zzu7gO4DR9sEhjsRosWnUnPmHPhVgO-fd02Hy_VHifA2I6_6hyOxU_ggM8UPPUnS6GGw9wKHa2afOGm0-otB75dMh4nIKAH_45fH_LG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1" y="1531726"/>
            <a:ext cx="3386903" cy="25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4262284" y="1553201"/>
            <a:ext cx="4100051" cy="1412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Most of the waste is stored onsite</a:t>
            </a:r>
          </a:p>
        </p:txBody>
      </p:sp>
      <p:pic>
        <p:nvPicPr>
          <p:cNvPr id="5122" name="Picture 2" descr="Image result for dry storage casks for spent nuclear fu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98" y="2965210"/>
            <a:ext cx="4184974" cy="32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03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Waste - Disposal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66" y="4358298"/>
            <a:ext cx="7431782" cy="1766572"/>
          </a:xfrm>
          <a:prstGeom prst="rect">
            <a:avLst/>
          </a:prstGeom>
        </p:spPr>
      </p:pic>
      <p:pic>
        <p:nvPicPr>
          <p:cNvPr id="11266" name="Picture 2" descr="https://what-if.xkcd.com/imgs/a/29/pool_danger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96" y="1789904"/>
            <a:ext cx="3650943" cy="24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079" y="1519675"/>
            <a:ext cx="4421518" cy="12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41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Waste - Disposal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305436" y="1623278"/>
            <a:ext cx="4020458" cy="1412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Yucca Mountain</a:t>
            </a:r>
          </a:p>
        </p:txBody>
      </p:sp>
      <p:pic>
        <p:nvPicPr>
          <p:cNvPr id="8" name="Picture 4" descr="http://www.tunneltalk.com/images/Yucca-Mountain/2-YuccaMountain-Fi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6" y="2709423"/>
            <a:ext cx="6056031" cy="33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hcn.org/articles/is-yucca-mountain-back-on-the-table/1154px-yucca_mountain_crest_south-jpg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34" y="1531726"/>
            <a:ext cx="3307862" cy="25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52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 Energy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Nucleon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CF451-18A4-47CE-8C9A-0C0769C7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23" y="1424871"/>
            <a:ext cx="6657953" cy="48366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3720F2B-3B03-4010-A74A-6963B486CABB}"/>
              </a:ext>
            </a:extLst>
          </p:cNvPr>
          <p:cNvGrpSpPr/>
          <p:nvPr/>
        </p:nvGrpSpPr>
        <p:grpSpPr>
          <a:xfrm>
            <a:off x="2870136" y="2295331"/>
            <a:ext cx="1943161" cy="2395943"/>
            <a:chOff x="2870136" y="2295331"/>
            <a:chExt cx="1943161" cy="239594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A4F461-3A79-49F8-B758-A898FC166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5755" y="2295331"/>
              <a:ext cx="569945" cy="146386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2EBA2B-988B-4CD9-903F-AE5C81D2904C}"/>
                </a:ext>
              </a:extLst>
            </p:cNvPr>
            <p:cNvSpPr txBox="1"/>
            <p:nvPr/>
          </p:nvSpPr>
          <p:spPr>
            <a:xfrm>
              <a:off x="3084138" y="3759200"/>
              <a:ext cx="151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Iron-56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8EA0EC-D024-4476-B0C4-C20D94958B0B}"/>
                </a:ext>
              </a:extLst>
            </p:cNvPr>
            <p:cNvSpPr txBox="1"/>
            <p:nvPr/>
          </p:nvSpPr>
          <p:spPr>
            <a:xfrm>
              <a:off x="2870136" y="4229609"/>
              <a:ext cx="1943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(most stable)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699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Waste - Disposal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0" descr="http://www.popsci.com/sites/popsci.com/files/styles/medium_1x_/public/import/2013/images/2010/04/rocket_2.jpg?itok=eipnZSZ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6" y="2529640"/>
            <a:ext cx="2702806" cy="34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305435" y="1623278"/>
            <a:ext cx="6966221" cy="1412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Any better options out there???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2399CA-804B-46C8-ADB8-AC9ED7A7F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81212"/>
              </p:ext>
            </p:extLst>
          </p:nvPr>
        </p:nvGraphicFramePr>
        <p:xfrm>
          <a:off x="3304928" y="2497055"/>
          <a:ext cx="5647231" cy="36671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5500">
                  <a:extLst>
                    <a:ext uri="{9D8B030D-6E8A-4147-A177-3AD203B41FA5}">
                      <a16:colId xmlns:a16="http://schemas.microsoft.com/office/drawing/2014/main" val="808889736"/>
                    </a:ext>
                  </a:extLst>
                </a:gridCol>
                <a:gridCol w="4131731">
                  <a:extLst>
                    <a:ext uri="{9D8B030D-6E8A-4147-A177-3AD203B41FA5}">
                      <a16:colId xmlns:a16="http://schemas.microsoft.com/office/drawing/2014/main" val="3084238954"/>
                    </a:ext>
                  </a:extLst>
                </a:gridCol>
              </a:tblGrid>
              <a:tr h="211405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Ideas</a:t>
                      </a:r>
                      <a:endParaRPr lang="en-US" sz="900" b="1" dirty="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Examples</a:t>
                      </a:r>
                      <a:endParaRPr lang="en-US" sz="900" b="1" dirty="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68834"/>
                  </a:ext>
                </a:extLst>
              </a:tr>
              <a:tr h="313886">
                <a:tc>
                  <a:txBody>
                    <a:bodyPr/>
                    <a:lstStyle/>
                    <a:p>
                      <a:r>
                        <a:rPr lang="en-US" sz="900" u="sng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Long-term above ground storage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Investigated in France, Netherlands, Switzerland, UK, and USA.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Not currently planned to be implemented anywhere.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extLst>
                  <a:ext uri="{0D108BD9-81ED-4DB2-BD59-A6C34878D82A}">
                    <a16:rowId xmlns:a16="http://schemas.microsoft.com/office/drawing/2014/main" val="4067598225"/>
                  </a:ext>
                </a:extLst>
              </a:tr>
              <a:tr h="413885">
                <a:tc>
                  <a:txBody>
                    <a:bodyPr/>
                    <a:lstStyle/>
                    <a:p>
                      <a:r>
                        <a:rPr lang="en-US" sz="900" u="sng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Disposal in outer space</a:t>
                      </a:r>
                      <a:r>
                        <a:rPr lang="en-US" sz="9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(proposed for wastes that are highly concentrated)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Investigated by USA.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Investigations now abandoned due to cost and potential risks of launch failure.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extLst>
                  <a:ext uri="{0D108BD9-81ED-4DB2-BD59-A6C34878D82A}">
                    <a16:rowId xmlns:a16="http://schemas.microsoft.com/office/drawing/2014/main" val="3631723170"/>
                  </a:ext>
                </a:extLst>
              </a:tr>
              <a:tr h="413885">
                <a:tc>
                  <a:txBody>
                    <a:bodyPr/>
                    <a:lstStyle/>
                    <a:p>
                      <a:r>
                        <a:rPr lang="en-US" sz="900" u="sng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Rock-melting</a:t>
                      </a:r>
                      <a:b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</a:b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(proposed for wastes that are heat-generating)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Investigated by Russia, UK, and USA.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Not implemented anywhere.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Laboratory studies performed in the UK.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extLst>
                  <a:ext uri="{0D108BD9-81ED-4DB2-BD59-A6C34878D82A}">
                    <a16:rowId xmlns:a16="http://schemas.microsoft.com/office/drawing/2014/main" val="768394553"/>
                  </a:ext>
                </a:extLst>
              </a:tr>
              <a:tr h="313886">
                <a:tc>
                  <a:txBody>
                    <a:bodyPr/>
                    <a:lstStyle/>
                    <a:p>
                      <a:r>
                        <a:rPr lang="en-US" sz="900" u="sng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Disposal at subduction zones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Investigated by USA.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Not implemented anywhere.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Not permitted by international agreements.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extLst>
                  <a:ext uri="{0D108BD9-81ED-4DB2-BD59-A6C34878D82A}">
                    <a16:rowId xmlns:a16="http://schemas.microsoft.com/office/drawing/2014/main" val="4000571537"/>
                  </a:ext>
                </a:extLst>
              </a:tr>
              <a:tr h="413885">
                <a:tc>
                  <a:txBody>
                    <a:bodyPr/>
                    <a:lstStyle/>
                    <a:p>
                      <a:r>
                        <a:rPr lang="en-US" sz="900" u="sng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Sea disposal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Implemented by Belgium, France, Germany, Italy, Japan, Netherlands, Russia, South Korea, Switzerland, UK, and USA.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Not permitted by international agreements.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extLst>
                  <a:ext uri="{0D108BD9-81ED-4DB2-BD59-A6C34878D82A}">
                    <a16:rowId xmlns:a16="http://schemas.microsoft.com/office/drawing/2014/main" val="3027961210"/>
                  </a:ext>
                </a:extLst>
              </a:tr>
              <a:tr h="413885">
                <a:tc>
                  <a:txBody>
                    <a:bodyPr/>
                    <a:lstStyle/>
                    <a:p>
                      <a:r>
                        <a:rPr lang="en-US" sz="900" u="sng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Sub seabed disposal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Investigated by Sweden and UK (and organisations such as the OECD Nuclear Energy Agency).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Not implemented anywhere.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Not permitted by international agreements.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extLst>
                  <a:ext uri="{0D108BD9-81ED-4DB2-BD59-A6C34878D82A}">
                    <a16:rowId xmlns:a16="http://schemas.microsoft.com/office/drawing/2014/main" val="3304457187"/>
                  </a:ext>
                </a:extLst>
              </a:tr>
              <a:tr h="413885">
                <a:tc>
                  <a:txBody>
                    <a:bodyPr/>
                    <a:lstStyle/>
                    <a:p>
                      <a:r>
                        <a:rPr lang="en-US" sz="900" u="sng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Disposal in ice sheets</a:t>
                      </a: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 (proposed for wastes that are heat-generating)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Investigated by USA.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Rejected by countries that have signed the Antarctic Treaty or committed to providing solutions within national boundaries.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extLst>
                  <a:ext uri="{0D108BD9-81ED-4DB2-BD59-A6C34878D82A}">
                    <a16:rowId xmlns:a16="http://schemas.microsoft.com/office/drawing/2014/main" val="1277623756"/>
                  </a:ext>
                </a:extLst>
              </a:tr>
              <a:tr h="313886">
                <a:tc>
                  <a:txBody>
                    <a:bodyPr/>
                    <a:lstStyle/>
                    <a:p>
                      <a:r>
                        <a:rPr lang="en-US" sz="900" u="sng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Deep well injection</a:t>
                      </a:r>
                      <a:b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</a:br>
                      <a:r>
                        <a:rPr lang="en-US" sz="90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(for liquid wastes)</a:t>
                      </a:r>
                      <a:endParaRPr lang="en-US" sz="90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Implemented in Russia for many years for LLW and ILW.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Investigations abandoned in the USA in </a:t>
                      </a:r>
                      <a:r>
                        <a:rPr lang="en-US" sz="900" dirty="0" err="1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favour</a:t>
                      </a:r>
                      <a:r>
                        <a:rPr lang="en-US" sz="900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of deep geological disposal of wastes in solid form.</a:t>
                      </a:r>
                      <a:endParaRPr lang="en-US" sz="900" dirty="0">
                        <a:solidFill>
                          <a:srgbClr val="C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2210" marR="22210" marT="8884" marB="8884" anchor="ctr"/>
                </a:tc>
                <a:extLst>
                  <a:ext uri="{0D108BD9-81ED-4DB2-BD59-A6C34878D82A}">
                    <a16:rowId xmlns:a16="http://schemas.microsoft.com/office/drawing/2014/main" val="269342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584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01955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as a Power Source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163" y="1449252"/>
            <a:ext cx="882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Fusion reactions have been successfully controlled using strong magnetic fields but the energy used to run the magnets exceeds the energy released in the reaction…</a:t>
            </a:r>
          </a:p>
        </p:txBody>
      </p:sp>
      <p:pic>
        <p:nvPicPr>
          <p:cNvPr id="9" name="Picture 25" descr="fusion-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283" y="3203856"/>
            <a:ext cx="4017963" cy="261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4" descr="fusion_tokam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2798761"/>
            <a:ext cx="4340224" cy="206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058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01955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for Fusion 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71" y="1680906"/>
            <a:ext cx="31901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076" y="1666362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It’s significantly more difficult to create fusion reactions here on earth</a:t>
            </a:r>
          </a:p>
        </p:txBody>
      </p:sp>
      <p:pic>
        <p:nvPicPr>
          <p:cNvPr id="10" name="Picture 2" descr="Image result for fission and fus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4" t="40326" b="38362"/>
          <a:stretch/>
        </p:blipFill>
        <p:spPr bwMode="auto">
          <a:xfrm>
            <a:off x="5969413" y="4876800"/>
            <a:ext cx="2235689" cy="10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38850" y="4914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9275" y="546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B9A1F-DBC6-4553-BF8F-1F69FFF4463B}"/>
              </a:ext>
            </a:extLst>
          </p:cNvPr>
          <p:cNvSpPr txBox="1"/>
          <p:nvPr/>
        </p:nvSpPr>
        <p:spPr>
          <a:xfrm>
            <a:off x="461654" y="2692400"/>
            <a:ext cx="4357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 Temperature</a:t>
            </a:r>
          </a:p>
        </p:txBody>
      </p:sp>
    </p:spTree>
    <p:extLst>
      <p:ext uri="{BB962C8B-B14F-4D97-AF65-F5344CB8AC3E}">
        <p14:creationId xmlns:p14="http://schemas.microsoft.com/office/powerpoint/2010/main" val="2695128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hyperphysics.phy-astr.gsu.edu/hbase/NucEne/imgnuk/u23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32" y="2461802"/>
            <a:ext cx="5935730" cy="36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3846" y="1600632"/>
                <a:ext cx="2032479" cy="575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46" y="1600632"/>
                <a:ext cx="2032479" cy="575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8588EBF-C636-4F1F-ADBB-EEA8D90B07CA}"/>
              </a:ext>
            </a:extLst>
          </p:cNvPr>
          <p:cNvSpPr txBox="1"/>
          <p:nvPr/>
        </p:nvSpPr>
        <p:spPr>
          <a:xfrm>
            <a:off x="7837292" y="1524231"/>
            <a:ext cx="42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0AF35-4159-4972-89EB-A4B12BA6868C}"/>
                  </a:ext>
                </a:extLst>
              </p:cNvPr>
              <p:cNvSpPr txBox="1"/>
              <p:nvPr/>
            </p:nvSpPr>
            <p:spPr>
              <a:xfrm>
                <a:off x="2619363" y="1600632"/>
                <a:ext cx="1524392" cy="567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36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0AF35-4159-4972-89EB-A4B12BA68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63" y="1600632"/>
                <a:ext cx="1524392" cy="567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7E9EC0-F519-4464-AB41-394A6B57979D}"/>
                  </a:ext>
                </a:extLst>
              </p:cNvPr>
              <p:cNvSpPr txBox="1"/>
              <p:nvPr/>
            </p:nvSpPr>
            <p:spPr>
              <a:xfrm>
                <a:off x="4135129" y="1600632"/>
                <a:ext cx="4711033" cy="571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144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Ba</m:t>
                          </m:r>
                        </m:e>
                      </m:sPre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89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Kr</m:t>
                          </m:r>
                        </m:e>
                      </m:sPre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___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7E9EC0-F519-4464-AB41-394A6B579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29" y="1600632"/>
                <a:ext cx="4711033" cy="5717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849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Data Booklet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4" y="2799609"/>
            <a:ext cx="8008335" cy="3441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" y="1459516"/>
            <a:ext cx="7961088" cy="13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93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8412" y="1680906"/>
                <a:ext cx="8548430" cy="576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+ </m:t>
                      </m:r>
                      <m:sPre>
                        <m:sPre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93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Rb</m:t>
                          </m:r>
                        </m:e>
                      </m:sPre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141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Cs</m:t>
                          </m:r>
                        </m:e>
                      </m:sPre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+2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+ 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2" y="1680906"/>
                <a:ext cx="8548430" cy="576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8709" y="2317433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1.675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7753" y="2304123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390.173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8557" y="2304123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154.248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9361" y="2304123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233.927</a:t>
            </a:r>
          </a:p>
        </p:txBody>
      </p:sp>
      <p:sp>
        <p:nvSpPr>
          <p:cNvPr id="9" name="Rectangle 8"/>
          <p:cNvSpPr/>
          <p:nvPr/>
        </p:nvSpPr>
        <p:spPr>
          <a:xfrm>
            <a:off x="6693423" y="2304123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+mj-lt"/>
              </a:rPr>
              <a:t>2 × 1.675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412" y="3134481"/>
            <a:ext cx="280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391.848 × 10</a:t>
            </a:r>
            <a:r>
              <a:rPr lang="en-US" sz="2800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-27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kg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070" y="2571747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× 10</a:t>
            </a:r>
            <a:r>
              <a:rPr lang="en-US" sz="1400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-27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kg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10071" y="2573932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+mj-lt"/>
              </a:rPr>
              <a:t>× 10</a:t>
            </a:r>
            <a:r>
              <a:rPr lang="en-US" sz="1400" baseline="30000" dirty="0">
                <a:solidFill>
                  <a:schemeClr val="accent5"/>
                </a:solidFill>
                <a:latin typeface="+mj-lt"/>
              </a:rPr>
              <a:t>-27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kg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83068" y="2566471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× 10</a:t>
            </a:r>
            <a:r>
              <a:rPr lang="en-US" sz="1400" baseline="30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-27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kg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7074" y="2566470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+mj-lt"/>
              </a:rPr>
              <a:t>× 10</a:t>
            </a:r>
            <a:r>
              <a:rPr lang="en-US" sz="1400" baseline="30000" dirty="0">
                <a:solidFill>
                  <a:schemeClr val="accent5"/>
                </a:solidFill>
                <a:latin typeface="+mj-lt"/>
              </a:rPr>
              <a:t>-27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kg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90165" y="2573932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  <a:latin typeface="+mj-lt"/>
              </a:rPr>
              <a:t>× 10</a:t>
            </a:r>
            <a:r>
              <a:rPr lang="en-US" sz="1400" baseline="30000" dirty="0">
                <a:solidFill>
                  <a:schemeClr val="accent5"/>
                </a:solidFill>
                <a:latin typeface="+mj-lt"/>
              </a:rPr>
              <a:t>-27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kg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08817" y="3144056"/>
            <a:ext cx="2803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+mj-lt"/>
              </a:rPr>
              <a:t>391.525 × 10</a:t>
            </a:r>
            <a:r>
              <a:rPr lang="en-US" sz="2800" baseline="30000" dirty="0">
                <a:solidFill>
                  <a:schemeClr val="accent5"/>
                </a:solidFill>
                <a:latin typeface="+mj-lt"/>
              </a:rPr>
              <a:t>-27</a:t>
            </a:r>
            <a:r>
              <a:rPr lang="en-US" sz="2800" dirty="0">
                <a:solidFill>
                  <a:schemeClr val="accent5"/>
                </a:solidFill>
                <a:latin typeface="+mj-lt"/>
              </a:rPr>
              <a:t> kg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DC56D5-9190-4DF6-862E-CFA2063F0BDE}"/>
              </a:ext>
            </a:extLst>
          </p:cNvPr>
          <p:cNvSpPr/>
          <p:nvPr/>
        </p:nvSpPr>
        <p:spPr>
          <a:xfrm>
            <a:off x="3354697" y="2980592"/>
            <a:ext cx="4860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&gt;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51565"/>
              </p:ext>
            </p:extLst>
          </p:nvPr>
        </p:nvGraphicFramePr>
        <p:xfrm>
          <a:off x="4657725" y="5749925"/>
          <a:ext cx="4257675" cy="4665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863845">
                  <a:extLst>
                    <a:ext uri="{9D8B030D-6E8A-4147-A177-3AD203B41FA5}">
                      <a16:colId xmlns:a16="http://schemas.microsoft.com/office/drawing/2014/main" val="3582145731"/>
                    </a:ext>
                  </a:extLst>
                </a:gridCol>
                <a:gridCol w="2393830">
                  <a:extLst>
                    <a:ext uri="{9D8B030D-6E8A-4147-A177-3AD203B41FA5}">
                      <a16:colId xmlns:a16="http://schemas.microsoft.com/office/drawing/2014/main" val="266735270"/>
                    </a:ext>
                  </a:extLst>
                </a:gridCol>
              </a:tblGrid>
              <a:tr h="466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Energy Released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181.14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80619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38125" y="5749925"/>
          <a:ext cx="4257675" cy="4665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668686">
                  <a:extLst>
                    <a:ext uri="{9D8B030D-6E8A-4147-A177-3AD203B41FA5}">
                      <a16:colId xmlns:a16="http://schemas.microsoft.com/office/drawing/2014/main" val="3582145731"/>
                    </a:ext>
                  </a:extLst>
                </a:gridCol>
                <a:gridCol w="2588989">
                  <a:extLst>
                    <a:ext uri="{9D8B030D-6E8A-4147-A177-3AD203B41FA5}">
                      <a16:colId xmlns:a16="http://schemas.microsoft.com/office/drawing/2014/main" val="266735270"/>
                    </a:ext>
                  </a:extLst>
                </a:gridCol>
              </a:tblGrid>
              <a:tr h="466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Mass</a:t>
                      </a:r>
                      <a:r>
                        <a:rPr lang="en-US" baseline="0" dirty="0">
                          <a:latin typeface="+mj-lt"/>
                        </a:rPr>
                        <a:t> Defect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0.19446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806193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E84129FC-BB48-4C24-8957-9D7170EA8EE0}"/>
              </a:ext>
            </a:extLst>
          </p:cNvPr>
          <p:cNvSpPr/>
          <p:nvPr/>
        </p:nvSpPr>
        <p:spPr>
          <a:xfrm>
            <a:off x="328412" y="3880198"/>
            <a:ext cx="5748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391.848 × 10</a:t>
            </a:r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-27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kg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 </a:t>
            </a:r>
            <a:r>
              <a:rPr lang="en-US" sz="2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391.525 × 10</a:t>
            </a:r>
            <a:r>
              <a:rPr lang="en-US" sz="2400" baseline="300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-27</a:t>
            </a:r>
            <a:r>
              <a:rPr lang="en-US" sz="2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kg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1B0130-B5D8-4F00-B022-141DD86A0EBA}"/>
                  </a:ext>
                </a:extLst>
              </p:cNvPr>
              <p:cNvSpPr txBox="1"/>
              <p:nvPr/>
            </p:nvSpPr>
            <p:spPr>
              <a:xfrm>
                <a:off x="319652" y="4564360"/>
                <a:ext cx="520636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0.323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1.661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𝟏𝟗𝟒𝟒𝟔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1B0130-B5D8-4F00-B022-141DD86A0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2" y="4564360"/>
                <a:ext cx="5206362" cy="569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20F505-D5D4-4E78-9A84-325D718E921B}"/>
                  </a:ext>
                </a:extLst>
              </p:cNvPr>
              <p:cNvSpPr txBox="1"/>
              <p:nvPr/>
            </p:nvSpPr>
            <p:spPr>
              <a:xfrm>
                <a:off x="4411574" y="5217359"/>
                <a:ext cx="35035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0.19446 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×931.5=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𝟏𝟖𝟏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20F505-D5D4-4E78-9A84-325D718E9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74" y="5217359"/>
                <a:ext cx="3503588" cy="276999"/>
              </a:xfrm>
              <a:prstGeom prst="rect">
                <a:avLst/>
              </a:prstGeom>
              <a:blipFill>
                <a:blip r:embed="rId4"/>
                <a:stretch>
                  <a:fillRect l="-1220" r="-139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27408CA3-1DB0-4EB5-ACFF-013EBC3AB59C}"/>
              </a:ext>
            </a:extLst>
          </p:cNvPr>
          <p:cNvSpPr/>
          <p:nvPr/>
        </p:nvSpPr>
        <p:spPr>
          <a:xfrm>
            <a:off x="5658213" y="3881147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0.323 × 10</a:t>
            </a:r>
            <a:r>
              <a:rPr lang="en-US" sz="24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-27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kg </a:t>
            </a:r>
          </a:p>
        </p:txBody>
      </p:sp>
    </p:spTree>
    <p:extLst>
      <p:ext uri="{BB962C8B-B14F-4D97-AF65-F5344CB8AC3E}">
        <p14:creationId xmlns:p14="http://schemas.microsoft.com/office/powerpoint/2010/main" val="2042176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2" grpId="0"/>
      <p:bldP spid="11" grpId="0"/>
      <p:bldP spid="2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Chain Reaction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hyperphysics.phy-astr.gsu.edu/hbase/NucEne/imgnuk/u235fission.gif">
            <a:extLst>
              <a:ext uri="{FF2B5EF4-FFF2-40B4-BE49-F238E27FC236}">
                <a16:creationId xmlns:a16="http://schemas.microsoft.com/office/drawing/2014/main" id="{B6DD3897-EE08-4B92-A2E3-26895362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30" y="1680906"/>
            <a:ext cx="6797339" cy="452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893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01955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fusion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861926"/>
            <a:ext cx="5969594" cy="38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23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01955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547" y="1531726"/>
                <a:ext cx="4140300" cy="566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r>
                        <a:rPr lang="en-US" sz="3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47" y="1531726"/>
                <a:ext cx="4140300" cy="5663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34075" y="160017"/>
          <a:ext cx="3048000" cy="111252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9855079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05304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>
                          <a:latin typeface="+mj-lt"/>
                        </a:rPr>
                        <a:t>Hydrogen-2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2.0141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4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Helium-3</a:t>
                      </a:r>
                      <a:endParaRPr lang="en-US" baseline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+mj-lt"/>
                        </a:rPr>
                        <a:t>3.0161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497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Neutron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1.0087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44207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721"/>
              </p:ext>
            </p:extLst>
          </p:nvPr>
        </p:nvGraphicFramePr>
        <p:xfrm>
          <a:off x="4657725" y="5749925"/>
          <a:ext cx="4257675" cy="4665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881098">
                  <a:extLst>
                    <a:ext uri="{9D8B030D-6E8A-4147-A177-3AD203B41FA5}">
                      <a16:colId xmlns:a16="http://schemas.microsoft.com/office/drawing/2014/main" val="3582145731"/>
                    </a:ext>
                  </a:extLst>
                </a:gridCol>
                <a:gridCol w="2376577">
                  <a:extLst>
                    <a:ext uri="{9D8B030D-6E8A-4147-A177-3AD203B41FA5}">
                      <a16:colId xmlns:a16="http://schemas.microsoft.com/office/drawing/2014/main" val="266735270"/>
                    </a:ext>
                  </a:extLst>
                </a:gridCol>
              </a:tblGrid>
              <a:tr h="466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Energy Released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3.1671 MeV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80619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8125" y="5749925"/>
          <a:ext cx="4257675" cy="4665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668686">
                  <a:extLst>
                    <a:ext uri="{9D8B030D-6E8A-4147-A177-3AD203B41FA5}">
                      <a16:colId xmlns:a16="http://schemas.microsoft.com/office/drawing/2014/main" val="3582145731"/>
                    </a:ext>
                  </a:extLst>
                </a:gridCol>
                <a:gridCol w="2588989">
                  <a:extLst>
                    <a:ext uri="{9D8B030D-6E8A-4147-A177-3AD203B41FA5}">
                      <a16:colId xmlns:a16="http://schemas.microsoft.com/office/drawing/2014/main" val="266735270"/>
                    </a:ext>
                  </a:extLst>
                </a:gridCol>
              </a:tblGrid>
              <a:tr h="4665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Mass</a:t>
                      </a:r>
                      <a:r>
                        <a:rPr lang="en-US" baseline="0" dirty="0">
                          <a:latin typeface="+mj-lt"/>
                        </a:rPr>
                        <a:t> Defect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0.0034 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880619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D75BA41-6188-462E-8AB6-70FA7FDFED62}"/>
              </a:ext>
            </a:extLst>
          </p:cNvPr>
          <p:cNvSpPr/>
          <p:nvPr/>
        </p:nvSpPr>
        <p:spPr>
          <a:xfrm>
            <a:off x="584312" y="2328995"/>
            <a:ext cx="6282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(2.0141 u + 2.0141 u)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en-US" sz="2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(3.0161 u + 1.0087 u)</a:t>
            </a:r>
            <a:endParaRPr lang="en-US" sz="24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5CBE6D-02A8-4843-9958-25033F747A1C}"/>
              </a:ext>
            </a:extLst>
          </p:cNvPr>
          <p:cNvSpPr/>
          <p:nvPr/>
        </p:nvSpPr>
        <p:spPr>
          <a:xfrm>
            <a:off x="1964388" y="3849241"/>
            <a:ext cx="5149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0.0034 u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× 931.5 = </a:t>
            </a:r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3.1671 MeV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C54484-1E97-4729-87A2-43302C6CB80C}"/>
              </a:ext>
            </a:extLst>
          </p:cNvPr>
          <p:cNvSpPr/>
          <p:nvPr/>
        </p:nvSpPr>
        <p:spPr>
          <a:xfrm>
            <a:off x="1482837" y="2802283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4.0282 u</a:t>
            </a:r>
            <a:endParaRPr lang="en-US" sz="24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22C7FE-2355-45CB-ABF8-97A7B8CAB712}"/>
              </a:ext>
            </a:extLst>
          </p:cNvPr>
          <p:cNvSpPr/>
          <p:nvPr/>
        </p:nvSpPr>
        <p:spPr>
          <a:xfrm>
            <a:off x="4657725" y="2808498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4.0248 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16014B-AE65-44BE-9D8F-A7AFE239D1F0}"/>
              </a:ext>
            </a:extLst>
          </p:cNvPr>
          <p:cNvSpPr/>
          <p:nvPr/>
        </p:nvSpPr>
        <p:spPr>
          <a:xfrm>
            <a:off x="6706986" y="2324843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0.0034 u</a:t>
            </a:r>
          </a:p>
        </p:txBody>
      </p:sp>
    </p:spTree>
    <p:extLst>
      <p:ext uri="{BB962C8B-B14F-4D97-AF65-F5344CB8AC3E}">
        <p14:creationId xmlns:p14="http://schemas.microsoft.com/office/powerpoint/2010/main" val="22189414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45357</TotalTime>
  <Words>932</Words>
  <Application>Microsoft Office PowerPoint</Application>
  <PresentationFormat>On-screen Show (4:3)</PresentationFormat>
  <Paragraphs>211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Ebrima</vt:lpstr>
      <vt:lpstr>Retrospect</vt:lpstr>
      <vt:lpstr>Nuclear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- 12.3 - Nuclear Power</dc:title>
  <dc:creator>Joe Cossette</dc:creator>
  <cp:lastModifiedBy>Joe Cossette</cp:lastModifiedBy>
  <cp:revision>493</cp:revision>
  <dcterms:created xsi:type="dcterms:W3CDTF">2014-08-31T00:23:19Z</dcterms:created>
  <dcterms:modified xsi:type="dcterms:W3CDTF">2022-03-23T02:54:43Z</dcterms:modified>
</cp:coreProperties>
</file>