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337" r:id="rId2"/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E0000"/>
    <a:srgbClr val="FF6600"/>
    <a:srgbClr val="FF3399"/>
    <a:srgbClr val="800080"/>
    <a:srgbClr val="002060"/>
    <a:srgbClr val="FF00FF"/>
    <a:srgbClr val="EAACAC"/>
    <a:srgbClr val="FFFFFF"/>
    <a:srgbClr val="EE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280" autoAdjust="0"/>
  </p:normalViewPr>
  <p:slideViewPr>
    <p:cSldViewPr snapToGrid="0">
      <p:cViewPr varScale="1">
        <p:scale>
          <a:sx n="111" d="100"/>
          <a:sy n="111" d="100"/>
        </p:scale>
        <p:origin x="13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855" y="758952"/>
            <a:ext cx="7921335" cy="3566160"/>
          </a:xfrm>
        </p:spPr>
        <p:txBody>
          <a:bodyPr>
            <a:normAutofit/>
          </a:bodyPr>
          <a:lstStyle/>
          <a:p>
            <a:r>
              <a:rPr lang="en-US" sz="6000" dirty="0"/>
              <a:t>Thermal Energy Transfer &amp; Black Body Radiation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Energy Production</a:t>
            </a:r>
          </a:p>
        </p:txBody>
      </p:sp>
    </p:spTree>
    <p:extLst>
      <p:ext uri="{BB962C8B-B14F-4D97-AF65-F5344CB8AC3E}">
        <p14:creationId xmlns:p14="http://schemas.microsoft.com/office/powerpoint/2010/main" val="34987148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Emissivity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703" y="1531726"/>
            <a:ext cx="8536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What color car heats up the most in the sun?</a:t>
            </a:r>
          </a:p>
        </p:txBody>
      </p:sp>
      <p:pic>
        <p:nvPicPr>
          <p:cNvPr id="1028" name="Picture 4" descr="Image result for white car black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99" y="3253254"/>
            <a:ext cx="5594796" cy="279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B22A8B-B7FA-4DFE-B81A-6EBDB47FA8CA}"/>
              </a:ext>
            </a:extLst>
          </p:cNvPr>
          <p:cNvSpPr txBox="1"/>
          <p:nvPr/>
        </p:nvSpPr>
        <p:spPr>
          <a:xfrm>
            <a:off x="1415696" y="2288339"/>
            <a:ext cx="6341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Black</a:t>
            </a:r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– Absorbs more light</a:t>
            </a:r>
          </a:p>
        </p:txBody>
      </p:sp>
    </p:spTree>
    <p:extLst>
      <p:ext uri="{BB962C8B-B14F-4D97-AF65-F5344CB8AC3E}">
        <p14:creationId xmlns:p14="http://schemas.microsoft.com/office/powerpoint/2010/main" val="1984834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lack body rad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0" y="2347461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Body Radiator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703" y="1531726"/>
            <a:ext cx="8536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black body radiator is an object that is perfectly opaque and absorbs all energy</a:t>
            </a:r>
          </a:p>
        </p:txBody>
      </p:sp>
    </p:spTree>
    <p:extLst>
      <p:ext uri="{BB962C8B-B14F-4D97-AF65-F5344CB8AC3E}">
        <p14:creationId xmlns:p14="http://schemas.microsoft.com/office/powerpoint/2010/main" val="1663367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Emissivity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170545" y="1531726"/>
              <a:ext cx="8802909" cy="640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857610">
                      <a:extLst>
                        <a:ext uri="{9D8B030D-6E8A-4147-A177-3AD203B41FA5}">
                          <a16:colId xmlns:a16="http://schemas.microsoft.com/office/drawing/2014/main" val="509050711"/>
                        </a:ext>
                      </a:extLst>
                    </a:gridCol>
                    <a:gridCol w="747252">
                      <a:extLst>
                        <a:ext uri="{9D8B030D-6E8A-4147-A177-3AD203B41FA5}">
                          <a16:colId xmlns:a16="http://schemas.microsoft.com/office/drawing/2014/main" val="2872995087"/>
                        </a:ext>
                      </a:extLst>
                    </a:gridCol>
                    <a:gridCol w="6198047">
                      <a:extLst>
                        <a:ext uri="{9D8B030D-6E8A-4147-A177-3AD203B41FA5}">
                          <a16:colId xmlns:a16="http://schemas.microsoft.com/office/drawing/2014/main" val="977320163"/>
                        </a:ext>
                      </a:extLst>
                    </a:gridCol>
                  </a:tblGrid>
                  <a:tr h="6029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Cambria" panose="02040503050406030204" pitchFamily="18" charset="0"/>
                            </a:rPr>
                            <a:t>Emissivity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0" i="1" dirty="0">
                              <a:latin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𝑝𝑜𝑤𝑒𝑟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𝑟𝑎𝑑𝑖𝑎𝑡𝑒𝑑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𝑏𝑦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𝑠𝑢𝑟𝑓𝑎𝑐𝑒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𝑝𝑜𝑤𝑒𝑟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𝑟𝑎𝑑𝑖𝑎𝑡𝑒𝑑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𝑓𝑟𝑜𝑚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𝑏𝑙𝑎𝑐𝑘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𝑏𝑜𝑑𝑦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𝑡h𝑒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𝑠𝑎𝑚𝑒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𝑡𝑒𝑚𝑝𝑒𝑟𝑎𝑡𝑢𝑟𝑒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𝑎𝑛𝑑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𝑎𝑟𝑒𝑎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138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325640"/>
                  </p:ext>
                </p:extLst>
              </p:nvPr>
            </p:nvGraphicFramePr>
            <p:xfrm>
              <a:off x="170545" y="1531726"/>
              <a:ext cx="8802909" cy="640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857610">
                      <a:extLst>
                        <a:ext uri="{9D8B030D-6E8A-4147-A177-3AD203B41FA5}">
                          <a16:colId xmlns:a16="http://schemas.microsoft.com/office/drawing/2014/main" val="509050711"/>
                        </a:ext>
                      </a:extLst>
                    </a:gridCol>
                    <a:gridCol w="747252">
                      <a:extLst>
                        <a:ext uri="{9D8B030D-6E8A-4147-A177-3AD203B41FA5}">
                          <a16:colId xmlns:a16="http://schemas.microsoft.com/office/drawing/2014/main" val="2872995087"/>
                        </a:ext>
                      </a:extLst>
                    </a:gridCol>
                    <a:gridCol w="6198047">
                      <a:extLst>
                        <a:ext uri="{9D8B030D-6E8A-4147-A177-3AD203B41FA5}">
                          <a16:colId xmlns:a16="http://schemas.microsoft.com/office/drawing/2014/main" val="97732016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Cambria" panose="02040503050406030204" pitchFamily="18" charset="0"/>
                            </a:rPr>
                            <a:t>Emissivity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0" i="1" dirty="0">
                              <a:latin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141" t="-14151" r="-196" b="-349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1387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/>
          <p:cNvSpPr txBox="1"/>
          <p:nvPr/>
        </p:nvSpPr>
        <p:spPr>
          <a:xfrm>
            <a:off x="170545" y="2382355"/>
            <a:ext cx="6446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The emissivity is used to adjust for an object that isn’t a perfect black-body radiator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0544" y="3174406"/>
          <a:ext cx="5684155" cy="5710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84155">
                  <a:extLst>
                    <a:ext uri="{9D8B030D-6E8A-4147-A177-3AD203B41FA5}">
                      <a16:colId xmlns:a16="http://schemas.microsoft.com/office/drawing/2014/main" val="3844576982"/>
                    </a:ext>
                  </a:extLst>
                </a:gridCol>
              </a:tblGrid>
              <a:tr h="5710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This value is always</a:t>
                      </a:r>
                      <a:r>
                        <a:rPr lang="en-US" baseline="0" dirty="0"/>
                        <a:t> between 0 and 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7731003"/>
                  </a:ext>
                </a:extLst>
              </a:tr>
            </a:tbl>
          </a:graphicData>
        </a:graphic>
      </p:graphicFrame>
      <p:pic>
        <p:nvPicPr>
          <p:cNvPr id="1026" name="Picture 2" descr="Image result for 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44" y="4022298"/>
            <a:ext cx="1183396" cy="118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47" y="3829649"/>
            <a:ext cx="1376045" cy="137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1155" y="5416243"/>
                <a:ext cx="8116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5" y="5416243"/>
                <a:ext cx="81163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28610" y="5416243"/>
                <a:ext cx="8116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10" y="5416243"/>
                <a:ext cx="81163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Absorption, reflection and emission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307" y="2402766"/>
            <a:ext cx="2235893" cy="369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E24483-0B68-4823-9FBE-7FCBC71A6A12}"/>
              </a:ext>
            </a:extLst>
          </p:cNvPr>
          <p:cNvSpPr txBox="1"/>
          <p:nvPr/>
        </p:nvSpPr>
        <p:spPr>
          <a:xfrm>
            <a:off x="1162787" y="5271156"/>
            <a:ext cx="538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CCAC5-75C7-40C8-B66A-12223A2183F8}"/>
              </a:ext>
            </a:extLst>
          </p:cNvPr>
          <p:cNvSpPr txBox="1"/>
          <p:nvPr/>
        </p:nvSpPr>
        <p:spPr>
          <a:xfrm>
            <a:off x="3997565" y="5277743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0.6</a:t>
            </a:r>
          </a:p>
        </p:txBody>
      </p:sp>
    </p:spTree>
    <p:extLst>
      <p:ext uri="{BB962C8B-B14F-4D97-AF65-F5344CB8AC3E}">
        <p14:creationId xmlns:p14="http://schemas.microsoft.com/office/powerpoint/2010/main" val="28474067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Stefan-Boltzmann Law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02463" y="1531726"/>
                <a:ext cx="25682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63" y="1531726"/>
                <a:ext cx="256826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7835" y="5573027"/>
          <a:ext cx="8802909" cy="640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596670">
                  <a:extLst>
                    <a:ext uri="{9D8B030D-6E8A-4147-A177-3AD203B41FA5}">
                      <a16:colId xmlns:a16="http://schemas.microsoft.com/office/drawing/2014/main" val="509050711"/>
                    </a:ext>
                  </a:extLst>
                </a:gridCol>
                <a:gridCol w="596766">
                  <a:extLst>
                    <a:ext uri="{9D8B030D-6E8A-4147-A177-3AD203B41FA5}">
                      <a16:colId xmlns:a16="http://schemas.microsoft.com/office/drawing/2014/main" val="2872995087"/>
                    </a:ext>
                  </a:extLst>
                </a:gridCol>
                <a:gridCol w="3609473">
                  <a:extLst>
                    <a:ext uri="{9D8B030D-6E8A-4147-A177-3AD203B41FA5}">
                      <a16:colId xmlns:a16="http://schemas.microsoft.com/office/drawing/2014/main" val="977320163"/>
                    </a:ext>
                  </a:extLst>
                </a:gridCol>
              </a:tblGrid>
              <a:tr h="60291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Stefan-Boltzmann</a:t>
                      </a:r>
                      <a:r>
                        <a:rPr lang="en-US" sz="2400" b="0" baseline="0" dirty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 Constant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b="0" i="1" dirty="0">
                          <a:latin typeface="Cambria" panose="02040503050406030204" pitchFamily="18" charset="0"/>
                        </a:rPr>
                        <a:t>σ</a:t>
                      </a:r>
                      <a:endParaRPr lang="en-US" sz="3600" b="0" i="1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mbria" panose="02040503050406030204" pitchFamily="18" charset="0"/>
                        </a:rPr>
                        <a:t>5.67 × 10</a:t>
                      </a:r>
                      <a:r>
                        <a:rPr lang="en-US" sz="2400" b="0" baseline="30000" dirty="0">
                          <a:latin typeface="Cambria" panose="02040503050406030204" pitchFamily="18" charset="0"/>
                        </a:rPr>
                        <a:t>-8</a:t>
                      </a:r>
                      <a:r>
                        <a:rPr lang="en-US" sz="2400" b="0" baseline="0" dirty="0">
                          <a:latin typeface="Cambria" panose="02040503050406030204" pitchFamily="18" charset="0"/>
                        </a:rPr>
                        <a:t> W m</a:t>
                      </a:r>
                      <a:r>
                        <a:rPr lang="en-US" sz="2400" b="0" baseline="30000" dirty="0">
                          <a:latin typeface="Cambria" panose="02040503050406030204" pitchFamily="18" charset="0"/>
                        </a:rPr>
                        <a:t>-2</a:t>
                      </a:r>
                      <a:r>
                        <a:rPr lang="en-US" sz="2400" b="0" baseline="0" dirty="0">
                          <a:latin typeface="Cambria" panose="02040503050406030204" pitchFamily="18" charset="0"/>
                        </a:rPr>
                        <a:t> K</a:t>
                      </a:r>
                      <a:r>
                        <a:rPr lang="en-US" sz="2400" b="0" baseline="30000" dirty="0">
                          <a:latin typeface="Cambria" panose="02040503050406030204" pitchFamily="18" charset="0"/>
                        </a:rPr>
                        <a:t>-4</a:t>
                      </a:r>
                      <a:endParaRPr lang="en-US" sz="2400" b="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387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/>
            </p:nvGraphicFramePr>
            <p:xfrm>
              <a:off x="167835" y="4859153"/>
              <a:ext cx="8802909" cy="640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857610">
                      <a:extLst>
                        <a:ext uri="{9D8B030D-6E8A-4147-A177-3AD203B41FA5}">
                          <a16:colId xmlns:a16="http://schemas.microsoft.com/office/drawing/2014/main" val="509050711"/>
                        </a:ext>
                      </a:extLst>
                    </a:gridCol>
                    <a:gridCol w="747252">
                      <a:extLst>
                        <a:ext uri="{9D8B030D-6E8A-4147-A177-3AD203B41FA5}">
                          <a16:colId xmlns:a16="http://schemas.microsoft.com/office/drawing/2014/main" val="2872995087"/>
                        </a:ext>
                      </a:extLst>
                    </a:gridCol>
                    <a:gridCol w="6198047">
                      <a:extLst>
                        <a:ext uri="{9D8B030D-6E8A-4147-A177-3AD203B41FA5}">
                          <a16:colId xmlns:a16="http://schemas.microsoft.com/office/drawing/2014/main" val="977320163"/>
                        </a:ext>
                      </a:extLst>
                    </a:gridCol>
                  </a:tblGrid>
                  <a:tr h="6029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</a:rPr>
                            <a:t>Emissivity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0" i="1" dirty="0">
                              <a:latin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𝑝𝑜𝑤𝑒𝑟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𝑟𝑎𝑑𝑖𝑎𝑡𝑒𝑑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𝑏𝑦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𝑠𝑢𝑟𝑓𝑎𝑐𝑒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𝑝𝑜𝑤𝑒𝑟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𝑟𝑎𝑑𝑖𝑎𝑡𝑒𝑑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𝑓𝑟𝑜𝑚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𝑏𝑙𝑎𝑐𝑘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𝑏𝑜𝑑𝑦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𝑡h𝑒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𝑠𝑎𝑚𝑒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𝑡𝑒𝑚𝑝𝑒𝑟𝑎𝑡𝑢𝑟𝑒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𝑎𝑛𝑑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𝑎𝑟𝑒𝑎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91387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1663096"/>
                  </p:ext>
                </p:extLst>
              </p:nvPr>
            </p:nvGraphicFramePr>
            <p:xfrm>
              <a:off x="167835" y="4859153"/>
              <a:ext cx="8802909" cy="640080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857610">
                      <a:extLst>
                        <a:ext uri="{9D8B030D-6E8A-4147-A177-3AD203B41FA5}">
                          <a16:colId xmlns:a16="http://schemas.microsoft.com/office/drawing/2014/main" val="509050711"/>
                        </a:ext>
                      </a:extLst>
                    </a:gridCol>
                    <a:gridCol w="747252">
                      <a:extLst>
                        <a:ext uri="{9D8B030D-6E8A-4147-A177-3AD203B41FA5}">
                          <a16:colId xmlns:a16="http://schemas.microsoft.com/office/drawing/2014/main" val="2872995087"/>
                        </a:ext>
                      </a:extLst>
                    </a:gridCol>
                    <a:gridCol w="6198047">
                      <a:extLst>
                        <a:ext uri="{9D8B030D-6E8A-4147-A177-3AD203B41FA5}">
                          <a16:colId xmlns:a16="http://schemas.microsoft.com/office/drawing/2014/main" val="97732016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rgbClr val="0070C0"/>
                              </a:solidFill>
                              <a:latin typeface="Cambria" panose="02040503050406030204" pitchFamily="18" charset="0"/>
                            </a:rPr>
                            <a:t>Emissivity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0" i="1" dirty="0">
                              <a:latin typeface="Cambria" panose="02040503050406030204" pitchFamily="18" charset="0"/>
                            </a:rPr>
                            <a:t>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2183" t="-14151" r="-197" b="-349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138742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BD3036A-D497-4634-B0A8-CE0C6B054332}"/>
              </a:ext>
            </a:extLst>
          </p:cNvPr>
          <p:cNvGrpSpPr/>
          <p:nvPr/>
        </p:nvGrpSpPr>
        <p:grpSpPr>
          <a:xfrm>
            <a:off x="290944" y="1931822"/>
            <a:ext cx="3001967" cy="1148137"/>
            <a:chOff x="290944" y="1931822"/>
            <a:chExt cx="3001967" cy="114813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486F39-BF4F-4828-AEF4-6B7D2349B6F8}"/>
                </a:ext>
              </a:extLst>
            </p:cNvPr>
            <p:cNvSpPr txBox="1"/>
            <p:nvPr/>
          </p:nvSpPr>
          <p:spPr>
            <a:xfrm>
              <a:off x="290944" y="2125852"/>
              <a:ext cx="24245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Power</a:t>
              </a:r>
            </a:p>
            <a:p>
              <a:pPr algn="ctr"/>
              <a:r>
                <a:rPr lang="en-US" sz="28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[W]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74CC8E7-DDDF-4573-B0DB-AC1CB6FE5A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5891" y="1931822"/>
              <a:ext cx="1187020" cy="36463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5F3DE9-A411-4CE9-8E63-CF9D10E51ADC}"/>
              </a:ext>
            </a:extLst>
          </p:cNvPr>
          <p:cNvGrpSpPr/>
          <p:nvPr/>
        </p:nvGrpSpPr>
        <p:grpSpPr>
          <a:xfrm>
            <a:off x="4569289" y="2080628"/>
            <a:ext cx="1825470" cy="2422307"/>
            <a:chOff x="4569289" y="2080628"/>
            <a:chExt cx="1825470" cy="24223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82B7F2-56E4-4A78-8B6D-74AC8D19153A}"/>
                </a:ext>
              </a:extLst>
            </p:cNvPr>
            <p:cNvSpPr txBox="1"/>
            <p:nvPr/>
          </p:nvSpPr>
          <p:spPr>
            <a:xfrm>
              <a:off x="4569289" y="3117940"/>
              <a:ext cx="18254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Surface Area</a:t>
              </a:r>
            </a:p>
            <a:p>
              <a:pPr algn="ctr"/>
              <a:r>
                <a:rPr lang="en-US" sz="28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[m</a:t>
              </a:r>
              <a:r>
                <a:rPr lang="en-US" sz="2800" baseline="300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</a:t>
              </a:r>
              <a:r>
                <a:rPr lang="en-US" sz="2800" dirty="0">
                  <a:solidFill>
                    <a:srgbClr val="7030A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]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BE9532-84B4-42BC-9EA5-1174A2D0D4B6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5070764" y="2080628"/>
              <a:ext cx="411260" cy="10373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024042-3C43-4404-A03E-BEB5B395DC37}"/>
              </a:ext>
            </a:extLst>
          </p:cNvPr>
          <p:cNvGrpSpPr/>
          <p:nvPr/>
        </p:nvGrpSpPr>
        <p:grpSpPr>
          <a:xfrm>
            <a:off x="5468171" y="2043297"/>
            <a:ext cx="3149356" cy="1820163"/>
            <a:chOff x="5468171" y="2043297"/>
            <a:chExt cx="3149356" cy="18201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3B8B33-9E33-4EEB-9D06-13A3F809A0BA}"/>
                </a:ext>
              </a:extLst>
            </p:cNvPr>
            <p:cNvSpPr txBox="1"/>
            <p:nvPr/>
          </p:nvSpPr>
          <p:spPr>
            <a:xfrm>
              <a:off x="6192981" y="2478465"/>
              <a:ext cx="242454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Absolute Temperature</a:t>
              </a:r>
            </a:p>
            <a:p>
              <a:pPr algn="ctr"/>
              <a:r>
                <a:rPr lang="en-US" sz="2800" dirty="0">
                  <a:solidFill>
                    <a:srgbClr val="FF66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[K]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A3B0333-9EF5-4362-895B-2481C1D0F0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68171" y="2043297"/>
              <a:ext cx="1112738" cy="743457"/>
            </a:xfrm>
            <a:prstGeom prst="straightConnector1">
              <a:avLst/>
            </a:prstGeom>
            <a:ln w="5715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B51C7D-6147-4874-8334-366C808C33C3}"/>
              </a:ext>
            </a:extLst>
          </p:cNvPr>
          <p:cNvGrpSpPr/>
          <p:nvPr/>
        </p:nvGrpSpPr>
        <p:grpSpPr>
          <a:xfrm>
            <a:off x="1717185" y="2053357"/>
            <a:ext cx="2668132" cy="2954976"/>
            <a:chOff x="1717185" y="2053357"/>
            <a:chExt cx="2668132" cy="295497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A62A647-361F-4231-B2E8-710CAED5AC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7185" y="2053357"/>
              <a:ext cx="2668132" cy="2954976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9852F6-1808-4C40-9891-AD2BBDEF0C69}"/>
                </a:ext>
              </a:extLst>
            </p:cNvPr>
            <p:cNvSpPr txBox="1"/>
            <p:nvPr/>
          </p:nvSpPr>
          <p:spPr>
            <a:xfrm rot="18755214">
              <a:off x="1453124" y="3254496"/>
              <a:ext cx="27399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</a:t>
              </a:r>
              <a:r>
                <a:rPr lang="en-US" sz="2000" dirty="0">
                  <a:solidFill>
                    <a:srgbClr val="0070C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is usually = 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639F44-7278-4F5D-959D-AFCF3A08BAF0}"/>
              </a:ext>
            </a:extLst>
          </p:cNvPr>
          <p:cNvGrpSpPr/>
          <p:nvPr/>
        </p:nvGrpSpPr>
        <p:grpSpPr>
          <a:xfrm>
            <a:off x="2492808" y="2053357"/>
            <a:ext cx="2205304" cy="3652309"/>
            <a:chOff x="2492808" y="2053357"/>
            <a:chExt cx="2205304" cy="3652309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792B51-C123-4DD1-9FDE-44107E4352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2808" y="2053357"/>
              <a:ext cx="2205304" cy="3652309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8F8D18-BA2F-44F5-8902-8252114E6A03}"/>
                </a:ext>
              </a:extLst>
            </p:cNvPr>
            <p:cNvSpPr/>
            <p:nvPr/>
          </p:nvSpPr>
          <p:spPr>
            <a:xfrm rot="18066435">
              <a:off x="2840562" y="3370747"/>
              <a:ext cx="24368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Cambria" panose="02040503050406030204" pitchFamily="18" charset="0"/>
                </a:rPr>
                <a:t>5.67 × 10</a:t>
              </a:r>
              <a:r>
                <a:rPr lang="en-US" sz="2000" baseline="30000" dirty="0">
                  <a:solidFill>
                    <a:srgbClr val="00B050"/>
                  </a:solidFill>
                  <a:latin typeface="Cambria" panose="02040503050406030204" pitchFamily="18" charset="0"/>
                </a:rPr>
                <a:t>-8</a:t>
              </a:r>
              <a:r>
                <a:rPr lang="en-US" sz="2000" dirty="0">
                  <a:solidFill>
                    <a:srgbClr val="00B050"/>
                  </a:solidFill>
                  <a:latin typeface="Cambria" panose="02040503050406030204" pitchFamily="18" charset="0"/>
                </a:rPr>
                <a:t> W m</a:t>
              </a:r>
              <a:r>
                <a:rPr lang="en-US" sz="2000" baseline="30000" dirty="0">
                  <a:solidFill>
                    <a:srgbClr val="00B050"/>
                  </a:solidFill>
                  <a:latin typeface="Cambria" panose="02040503050406030204" pitchFamily="18" charset="0"/>
                </a:rPr>
                <a:t>-2</a:t>
              </a:r>
              <a:r>
                <a:rPr lang="en-US" sz="2000" dirty="0">
                  <a:solidFill>
                    <a:srgbClr val="00B050"/>
                  </a:solidFill>
                  <a:latin typeface="Cambria" panose="02040503050406030204" pitchFamily="18" charset="0"/>
                </a:rPr>
                <a:t> K</a:t>
              </a:r>
              <a:r>
                <a:rPr lang="en-US" sz="2000" baseline="30000" dirty="0">
                  <a:solidFill>
                    <a:srgbClr val="00B050"/>
                  </a:solidFill>
                  <a:latin typeface="Cambria" panose="02040503050406030204" pitchFamily="18" charset="0"/>
                </a:rPr>
                <a:t>-4</a:t>
              </a:r>
              <a:endParaRPr lang="en-US" sz="2000" dirty="0">
                <a:solidFill>
                  <a:srgbClr val="00B05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EC8EED7-CBCA-4B77-B2BD-0D33651A61EE}"/>
              </a:ext>
            </a:extLst>
          </p:cNvPr>
          <p:cNvSpPr txBox="1"/>
          <p:nvPr/>
        </p:nvSpPr>
        <p:spPr>
          <a:xfrm>
            <a:off x="6309782" y="4074282"/>
            <a:ext cx="2424547" cy="523220"/>
          </a:xfrm>
          <a:prstGeom prst="rect">
            <a:avLst/>
          </a:prstGeom>
          <a:solidFill>
            <a:srgbClr val="800080">
              <a:alpha val="10196"/>
            </a:srgb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r>
              <a:rPr lang="en-US" sz="2800" baseline="-25000" dirty="0" err="1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sphere</a:t>
            </a:r>
            <a:r>
              <a:rPr lang="en-US" sz="28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4</a:t>
            </a:r>
            <a:r>
              <a:rPr lang="el-GR" sz="28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π</a:t>
            </a:r>
            <a:r>
              <a:rPr lang="en-US" sz="28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</a:t>
            </a:r>
            <a:r>
              <a:rPr lang="en-US" sz="28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endParaRPr lang="en-US" sz="2800" dirty="0">
              <a:solidFill>
                <a:srgbClr val="7030A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15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7908" y="1464349"/>
            <a:ext cx="7217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 star has a radius of 8.3 × 10</a:t>
            </a:r>
            <a:r>
              <a:rPr lang="en-US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7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m and a surface temperature of 7500°C. Calculate the power it emits.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F91324-A089-42B2-ABDE-1CE1BDDD93F1}"/>
              </a:ext>
            </a:extLst>
          </p:cNvPr>
          <p:cNvSpPr txBox="1"/>
          <p:nvPr/>
        </p:nvSpPr>
        <p:spPr>
          <a:xfrm>
            <a:off x="540190" y="2509351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 </a:t>
            </a:r>
            <a:r>
              <a:rPr lang="en-US" sz="2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F1BD6-5263-4E07-9E70-EF9AC7791B81}"/>
              </a:ext>
            </a:extLst>
          </p:cNvPr>
          <p:cNvSpPr txBox="1"/>
          <p:nvPr/>
        </p:nvSpPr>
        <p:spPr>
          <a:xfrm>
            <a:off x="532112" y="2918649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B050"/>
                </a:solidFill>
                <a:latin typeface="Calibri Light" panose="020F0302020204030204" pitchFamily="34" charset="0"/>
                <a:ea typeface="Ebrima" panose="02000000000000000000" pitchFamily="2" charset="0"/>
                <a:cs typeface="Calibri Light" panose="020F0302020204030204" pitchFamily="34" charset="0"/>
              </a:rPr>
              <a:t>σ</a:t>
            </a:r>
            <a:r>
              <a:rPr lang="en-US" sz="2400" i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5.67 × 10</a:t>
            </a:r>
            <a:r>
              <a:rPr lang="en-US" sz="2400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-8</a:t>
            </a:r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 m</a:t>
            </a:r>
            <a:r>
              <a:rPr lang="en-US" sz="2400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r>
              <a:rPr lang="en-US" sz="24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</a:t>
            </a:r>
            <a:r>
              <a:rPr lang="en-US" sz="2400" baseline="30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-4</a:t>
            </a:r>
            <a:endParaRPr lang="en-US" sz="2400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25339-2503-4FD1-A224-D14F8636F4BD}"/>
              </a:ext>
            </a:extLst>
          </p:cNvPr>
          <p:cNvSpPr txBox="1"/>
          <p:nvPr/>
        </p:nvSpPr>
        <p:spPr>
          <a:xfrm>
            <a:off x="532112" y="3340269"/>
            <a:ext cx="502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 Light" panose="020F0302020204030204" pitchFamily="34" charset="0"/>
                <a:ea typeface="Ebrima" panose="02000000000000000000" pitchFamily="2" charset="0"/>
                <a:cs typeface="Calibri Light" panose="020F0302020204030204" pitchFamily="34" charset="0"/>
              </a:rPr>
              <a:t>A</a:t>
            </a:r>
            <a:r>
              <a:rPr lang="en-US" sz="2400" i="1" dirty="0">
                <a:solidFill>
                  <a:srgbClr val="7030A0"/>
                </a:solidFill>
                <a:latin typeface="Calibri Light" panose="020F0302020204030204" pitchFamily="34" charset="0"/>
                <a:ea typeface="Ebrima" panose="02000000000000000000" pitchFamily="2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4</a:t>
            </a:r>
            <a:r>
              <a:rPr lang="el-GR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π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(8.3 × 10</a:t>
            </a:r>
            <a:r>
              <a:rPr lang="en-US" sz="24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en-US" sz="24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8.66 × 10</a:t>
            </a:r>
            <a:r>
              <a:rPr lang="en-US" sz="24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</a:t>
            </a:r>
            <a:r>
              <a:rPr lang="en-US" sz="2400" baseline="300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2400" dirty="0">
                <a:solidFill>
                  <a:srgbClr val="7030A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2716E-C345-4FF5-BFF9-3254202FECA0}"/>
              </a:ext>
            </a:extLst>
          </p:cNvPr>
          <p:cNvSpPr txBox="1"/>
          <p:nvPr/>
        </p:nvSpPr>
        <p:spPr>
          <a:xfrm>
            <a:off x="532111" y="3762386"/>
            <a:ext cx="3554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Calibri Light" panose="020F0302020204030204" pitchFamily="34" charset="0"/>
                <a:ea typeface="Ebrima" panose="02000000000000000000" pitchFamily="2" charset="0"/>
                <a:cs typeface="Calibri Light" panose="020F0302020204030204" pitchFamily="34" charset="0"/>
              </a:rPr>
              <a:t>T</a:t>
            </a:r>
            <a:r>
              <a:rPr lang="en-US" sz="2400" i="1" dirty="0">
                <a:solidFill>
                  <a:srgbClr val="FF6600"/>
                </a:solidFill>
                <a:latin typeface="Calibri Light" panose="020F0302020204030204" pitchFamily="34" charset="0"/>
                <a:ea typeface="Ebrima" panose="02000000000000000000" pitchFamily="2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 7500 + 273 = 7773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4FDC1C-FD8C-463D-85FD-D01A15D498F4}"/>
                  </a:ext>
                </a:extLst>
              </p:cNvPr>
              <p:cNvSpPr txBox="1"/>
              <p:nvPr/>
            </p:nvSpPr>
            <p:spPr>
              <a:xfrm>
                <a:off x="532112" y="4549667"/>
                <a:ext cx="17993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4FDC1C-FD8C-463D-85FD-D01A15D49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2" y="4549667"/>
                <a:ext cx="179933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5A5B4E-A5E0-4FD1-93BE-E54C52FF9BE2}"/>
                  </a:ext>
                </a:extLst>
              </p:cNvPr>
              <p:cNvSpPr txBox="1"/>
              <p:nvPr/>
            </p:nvSpPr>
            <p:spPr>
              <a:xfrm>
                <a:off x="532112" y="5002105"/>
                <a:ext cx="67711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(5.67×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(8.66×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(7773)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5A5B4E-A5E0-4FD1-93BE-E54C52FF9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2" y="5002105"/>
                <a:ext cx="677114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294F53-1BD7-4F40-AD26-2141A0C700AD}"/>
                  </a:ext>
                </a:extLst>
              </p:cNvPr>
              <p:cNvSpPr txBox="1"/>
              <p:nvPr/>
            </p:nvSpPr>
            <p:spPr>
              <a:xfrm>
                <a:off x="532111" y="5520206"/>
                <a:ext cx="3161250" cy="44698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𝟕𝟗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294F53-1BD7-4F40-AD26-2141A0C70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1" y="5520206"/>
                <a:ext cx="3161250" cy="4469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082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Proportionality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424003"/>
            <a:ext cx="6375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How much more heat energy is radiated from a 80°C cup of water than from a 20°C cup of water?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94963" y="1593279"/>
                <a:ext cx="205569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963" y="1593279"/>
                <a:ext cx="2055691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2401" y="2255000"/>
            <a:ext cx="589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+mj-lt"/>
              </a:rPr>
              <a:t>*Careful! Temperature must be converted into Kelvin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684B88-8F73-4582-A89C-EC8749F99B07}"/>
                  </a:ext>
                </a:extLst>
              </p:cNvPr>
              <p:cNvSpPr txBox="1"/>
              <p:nvPr/>
            </p:nvSpPr>
            <p:spPr>
              <a:xfrm>
                <a:off x="263236" y="2839775"/>
                <a:ext cx="41990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=80+273=353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684B88-8F73-4582-A89C-EC8749F99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" y="2839775"/>
                <a:ext cx="419903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C011B7-B042-4523-A593-E629457FA0DA}"/>
                  </a:ext>
                </a:extLst>
              </p:cNvPr>
              <p:cNvSpPr txBox="1"/>
              <p:nvPr/>
            </p:nvSpPr>
            <p:spPr>
              <a:xfrm>
                <a:off x="263236" y="3441434"/>
                <a:ext cx="42085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0+273=293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en-US" sz="3200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C011B7-B042-4523-A593-E629457FA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6" y="3441434"/>
                <a:ext cx="420852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251529-85CC-491F-BFA8-9D1BC7AF6232}"/>
                  </a:ext>
                </a:extLst>
              </p:cNvPr>
              <p:cNvSpPr txBox="1"/>
              <p:nvPr/>
            </p:nvSpPr>
            <p:spPr>
              <a:xfrm>
                <a:off x="271518" y="4355428"/>
                <a:ext cx="2893420" cy="1425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4000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4000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4000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000" i="1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000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251529-85CC-491F-BFA8-9D1BC7AF6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8" y="4355428"/>
                <a:ext cx="2893420" cy="14251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3EFCD9-F239-443E-914C-5F978150A9AC}"/>
              </a:ext>
            </a:extLst>
          </p:cNvPr>
          <p:cNvCxnSpPr/>
          <p:nvPr/>
        </p:nvCxnSpPr>
        <p:spPr>
          <a:xfrm flipV="1">
            <a:off x="1474932" y="4611711"/>
            <a:ext cx="290945" cy="287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87106A-2358-4661-9302-C14221BCE1F0}"/>
              </a:ext>
            </a:extLst>
          </p:cNvPr>
          <p:cNvCxnSpPr/>
          <p:nvPr/>
        </p:nvCxnSpPr>
        <p:spPr>
          <a:xfrm flipV="1">
            <a:off x="1765877" y="4611711"/>
            <a:ext cx="290945" cy="287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6BE275-B560-418D-A8C4-3882AD29B3FB}"/>
              </a:ext>
            </a:extLst>
          </p:cNvPr>
          <p:cNvCxnSpPr/>
          <p:nvPr/>
        </p:nvCxnSpPr>
        <p:spPr>
          <a:xfrm flipV="1">
            <a:off x="2056822" y="4611711"/>
            <a:ext cx="290945" cy="287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C07530-1027-4C8C-A8A4-46295DD7197F}"/>
              </a:ext>
            </a:extLst>
          </p:cNvPr>
          <p:cNvCxnSpPr/>
          <p:nvPr/>
        </p:nvCxnSpPr>
        <p:spPr>
          <a:xfrm flipV="1">
            <a:off x="1474931" y="5384641"/>
            <a:ext cx="290945" cy="287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C14444-10BE-43FB-9401-648479B30BD6}"/>
              </a:ext>
            </a:extLst>
          </p:cNvPr>
          <p:cNvCxnSpPr/>
          <p:nvPr/>
        </p:nvCxnSpPr>
        <p:spPr>
          <a:xfrm flipV="1">
            <a:off x="1765877" y="5384641"/>
            <a:ext cx="290945" cy="287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4D322D-B13A-4A82-8892-F272F1383B16}"/>
              </a:ext>
            </a:extLst>
          </p:cNvPr>
          <p:cNvCxnSpPr/>
          <p:nvPr/>
        </p:nvCxnSpPr>
        <p:spPr>
          <a:xfrm flipV="1">
            <a:off x="2056821" y="5379656"/>
            <a:ext cx="290945" cy="2876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18B8BC4-AE9F-47EB-B919-C9896FB07675}"/>
              </a:ext>
            </a:extLst>
          </p:cNvPr>
          <p:cNvSpPr/>
          <p:nvPr/>
        </p:nvSpPr>
        <p:spPr>
          <a:xfrm>
            <a:off x="5740400" y="3001084"/>
            <a:ext cx="27466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e, </a:t>
            </a:r>
            <a:r>
              <a:rPr lang="el-GR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σ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and A are all the same before and after…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7BDD24-44F2-4D85-9271-35EBC31CE39C}"/>
                  </a:ext>
                </a:extLst>
              </p:cNvPr>
              <p:cNvSpPr txBox="1"/>
              <p:nvPr/>
            </p:nvSpPr>
            <p:spPr>
              <a:xfrm>
                <a:off x="3143349" y="4416213"/>
                <a:ext cx="1729897" cy="1232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353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293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7BDD24-44F2-4D85-9271-35EBC31CE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349" y="4416213"/>
                <a:ext cx="1729897" cy="12326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DD42B4-42C1-4493-B14B-97C36AF0CAAF}"/>
                  </a:ext>
                </a:extLst>
              </p:cNvPr>
              <p:cNvSpPr txBox="1"/>
              <p:nvPr/>
            </p:nvSpPr>
            <p:spPr>
              <a:xfrm>
                <a:off x="4831482" y="4826727"/>
                <a:ext cx="40467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=2.1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𝑡𝑖𝑚𝑒𝑠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𝑚𝑜𝑟𝑒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DD42B4-42C1-4493-B14B-97C36AF0C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482" y="4826727"/>
                <a:ext cx="4046749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838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Radiated Energy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hyperphysics.phy-astr.gsu.edu/hbase/imgmod/uvcat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" y="1531726"/>
            <a:ext cx="5715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54956" y="3128211"/>
            <a:ext cx="924025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76948" y="3307519"/>
            <a:ext cx="108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11" name="Rectangle 10"/>
          <p:cNvSpPr/>
          <p:nvPr/>
        </p:nvSpPr>
        <p:spPr>
          <a:xfrm rot="2479710">
            <a:off x="1580535" y="3987775"/>
            <a:ext cx="910251" cy="630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46771" y="411830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12631" y="1531726"/>
            <a:ext cx="3873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When a black body radiator is heated up, it emits a range of different wavelengths</a:t>
            </a:r>
          </a:p>
        </p:txBody>
      </p:sp>
    </p:spTree>
    <p:extLst>
      <p:ext uri="{BB962C8B-B14F-4D97-AF65-F5344CB8AC3E}">
        <p14:creationId xmlns:p14="http://schemas.microsoft.com/office/powerpoint/2010/main" val="3456485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Glowing Hot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hyperphysics.phy-astr.gsu.edu/hbase/imgmod/uvcata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" y="1531726"/>
            <a:ext cx="5715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54956" y="3128211"/>
            <a:ext cx="924025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2479710">
            <a:off x="1580535" y="3987775"/>
            <a:ext cx="910251" cy="630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91201" y="1623035"/>
            <a:ext cx="1992041" cy="2265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83460" y="1478509"/>
            <a:ext cx="6121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If the temperature is high enough the radiation that is emitted is in the visible spectrum</a:t>
            </a:r>
          </a:p>
        </p:txBody>
      </p:sp>
      <p:sp>
        <p:nvSpPr>
          <p:cNvPr id="14" name="Oval 13"/>
          <p:cNvSpPr/>
          <p:nvPr/>
        </p:nvSpPr>
        <p:spPr>
          <a:xfrm rot="1092971">
            <a:off x="2766053" y="3039931"/>
            <a:ext cx="2552148" cy="16973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/>
          <p:cNvSpPr/>
          <p:nvPr/>
        </p:nvSpPr>
        <p:spPr>
          <a:xfrm rot="60000">
            <a:off x="4419600" y="4086288"/>
            <a:ext cx="1162744" cy="719005"/>
          </a:xfrm>
          <a:prstGeom prst="roundRect">
            <a:avLst>
              <a:gd name="adj" fmla="val 3614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creen1"/>
          <p:cNvPicPr>
            <a:picLocks noChangeAspect="1" noChangeArrowheads="1"/>
          </p:cNvPicPr>
          <p:nvPr/>
        </p:nvPicPr>
        <p:blipFill>
          <a:blip r:embed="rId3" cstate="print"/>
          <a:srcRect l="8783" t="7309" r="7014" b="8237"/>
          <a:stretch>
            <a:fillRect/>
          </a:stretch>
        </p:blipFill>
        <p:spPr bwMode="auto">
          <a:xfrm>
            <a:off x="6529376" y="3492793"/>
            <a:ext cx="2490788" cy="18716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ext Box 78"/>
          <p:cNvSpPr txBox="1">
            <a:spLocks noChangeArrowheads="1"/>
          </p:cNvSpPr>
          <p:nvPr/>
        </p:nvSpPr>
        <p:spPr bwMode="auto">
          <a:xfrm rot="745716">
            <a:off x="8201014" y="3561056"/>
            <a:ext cx="74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r>
              <a:rPr lang="en-US" sz="1400" i="1">
                <a:latin typeface="Arial" charset="0"/>
              </a:rPr>
              <a:t>5000 K</a:t>
            </a:r>
          </a:p>
        </p:txBody>
      </p:sp>
      <p:sp>
        <p:nvSpPr>
          <p:cNvPr id="19" name="Text Box 79"/>
          <p:cNvSpPr txBox="1">
            <a:spLocks noChangeArrowheads="1"/>
          </p:cNvSpPr>
          <p:nvPr/>
        </p:nvSpPr>
        <p:spPr bwMode="auto">
          <a:xfrm rot="1044023">
            <a:off x="7642214" y="3864268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r>
              <a:rPr lang="en-US" sz="1800" i="1">
                <a:latin typeface="Arial" charset="0"/>
              </a:rPr>
              <a:t>3000 K</a:t>
            </a:r>
          </a:p>
        </p:txBody>
      </p:sp>
      <p:sp>
        <p:nvSpPr>
          <p:cNvPr id="20" name="Text Box 80"/>
          <p:cNvSpPr txBox="1">
            <a:spLocks noChangeArrowheads="1"/>
          </p:cNvSpPr>
          <p:nvPr/>
        </p:nvSpPr>
        <p:spPr bwMode="auto">
          <a:xfrm rot="1015461">
            <a:off x="7948601" y="3697581"/>
            <a:ext cx="827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r>
              <a:rPr lang="en-US" sz="1600" i="1">
                <a:latin typeface="Arial" charset="0"/>
              </a:rPr>
              <a:t>4000 K</a:t>
            </a:r>
          </a:p>
        </p:txBody>
      </p:sp>
      <p:sp>
        <p:nvSpPr>
          <p:cNvPr id="21" name="Text Box 81"/>
          <p:cNvSpPr txBox="1">
            <a:spLocks noChangeArrowheads="1"/>
          </p:cNvSpPr>
          <p:nvPr/>
        </p:nvSpPr>
        <p:spPr bwMode="auto">
          <a:xfrm rot="1145979">
            <a:off x="7324714" y="4067468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r>
              <a:rPr lang="en-US" i="1">
                <a:latin typeface="Arial" charset="0"/>
              </a:rPr>
              <a:t>2000 K</a:t>
            </a:r>
          </a:p>
        </p:txBody>
      </p:sp>
      <p:sp>
        <p:nvSpPr>
          <p:cNvPr id="22" name="Text Box 82"/>
          <p:cNvSpPr txBox="1">
            <a:spLocks noChangeArrowheads="1"/>
          </p:cNvSpPr>
          <p:nvPr/>
        </p:nvSpPr>
        <p:spPr bwMode="auto">
          <a:xfrm rot="1451637">
            <a:off x="6961176" y="4277018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urier New" pitchFamily="49" charset="0"/>
                <a:ea typeface="+mn-ea"/>
                <a:cs typeface="+mn-cs"/>
              </a:defRPr>
            </a:lvl9pPr>
          </a:lstStyle>
          <a:p>
            <a:r>
              <a:rPr lang="en-US" i="1">
                <a:solidFill>
                  <a:schemeClr val="bg1"/>
                </a:solidFill>
                <a:latin typeface="Arial" charset="0"/>
              </a:rPr>
              <a:t>1000 K</a:t>
            </a:r>
          </a:p>
        </p:txBody>
      </p:sp>
      <p:pic>
        <p:nvPicPr>
          <p:cNvPr id="4098" name="Picture 2" descr="Image result for glowing ho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r="9774"/>
          <a:stretch/>
        </p:blipFill>
        <p:spPr bwMode="auto">
          <a:xfrm>
            <a:off x="5246888" y="4783062"/>
            <a:ext cx="2100493" cy="14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4A35D5-9DC4-4004-A086-224B6B87A5D9}"/>
              </a:ext>
            </a:extLst>
          </p:cNvPr>
          <p:cNvSpPr txBox="1"/>
          <p:nvPr/>
        </p:nvSpPr>
        <p:spPr>
          <a:xfrm>
            <a:off x="1412735" y="5467707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Visible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Red Light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43FBA03-CA2E-42C4-94BB-23989910A949}"/>
              </a:ext>
            </a:extLst>
          </p:cNvPr>
          <p:cNvCxnSpPr>
            <a:cxnSpLocks/>
          </p:cNvCxnSpPr>
          <p:nvPr/>
        </p:nvCxnSpPr>
        <p:spPr>
          <a:xfrm flipH="1" flipV="1">
            <a:off x="1346200" y="4949129"/>
            <a:ext cx="241300" cy="5439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B3493B5-F130-48CC-85CA-A05F3ECF3F17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564012" y="5790873"/>
            <a:ext cx="318018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02EB8AF6-4372-41A8-BDED-0F4955A08774}"/>
              </a:ext>
            </a:extLst>
          </p:cNvPr>
          <p:cNvGrpSpPr/>
          <p:nvPr/>
        </p:nvGrpSpPr>
        <p:grpSpPr>
          <a:xfrm>
            <a:off x="1608471" y="4406697"/>
            <a:ext cx="4010184" cy="918200"/>
            <a:chOff x="1608471" y="4406697"/>
            <a:chExt cx="4010184" cy="9182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1C55DA-B49F-48CF-A45A-E2613ABFFB10}"/>
                </a:ext>
              </a:extLst>
            </p:cNvPr>
            <p:cNvSpPr txBox="1"/>
            <p:nvPr/>
          </p:nvSpPr>
          <p:spPr>
            <a:xfrm>
              <a:off x="1608471" y="4406697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E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Infrared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0D4FB36-766F-464E-A6F3-E4EBFC53B879}"/>
                </a:ext>
              </a:extLst>
            </p:cNvPr>
            <p:cNvCxnSpPr>
              <a:cxnSpLocks/>
            </p:cNvCxnSpPr>
            <p:nvPr/>
          </p:nvCxnSpPr>
          <p:spPr>
            <a:xfrm>
              <a:off x="2568728" y="4646183"/>
              <a:ext cx="3049927" cy="678714"/>
            </a:xfrm>
            <a:prstGeom prst="straightConnector1">
              <a:avLst/>
            </a:prstGeom>
            <a:ln w="57150">
              <a:solidFill>
                <a:srgbClr val="7E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6097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Wien’s Displacement Law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7184" y="5830528"/>
            <a:ext cx="6166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</a:rPr>
              <a:t>*Note: This assumes perfect blackbody radiation</a:t>
            </a:r>
          </a:p>
        </p:txBody>
      </p:sp>
      <p:pic>
        <p:nvPicPr>
          <p:cNvPr id="10" name="Picture 4" descr="Image result for black body rad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2" y="1938023"/>
            <a:ext cx="5219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7184" y="2218665"/>
            <a:ext cx="2557720" cy="100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3552" y="1435473"/>
                <a:ext cx="5759461" cy="1209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metres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2.90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kelvin</m:t>
                          </m:r>
                          <m: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552" y="1435473"/>
                <a:ext cx="5759461" cy="1209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957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4863092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703" y="1531726"/>
            <a:ext cx="8536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At what wavelength is the emitted radiation of the Sun maximized if it has a surface temperature of 5780 K?</a:t>
            </a:r>
          </a:p>
        </p:txBody>
      </p:sp>
      <p:pic>
        <p:nvPicPr>
          <p:cNvPr id="3074" name="Picture 2" descr="Image result for visible light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24" y="4408371"/>
            <a:ext cx="3896776" cy="185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0888" y="4745255"/>
            <a:ext cx="440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What is the most prevalent color of sunlight?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0E9F32-48F7-47DF-B270-82068AD9272B}"/>
                  </a:ext>
                </a:extLst>
              </p:cNvPr>
              <p:cNvSpPr txBox="1"/>
              <p:nvPr/>
            </p:nvSpPr>
            <p:spPr>
              <a:xfrm>
                <a:off x="724291" y="2924885"/>
                <a:ext cx="3354700" cy="988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2.90</m:t>
                          </m:r>
                          <m:r>
                            <a:rPr lang="en-US" sz="32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5780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0E9F32-48F7-47DF-B270-82068AD92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91" y="2924885"/>
                <a:ext cx="3354700" cy="988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71967A-E072-4C64-914C-ED577FC5BF01}"/>
                  </a:ext>
                </a:extLst>
              </p:cNvPr>
              <p:cNvSpPr/>
              <p:nvPr/>
            </p:nvSpPr>
            <p:spPr>
              <a:xfrm>
                <a:off x="7195612" y="3190788"/>
                <a:ext cx="1620957" cy="584775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502 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32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71967A-E072-4C64-914C-ED577FC5B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612" y="3190788"/>
                <a:ext cx="16209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C843303-111E-46FD-BC96-65F5C1A75961}"/>
              </a:ext>
            </a:extLst>
          </p:cNvPr>
          <p:cNvSpPr txBox="1"/>
          <p:nvPr/>
        </p:nvSpPr>
        <p:spPr>
          <a:xfrm>
            <a:off x="1648692" y="5238915"/>
            <a:ext cx="1540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Green</a:t>
            </a:r>
            <a:endParaRPr lang="en-US" dirty="0">
              <a:solidFill>
                <a:srgbClr val="00B05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AD2C51-A0DE-47F7-AA85-D5A2E772E2FD}"/>
                  </a:ext>
                </a:extLst>
              </p:cNvPr>
              <p:cNvSpPr txBox="1"/>
              <p:nvPr/>
            </p:nvSpPr>
            <p:spPr>
              <a:xfrm>
                <a:off x="4156511" y="3253600"/>
                <a:ext cx="29615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5.02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AD2C51-A0DE-47F7-AA85-D5A2E772E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511" y="3253600"/>
                <a:ext cx="296158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F3C2CC-6414-44D1-AB0E-59D5A066DC26}"/>
                  </a:ext>
                </a:extLst>
              </p:cNvPr>
              <p:cNvSpPr txBox="1"/>
              <p:nvPr/>
            </p:nvSpPr>
            <p:spPr>
              <a:xfrm>
                <a:off x="4975902" y="247067"/>
                <a:ext cx="3840667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metres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2.90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kelvin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F3C2CC-6414-44D1-AB0E-59D5A066D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902" y="247067"/>
                <a:ext cx="3840667" cy="8066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87663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Transfer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931" y="1486292"/>
            <a:ext cx="8324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</a:rPr>
              <a:t>There are 3 primary ways that heat is transferred: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D7F5A0-EE21-425D-A26D-7070D39AED9E}"/>
              </a:ext>
            </a:extLst>
          </p:cNvPr>
          <p:cNvSpPr txBox="1"/>
          <p:nvPr/>
        </p:nvSpPr>
        <p:spPr>
          <a:xfrm>
            <a:off x="909205" y="2274838"/>
            <a:ext cx="39116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Convection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Radiation</a:t>
            </a:r>
          </a:p>
        </p:txBody>
      </p:sp>
    </p:spTree>
    <p:extLst>
      <p:ext uri="{BB962C8B-B14F-4D97-AF65-F5344CB8AC3E}">
        <p14:creationId xmlns:p14="http://schemas.microsoft.com/office/powerpoint/2010/main" val="4219159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IB Question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4351" y="1531726"/>
            <a:ext cx="6660130" cy="4666477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836836-845A-46AA-AD19-700503679B96}"/>
              </a:ext>
            </a:extLst>
          </p:cNvPr>
          <p:cNvSpPr/>
          <p:nvPr/>
        </p:nvSpPr>
        <p:spPr>
          <a:xfrm>
            <a:off x="1201809" y="4197930"/>
            <a:ext cx="3370191" cy="2069548"/>
          </a:xfrm>
          <a:prstGeom prst="rect">
            <a:avLst/>
          </a:prstGeom>
          <a:solidFill>
            <a:srgbClr val="FFFF00">
              <a:alpha val="30196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94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Image result for black body rad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76" y="3587929"/>
            <a:ext cx="3656731" cy="262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25607" y="3720074"/>
            <a:ext cx="1549694" cy="75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Takeaways from Today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000" y="1531726"/>
            <a:ext cx="39040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Know the difference between: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Conduction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Convection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Radiation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6597" y="1531726"/>
            <a:ext cx="43733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Black Body Radiators</a:t>
            </a:r>
          </a:p>
          <a:p>
            <a:r>
              <a:rPr lang="en-US" sz="3200" dirty="0">
                <a:latin typeface="+mj-lt"/>
              </a:rPr>
              <a:t>Emissivity</a:t>
            </a:r>
          </a:p>
          <a:p>
            <a:r>
              <a:rPr lang="en-US" sz="3200" dirty="0">
                <a:latin typeface="+mj-lt"/>
              </a:rPr>
              <a:t>Stefan-Boltzmann Law</a:t>
            </a:r>
          </a:p>
          <a:p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Wien’s Displacement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6460" y="3162941"/>
                <a:ext cx="256826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460" y="3162941"/>
                <a:ext cx="256826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72430" y="4737537"/>
                <a:ext cx="3201646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metres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2.90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kelvin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430" y="4737537"/>
                <a:ext cx="3201646" cy="672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1801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14" y="1531726"/>
            <a:ext cx="90737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+mj-lt"/>
              </a:rPr>
              <a:t>Conduction</a:t>
            </a:r>
            <a:r>
              <a:rPr lang="en-US" sz="3000" dirty="0">
                <a:latin typeface="+mj-lt"/>
              </a:rPr>
              <a:t> occurs between objects in direct __________</a:t>
            </a:r>
            <a:endParaRPr lang="en-US" sz="3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052" name="Picture 4" descr="http://blog.teatrocentre.ca/wp-content/uploads/2013/08/roasting-marshmall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316684"/>
            <a:ext cx="4042921" cy="303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oolcosmos.ipac.caltech.edu/cosmic_classroom/light_lessons/thermal/images/coffee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706812"/>
            <a:ext cx="3900854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ssing on the messag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2515876"/>
            <a:ext cx="3784813" cy="114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457B6E-6B76-4790-B49B-252F8B0544B6}"/>
              </a:ext>
            </a:extLst>
          </p:cNvPr>
          <p:cNvSpPr txBox="1"/>
          <p:nvPr/>
        </p:nvSpPr>
        <p:spPr>
          <a:xfrm>
            <a:off x="7151228" y="1430790"/>
            <a:ext cx="169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9416919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clipartbest.com/cliparts/Rid/KXp/RidKXp4r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185820"/>
            <a:ext cx="4444085" cy="361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900" y="1833306"/>
            <a:ext cx="5200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Why does this frying pan have a plastic handle?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47F648-0040-4611-9C61-F0D47B1A40B9}"/>
              </a:ext>
            </a:extLst>
          </p:cNvPr>
          <p:cNvSpPr txBox="1"/>
          <p:nvPr/>
        </p:nvSpPr>
        <p:spPr>
          <a:xfrm>
            <a:off x="723900" y="3509283"/>
            <a:ext cx="3184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Plastic has a high specific heat and doesn’t conduct heat very quickly</a:t>
            </a:r>
          </a:p>
        </p:txBody>
      </p:sp>
    </p:spTree>
    <p:extLst>
      <p:ext uri="{BB962C8B-B14F-4D97-AF65-F5344CB8AC3E}">
        <p14:creationId xmlns:p14="http://schemas.microsoft.com/office/powerpoint/2010/main" val="2817399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1819" y="1531726"/>
            <a:ext cx="8718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+mj-lt"/>
              </a:rPr>
              <a:t>Convection</a:t>
            </a:r>
            <a:r>
              <a:rPr lang="en-US" sz="3200" dirty="0">
                <a:latin typeface="+mj-lt"/>
              </a:rPr>
              <a:t> occurs when fluids (liquids or gases) move around due to temperature differences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187" y="3165196"/>
            <a:ext cx="3670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j-lt"/>
              </a:rPr>
              <a:t>Hot Air ________</a:t>
            </a: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187" y="4044613"/>
            <a:ext cx="3850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+mj-lt"/>
              </a:rPr>
              <a:t>Cold Air ________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89566" y="2839904"/>
            <a:ext cx="2420200" cy="3273130"/>
            <a:chOff x="3977531" y="2799476"/>
            <a:chExt cx="2420200" cy="3273130"/>
          </a:xfrm>
        </p:grpSpPr>
        <p:pic>
          <p:nvPicPr>
            <p:cNvPr id="6146" name="Picture 2" descr="http://www.how-to-draw-cartoons-online.com/image-files/cartoon-candle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531" y="3652406"/>
              <a:ext cx="2420200" cy="242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987002" y="2799476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+mj-lt"/>
                </a:rPr>
                <a:t>A</a:t>
              </a:r>
              <a:endParaRPr lang="en-US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5617" y="3068117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+mj-lt"/>
                </a:rPr>
                <a:t>B</a:t>
              </a:r>
              <a:endParaRPr lang="en-US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27793" y="3605994"/>
              <a:ext cx="444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+mj-lt"/>
                </a:rPr>
                <a:t>C</a:t>
              </a:r>
              <a:endParaRPr lang="en-US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05617" y="4216175"/>
              <a:ext cx="465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+mj-lt"/>
                </a:rPr>
                <a:t>D</a:t>
              </a:r>
              <a:endParaRPr lang="en-US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397731" y="4845781"/>
            <a:ext cx="255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+mj-lt"/>
              </a:rPr>
              <a:t>Where should I roast my marshmallow?</a:t>
            </a:r>
            <a:endParaRPr lang="en-US" sz="1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CE0986-6A95-4AEC-96BF-78CAE5E43361}"/>
              </a:ext>
            </a:extLst>
          </p:cNvPr>
          <p:cNvSpPr txBox="1"/>
          <p:nvPr/>
        </p:nvSpPr>
        <p:spPr>
          <a:xfrm>
            <a:off x="2395093" y="2957921"/>
            <a:ext cx="1289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48BAA2-F4AC-4EE7-9915-149D985AFB15}"/>
              </a:ext>
            </a:extLst>
          </p:cNvPr>
          <p:cNvSpPr txBox="1"/>
          <p:nvPr/>
        </p:nvSpPr>
        <p:spPr>
          <a:xfrm>
            <a:off x="2473509" y="3851822"/>
            <a:ext cx="1398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sinks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6ED9D2-C5AC-4A0D-B92A-A43B7D1E86E9}"/>
              </a:ext>
            </a:extLst>
          </p:cNvPr>
          <p:cNvSpPr/>
          <p:nvPr/>
        </p:nvSpPr>
        <p:spPr>
          <a:xfrm>
            <a:off x="5199037" y="2839904"/>
            <a:ext cx="444352" cy="589096"/>
          </a:xfrm>
          <a:prstGeom prst="roundRect">
            <a:avLst/>
          </a:prstGeom>
          <a:solidFill>
            <a:srgbClr val="FFFF00">
              <a:alpha val="40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13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dallashotairballoons.com/img/footer/dallas-hot-air-balloon-rides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3" y="1446569"/>
            <a:ext cx="3699150" cy="23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7739" y="1446569"/>
            <a:ext cx="340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Why does hot air rise?</a:t>
            </a:r>
          </a:p>
        </p:txBody>
      </p:sp>
      <p:pic>
        <p:nvPicPr>
          <p:cNvPr id="7" name="Picture 2" descr="Image result for wind conv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6" y="3904341"/>
            <a:ext cx="3617143" cy="22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9FC35E-9D30-4C50-8C7B-BB9FB9681DF8}"/>
              </a:ext>
            </a:extLst>
          </p:cNvPr>
          <p:cNvSpPr txBox="1"/>
          <p:nvPr/>
        </p:nvSpPr>
        <p:spPr>
          <a:xfrm>
            <a:off x="4381500" y="2115592"/>
            <a:ext cx="43027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 Temperature</a:t>
            </a:r>
          </a:p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 Volume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8728A-A75E-4FBE-9379-48C38EBFE79E}"/>
              </a:ext>
            </a:extLst>
          </p:cNvPr>
          <p:cNvSpPr txBox="1"/>
          <p:nvPr/>
        </p:nvSpPr>
        <p:spPr>
          <a:xfrm>
            <a:off x="4381500" y="3904341"/>
            <a:ext cx="33666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High Volume</a:t>
            </a:r>
          </a:p>
          <a:p>
            <a:r>
              <a:rPr lang="en-US" sz="4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Same Mass</a:t>
            </a:r>
          </a:p>
          <a:p>
            <a:r>
              <a:rPr lang="en-US" sz="40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Lower Density</a:t>
            </a:r>
          </a:p>
        </p:txBody>
      </p:sp>
    </p:spTree>
    <p:extLst>
      <p:ext uri="{BB962C8B-B14F-4D97-AF65-F5344CB8AC3E}">
        <p14:creationId xmlns:p14="http://schemas.microsoft.com/office/powerpoint/2010/main" val="2033557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classconnection.s3.amazonaws.com/65/flashcards/777065/png/screen_shot_2011-12-11_at_11.25.23_am132364503983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591003" y="1811534"/>
            <a:ext cx="5649053" cy="333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elaxtribe.com/media/catalog/product/cache/1/image/5b89d63c60f3d958b54abe8797e43792/m/a/mathmos_the-original_astro_lava-lamp_clear-and-pin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2" r="31539"/>
          <a:stretch/>
        </p:blipFill>
        <p:spPr bwMode="auto">
          <a:xfrm>
            <a:off x="7019257" y="1531726"/>
            <a:ext cx="1660286" cy="46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38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0228" y="1531726"/>
            <a:ext cx="7732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+mj-lt"/>
              </a:rPr>
              <a:t>Radiation </a:t>
            </a:r>
            <a:r>
              <a:rPr lang="en-US" sz="3200" dirty="0">
                <a:latin typeface="+mj-lt"/>
              </a:rPr>
              <a:t>is energy that is transferred as waves such as visible light and infrared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194" name="Picture 2" descr="http://i.kinja-img.com/gawker-media/image/upload/s--1oh4k44m--/c_fit,fl_progressive,q_80,w_636/yvye56eztqzdhvpo9k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038" y="3042083"/>
            <a:ext cx="2948653" cy="22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30507" y="5605186"/>
            <a:ext cx="8912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+mj-lt"/>
              </a:rPr>
              <a:t>Radiation </a:t>
            </a:r>
            <a:r>
              <a:rPr lang="en-US" sz="3200" dirty="0">
                <a:latin typeface="+mj-lt"/>
              </a:rPr>
              <a:t>can travel through __________________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196" name="Picture 4" descr="https://thenypost.files.wordpress.com/2013/12/s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6" y="3042083"/>
            <a:ext cx="3317236" cy="22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96F5D6-1BF6-44EB-9B1B-D55C7F8C6EAD}"/>
              </a:ext>
            </a:extLst>
          </p:cNvPr>
          <p:cNvSpPr txBox="1"/>
          <p:nvPr/>
        </p:nvSpPr>
        <p:spPr>
          <a:xfrm>
            <a:off x="5619750" y="5482075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 vacuum</a:t>
            </a:r>
          </a:p>
        </p:txBody>
      </p:sp>
    </p:spTree>
    <p:extLst>
      <p:ext uri="{BB962C8B-B14F-4D97-AF65-F5344CB8AC3E}">
        <p14:creationId xmlns:p14="http://schemas.microsoft.com/office/powerpoint/2010/main" val="1526561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eyondpenguins.ehe.osu.edu/files/2011/07/web_heat_transf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0" y="1423329"/>
            <a:ext cx="6374014" cy="47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05158E9-C1BF-45C9-9351-034C59F6C121}"/>
              </a:ext>
            </a:extLst>
          </p:cNvPr>
          <p:cNvGraphicFramePr>
            <a:graphicFrameLocks noGrp="1"/>
          </p:cNvGraphicFramePr>
          <p:nvPr/>
        </p:nvGraphicFramePr>
        <p:xfrm>
          <a:off x="1900309" y="4687910"/>
          <a:ext cx="1970468" cy="39924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24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FB91720-CFCF-4674-A70C-AE76DF171653}"/>
              </a:ext>
            </a:extLst>
          </p:cNvPr>
          <p:cNvGraphicFramePr>
            <a:graphicFrameLocks noGrp="1"/>
          </p:cNvGraphicFramePr>
          <p:nvPr/>
        </p:nvGraphicFramePr>
        <p:xfrm>
          <a:off x="6025167" y="4389550"/>
          <a:ext cx="1970468" cy="39924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24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E6B7750-8379-47BC-A998-A1A88B7BAF0D}"/>
              </a:ext>
            </a:extLst>
          </p:cNvPr>
          <p:cNvGraphicFramePr>
            <a:graphicFrameLocks noGrp="1"/>
          </p:cNvGraphicFramePr>
          <p:nvPr/>
        </p:nvGraphicFramePr>
        <p:xfrm>
          <a:off x="5960773" y="1891048"/>
          <a:ext cx="1970468" cy="39924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244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C00000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Me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00309" y="4687910"/>
          <a:ext cx="1970468" cy="39924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2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Radiation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25167" y="4389550"/>
          <a:ext cx="1970468" cy="39924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2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Conduction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960773" y="1891048"/>
          <a:ext cx="1970468" cy="39924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2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Convection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C2BB47-EE64-4599-A0E4-8903AFDA30B2}"/>
              </a:ext>
            </a:extLst>
          </p:cNvPr>
          <p:cNvSpPr txBox="1"/>
          <p:nvPr/>
        </p:nvSpPr>
        <p:spPr>
          <a:xfrm>
            <a:off x="1411449" y="4589172"/>
            <a:ext cx="47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</a:t>
            </a:r>
            <a:endParaRPr lang="en-US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2B2C98-8D34-48E6-BD3C-9B87679224AB}"/>
              </a:ext>
            </a:extLst>
          </p:cNvPr>
          <p:cNvSpPr txBox="1"/>
          <p:nvPr/>
        </p:nvSpPr>
        <p:spPr>
          <a:xfrm>
            <a:off x="5459487" y="1798282"/>
            <a:ext cx="447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</a:t>
            </a:r>
            <a:endParaRPr lang="en-US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E33AE-9419-4396-AD91-97554D1A742B}"/>
              </a:ext>
            </a:extLst>
          </p:cNvPr>
          <p:cNvSpPr txBox="1"/>
          <p:nvPr/>
        </p:nvSpPr>
        <p:spPr>
          <a:xfrm>
            <a:off x="5582066" y="4296784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endParaRPr lang="en-US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80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47736</TotalTime>
  <Words>562</Words>
  <Application>Microsoft Office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Ebrima</vt:lpstr>
      <vt:lpstr>Retrospect</vt:lpstr>
      <vt:lpstr>Thermal Energy Transfer &amp; Black Body 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Thermal Energy Transfer</dc:title>
  <dc:creator>Joe Cossette</dc:creator>
  <cp:lastModifiedBy>Joe Cossette</cp:lastModifiedBy>
  <cp:revision>510</cp:revision>
  <dcterms:created xsi:type="dcterms:W3CDTF">2014-08-31T00:23:19Z</dcterms:created>
  <dcterms:modified xsi:type="dcterms:W3CDTF">2022-04-04T18:38:44Z</dcterms:modified>
</cp:coreProperties>
</file>