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002060"/>
    <a:srgbClr val="EAACAC"/>
    <a:srgbClr val="FFFFFF"/>
    <a:srgbClr val="EEBCBC"/>
    <a:srgbClr val="FDE5E5"/>
    <a:srgbClr val="FF7D7D"/>
    <a:srgbClr val="FECFC6"/>
    <a:srgbClr val="E29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82" autoAdjust="0"/>
    <p:restoredTop sz="94280" autoAdjust="0"/>
  </p:normalViewPr>
  <p:slideViewPr>
    <p:cSldViewPr snapToGrid="0">
      <p:cViewPr varScale="1">
        <p:scale>
          <a:sx n="111" d="100"/>
          <a:sy n="111" d="100"/>
        </p:scale>
        <p:origin x="20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sciencemag.org/news/2017/09/los-angeles-paints-streets-white-stay-coo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758952"/>
            <a:ext cx="7921335" cy="3566160"/>
          </a:xfrm>
        </p:spPr>
        <p:txBody>
          <a:bodyPr>
            <a:normAutofit/>
          </a:bodyPr>
          <a:lstStyle/>
          <a:p>
            <a:r>
              <a:rPr lang="en-US" sz="6000" dirty="0"/>
              <a:t>Radiation from the Sun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Energy Production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Albedo of Earth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996" y="1903747"/>
            <a:ext cx="7412037" cy="363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4175600" y="5611628"/>
            <a:ext cx="4155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</a:rPr>
              <a:t>April, 2002, </a:t>
            </a:r>
            <a:r>
              <a:rPr lang="en-US" sz="2400" i="1">
                <a:solidFill>
                  <a:srgbClr val="002060"/>
                </a:solidFill>
                <a:latin typeface="+mj-lt"/>
              </a:rPr>
              <a:t>Terra</a:t>
            </a:r>
            <a:r>
              <a:rPr lang="en-US" sz="2400">
                <a:solidFill>
                  <a:srgbClr val="002060"/>
                </a:solidFill>
                <a:latin typeface="+mj-lt"/>
              </a:rPr>
              <a:t> satellite, NASA</a:t>
            </a: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938046" y="4099259"/>
            <a:ext cx="2062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White and gray areas: No data.</a:t>
            </a:r>
          </a:p>
        </p:txBody>
      </p:sp>
    </p:spTree>
    <p:extLst>
      <p:ext uri="{BB962C8B-B14F-4D97-AF65-F5344CB8AC3E}">
        <p14:creationId xmlns:p14="http://schemas.microsoft.com/office/powerpoint/2010/main" val="330059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Adjusting our Albedo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D0168DC-7C2E-4DD7-A41C-6D7CC1159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"/>
          <a:stretch/>
        </p:blipFill>
        <p:spPr>
          <a:xfrm>
            <a:off x="215661" y="1531725"/>
            <a:ext cx="4821204" cy="3467336"/>
          </a:xfrm>
          <a:prstGeom prst="rect">
            <a:avLst/>
          </a:prstGeom>
        </p:spPr>
      </p:pic>
      <p:pic>
        <p:nvPicPr>
          <p:cNvPr id="1026" name="Picture 2" descr="white roof paint philadelphia">
            <a:extLst>
              <a:ext uri="{FF2B5EF4-FFF2-40B4-BE49-F238E27FC236}">
                <a16:creationId xmlns:a16="http://schemas.microsoft.com/office/drawing/2014/main" id="{BD09EBD1-F560-440F-9F75-FEBAFB9FB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4" b="6650"/>
          <a:stretch/>
        </p:blipFill>
        <p:spPr bwMode="auto">
          <a:xfrm>
            <a:off x="5063704" y="4201063"/>
            <a:ext cx="3864635" cy="18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whitest white paint ever is also the coolest | Research | Chemistry  World">
            <a:extLst>
              <a:ext uri="{FF2B5EF4-FFF2-40B4-BE49-F238E27FC236}">
                <a16:creationId xmlns:a16="http://schemas.microsoft.com/office/drawing/2014/main" id="{E955B594-B261-4A5F-9842-5B51CD746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04" y="1531725"/>
            <a:ext cx="3864635" cy="25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1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Equilibrium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Image result for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68" y="1531726"/>
            <a:ext cx="1531353" cy="15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6842" y="1604904"/>
            <a:ext cx="6227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In order to maintain a constant global temperature, the Earth must emit the same amount of energy that it absorbs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2BD197-19E3-4636-AAC5-25934E8AE99F}"/>
              </a:ext>
            </a:extLst>
          </p:cNvPr>
          <p:cNvGrpSpPr/>
          <p:nvPr/>
        </p:nvGrpSpPr>
        <p:grpSpPr>
          <a:xfrm>
            <a:off x="4468331" y="2826327"/>
            <a:ext cx="2518937" cy="1626550"/>
            <a:chOff x="4468331" y="2826327"/>
            <a:chExt cx="2518937" cy="162655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C10A7FC-6AF1-46B4-9BFA-6EE3D6259501}"/>
                </a:ext>
              </a:extLst>
            </p:cNvPr>
            <p:cNvSpPr txBox="1"/>
            <p:nvPr/>
          </p:nvSpPr>
          <p:spPr>
            <a:xfrm>
              <a:off x="4468331" y="3868102"/>
              <a:ext cx="2105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340 W m</a:t>
              </a:r>
              <a:r>
                <a:rPr lang="en-US" sz="3200" baseline="30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-2</a:t>
              </a:r>
              <a:endPara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D599252-9F4D-444C-81E5-DE2E0BF211DE}"/>
                </a:ext>
              </a:extLst>
            </p:cNvPr>
            <p:cNvCxnSpPr/>
            <p:nvPr/>
          </p:nvCxnSpPr>
          <p:spPr>
            <a:xfrm flipV="1">
              <a:off x="5805055" y="2826327"/>
              <a:ext cx="1182213" cy="96859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BEE7FA-43E6-451F-B420-46EBB6C9634B}"/>
              </a:ext>
            </a:extLst>
          </p:cNvPr>
          <p:cNvGrpSpPr/>
          <p:nvPr/>
        </p:nvGrpSpPr>
        <p:grpSpPr>
          <a:xfrm>
            <a:off x="6699999" y="3234969"/>
            <a:ext cx="2105891" cy="2030984"/>
            <a:chOff x="6699999" y="3234969"/>
            <a:chExt cx="2105891" cy="20309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B8F71B-CAEE-4099-AD93-10AB9AB56649}"/>
                </a:ext>
              </a:extLst>
            </p:cNvPr>
            <p:cNvSpPr txBox="1"/>
            <p:nvPr/>
          </p:nvSpPr>
          <p:spPr>
            <a:xfrm>
              <a:off x="6699999" y="4681178"/>
              <a:ext cx="2105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340 W m</a:t>
              </a:r>
              <a:r>
                <a:rPr lang="en-US" sz="3200" baseline="300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-2</a:t>
              </a:r>
              <a:endParaRPr lang="en-US" sz="3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D8EA031-C3E2-4B69-9187-D689DEE39E92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7752945" y="3234969"/>
              <a:ext cx="0" cy="1446209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95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Greenhouse Effect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863" y="1530696"/>
            <a:ext cx="8677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If there was no atmosphere, the earth would experience a net loss of energy and reach equilibrium at an average temperature about 30°C colder than it is currently.</a:t>
            </a:r>
          </a:p>
        </p:txBody>
      </p:sp>
      <p:pic>
        <p:nvPicPr>
          <p:cNvPr id="4098" name="Picture 2" descr="Image result for greenhouse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3" y="2397093"/>
            <a:ext cx="5343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1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Atmosphere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The absorptivity of the atmospheric g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2" y="1374066"/>
            <a:ext cx="6763407" cy="26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08226"/>
              </p:ext>
            </p:extLst>
          </p:nvPr>
        </p:nvGraphicFramePr>
        <p:xfrm>
          <a:off x="5596758" y="3373823"/>
          <a:ext cx="3294993" cy="28215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7477">
                  <a:extLst>
                    <a:ext uri="{9D8B030D-6E8A-4147-A177-3AD203B41FA5}">
                      <a16:colId xmlns:a16="http://schemas.microsoft.com/office/drawing/2014/main" val="2379275981"/>
                    </a:ext>
                  </a:extLst>
                </a:gridCol>
                <a:gridCol w="2817516">
                  <a:extLst>
                    <a:ext uri="{9D8B030D-6E8A-4147-A177-3AD203B41FA5}">
                      <a16:colId xmlns:a16="http://schemas.microsoft.com/office/drawing/2014/main" val="3744087138"/>
                    </a:ext>
                  </a:extLst>
                </a:gridCol>
              </a:tblGrid>
              <a:tr h="56430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5363417"/>
                  </a:ext>
                </a:extLst>
              </a:tr>
              <a:tr h="56430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344173"/>
                  </a:ext>
                </a:extLst>
              </a:tr>
              <a:tr h="56430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751502"/>
                  </a:ext>
                </a:extLst>
              </a:tr>
              <a:tr h="56430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3940935"/>
                  </a:ext>
                </a:extLst>
              </a:tr>
              <a:tr h="56430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3581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425" y="4597448"/>
            <a:ext cx="528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Rank the following Greenhouse Gases based on the amount of infrared energy they absorb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5820" y="5449078"/>
            <a:ext cx="4602563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7453" y="6396335"/>
            <a:ext cx="260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More on this later…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A59C0B-4E92-4A57-A8F2-6C49A09A7B4D}"/>
              </a:ext>
            </a:extLst>
          </p:cNvPr>
          <p:cNvSpPr/>
          <p:nvPr/>
        </p:nvSpPr>
        <p:spPr>
          <a:xfrm>
            <a:off x="6387256" y="3391241"/>
            <a:ext cx="2186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Water Vapor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D6FA46-5438-4771-B098-E1F16519E76E}"/>
              </a:ext>
            </a:extLst>
          </p:cNvPr>
          <p:cNvSpPr/>
          <p:nvPr/>
        </p:nvSpPr>
        <p:spPr>
          <a:xfrm>
            <a:off x="6162033" y="3965721"/>
            <a:ext cx="2637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Carbon Dioxide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97997-1035-45B0-B2F1-E7F3AFDC3AEE}"/>
              </a:ext>
            </a:extLst>
          </p:cNvPr>
          <p:cNvSpPr/>
          <p:nvPr/>
        </p:nvSpPr>
        <p:spPr>
          <a:xfrm>
            <a:off x="6683810" y="4524660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Methane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09F90-D2B8-4F32-9AA7-B64C45752C85}"/>
              </a:ext>
            </a:extLst>
          </p:cNvPr>
          <p:cNvSpPr/>
          <p:nvPr/>
        </p:nvSpPr>
        <p:spPr>
          <a:xfrm>
            <a:off x="6094706" y="5098401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Nitrogen Oxides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7780FE-5EEA-4414-BEF5-026DD255C326}"/>
              </a:ext>
            </a:extLst>
          </p:cNvPr>
          <p:cNvSpPr/>
          <p:nvPr/>
        </p:nvSpPr>
        <p:spPr>
          <a:xfrm>
            <a:off x="6195694" y="5652608"/>
            <a:ext cx="2569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Oxygen/Ozone</a:t>
            </a:r>
          </a:p>
        </p:txBody>
      </p:sp>
    </p:spTree>
    <p:extLst>
      <p:ext uri="{BB962C8B-B14F-4D97-AF65-F5344CB8AC3E}">
        <p14:creationId xmlns:p14="http://schemas.microsoft.com/office/powerpoint/2010/main" val="12225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1345" y="1531726"/>
                <a:ext cx="4230655" cy="1125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𝐼𝑛𝑡𝑒𝑛𝑠𝑖𝑡𝑦</m:t>
                      </m:r>
                      <m:r>
                        <a:rPr lang="en-US" sz="3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𝑃𝑜𝑤𝑒𝑟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5" y="1531726"/>
                <a:ext cx="4230655" cy="1125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504A4E-CDFB-48AE-95E8-DCA136DFCC27}"/>
                  </a:ext>
                </a:extLst>
              </p:cNvPr>
              <p:cNvSpPr/>
              <p:nvPr/>
            </p:nvSpPr>
            <p:spPr>
              <a:xfrm>
                <a:off x="2146700" y="3851062"/>
                <a:ext cx="6135654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𝑈𝑛𝑖𝑡𝑠</m:t>
                      </m:r>
                      <m:r>
                        <a:rPr lang="en-US" sz="4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en-US" sz="4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504A4E-CDFB-48AE-95E8-DCA136DFC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00" y="3851062"/>
                <a:ext cx="6135654" cy="1475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3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sun intensity 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89" y="3576145"/>
            <a:ext cx="2453173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918" y="2460765"/>
            <a:ext cx="365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Sun’s Power = 3.84 × 10</a:t>
            </a:r>
            <a:r>
              <a:rPr lang="en-US" sz="2400" baseline="30000" dirty="0">
                <a:solidFill>
                  <a:srgbClr val="0070C0"/>
                </a:solidFill>
                <a:latin typeface="+mj-lt"/>
              </a:rPr>
              <a:t>26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W</a:t>
            </a:r>
            <a:endParaRPr lang="en-US" sz="2400" baseline="30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918" y="2922430"/>
            <a:ext cx="531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Earth’s Distance from Sun = 150 × 10</a:t>
            </a:r>
            <a:r>
              <a:rPr lang="en-US" sz="2400" baseline="30000" dirty="0">
                <a:solidFill>
                  <a:srgbClr val="0070C0"/>
                </a:solidFill>
                <a:latin typeface="+mj-lt"/>
              </a:rPr>
              <a:t>6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km </a:t>
            </a:r>
            <a:endParaRPr lang="en-US" sz="2400" baseline="30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Picture 4" descr="Image result for sun intensity 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88" y="1531726"/>
            <a:ext cx="3188419" cy="162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951" y="1506658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Calculate the intensity of the Sun’s radiation arriving to Earth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A8C319-64D4-4EB3-8F5B-13C02F5341AD}"/>
                  </a:ext>
                </a:extLst>
              </p:cNvPr>
              <p:cNvSpPr/>
              <p:nvPr/>
            </p:nvSpPr>
            <p:spPr>
              <a:xfrm>
                <a:off x="167952" y="3621610"/>
                <a:ext cx="1791477" cy="1125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A8C319-64D4-4EB3-8F5B-13C02F534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2" y="3621610"/>
                <a:ext cx="1791477" cy="1125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ADFF11-523A-41D9-80F7-2C7B1B830565}"/>
                  </a:ext>
                </a:extLst>
              </p:cNvPr>
              <p:cNvSpPr/>
              <p:nvPr/>
            </p:nvSpPr>
            <p:spPr>
              <a:xfrm>
                <a:off x="2197796" y="5263439"/>
                <a:ext cx="3467525" cy="64633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=1358</m:t>
                      </m:r>
                      <m:r>
                        <a:rPr lang="en-US" sz="36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36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ADFF11-523A-41D9-80F7-2C7B1B830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796" y="5263439"/>
                <a:ext cx="346752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8000E2E-D8AB-4258-A3FE-6A104307675C}"/>
                  </a:ext>
                </a:extLst>
              </p:cNvPr>
              <p:cNvSpPr/>
              <p:nvPr/>
            </p:nvSpPr>
            <p:spPr>
              <a:xfrm>
                <a:off x="1759132" y="3533445"/>
                <a:ext cx="4127193" cy="1302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3.84</m:t>
                          </m:r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(150×</m:t>
                              </m:r>
                              <m:sSup>
                                <m:sSupPr>
                                  <m:ctrlPr>
                                    <a:rPr lang="en-US" sz="36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6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8000E2E-D8AB-4258-A3FE-6A1043076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32" y="3533445"/>
                <a:ext cx="4127193" cy="1302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5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Constant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5848"/>
          <a:stretch/>
        </p:blipFill>
        <p:spPr>
          <a:xfrm>
            <a:off x="1160037" y="3310996"/>
            <a:ext cx="7114213" cy="237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4774"/>
          <a:stretch/>
        </p:blipFill>
        <p:spPr>
          <a:xfrm>
            <a:off x="1045861" y="3747271"/>
            <a:ext cx="7266364" cy="2440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124" y="1506897"/>
            <a:ext cx="867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The average intensity falling on an area above the earth’s atmosphere perpendicular to the direction traveled by the radiation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091" y="2220093"/>
            <a:ext cx="1051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S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35102-B31D-486E-9897-6DE7FF1E4671}"/>
              </a:ext>
            </a:extLst>
          </p:cNvPr>
          <p:cNvSpPr txBox="1"/>
          <p:nvPr/>
        </p:nvSpPr>
        <p:spPr>
          <a:xfrm>
            <a:off x="1558037" y="2310104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1360 W m</a:t>
            </a:r>
            <a:r>
              <a:rPr lang="en-US" sz="40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4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817CD0-E759-46FD-9440-9FB4B1FF0ADF}"/>
              </a:ext>
            </a:extLst>
          </p:cNvPr>
          <p:cNvSpPr/>
          <p:nvPr/>
        </p:nvSpPr>
        <p:spPr>
          <a:xfrm>
            <a:off x="1212850" y="5417127"/>
            <a:ext cx="4851400" cy="323273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7DDBFF-036A-48CB-8695-D36887E93A74}"/>
              </a:ext>
            </a:extLst>
          </p:cNvPr>
          <p:cNvSpPr txBox="1"/>
          <p:nvPr/>
        </p:nvSpPr>
        <p:spPr>
          <a:xfrm>
            <a:off x="4270757" y="2326654"/>
            <a:ext cx="4515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1.36 × 10</a:t>
            </a:r>
            <a:r>
              <a:rPr lang="en-US" sz="40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 m</a:t>
            </a:r>
            <a:r>
              <a:rPr lang="en-US" sz="40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4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6377" y="1531726"/>
            <a:ext cx="3942849" cy="19639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92490" y="1531726"/>
            <a:ext cx="566737" cy="19639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Solar Intensity on Earth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7A4EE5-3095-428A-9488-B61C65DB3427}"/>
              </a:ext>
            </a:extLst>
          </p:cNvPr>
          <p:cNvGrpSpPr/>
          <p:nvPr/>
        </p:nvGrpSpPr>
        <p:grpSpPr>
          <a:xfrm>
            <a:off x="5839827" y="1761955"/>
            <a:ext cx="2681288" cy="1476549"/>
            <a:chOff x="5839827" y="1761955"/>
            <a:chExt cx="2681288" cy="1476549"/>
          </a:xfrm>
        </p:grpSpPr>
        <p:sp>
          <p:nvSpPr>
            <p:cNvPr id="10" name="Rectangle 9"/>
            <p:cNvSpPr/>
            <p:nvPr/>
          </p:nvSpPr>
          <p:spPr>
            <a:xfrm>
              <a:off x="5839827" y="1762127"/>
              <a:ext cx="2528888" cy="14763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216315" y="1761955"/>
              <a:ext cx="304800" cy="147637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3502344" y="2252089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1360 W m</a:t>
            </a:r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313" y="1576583"/>
            <a:ext cx="381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Earth’s Radius = 6.37 × 10</a:t>
            </a:r>
            <a:r>
              <a:rPr lang="en-US" sz="2400" baseline="30000" dirty="0">
                <a:solidFill>
                  <a:srgbClr val="002060"/>
                </a:solidFill>
                <a:latin typeface="+mj-lt"/>
              </a:rPr>
              <a:t>6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m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63100"/>
              </p:ext>
            </p:extLst>
          </p:nvPr>
        </p:nvGraphicFramePr>
        <p:xfrm>
          <a:off x="4537455" y="4331368"/>
          <a:ext cx="4300691" cy="184927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00691">
                  <a:extLst>
                    <a:ext uri="{9D8B030D-6E8A-4147-A177-3AD203B41FA5}">
                      <a16:colId xmlns:a16="http://schemas.microsoft.com/office/drawing/2014/main" val="1588130455"/>
                    </a:ext>
                  </a:extLst>
                </a:gridCol>
              </a:tblGrid>
              <a:tr h="924639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Total Power Received</a:t>
                      </a:r>
                      <a:r>
                        <a:rPr lang="en-US" b="0" baseline="0" dirty="0">
                          <a:latin typeface="+mj-lt"/>
                        </a:rPr>
                        <a:t> by the Earth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790871"/>
                  </a:ext>
                </a:extLst>
              </a:tr>
              <a:tr h="924639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Average</a:t>
                      </a:r>
                      <a:r>
                        <a:rPr lang="en-US" b="0" baseline="0" dirty="0">
                          <a:latin typeface="+mj-lt"/>
                        </a:rPr>
                        <a:t> Solar Intensity on Earth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1515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9EB237-6EA0-40AD-B818-1329F0D1BA8B}"/>
                  </a:ext>
                </a:extLst>
              </p:cNvPr>
              <p:cNvSpPr txBox="1"/>
              <p:nvPr/>
            </p:nvSpPr>
            <p:spPr>
              <a:xfrm>
                <a:off x="432336" y="2446672"/>
                <a:ext cx="27244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(6.37×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9EB237-6EA0-40AD-B818-1329F0D1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36" y="2446672"/>
                <a:ext cx="2724464" cy="307777"/>
              </a:xfrm>
              <a:prstGeom prst="rect">
                <a:avLst/>
              </a:prstGeom>
              <a:blipFill>
                <a:blip r:embed="rId4"/>
                <a:stretch>
                  <a:fillRect l="-895" t="-1961" r="-44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6D930D-B496-445E-A0D0-E5EF3AB649B9}"/>
                  </a:ext>
                </a:extLst>
              </p:cNvPr>
              <p:cNvSpPr/>
              <p:nvPr/>
            </p:nvSpPr>
            <p:spPr>
              <a:xfrm>
                <a:off x="2242329" y="2838222"/>
                <a:ext cx="1917448" cy="40011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.27×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6D930D-B496-445E-A0D0-E5EF3AB64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329" y="2838222"/>
                <a:ext cx="191744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802955-D430-44DE-9928-CF9D573DF6AC}"/>
                  </a:ext>
                </a:extLst>
              </p:cNvPr>
              <p:cNvSpPr/>
              <p:nvPr/>
            </p:nvSpPr>
            <p:spPr>
              <a:xfrm>
                <a:off x="136405" y="3775052"/>
                <a:ext cx="3028137" cy="6110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.27×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1360 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802955-D430-44DE-9928-CF9D573DF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5" y="3775052"/>
                <a:ext cx="3028137" cy="611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777C9D-77DA-4B23-A309-324C9D484A82}"/>
                  </a:ext>
                </a:extLst>
              </p:cNvPr>
              <p:cNvSpPr/>
              <p:nvPr/>
            </p:nvSpPr>
            <p:spPr>
              <a:xfrm>
                <a:off x="2751513" y="4249113"/>
                <a:ext cx="1677574" cy="40011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1.7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777C9D-77DA-4B23-A309-324C9D484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513" y="4249113"/>
                <a:ext cx="167757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402A908-1FA0-4F79-B52D-34BD2E61E963}"/>
                  </a:ext>
                </a:extLst>
              </p:cNvPr>
              <p:cNvSpPr/>
              <p:nvPr/>
            </p:nvSpPr>
            <p:spPr>
              <a:xfrm>
                <a:off x="5377737" y="4629667"/>
                <a:ext cx="2571410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1.7</m:t>
                      </m:r>
                      <m:r>
                        <a:rPr lang="en-US" sz="3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402A908-1FA0-4F79-B52D-34BD2E61E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737" y="4629667"/>
                <a:ext cx="257141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B039151-6C42-4636-8B99-B501E2F7DD8F}"/>
                  </a:ext>
                </a:extLst>
              </p:cNvPr>
              <p:cNvSpPr/>
              <p:nvPr/>
            </p:nvSpPr>
            <p:spPr>
              <a:xfrm>
                <a:off x="138527" y="5279054"/>
                <a:ext cx="962315" cy="68813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𝑠𝑝h𝑒𝑟𝑒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B039151-6C42-4636-8B99-B501E2F7D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7" y="5279054"/>
                <a:ext cx="962315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9E593F6-E4AF-4E43-A2F1-4B20C0C8EA71}"/>
                  </a:ext>
                </a:extLst>
              </p:cNvPr>
              <p:cNvSpPr/>
              <p:nvPr/>
            </p:nvSpPr>
            <p:spPr>
              <a:xfrm>
                <a:off x="2975962" y="5841419"/>
                <a:ext cx="1351075" cy="40011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9E593F6-E4AF-4E43-A2F1-4B20C0C8E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62" y="5841419"/>
                <a:ext cx="135107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ECB0331-4305-4343-A7F4-505E4BF37241}"/>
                  </a:ext>
                </a:extLst>
              </p:cNvPr>
              <p:cNvSpPr/>
              <p:nvPr/>
            </p:nvSpPr>
            <p:spPr>
              <a:xfrm>
                <a:off x="5638449" y="5590733"/>
                <a:ext cx="2049985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ECB0331-4305-4343-A7F4-505E4BF37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449" y="5590733"/>
                <a:ext cx="204998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F0DE526-DF80-4761-8124-BE9ECFE8064E}"/>
              </a:ext>
            </a:extLst>
          </p:cNvPr>
          <p:cNvSpPr txBox="1"/>
          <p:nvPr/>
        </p:nvSpPr>
        <p:spPr>
          <a:xfrm>
            <a:off x="141242" y="2074584"/>
            <a:ext cx="2744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Area of sun power captured: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081BC6-6249-4AF4-BCB1-0B9C5503A31E}"/>
              </a:ext>
            </a:extLst>
          </p:cNvPr>
          <p:cNvSpPr txBox="1"/>
          <p:nvPr/>
        </p:nvSpPr>
        <p:spPr>
          <a:xfrm>
            <a:off x="136405" y="3402306"/>
            <a:ext cx="2537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Total sun power captured: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1AD70B-F049-43A1-86B0-53746E448596}"/>
              </a:ext>
            </a:extLst>
          </p:cNvPr>
          <p:cNvSpPr txBox="1"/>
          <p:nvPr/>
        </p:nvSpPr>
        <p:spPr>
          <a:xfrm>
            <a:off x="119085" y="4872116"/>
            <a:ext cx="3974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Average spread out across Earth’s surface:</a:t>
            </a:r>
          </a:p>
        </p:txBody>
      </p:sp>
      <p:pic>
        <p:nvPicPr>
          <p:cNvPr id="9" name="Picture 2" descr="Image result for earth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73" y="1719010"/>
            <a:ext cx="1562269" cy="156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361531-57FB-4AB5-A7C0-18F14B26FBCD}"/>
                  </a:ext>
                </a:extLst>
              </p:cNvPr>
              <p:cNvSpPr/>
              <p:nvPr/>
            </p:nvSpPr>
            <p:spPr>
              <a:xfrm>
                <a:off x="933410" y="5242368"/>
                <a:ext cx="2345514" cy="69672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1.7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6.37</m:t>
                              </m:r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361531-57FB-4AB5-A7C0-18F14B26F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10" y="5242368"/>
                <a:ext cx="2345514" cy="6967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5" grpId="0"/>
      <p:bldP spid="19" grpId="0" animBg="1"/>
      <p:bldP spid="20" grpId="0"/>
      <p:bldP spid="22" grpId="0"/>
      <p:bldP spid="23" grpId="0" animBg="1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Albedo vs. Emissivity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90914" y="1514461"/>
          <a:ext cx="3571494" cy="64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46946">
                  <a:extLst>
                    <a:ext uri="{9D8B030D-6E8A-4147-A177-3AD203B41FA5}">
                      <a16:colId xmlns:a16="http://schemas.microsoft.com/office/drawing/2014/main" val="509050711"/>
                    </a:ext>
                  </a:extLst>
                </a:gridCol>
                <a:gridCol w="1024548">
                  <a:extLst>
                    <a:ext uri="{9D8B030D-6E8A-4147-A177-3AD203B41FA5}">
                      <a16:colId xmlns:a16="http://schemas.microsoft.com/office/drawing/2014/main" val="2872995087"/>
                    </a:ext>
                  </a:extLst>
                </a:gridCol>
              </a:tblGrid>
              <a:tr h="6029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mbria" panose="02040503050406030204" pitchFamily="18" charset="0"/>
                        </a:rPr>
                        <a:t>Emissivity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i="1" dirty="0">
                          <a:latin typeface="Cambria" panose="02040503050406030204" pitchFamily="18" charset="0"/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387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5090914" y="2236321"/>
              <a:ext cx="3571494" cy="60291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571494">
                      <a:extLst>
                        <a:ext uri="{9D8B030D-6E8A-4147-A177-3AD203B41FA5}">
                          <a16:colId xmlns:a16="http://schemas.microsoft.com/office/drawing/2014/main" val="3506349438"/>
                        </a:ext>
                      </a:extLst>
                    </a:gridCol>
                  </a:tblGrid>
                  <a:tr h="6029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𝑝𝑜𝑤𝑒𝑟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𝑟𝑎𝑑𝑖𝑎𝑡𝑒𝑑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𝑏𝑦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𝑠𝑢𝑟𝑓𝑎𝑐𝑒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𝑝𝑜𝑤𝑒𝑟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𝑟𝑎𝑑𝑖𝑎𝑡𝑒𝑑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𝑓𝑟𝑜𝑚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𝑏𝑙𝑎𝑐𝑘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𝑏𝑜𝑑𝑦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441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3383683"/>
                  </p:ext>
                </p:extLst>
              </p:nvPr>
            </p:nvGraphicFramePr>
            <p:xfrm>
              <a:off x="5090914" y="2236321"/>
              <a:ext cx="3571494" cy="60291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571494">
                      <a:extLst>
                        <a:ext uri="{9D8B030D-6E8A-4147-A177-3AD203B41FA5}">
                          <a16:colId xmlns:a16="http://schemas.microsoft.com/office/drawing/2014/main" val="3506349438"/>
                        </a:ext>
                      </a:extLst>
                    </a:gridCol>
                  </a:tblGrid>
                  <a:tr h="602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1" t="-1000" r="-512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64419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7020" y="1514461"/>
          <a:ext cx="2737960" cy="6029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37960">
                  <a:extLst>
                    <a:ext uri="{9D8B030D-6E8A-4147-A177-3AD203B41FA5}">
                      <a16:colId xmlns:a16="http://schemas.microsoft.com/office/drawing/2014/main" val="509050711"/>
                    </a:ext>
                  </a:extLst>
                </a:gridCol>
              </a:tblGrid>
              <a:tr h="6029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mbria" panose="02040503050406030204" pitchFamily="18" charset="0"/>
                        </a:rPr>
                        <a:t>Albedo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387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917020" y="2236321"/>
              <a:ext cx="2737960" cy="60291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737960">
                      <a:extLst>
                        <a:ext uri="{9D8B030D-6E8A-4147-A177-3AD203B41FA5}">
                          <a16:colId xmlns:a16="http://schemas.microsoft.com/office/drawing/2014/main" val="3506349438"/>
                        </a:ext>
                      </a:extLst>
                    </a:gridCol>
                  </a:tblGrid>
                  <a:tr h="6029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𝑝𝑜𝑤𝑒𝑟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𝑠𝑐𝑎𝑡𝑡𝑒𝑟𝑒𝑑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𝑏𝑦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𝑏𝑜𝑑𝑦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𝑖𝑛𝑐𝑖𝑑𝑒𝑛𝑡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𝑝𝑜𝑤𝑒𝑟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441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4987522"/>
                  </p:ext>
                </p:extLst>
              </p:nvPr>
            </p:nvGraphicFramePr>
            <p:xfrm>
              <a:off x="917020" y="2236321"/>
              <a:ext cx="2737960" cy="602916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737960">
                      <a:extLst>
                        <a:ext uri="{9D8B030D-6E8A-4147-A177-3AD203B41FA5}">
                          <a16:colId xmlns:a16="http://schemas.microsoft.com/office/drawing/2014/main" val="3506349438"/>
                        </a:ext>
                      </a:extLst>
                    </a:gridCol>
                  </a:tblGrid>
                  <a:tr h="6029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" t="-1000" r="-444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64419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/>
          <p:cNvCxnSpPr>
            <a:stCxn id="5" idx="2"/>
          </p:cNvCxnSpPr>
          <p:nvPr/>
        </p:nvCxnSpPr>
        <p:spPr>
          <a:xfrm>
            <a:off x="4572000" y="1300766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353254-A67F-477C-9B48-89487FCDA51A}"/>
              </a:ext>
            </a:extLst>
          </p:cNvPr>
          <p:cNvSpPr txBox="1"/>
          <p:nvPr/>
        </p:nvSpPr>
        <p:spPr>
          <a:xfrm>
            <a:off x="5090914" y="4018764"/>
            <a:ext cx="3499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% Absorbed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1D62D-A176-4CB6-A0A1-3F2743958CDA}"/>
              </a:ext>
            </a:extLst>
          </p:cNvPr>
          <p:cNvSpPr txBox="1"/>
          <p:nvPr/>
        </p:nvSpPr>
        <p:spPr>
          <a:xfrm>
            <a:off x="616801" y="4018764"/>
            <a:ext cx="3387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% Reflected</a:t>
            </a:r>
          </a:p>
        </p:txBody>
      </p:sp>
    </p:spTree>
    <p:extLst>
      <p:ext uri="{BB962C8B-B14F-4D97-AF65-F5344CB8AC3E}">
        <p14:creationId xmlns:p14="http://schemas.microsoft.com/office/powerpoint/2010/main" val="9924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Albedo vs. Emissivity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62669" y="4068146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18252" y="4189445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</a:rPr>
              <a:t>Albedo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6947" y="4189445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</a:rPr>
              <a:t>Emissivity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406814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Down 15"/>
          <p:cNvSpPr/>
          <p:nvPr/>
        </p:nvSpPr>
        <p:spPr>
          <a:xfrm rot="19207932">
            <a:off x="3366268" y="1767870"/>
            <a:ext cx="901447" cy="1737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Incident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71192" y="3308227"/>
            <a:ext cx="3433665" cy="4312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/>
          <p:cNvSpPr/>
          <p:nvPr/>
        </p:nvSpPr>
        <p:spPr>
          <a:xfrm rot="13167664">
            <a:off x="4750337" y="1817987"/>
            <a:ext cx="777635" cy="1530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Reflected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4828" y="1486217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80 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7909" y="148621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60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F95AB0-1802-4A36-8790-A6F2CE74C318}"/>
                  </a:ext>
                </a:extLst>
              </p:cNvPr>
              <p:cNvSpPr txBox="1"/>
              <p:nvPr/>
            </p:nvSpPr>
            <p:spPr>
              <a:xfrm>
                <a:off x="1129070" y="5009905"/>
                <a:ext cx="207428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US" sz="3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F95AB0-1802-4A36-8790-A6F2CE74C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70" y="5009905"/>
                <a:ext cx="2074286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74228E-05A1-4754-A220-93212731C892}"/>
                  </a:ext>
                </a:extLst>
              </p:cNvPr>
              <p:cNvSpPr txBox="1"/>
              <p:nvPr/>
            </p:nvSpPr>
            <p:spPr>
              <a:xfrm>
                <a:off x="5859436" y="5009905"/>
                <a:ext cx="207428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74228E-05A1-4754-A220-93212731C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436" y="5009905"/>
                <a:ext cx="2074286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0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Albedo of Earth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Image result for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3" y="2655233"/>
            <a:ext cx="3203163" cy="320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Down 14"/>
          <p:cNvSpPr/>
          <p:nvPr/>
        </p:nvSpPr>
        <p:spPr>
          <a:xfrm rot="19207932">
            <a:off x="767446" y="1767869"/>
            <a:ext cx="901447" cy="1737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Incident</a:t>
            </a:r>
          </a:p>
        </p:txBody>
      </p:sp>
      <p:sp>
        <p:nvSpPr>
          <p:cNvPr id="21" name="Arrow: Down 20"/>
          <p:cNvSpPr/>
          <p:nvPr/>
        </p:nvSpPr>
        <p:spPr>
          <a:xfrm rot="13167664">
            <a:off x="3338465" y="1708436"/>
            <a:ext cx="512387" cy="1615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Reflected</a:t>
            </a:r>
          </a:p>
        </p:txBody>
      </p:sp>
      <p:sp>
        <p:nvSpPr>
          <p:cNvPr id="3" name="TextBox 2"/>
          <p:cNvSpPr txBox="1"/>
          <p:nvPr/>
        </p:nvSpPr>
        <p:spPr>
          <a:xfrm rot="3088980">
            <a:off x="800567" y="201750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340 W m</a:t>
            </a:r>
            <a:r>
              <a:rPr lang="en-US" baseline="30000" dirty="0">
                <a:latin typeface="+mj-lt"/>
              </a:rPr>
              <a:t>-2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18578544">
            <a:off x="2806790" y="214563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102 W m</a:t>
            </a:r>
            <a:r>
              <a:rPr lang="en-US" baseline="30000" dirty="0">
                <a:latin typeface="+mj-lt"/>
              </a:rPr>
              <a:t>-2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2DE875-2979-4E1D-AB6C-E573E5E1F656}"/>
                  </a:ext>
                </a:extLst>
              </p:cNvPr>
              <p:cNvSpPr txBox="1"/>
              <p:nvPr/>
            </p:nvSpPr>
            <p:spPr>
              <a:xfrm>
                <a:off x="4361331" y="2655233"/>
                <a:ext cx="411381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𝐴𝑙𝑏𝑒𝑑𝑜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340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2DE875-2979-4E1D-AB6C-E573E5E1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331" y="2655233"/>
                <a:ext cx="4113818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3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Albedo of Earth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788" y="1912687"/>
            <a:ext cx="5389563" cy="399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3230813" y="2515937"/>
            <a:ext cx="228600" cy="3009900"/>
            <a:chOff x="3974" y="1705"/>
            <a:chExt cx="144" cy="1976"/>
          </a:xfrm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3974" y="2465"/>
              <a:ext cx="144" cy="15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3974" y="2617"/>
              <a:ext cx="144" cy="152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3974" y="3377"/>
              <a:ext cx="144" cy="1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3974" y="3529"/>
              <a:ext cx="144" cy="152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3974" y="3225"/>
              <a:ext cx="144" cy="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3974" y="2921"/>
              <a:ext cx="144" cy="15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3974" y="3073"/>
              <a:ext cx="144" cy="15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3974" y="2769"/>
              <a:ext cx="144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3974" y="2313"/>
              <a:ext cx="144" cy="15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3974" y="2161"/>
              <a:ext cx="144" cy="152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3974" y="2009"/>
              <a:ext cx="144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3974" y="1857"/>
              <a:ext cx="144" cy="15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3974" y="1705"/>
              <a:ext cx="144" cy="15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0789" y="1720516"/>
            <a:ext cx="220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Highest Albedo?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5914" y="3625184"/>
            <a:ext cx="2136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Lowest Albedo?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FFA7-424F-441E-9B17-6B0D9EA51C09}"/>
              </a:ext>
            </a:extLst>
          </p:cNvPr>
          <p:cNvSpPr txBox="1"/>
          <p:nvPr/>
        </p:nvSpPr>
        <p:spPr>
          <a:xfrm>
            <a:off x="759855" y="2270477"/>
            <a:ext cx="1208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0.66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Snow</a:t>
            </a:r>
            <a:endParaRPr lang="en-US" sz="4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61D744-90AF-4A4A-B840-ADC564B3776D}"/>
              </a:ext>
            </a:extLst>
          </p:cNvPr>
          <p:cNvSpPr txBox="1"/>
          <p:nvPr/>
        </p:nvSpPr>
        <p:spPr>
          <a:xfrm>
            <a:off x="682070" y="4136652"/>
            <a:ext cx="1338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0.07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Ocean</a:t>
            </a:r>
            <a:endParaRPr lang="en-US" sz="4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57480</TotalTime>
  <Words>350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Cambria</vt:lpstr>
      <vt:lpstr>Cambria Math</vt:lpstr>
      <vt:lpstr>Ebrima</vt:lpstr>
      <vt:lpstr>Retrospect</vt:lpstr>
      <vt:lpstr>Radiation from the Sun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Radiation from the Sun</dc:title>
  <dc:creator>Joe Cossette</dc:creator>
  <cp:lastModifiedBy>Joe Cossette</cp:lastModifiedBy>
  <cp:revision>511</cp:revision>
  <dcterms:created xsi:type="dcterms:W3CDTF">2014-08-31T00:23:19Z</dcterms:created>
  <dcterms:modified xsi:type="dcterms:W3CDTF">2022-04-04T17:38:12Z</dcterms:modified>
</cp:coreProperties>
</file>