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365" r:id="rId3"/>
    <p:sldId id="294" r:id="rId4"/>
    <p:sldId id="335" r:id="rId5"/>
    <p:sldId id="336" r:id="rId6"/>
    <p:sldId id="337" r:id="rId7"/>
    <p:sldId id="338" r:id="rId8"/>
    <p:sldId id="340" r:id="rId9"/>
    <p:sldId id="352" r:id="rId10"/>
    <p:sldId id="353" r:id="rId11"/>
    <p:sldId id="354" r:id="rId12"/>
    <p:sldId id="331" r:id="rId13"/>
    <p:sldId id="366" r:id="rId14"/>
    <p:sldId id="342" r:id="rId15"/>
    <p:sldId id="332" r:id="rId16"/>
    <p:sldId id="343" r:id="rId17"/>
    <p:sldId id="333" r:id="rId18"/>
    <p:sldId id="339" r:id="rId19"/>
    <p:sldId id="321" r:id="rId20"/>
    <p:sldId id="362" r:id="rId21"/>
    <p:sldId id="328" r:id="rId22"/>
    <p:sldId id="364" r:id="rId23"/>
    <p:sldId id="330" r:id="rId24"/>
    <p:sldId id="32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00FF"/>
    <a:srgbClr val="EAACAC"/>
    <a:srgbClr val="FFFFFF"/>
    <a:srgbClr val="EEBCBC"/>
    <a:srgbClr val="FDE5E5"/>
    <a:srgbClr val="FF7D7D"/>
    <a:srgbClr val="FECFC6"/>
    <a:srgbClr val="E29DF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14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sTvqIijqvT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ast.noaa.gov/slr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rEbE5fcnFV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758952"/>
            <a:ext cx="7921335" cy="3566160"/>
          </a:xfrm>
        </p:spPr>
        <p:txBody>
          <a:bodyPr>
            <a:normAutofit/>
          </a:bodyPr>
          <a:lstStyle/>
          <a:p>
            <a:r>
              <a:rPr lang="en-US" sz="6000" dirty="0"/>
              <a:t>Climate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</a:t>
            </a:r>
            <a:r>
              <a:rPr lang="en-US"/>
              <a:t>| Energy </a:t>
            </a:r>
            <a:r>
              <a:rPr lang="en-US" dirty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Greenhouse Effect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41" y="1461733"/>
            <a:ext cx="4429559" cy="36210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6653E7-1D42-4784-B8A7-FACB221C9514}"/>
              </a:ext>
            </a:extLst>
          </p:cNvPr>
          <p:cNvSpPr txBox="1"/>
          <p:nvPr/>
        </p:nvSpPr>
        <p:spPr>
          <a:xfrm>
            <a:off x="4981575" y="2057010"/>
            <a:ext cx="384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Gas molecules absorb and reemit infrared radiation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2D8D4-D6A0-4889-BC7C-AD0B49679FF6}"/>
              </a:ext>
            </a:extLst>
          </p:cNvPr>
          <p:cNvSpPr txBox="1"/>
          <p:nvPr/>
        </p:nvSpPr>
        <p:spPr>
          <a:xfrm>
            <a:off x="4981575" y="3138997"/>
            <a:ext cx="3848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*This happens because the shape of these molecules means that they have natural vibration frequency that matches the frequency of infrared waves</a:t>
            </a:r>
          </a:p>
        </p:txBody>
      </p:sp>
    </p:spTree>
    <p:extLst>
      <p:ext uri="{BB962C8B-B14F-4D97-AF65-F5344CB8AC3E}">
        <p14:creationId xmlns:p14="http://schemas.microsoft.com/office/powerpoint/2010/main" val="92790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Top Greenhouse Gases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The absorptivity of the atmospheric g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2" y="1374066"/>
            <a:ext cx="6763407" cy="26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596758" y="3373823"/>
          <a:ext cx="3294993" cy="28215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7477">
                  <a:extLst>
                    <a:ext uri="{9D8B030D-6E8A-4147-A177-3AD203B41FA5}">
                      <a16:colId xmlns:a16="http://schemas.microsoft.com/office/drawing/2014/main" val="2379275981"/>
                    </a:ext>
                  </a:extLst>
                </a:gridCol>
                <a:gridCol w="2817516">
                  <a:extLst>
                    <a:ext uri="{9D8B030D-6E8A-4147-A177-3AD203B41FA5}">
                      <a16:colId xmlns:a16="http://schemas.microsoft.com/office/drawing/2014/main" val="3744087138"/>
                    </a:ext>
                  </a:extLst>
                </a:gridCol>
              </a:tblGrid>
              <a:tr h="56430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5363417"/>
                  </a:ext>
                </a:extLst>
              </a:tr>
              <a:tr h="56430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344173"/>
                  </a:ext>
                </a:extLst>
              </a:tr>
              <a:tr h="56430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751502"/>
                  </a:ext>
                </a:extLst>
              </a:tr>
              <a:tr h="56430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Nitrogen Oxides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3940935"/>
                  </a:ext>
                </a:extLst>
              </a:tr>
              <a:tr h="56430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Oxygen/Ozone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3581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425" y="4597448"/>
            <a:ext cx="528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Rank the following Greenhouse Gases based on the amount of infrared energy they absorb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5820" y="5449078"/>
            <a:ext cx="4602563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51B2E0E-18E6-4D6A-A7F4-45721202AD66}"/>
              </a:ext>
            </a:extLst>
          </p:cNvPr>
          <p:cNvSpPr/>
          <p:nvPr/>
        </p:nvSpPr>
        <p:spPr>
          <a:xfrm>
            <a:off x="6387256" y="3391241"/>
            <a:ext cx="2186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Water Vapor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133CED-06C9-494A-9229-2C2174C6B384}"/>
              </a:ext>
            </a:extLst>
          </p:cNvPr>
          <p:cNvSpPr/>
          <p:nvPr/>
        </p:nvSpPr>
        <p:spPr>
          <a:xfrm>
            <a:off x="6162033" y="3965721"/>
            <a:ext cx="2637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Carbon Dioxide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6F46E8-7881-47DF-AC8A-0EFAA43709A7}"/>
              </a:ext>
            </a:extLst>
          </p:cNvPr>
          <p:cNvSpPr/>
          <p:nvPr/>
        </p:nvSpPr>
        <p:spPr>
          <a:xfrm>
            <a:off x="6683810" y="4524660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Methane</a:t>
            </a:r>
          </a:p>
        </p:txBody>
      </p:sp>
    </p:spTree>
    <p:extLst>
      <p:ext uri="{BB962C8B-B14F-4D97-AF65-F5344CB8AC3E}">
        <p14:creationId xmlns:p14="http://schemas.microsoft.com/office/powerpoint/2010/main" val="10840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 of Climate Change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CDB624-22BF-433C-A655-E110CDB12780}"/>
              </a:ext>
            </a:extLst>
          </p:cNvPr>
          <p:cNvSpPr/>
          <p:nvPr/>
        </p:nvSpPr>
        <p:spPr>
          <a:xfrm>
            <a:off x="209550" y="6472535"/>
            <a:ext cx="8883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https://coast.noaa.gov/slr/#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68204D2-538E-4C21-A8FE-7213E4990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906"/>
            <a:ext cx="9144000" cy="44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6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 of Climate Change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CDB624-22BF-433C-A655-E110CDB12780}"/>
              </a:ext>
            </a:extLst>
          </p:cNvPr>
          <p:cNvSpPr/>
          <p:nvPr/>
        </p:nvSpPr>
        <p:spPr>
          <a:xfrm>
            <a:off x="209550" y="6472535"/>
            <a:ext cx="8883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https://www.climatecentral.org/gallery/graphics/sea-level-rise-and-population-impact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B42535-4793-41FB-A3B3-20D47E31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1" y="1352522"/>
            <a:ext cx="8776284" cy="49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5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Levels Rising | Melting Ice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Image result for ice berg melt">
            <a:extLst>
              <a:ext uri="{FF2B5EF4-FFF2-40B4-BE49-F238E27FC236}">
                <a16:creationId xmlns:a16="http://schemas.microsoft.com/office/drawing/2014/main" id="{CE439A32-FEDC-4679-AE62-F2C06601319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3" y="1531726"/>
            <a:ext cx="4069133" cy="244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 result for glacier melt">
            <a:extLst>
              <a:ext uri="{FF2B5EF4-FFF2-40B4-BE49-F238E27FC236}">
                <a16:creationId xmlns:a16="http://schemas.microsoft.com/office/drawing/2014/main" id="{AAAC6805-1C12-43B3-9473-398ECD754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89" y="1530456"/>
            <a:ext cx="4589410" cy="2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6735E6-928F-4A98-B2CE-AC20C2099C2E}"/>
              </a:ext>
            </a:extLst>
          </p:cNvPr>
          <p:cNvSpPr txBox="1"/>
          <p:nvPr/>
        </p:nvSpPr>
        <p:spPr>
          <a:xfrm>
            <a:off x="537409" y="405637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 melting iceberg does not cause a direct change in sea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9B7A9-22A5-4BD9-A0E8-C0C862E7CA4E}"/>
              </a:ext>
            </a:extLst>
          </p:cNvPr>
          <p:cNvSpPr txBox="1"/>
          <p:nvPr/>
        </p:nvSpPr>
        <p:spPr>
          <a:xfrm>
            <a:off x="4760493" y="4056371"/>
            <a:ext cx="381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 melting glacier adds water to the ocean and causes a direct change in sea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DEDB5-E213-43AC-990E-880EF9991A62}"/>
              </a:ext>
            </a:extLst>
          </p:cNvPr>
          <p:cNvSpPr txBox="1"/>
          <p:nvPr/>
        </p:nvSpPr>
        <p:spPr>
          <a:xfrm>
            <a:off x="3517265" y="5378115"/>
            <a:ext cx="1510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7643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Levels Rising | Melting Ice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6D83C-3478-49A1-B4A6-1A70BD5643E9}"/>
              </a:ext>
            </a:extLst>
          </p:cNvPr>
          <p:cNvSpPr txBox="1"/>
          <p:nvPr/>
        </p:nvSpPr>
        <p:spPr>
          <a:xfrm>
            <a:off x="5022085" y="1830532"/>
            <a:ext cx="389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Antarctica ice mass is decreasing at a rate of 1521 billion tons per year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71A01-55E7-409F-A0B8-523C21973E8F}"/>
              </a:ext>
            </a:extLst>
          </p:cNvPr>
          <p:cNvSpPr txBox="1"/>
          <p:nvPr/>
        </p:nvSpPr>
        <p:spPr>
          <a:xfrm>
            <a:off x="5022085" y="4234296"/>
            <a:ext cx="389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Greenland ice mass is decreasing at a rate of 275 billion tons per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9694A-ED89-4706-8B84-FCE7DF3FE8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6606" y="1588566"/>
            <a:ext cx="3857699" cy="2139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1FE7D6-BFB2-4161-A1EF-3E4BA23E2E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6606" y="4002552"/>
            <a:ext cx="3857699" cy="21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Levels Rising | Expansion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hyperphysics.phy-astr.gsu.edu/hbase/thermo/heatpic/jarlid.jpg">
            <a:extLst>
              <a:ext uri="{FF2B5EF4-FFF2-40B4-BE49-F238E27FC236}">
                <a16:creationId xmlns:a16="http://schemas.microsoft.com/office/drawing/2014/main" id="{E5529A1E-BACA-4B42-AF99-C66D2CF3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4" y="1531726"/>
            <a:ext cx="2058332" cy="180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86ABB6-1FF1-4EBD-9190-48D9A25DCC6D}"/>
              </a:ext>
            </a:extLst>
          </p:cNvPr>
          <p:cNvSpPr txBox="1"/>
          <p:nvPr/>
        </p:nvSpPr>
        <p:spPr>
          <a:xfrm>
            <a:off x="2519265" y="1528914"/>
            <a:ext cx="641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When most objects are heated they expand. Water is no different.</a:t>
            </a:r>
          </a:p>
        </p:txBody>
      </p:sp>
      <p:pic>
        <p:nvPicPr>
          <p:cNvPr id="1026" name="Picture 2" descr="Image result for expansion of sea water">
            <a:extLst>
              <a:ext uri="{FF2B5EF4-FFF2-40B4-BE49-F238E27FC236}">
                <a16:creationId xmlns:a16="http://schemas.microsoft.com/office/drawing/2014/main" id="{CEFB85DF-1199-4CE0-A2B5-A8F0106E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82" y="2589870"/>
            <a:ext cx="5433329" cy="35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2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Levels Rising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Image result for sea level with Grace and Argo">
            <a:extLst>
              <a:ext uri="{FF2B5EF4-FFF2-40B4-BE49-F238E27FC236}">
                <a16:creationId xmlns:a16="http://schemas.microsoft.com/office/drawing/2014/main" id="{6B2555C2-837B-48FB-AA3E-2E9684594B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5"/>
          <a:stretch/>
        </p:blipFill>
        <p:spPr bwMode="auto">
          <a:xfrm>
            <a:off x="0" y="1829065"/>
            <a:ext cx="6437919" cy="4165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02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Based Sea Level | 1900-Present</a:t>
            </a:r>
            <a:endParaRPr lang="en-US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97ECBE-FD8D-4350-8D9A-EE83520AED2B}"/>
              </a:ext>
            </a:extLst>
          </p:cNvPr>
          <p:cNvSpPr/>
          <p:nvPr/>
        </p:nvSpPr>
        <p:spPr>
          <a:xfrm>
            <a:off x="5551782" y="6477860"/>
            <a:ext cx="3541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https://climate.nasa.gov/vital-signs/sea-level/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171786-0380-41F5-897F-5CF4F634E0BC}"/>
              </a:ext>
            </a:extLst>
          </p:cNvPr>
          <p:cNvSpPr/>
          <p:nvPr/>
        </p:nvSpPr>
        <p:spPr>
          <a:xfrm>
            <a:off x="5001345" y="4253343"/>
            <a:ext cx="1100875" cy="425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A0650-6475-408D-8553-FAD07B20B6FD}"/>
              </a:ext>
            </a:extLst>
          </p:cNvPr>
          <p:cNvSpPr/>
          <p:nvPr/>
        </p:nvSpPr>
        <p:spPr>
          <a:xfrm>
            <a:off x="5825549" y="1548971"/>
            <a:ext cx="1100875" cy="425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ata graph">
            <a:extLst>
              <a:ext uri="{FF2B5EF4-FFF2-40B4-BE49-F238E27FC236}">
                <a16:creationId xmlns:a16="http://schemas.microsoft.com/office/drawing/2014/main" id="{57CCD6E5-AFC2-4008-9C9D-A9CCFA13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5" y="2986019"/>
            <a:ext cx="4752156" cy="30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295643-7906-4CE5-A89A-1284EAF1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84961" y="1472189"/>
            <a:ext cx="3900196" cy="21990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225BD6-5AB4-49FF-93DA-A67171BD9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735" y="1703257"/>
            <a:ext cx="1362265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8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Levels Rising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Image result for thermal expansion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77" y="3500020"/>
            <a:ext cx="3177327" cy="252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global warming sea level ri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4" b="24777"/>
          <a:stretch/>
        </p:blipFill>
        <p:spPr bwMode="auto">
          <a:xfrm>
            <a:off x="152303" y="1531726"/>
            <a:ext cx="5396099" cy="251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6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has been Rising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hart, line chart, histogram&#10;&#10;Description automatically generated">
            <a:extLst>
              <a:ext uri="{FF2B5EF4-FFF2-40B4-BE49-F238E27FC236}">
                <a16:creationId xmlns:a16="http://schemas.microsoft.com/office/drawing/2014/main" id="{0F00A8F4-1ECB-4362-AF72-C881B39F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0" y="1531726"/>
            <a:ext cx="8433400" cy="46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73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Equilibrium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2" y="1531726"/>
            <a:ext cx="6381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E49A30-067E-4D1F-B495-255C8C6C597A}"/>
              </a:ext>
            </a:extLst>
          </p:cNvPr>
          <p:cNvSpPr/>
          <p:nvPr/>
        </p:nvSpPr>
        <p:spPr>
          <a:xfrm>
            <a:off x="3667125" y="1522201"/>
            <a:ext cx="1676400" cy="814091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95BA8D-F1BA-4942-880F-5F2EC9FCC8BD}"/>
              </a:ext>
            </a:extLst>
          </p:cNvPr>
          <p:cNvSpPr/>
          <p:nvPr/>
        </p:nvSpPr>
        <p:spPr>
          <a:xfrm>
            <a:off x="1366528" y="1522201"/>
            <a:ext cx="1548122" cy="737023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5D6461-6955-477D-BDD8-85156DBEA095}"/>
              </a:ext>
            </a:extLst>
          </p:cNvPr>
          <p:cNvSpPr/>
          <p:nvPr/>
        </p:nvSpPr>
        <p:spPr>
          <a:xfrm>
            <a:off x="6258544" y="1508156"/>
            <a:ext cx="1548122" cy="737023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17639-9F23-484E-B4FC-F977BD57D4FC}"/>
              </a:ext>
            </a:extLst>
          </p:cNvPr>
          <p:cNvSpPr txBox="1"/>
          <p:nvPr/>
        </p:nvSpPr>
        <p:spPr>
          <a:xfrm>
            <a:off x="4177988" y="5506011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</a:t>
            </a:r>
            <a:endParaRPr lang="en-US" sz="3600" b="1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7D0E8-44FA-499C-AFE8-9D7643C245B9}"/>
              </a:ext>
            </a:extLst>
          </p:cNvPr>
          <p:cNvSpPr txBox="1"/>
          <p:nvPr/>
        </p:nvSpPr>
        <p:spPr>
          <a:xfrm>
            <a:off x="7081608" y="5598343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(out)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9085D-7ABF-47C9-B821-C84ABD00045A}"/>
              </a:ext>
            </a:extLst>
          </p:cNvPr>
          <p:cNvSpPr txBox="1"/>
          <p:nvPr/>
        </p:nvSpPr>
        <p:spPr>
          <a:xfrm>
            <a:off x="1231715" y="5598342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(in)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2F376-7CD3-454A-8850-24FC6BDF5D7A}"/>
              </a:ext>
            </a:extLst>
          </p:cNvPr>
          <p:cNvSpPr txBox="1"/>
          <p:nvPr/>
        </p:nvSpPr>
        <p:spPr>
          <a:xfrm>
            <a:off x="1901231" y="5506011"/>
            <a:ext cx="2353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342 W</a:t>
            </a:r>
            <a:r>
              <a:rPr lang="en-US" sz="16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en-US" sz="3600" b="1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3600" b="1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59FFE6-163F-4B19-97F6-F43305951E54}"/>
              </a:ext>
            </a:extLst>
          </p:cNvPr>
          <p:cNvSpPr txBox="1"/>
          <p:nvPr/>
        </p:nvSpPr>
        <p:spPr>
          <a:xfrm>
            <a:off x="4612895" y="5506011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342 W</a:t>
            </a:r>
            <a:r>
              <a:rPr lang="en-US" sz="16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en-US" sz="3600" b="1" baseline="30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r>
              <a:rPr lang="en-US" sz="36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06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4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skepticalscience.com/graphics/Warming_Indicators.png">
            <a:extLst>
              <a:ext uri="{FF2B5EF4-FFF2-40B4-BE49-F238E27FC236}">
                <a16:creationId xmlns:a16="http://schemas.microsoft.com/office/drawing/2014/main" id="{FF5856FB-AE60-4DF5-9724-85E6FEF4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2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Loops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658" y="1531726"/>
            <a:ext cx="3576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Positive Feedback Loop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2816" y="1531726"/>
            <a:ext cx="369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Negative Feedback Loop</a:t>
            </a:r>
          </a:p>
        </p:txBody>
      </p:sp>
      <p:cxnSp>
        <p:nvCxnSpPr>
          <p:cNvPr id="4" name="Straight Connector 3"/>
          <p:cNvCxnSpPr>
            <a:stCxn id="5" idx="2"/>
          </p:cNvCxnSpPr>
          <p:nvPr/>
        </p:nvCxnSpPr>
        <p:spPr>
          <a:xfrm>
            <a:off x="4572000" y="1300766"/>
            <a:ext cx="0" cy="5053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769" y="2008907"/>
            <a:ext cx="399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Warming of Earth leads to events that further warm the Earth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4260" y="2008907"/>
            <a:ext cx="3907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Warming of Earth leads to events that start to cool the Earth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C64C0-7B1D-4CD1-8A03-ACB9B9BFCB50}"/>
              </a:ext>
            </a:extLst>
          </p:cNvPr>
          <p:cNvSpPr txBox="1"/>
          <p:nvPr/>
        </p:nvSpPr>
        <p:spPr>
          <a:xfrm>
            <a:off x="358769" y="2393882"/>
            <a:ext cx="3992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Melting 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Higher temps decrease ice cover on the planet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Decreases albedo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Melting permafrost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Releases methane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Methane on ocean floor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Higher ocean temperatures release frozen methane deposits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C8050-4571-464C-B73D-89C141203D30}"/>
              </a:ext>
            </a:extLst>
          </p:cNvPr>
          <p:cNvSpPr txBox="1"/>
          <p:nvPr/>
        </p:nvSpPr>
        <p:spPr>
          <a:xfrm>
            <a:off x="4904261" y="2393882"/>
            <a:ext cx="40682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Clouds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Higher temps evaporate more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Increase Albedo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Increased Photosynthesis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CO</a:t>
            </a:r>
            <a:r>
              <a:rPr lang="en-US" sz="2000" baseline="-250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20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leads to more plant life that absorbs CO</a:t>
            </a:r>
            <a:r>
              <a:rPr lang="en-US" sz="2000" baseline="-250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2000" dirty="0">
              <a:solidFill>
                <a:srgbClr val="00B0F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Renewable Investment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Higher temperatures lead to a greater urgency for change</a:t>
            </a:r>
          </a:p>
        </p:txBody>
      </p:sp>
    </p:spTree>
    <p:extLst>
      <p:ext uri="{BB962C8B-B14F-4D97-AF65-F5344CB8AC3E}">
        <p14:creationId xmlns:p14="http://schemas.microsoft.com/office/powerpoint/2010/main" val="21886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skepticalscience.com/graphics/Fingerprints_1024.jpg">
            <a:extLst>
              <a:ext uri="{FF2B5EF4-FFF2-40B4-BE49-F238E27FC236}">
                <a16:creationId xmlns:a16="http://schemas.microsoft.com/office/drawing/2014/main" id="{4E732B2B-E8AC-42B3-82EA-2A402AA7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Deny?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Image result for climate change den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06" y="3784048"/>
            <a:ext cx="3543221" cy="24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climate change den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1" y="1369512"/>
            <a:ext cx="3208528" cy="23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climate change den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2" y="3784048"/>
            <a:ext cx="4265761" cy="24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climate change den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31" y="1369512"/>
            <a:ext cx="3518685" cy="23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1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 | 2 years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323518-CA05-48C8-8DC3-473CBB67596D}"/>
              </a:ext>
            </a:extLst>
          </p:cNvPr>
          <p:cNvSpPr/>
          <p:nvPr/>
        </p:nvSpPr>
        <p:spPr>
          <a:xfrm>
            <a:off x="3962397" y="6447103"/>
            <a:ext cx="5098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https://scripps.ucsd.edu/programs/keelingcurve/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57C34-2DFF-4A19-8B68-B0A64650D002}"/>
              </a:ext>
            </a:extLst>
          </p:cNvPr>
          <p:cNvSpPr txBox="1"/>
          <p:nvPr/>
        </p:nvSpPr>
        <p:spPr>
          <a:xfrm>
            <a:off x="3525154" y="1441634"/>
            <a:ext cx="5416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Latest CO</a:t>
            </a:r>
            <a:r>
              <a:rPr lang="en-US" sz="28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Reading: </a:t>
            </a:r>
            <a:r>
              <a:rPr lang="en-US" sz="2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417.88 ppm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13D9D-C3A5-496D-914B-089D1A1B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92"/>
            <a:ext cx="9144000" cy="42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 | 63 years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CC92FE-E172-406D-9D41-1E2D55AF422F}"/>
              </a:ext>
            </a:extLst>
          </p:cNvPr>
          <p:cNvSpPr/>
          <p:nvPr/>
        </p:nvSpPr>
        <p:spPr>
          <a:xfrm>
            <a:off x="3962397" y="6447103"/>
            <a:ext cx="5098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https://scripps.ucsd.edu/programs/keelingcurve/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FEC06-CC1D-4E11-BE29-963235CEA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118"/>
            <a:ext cx="9144000" cy="41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8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 | 300 years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AF30CD-77FD-4318-9D83-042177EA38D7}"/>
              </a:ext>
            </a:extLst>
          </p:cNvPr>
          <p:cNvSpPr/>
          <p:nvPr/>
        </p:nvSpPr>
        <p:spPr>
          <a:xfrm>
            <a:off x="3962397" y="6447103"/>
            <a:ext cx="5098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https://scripps.ucsd.edu/programs/keelingcurve/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51230-16D3-4F88-9E7B-255E25304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" y="1911480"/>
            <a:ext cx="9144000" cy="43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 | 10,000 years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F1DBD0-31F4-4E9D-BBB4-0DE0D7FBE37C}"/>
              </a:ext>
            </a:extLst>
          </p:cNvPr>
          <p:cNvSpPr/>
          <p:nvPr/>
        </p:nvSpPr>
        <p:spPr>
          <a:xfrm>
            <a:off x="3962397" y="6447103"/>
            <a:ext cx="5098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https://scripps.ucsd.edu/programs/keelingcurve/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3701D-D2F2-48D2-9B31-BFBCE76A5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" y="1871451"/>
            <a:ext cx="9144000" cy="44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0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 | 800,000 years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78B74A-D368-447D-BD79-EE2EED5667E0}"/>
              </a:ext>
            </a:extLst>
          </p:cNvPr>
          <p:cNvSpPr/>
          <p:nvPr/>
        </p:nvSpPr>
        <p:spPr>
          <a:xfrm>
            <a:off x="3962397" y="6447103"/>
            <a:ext cx="5098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https://scripps.ucsd.edu/programs/keelingcurve/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CAFFB-CBDE-4FBD-8648-43AF77555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050"/>
            <a:ext cx="9144000" cy="44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78B74A-D368-447D-BD79-EE2EED5667E0}"/>
              </a:ext>
            </a:extLst>
          </p:cNvPr>
          <p:cNvSpPr/>
          <p:nvPr/>
        </p:nvSpPr>
        <p:spPr>
          <a:xfrm>
            <a:off x="3962397" y="6447103"/>
            <a:ext cx="5098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https://scripps.ucsd.edu/programs/keelingcurve/</a:t>
            </a: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21FD9005-ECFB-4A5F-A7D8-1615E7B2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49" y="1531726"/>
            <a:ext cx="7487695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5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the level fluctuate yearly?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FC3EC-CAFD-4EE6-823A-D83685C74586}"/>
              </a:ext>
            </a:extLst>
          </p:cNvPr>
          <p:cNvSpPr txBox="1"/>
          <p:nvPr/>
        </p:nvSpPr>
        <p:spPr>
          <a:xfrm>
            <a:off x="5953125" y="1799436"/>
            <a:ext cx="2193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Seasons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E040D-7F63-4BCA-B6E8-DA1BA0A1CB59}"/>
              </a:ext>
            </a:extLst>
          </p:cNvPr>
          <p:cNvSpPr txBox="1"/>
          <p:nvPr/>
        </p:nvSpPr>
        <p:spPr>
          <a:xfrm>
            <a:off x="5953125" y="2568877"/>
            <a:ext cx="302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*There are more land (plants) in the Northern Hemisphere that remove CO</a:t>
            </a:r>
            <a:r>
              <a:rPr lang="en-US" i="1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from the atmosphere during the summer months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89C1F5A-88A2-4B36-82E6-BADCB310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8" y="1531726"/>
            <a:ext cx="5677937" cy="423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57001</TotalTime>
  <Words>463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Ebrima</vt:lpstr>
      <vt:lpstr>Retrospect</vt:lpstr>
      <vt:lpstr>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Climate Change</dc:title>
  <dc:creator>Joe Cossette</dc:creator>
  <cp:lastModifiedBy>Joe Cossette</cp:lastModifiedBy>
  <cp:revision>529</cp:revision>
  <dcterms:created xsi:type="dcterms:W3CDTF">2014-08-31T00:23:19Z</dcterms:created>
  <dcterms:modified xsi:type="dcterms:W3CDTF">2022-04-04T01:32:02Z</dcterms:modified>
</cp:coreProperties>
</file>