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4" r:id="rId2"/>
    <p:sldId id="271" r:id="rId3"/>
    <p:sldId id="265" r:id="rId4"/>
    <p:sldId id="257" r:id="rId5"/>
    <p:sldId id="266" r:id="rId6"/>
    <p:sldId id="267" r:id="rId7"/>
    <p:sldId id="259" r:id="rId8"/>
    <p:sldId id="260" r:id="rId9"/>
    <p:sldId id="263" r:id="rId10"/>
    <p:sldId id="273" r:id="rId11"/>
    <p:sldId id="270" r:id="rId12"/>
    <p:sldId id="268" r:id="rId13"/>
    <p:sldId id="261" r:id="rId14"/>
    <p:sldId id="272" r:id="rId15"/>
    <p:sldId id="264" r:id="rId16"/>
    <p:sldId id="258" r:id="rId17"/>
  </p:sldIdLst>
  <p:sldSz cx="10058400" cy="7772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1798" autoAdjust="0"/>
  </p:normalViewPr>
  <p:slideViewPr>
    <p:cSldViewPr snapToGrid="0">
      <p:cViewPr varScale="1">
        <p:scale>
          <a:sx n="94" d="100"/>
          <a:sy n="94" d="100"/>
        </p:scale>
        <p:origin x="178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432DFA-AA83-449D-8126-D781E48E6141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E4411F-8068-4509-82A1-4AD5B8ACF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387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E4411F-8068-4509-82A1-4AD5B8ACF4C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131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E4411F-8068-4509-82A1-4AD5B8ACF4C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6311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E4411F-8068-4509-82A1-4AD5B8ACF4C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7344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E4411F-8068-4509-82A1-4AD5B8ACF4C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042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E4411F-8068-4509-82A1-4AD5B8ACF4C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7415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E4411F-8068-4509-82A1-4AD5B8ACF4C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7922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E4411F-8068-4509-82A1-4AD5B8ACF4C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8086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E4411F-8068-4509-82A1-4AD5B8ACF4C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8825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E4411F-8068-4509-82A1-4AD5B8ACF4C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4795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E4411F-8068-4509-82A1-4AD5B8ACF4C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3208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E4411F-8068-4509-82A1-4AD5B8ACF4C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6273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E4411F-8068-4509-82A1-4AD5B8ACF4C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0489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E4411F-8068-4509-82A1-4AD5B8ACF4C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3223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E4411F-8068-4509-82A1-4AD5B8ACF4C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9460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E4411F-8068-4509-82A1-4AD5B8ACF4C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9442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E4411F-8068-4509-82A1-4AD5B8ACF4C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821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573E4-0C0A-42D6-AD4D-FD04C9256A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1272011"/>
            <a:ext cx="7543800" cy="2705947"/>
          </a:xfrm>
        </p:spPr>
        <p:txBody>
          <a:bodyPr anchor="b"/>
          <a:lstStyle>
            <a:lvl1pPr algn="ctr">
              <a:defRPr sz="6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2ED847-04F4-4A89-990A-206ADC0979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720"/>
            </a:lvl1pPr>
            <a:lvl2pPr marL="518136" indent="0" algn="ctr">
              <a:buNone/>
              <a:defRPr sz="2267"/>
            </a:lvl2pPr>
            <a:lvl3pPr marL="1036271" indent="0" algn="ctr">
              <a:buNone/>
              <a:defRPr sz="2040"/>
            </a:lvl3pPr>
            <a:lvl4pPr marL="1554407" indent="0" algn="ctr">
              <a:buNone/>
              <a:defRPr sz="1813"/>
            </a:lvl4pPr>
            <a:lvl5pPr marL="2072543" indent="0" algn="ctr">
              <a:buNone/>
              <a:defRPr sz="1813"/>
            </a:lvl5pPr>
            <a:lvl6pPr marL="2590678" indent="0" algn="ctr">
              <a:buNone/>
              <a:defRPr sz="1813"/>
            </a:lvl6pPr>
            <a:lvl7pPr marL="3108814" indent="0" algn="ctr">
              <a:buNone/>
              <a:defRPr sz="1813"/>
            </a:lvl7pPr>
            <a:lvl8pPr marL="3626950" indent="0" algn="ctr">
              <a:buNone/>
              <a:defRPr sz="1813"/>
            </a:lvl8pPr>
            <a:lvl9pPr marL="4145086" indent="0" algn="ctr">
              <a:buNone/>
              <a:defRPr sz="1813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6BFBC0-7A52-4362-9C48-507CA8811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7595-6971-444C-B569-8F94C9CCE68B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60B606-4553-43E0-95C9-42CF626C7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A52A6E-648F-479D-A2B6-FDBE17C64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5B98-9948-4936-9B63-847E9C639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41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9890E-503C-498B-80C8-898BEA303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0AA717-22AF-4F76-BE6A-C9A8CAAAB7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966038-1FA2-4146-8867-F537F0586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7595-6971-444C-B569-8F94C9CCE68B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D35195-2712-4C7E-9D06-CCB9E2433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778FDE-AA02-4361-962B-0031893F8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5B98-9948-4936-9B63-847E9C639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06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AAD883-CA51-4091-92E6-022CE6B5BE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FAEB36-728E-436A-9B69-FE589BCEB5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91516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521AB6-94FF-4E03-9328-F878E0F66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7595-6971-444C-B569-8F94C9CCE68B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CD3EB5-054D-4291-BA4F-F052C297F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3B5ABD-0989-479E-98E6-19731C4D1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5B98-9948-4936-9B63-847E9C639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972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D1BA5-ADF1-4B4F-BA9D-C1AC56DB2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B9767E-8E3E-4B7E-A916-1E1621E8BC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3CBE9F-6A68-4927-B93D-3609C280D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7595-6971-444C-B569-8F94C9CCE68B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A5B1E-D648-481C-85E2-463655001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8F06C6-AE69-4E49-9E99-4D66BEAA5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5B98-9948-4936-9B63-847E9C639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967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0CE09-D3C1-4007-B07C-6F2018043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276" y="1937705"/>
            <a:ext cx="8675370" cy="3233102"/>
          </a:xfrm>
        </p:spPr>
        <p:txBody>
          <a:bodyPr anchor="b"/>
          <a:lstStyle>
            <a:lvl1pPr>
              <a:defRPr sz="6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EBBAE4-F885-4F76-A823-347F3F666D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6276" y="5201393"/>
            <a:ext cx="8675370" cy="1700212"/>
          </a:xfrm>
        </p:spPr>
        <p:txBody>
          <a:bodyPr/>
          <a:lstStyle>
            <a:lvl1pPr marL="0" indent="0">
              <a:buNone/>
              <a:defRPr sz="2720">
                <a:solidFill>
                  <a:schemeClr val="tx1">
                    <a:tint val="75000"/>
                  </a:schemeClr>
                </a:solidFill>
              </a:defRPr>
            </a:lvl1pPr>
            <a:lvl2pPr marL="518136" indent="0">
              <a:buNone/>
              <a:defRPr sz="2267">
                <a:solidFill>
                  <a:schemeClr val="tx1">
                    <a:tint val="75000"/>
                  </a:schemeClr>
                </a:solidFill>
              </a:defRPr>
            </a:lvl2pPr>
            <a:lvl3pPr marL="1036271" indent="0">
              <a:buNone/>
              <a:defRPr sz="2040">
                <a:solidFill>
                  <a:schemeClr val="tx1">
                    <a:tint val="75000"/>
                  </a:schemeClr>
                </a:solidFill>
              </a:defRPr>
            </a:lvl3pPr>
            <a:lvl4pPr marL="1554407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4pPr>
            <a:lvl5pPr marL="2072543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5pPr>
            <a:lvl6pPr marL="2590678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6pPr>
            <a:lvl7pPr marL="3108814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7pPr>
            <a:lvl8pPr marL="3626950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8pPr>
            <a:lvl9pPr marL="4145086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BAD587-E66F-454A-8C89-DE44B11BF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7595-6971-444C-B569-8F94C9CCE68B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EFBB2C-681A-431C-B10A-72609F199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C0F052-8D9A-4E21-8E1E-541A206E0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5B98-9948-4936-9B63-847E9C639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880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EA98E-92F7-4C24-A176-7F3133755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3A52EA-BB04-4E5B-B057-CC0B6350C2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F18CFC-8656-43B1-8713-50B33E56B3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B14FF9-2887-4CF8-9ACA-9CF535393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7595-6971-444C-B569-8F94C9CCE68B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4BE1B0-272F-43F3-8A20-57EE51986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C05712-8E90-4F8A-8456-926A599F1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5B98-9948-4936-9B63-847E9C639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184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689FB-99A5-4396-9F19-9BAEB4A4C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19A2CC-5140-4D6A-9B67-9439A338CF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720" b="1"/>
            </a:lvl1pPr>
            <a:lvl2pPr marL="518136" indent="0">
              <a:buNone/>
              <a:defRPr sz="2267" b="1"/>
            </a:lvl2pPr>
            <a:lvl3pPr marL="1036271" indent="0">
              <a:buNone/>
              <a:defRPr sz="2040" b="1"/>
            </a:lvl3pPr>
            <a:lvl4pPr marL="1554407" indent="0">
              <a:buNone/>
              <a:defRPr sz="1813" b="1"/>
            </a:lvl4pPr>
            <a:lvl5pPr marL="2072543" indent="0">
              <a:buNone/>
              <a:defRPr sz="1813" b="1"/>
            </a:lvl5pPr>
            <a:lvl6pPr marL="2590678" indent="0">
              <a:buNone/>
              <a:defRPr sz="1813" b="1"/>
            </a:lvl6pPr>
            <a:lvl7pPr marL="3108814" indent="0">
              <a:buNone/>
              <a:defRPr sz="1813" b="1"/>
            </a:lvl7pPr>
            <a:lvl8pPr marL="3626950" indent="0">
              <a:buNone/>
              <a:defRPr sz="1813" b="1"/>
            </a:lvl8pPr>
            <a:lvl9pPr marL="4145086" indent="0">
              <a:buNone/>
              <a:defRPr sz="181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13635B-21B8-419A-89F0-D0BF1C0114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6DB894-956E-4B2D-84C4-1F29AB9702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92065" y="1905318"/>
            <a:ext cx="4276130" cy="933767"/>
          </a:xfrm>
        </p:spPr>
        <p:txBody>
          <a:bodyPr anchor="b"/>
          <a:lstStyle>
            <a:lvl1pPr marL="0" indent="0">
              <a:buNone/>
              <a:defRPr sz="2720" b="1"/>
            </a:lvl1pPr>
            <a:lvl2pPr marL="518136" indent="0">
              <a:buNone/>
              <a:defRPr sz="2267" b="1"/>
            </a:lvl2pPr>
            <a:lvl3pPr marL="1036271" indent="0">
              <a:buNone/>
              <a:defRPr sz="2040" b="1"/>
            </a:lvl3pPr>
            <a:lvl4pPr marL="1554407" indent="0">
              <a:buNone/>
              <a:defRPr sz="1813" b="1"/>
            </a:lvl4pPr>
            <a:lvl5pPr marL="2072543" indent="0">
              <a:buNone/>
              <a:defRPr sz="1813" b="1"/>
            </a:lvl5pPr>
            <a:lvl6pPr marL="2590678" indent="0">
              <a:buNone/>
              <a:defRPr sz="1813" b="1"/>
            </a:lvl6pPr>
            <a:lvl7pPr marL="3108814" indent="0">
              <a:buNone/>
              <a:defRPr sz="1813" b="1"/>
            </a:lvl7pPr>
            <a:lvl8pPr marL="3626950" indent="0">
              <a:buNone/>
              <a:defRPr sz="1813" b="1"/>
            </a:lvl8pPr>
            <a:lvl9pPr marL="4145086" indent="0">
              <a:buNone/>
              <a:defRPr sz="181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AFDB21-FABE-42BF-B8F9-9084DBD00A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92065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7008D9-59DF-4C42-91CF-B7842EF2A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7595-6971-444C-B569-8F94C9CCE68B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0E28D6-AA41-484F-9B6F-582EC5EC8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485EBB-BC57-442C-9329-74085DBDF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5B98-9948-4936-9B63-847E9C639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237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D1D7E-C7C3-480B-88F1-B1CFF167F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0E3BF7-5682-40E5-AABB-AB0F1A558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7595-6971-444C-B569-8F94C9CCE68B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917818-DBAA-4A79-ADF9-D4C708669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86F21A-59E3-4B2C-AB15-18345A9DD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5B98-9948-4936-9B63-847E9C639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41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BB2233-082C-4DC7-88F1-A8C55231F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7595-6971-444C-B569-8F94C9CCE68B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CB07D3-D6C6-4649-A9DB-349151464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1F4758-5659-49D5-9BA5-36A5AF835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5B98-9948-4936-9B63-847E9C639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005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3CD66-ECBD-4E18-9F46-E42FABBE0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62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F44CA-DE2B-435A-8890-9C737D0E77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6130" y="1119082"/>
            <a:ext cx="5092065" cy="5523442"/>
          </a:xfrm>
        </p:spPr>
        <p:txBody>
          <a:bodyPr/>
          <a:lstStyle>
            <a:lvl1pPr>
              <a:defRPr sz="3627"/>
            </a:lvl1pPr>
            <a:lvl2pPr>
              <a:defRPr sz="3173"/>
            </a:lvl2pPr>
            <a:lvl3pPr>
              <a:defRPr sz="2720"/>
            </a:lvl3pPr>
            <a:lvl4pPr>
              <a:defRPr sz="2267"/>
            </a:lvl4pPr>
            <a:lvl5pPr>
              <a:defRPr sz="2267"/>
            </a:lvl5pPr>
            <a:lvl6pPr>
              <a:defRPr sz="2267"/>
            </a:lvl6pPr>
            <a:lvl7pPr>
              <a:defRPr sz="2267"/>
            </a:lvl7pPr>
            <a:lvl8pPr>
              <a:defRPr sz="2267"/>
            </a:lvl8pPr>
            <a:lvl9pPr>
              <a:defRPr sz="22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30C468-B487-477F-9439-E939A6C6D7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813"/>
            </a:lvl1pPr>
            <a:lvl2pPr marL="518136" indent="0">
              <a:buNone/>
              <a:defRPr sz="1587"/>
            </a:lvl2pPr>
            <a:lvl3pPr marL="1036271" indent="0">
              <a:buNone/>
              <a:defRPr sz="1360"/>
            </a:lvl3pPr>
            <a:lvl4pPr marL="1554407" indent="0">
              <a:buNone/>
              <a:defRPr sz="1133"/>
            </a:lvl4pPr>
            <a:lvl5pPr marL="2072543" indent="0">
              <a:buNone/>
              <a:defRPr sz="1133"/>
            </a:lvl5pPr>
            <a:lvl6pPr marL="2590678" indent="0">
              <a:buNone/>
              <a:defRPr sz="1133"/>
            </a:lvl6pPr>
            <a:lvl7pPr marL="3108814" indent="0">
              <a:buNone/>
              <a:defRPr sz="1133"/>
            </a:lvl7pPr>
            <a:lvl8pPr marL="3626950" indent="0">
              <a:buNone/>
              <a:defRPr sz="1133"/>
            </a:lvl8pPr>
            <a:lvl9pPr marL="4145086" indent="0">
              <a:buNone/>
              <a:defRPr sz="11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6D927B-7C45-4946-8FB2-269BB11FF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7595-6971-444C-B569-8F94C9CCE68B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93F7DA-DA70-4783-9B23-6247B2ABA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5838FD-63D9-459B-98E8-2DAEEB826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5B98-9948-4936-9B63-847E9C639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33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EDF26-450D-4098-9644-48E2739C0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62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589798-12E4-4485-BF77-119FD2C019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76130" y="1119082"/>
            <a:ext cx="5092065" cy="5523442"/>
          </a:xfrm>
        </p:spPr>
        <p:txBody>
          <a:bodyPr/>
          <a:lstStyle>
            <a:lvl1pPr marL="0" indent="0">
              <a:buNone/>
              <a:defRPr sz="3627"/>
            </a:lvl1pPr>
            <a:lvl2pPr marL="518136" indent="0">
              <a:buNone/>
              <a:defRPr sz="3173"/>
            </a:lvl2pPr>
            <a:lvl3pPr marL="1036271" indent="0">
              <a:buNone/>
              <a:defRPr sz="2720"/>
            </a:lvl3pPr>
            <a:lvl4pPr marL="1554407" indent="0">
              <a:buNone/>
              <a:defRPr sz="2267"/>
            </a:lvl4pPr>
            <a:lvl5pPr marL="2072543" indent="0">
              <a:buNone/>
              <a:defRPr sz="2267"/>
            </a:lvl5pPr>
            <a:lvl6pPr marL="2590678" indent="0">
              <a:buNone/>
              <a:defRPr sz="2267"/>
            </a:lvl6pPr>
            <a:lvl7pPr marL="3108814" indent="0">
              <a:buNone/>
              <a:defRPr sz="2267"/>
            </a:lvl7pPr>
            <a:lvl8pPr marL="3626950" indent="0">
              <a:buNone/>
              <a:defRPr sz="2267"/>
            </a:lvl8pPr>
            <a:lvl9pPr marL="4145086" indent="0">
              <a:buNone/>
              <a:defRPr sz="226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A9FD5B-B70C-4672-88BC-64E85260B7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813"/>
            </a:lvl1pPr>
            <a:lvl2pPr marL="518136" indent="0">
              <a:buNone/>
              <a:defRPr sz="1587"/>
            </a:lvl2pPr>
            <a:lvl3pPr marL="1036271" indent="0">
              <a:buNone/>
              <a:defRPr sz="1360"/>
            </a:lvl3pPr>
            <a:lvl4pPr marL="1554407" indent="0">
              <a:buNone/>
              <a:defRPr sz="1133"/>
            </a:lvl4pPr>
            <a:lvl5pPr marL="2072543" indent="0">
              <a:buNone/>
              <a:defRPr sz="1133"/>
            </a:lvl5pPr>
            <a:lvl6pPr marL="2590678" indent="0">
              <a:buNone/>
              <a:defRPr sz="1133"/>
            </a:lvl6pPr>
            <a:lvl7pPr marL="3108814" indent="0">
              <a:buNone/>
              <a:defRPr sz="1133"/>
            </a:lvl7pPr>
            <a:lvl8pPr marL="3626950" indent="0">
              <a:buNone/>
              <a:defRPr sz="1133"/>
            </a:lvl8pPr>
            <a:lvl9pPr marL="4145086" indent="0">
              <a:buNone/>
              <a:defRPr sz="11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4B8672-FF0C-4EEE-BE76-295232112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7595-6971-444C-B569-8F94C9CCE68B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379ED1-35B2-4BF6-A1F6-30066D793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3B1E7C-D6A3-4C58-9CD8-8B8A289FC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5B98-9948-4936-9B63-847E9C639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376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C31B56-E42C-46D1-AE17-B3FB8EFEF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683055-A24D-44D0-9E25-3893761313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931AA1-8521-45A4-8623-B04A7504FC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1515" y="7203864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C7595-6971-444C-B569-8F94C9CCE68B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356F2C-AE21-4D35-84CE-A9FDB94A20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1845" y="7203864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4B3A06-2C32-410C-B4E9-E1D444D815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03745" y="7203864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45B98-9948-4936-9B63-847E9C639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795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036271" rtl="0" eaLnBrk="1" latinLnBrk="0" hangingPunct="1">
        <a:lnSpc>
          <a:spcPct val="90000"/>
        </a:lnSpc>
        <a:spcBef>
          <a:spcPct val="0"/>
        </a:spcBef>
        <a:buNone/>
        <a:defRPr sz="49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9068" indent="-259068" algn="l" defTabSz="1036271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3173" kern="1200">
          <a:solidFill>
            <a:schemeClr val="tx1"/>
          </a:solidFill>
          <a:latin typeface="+mn-lt"/>
          <a:ea typeface="+mn-ea"/>
          <a:cs typeface="+mn-cs"/>
        </a:defRPr>
      </a:lvl1pPr>
      <a:lvl2pPr marL="777204" indent="-259068" algn="l" defTabSz="1036271" rtl="0" eaLnBrk="1" latinLnBrk="0" hangingPunct="1">
        <a:lnSpc>
          <a:spcPct val="90000"/>
        </a:lnSpc>
        <a:spcBef>
          <a:spcPts val="568"/>
        </a:spcBef>
        <a:buFont typeface="Arial" panose="020B0604020202020204" pitchFamily="34" charset="0"/>
        <a:buChar char="•"/>
        <a:defRPr sz="2720" kern="1200">
          <a:solidFill>
            <a:schemeClr val="tx1"/>
          </a:solidFill>
          <a:latin typeface="+mn-lt"/>
          <a:ea typeface="+mn-ea"/>
          <a:cs typeface="+mn-cs"/>
        </a:defRPr>
      </a:lvl2pPr>
      <a:lvl3pPr marL="1295339" indent="-259068" algn="l" defTabSz="1036271" rtl="0" eaLnBrk="1" latinLnBrk="0" hangingPunct="1">
        <a:lnSpc>
          <a:spcPct val="90000"/>
        </a:lnSpc>
        <a:spcBef>
          <a:spcPts val="568"/>
        </a:spcBef>
        <a:buFont typeface="Arial" panose="020B0604020202020204" pitchFamily="34" charset="0"/>
        <a:buChar char="•"/>
        <a:defRPr sz="2267" kern="1200">
          <a:solidFill>
            <a:schemeClr val="tx1"/>
          </a:solidFill>
          <a:latin typeface="+mn-lt"/>
          <a:ea typeface="+mn-ea"/>
          <a:cs typeface="+mn-cs"/>
        </a:defRPr>
      </a:lvl3pPr>
      <a:lvl4pPr marL="1813475" indent="-259068" algn="l" defTabSz="1036271" rtl="0" eaLnBrk="1" latinLnBrk="0" hangingPunct="1">
        <a:lnSpc>
          <a:spcPct val="90000"/>
        </a:lnSpc>
        <a:spcBef>
          <a:spcPts val="568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4pPr>
      <a:lvl5pPr marL="2331611" indent="-259068" algn="l" defTabSz="1036271" rtl="0" eaLnBrk="1" latinLnBrk="0" hangingPunct="1">
        <a:lnSpc>
          <a:spcPct val="90000"/>
        </a:lnSpc>
        <a:spcBef>
          <a:spcPts val="568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5pPr>
      <a:lvl6pPr marL="2849746" indent="-259068" algn="l" defTabSz="1036271" rtl="0" eaLnBrk="1" latinLnBrk="0" hangingPunct="1">
        <a:lnSpc>
          <a:spcPct val="90000"/>
        </a:lnSpc>
        <a:spcBef>
          <a:spcPts val="568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367882" indent="-259068" algn="l" defTabSz="1036271" rtl="0" eaLnBrk="1" latinLnBrk="0" hangingPunct="1">
        <a:lnSpc>
          <a:spcPct val="90000"/>
        </a:lnSpc>
        <a:spcBef>
          <a:spcPts val="568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886018" indent="-259068" algn="l" defTabSz="1036271" rtl="0" eaLnBrk="1" latinLnBrk="0" hangingPunct="1">
        <a:lnSpc>
          <a:spcPct val="90000"/>
        </a:lnSpc>
        <a:spcBef>
          <a:spcPts val="568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404153" indent="-259068" algn="l" defTabSz="1036271" rtl="0" eaLnBrk="1" latinLnBrk="0" hangingPunct="1">
        <a:lnSpc>
          <a:spcPct val="90000"/>
        </a:lnSpc>
        <a:spcBef>
          <a:spcPts val="568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36271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1pPr>
      <a:lvl2pPr marL="518136" algn="l" defTabSz="1036271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1036271" algn="l" defTabSz="1036271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3pPr>
      <a:lvl4pPr marL="1554407" algn="l" defTabSz="1036271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4pPr>
      <a:lvl5pPr marL="2072543" algn="l" defTabSz="1036271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5pPr>
      <a:lvl6pPr marL="2590678" algn="l" defTabSz="1036271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108814" algn="l" defTabSz="1036271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626950" algn="l" defTabSz="1036271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145086" algn="l" defTabSz="1036271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Relationship Id="rId9" Type="http://schemas.openxmlformats.org/officeDocument/2006/relationships/image" Target="../media/image4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1.png"/><Relationship Id="rId4" Type="http://schemas.openxmlformats.org/officeDocument/2006/relationships/image" Target="../media/image5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4A70FE31-FF3D-413D-B7AA-84D29D91DA78}"/>
              </a:ext>
            </a:extLst>
          </p:cNvPr>
          <p:cNvSpPr/>
          <p:nvPr/>
        </p:nvSpPr>
        <p:spPr>
          <a:xfrm>
            <a:off x="5741589" y="5508240"/>
            <a:ext cx="82296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>
                    <a:lumMod val="85000"/>
                    <a:lumOff val="1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2710521-9E48-4C4C-97D3-5D5EC77CC7C9}"/>
              </a:ext>
            </a:extLst>
          </p:cNvPr>
          <p:cNvSpPr/>
          <p:nvPr/>
        </p:nvSpPr>
        <p:spPr>
          <a:xfrm>
            <a:off x="6689304" y="5508240"/>
            <a:ext cx="82296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>
                    <a:lumMod val="85000"/>
                    <a:lumOff val="1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0CA6698-F711-4515-8D76-1CBC8E1F6F7C}"/>
              </a:ext>
            </a:extLst>
          </p:cNvPr>
          <p:cNvSpPr/>
          <p:nvPr/>
        </p:nvSpPr>
        <p:spPr>
          <a:xfrm>
            <a:off x="7637019" y="5508240"/>
            <a:ext cx="82296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>
                    <a:lumMod val="85000"/>
                    <a:lumOff val="1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CC95D02-20E2-459E-BF09-F6567B4742DD}"/>
              </a:ext>
            </a:extLst>
          </p:cNvPr>
          <p:cNvSpPr/>
          <p:nvPr/>
        </p:nvSpPr>
        <p:spPr>
          <a:xfrm>
            <a:off x="8584734" y="5508240"/>
            <a:ext cx="82296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>
                    <a:lumMod val="85000"/>
                    <a:lumOff val="1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Y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624C3EA-7093-4029-AFF1-D75A902F6B41}"/>
              </a:ext>
            </a:extLst>
          </p:cNvPr>
          <p:cNvSpPr txBox="1"/>
          <p:nvPr/>
        </p:nvSpPr>
        <p:spPr>
          <a:xfrm>
            <a:off x="331097" y="6943080"/>
            <a:ext cx="610776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What do these words have in common?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2AF1120-8BB4-49A1-9DD0-FA276E290640}"/>
              </a:ext>
            </a:extLst>
          </p:cNvPr>
          <p:cNvSpPr/>
          <p:nvPr/>
        </p:nvSpPr>
        <p:spPr>
          <a:xfrm>
            <a:off x="5736509" y="4090603"/>
            <a:ext cx="82296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>
                    <a:lumMod val="85000"/>
                    <a:lumOff val="1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J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1474857-B94F-4055-A572-61438D566C24}"/>
              </a:ext>
            </a:extLst>
          </p:cNvPr>
          <p:cNvSpPr/>
          <p:nvPr/>
        </p:nvSpPr>
        <p:spPr>
          <a:xfrm>
            <a:off x="6684224" y="4090603"/>
            <a:ext cx="82296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>
                    <a:lumMod val="85000"/>
                    <a:lumOff val="1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E79D48A-F192-4392-A707-268B3DF3B5E2}"/>
              </a:ext>
            </a:extLst>
          </p:cNvPr>
          <p:cNvSpPr/>
          <p:nvPr/>
        </p:nvSpPr>
        <p:spPr>
          <a:xfrm>
            <a:off x="7631939" y="4090603"/>
            <a:ext cx="82296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>
                    <a:lumMod val="85000"/>
                    <a:lumOff val="1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5E58CE9-1641-4D4B-A158-91C3D6BD8334}"/>
              </a:ext>
            </a:extLst>
          </p:cNvPr>
          <p:cNvSpPr/>
          <p:nvPr/>
        </p:nvSpPr>
        <p:spPr>
          <a:xfrm>
            <a:off x="8579654" y="4090603"/>
            <a:ext cx="82296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>
                    <a:lumMod val="85000"/>
                    <a:lumOff val="1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8FE2630-967E-419E-8E97-8A0AC2886128}"/>
              </a:ext>
            </a:extLst>
          </p:cNvPr>
          <p:cNvSpPr txBox="1"/>
          <p:nvPr/>
        </p:nvSpPr>
        <p:spPr>
          <a:xfrm>
            <a:off x="255710" y="299635"/>
            <a:ext cx="74318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Energy Scramble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63884DA-B2F9-4FCB-AB5E-E342D1DD57C9}"/>
              </a:ext>
            </a:extLst>
          </p:cNvPr>
          <p:cNvSpPr txBox="1"/>
          <p:nvPr/>
        </p:nvSpPr>
        <p:spPr>
          <a:xfrm>
            <a:off x="255710" y="1665862"/>
            <a:ext cx="937597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For each of the challenges, calculate the energy represented. There will only be 4 unique answers across all 15 problems. </a:t>
            </a:r>
          </a:p>
          <a:p>
            <a:endParaRPr lang="en-US" sz="25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r>
              <a:rPr lang="en-US" sz="25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For all problems that have the same number answer, unscramble the letters to form a word and record it below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6E11A8D-7810-4D9C-BEDC-F5119F6E01F2}"/>
              </a:ext>
            </a:extLst>
          </p:cNvPr>
          <p:cNvSpPr/>
          <p:nvPr/>
        </p:nvSpPr>
        <p:spPr>
          <a:xfrm>
            <a:off x="629454" y="5508240"/>
            <a:ext cx="822960" cy="914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>
                    <a:lumMod val="85000"/>
                    <a:lumOff val="1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0ABFFB8-F52F-4F6F-9086-5FB6B7209577}"/>
              </a:ext>
            </a:extLst>
          </p:cNvPr>
          <p:cNvSpPr/>
          <p:nvPr/>
        </p:nvSpPr>
        <p:spPr>
          <a:xfrm>
            <a:off x="1577169" y="5508240"/>
            <a:ext cx="822960" cy="914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>
                    <a:lumMod val="85000"/>
                    <a:lumOff val="1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90687C7-E76F-414E-A101-BD9A00480D6F}"/>
              </a:ext>
            </a:extLst>
          </p:cNvPr>
          <p:cNvSpPr/>
          <p:nvPr/>
        </p:nvSpPr>
        <p:spPr>
          <a:xfrm>
            <a:off x="2524884" y="5508240"/>
            <a:ext cx="822960" cy="914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>
                    <a:lumMod val="85000"/>
                    <a:lumOff val="1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FEB3678-9167-41AF-A0E3-6D8D6B392F46}"/>
              </a:ext>
            </a:extLst>
          </p:cNvPr>
          <p:cNvSpPr/>
          <p:nvPr/>
        </p:nvSpPr>
        <p:spPr>
          <a:xfrm>
            <a:off x="3472599" y="5508240"/>
            <a:ext cx="822960" cy="914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>
                    <a:lumMod val="85000"/>
                    <a:lumOff val="1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17E5032-11DB-4DD4-AA61-55CFDF5E3521}"/>
              </a:ext>
            </a:extLst>
          </p:cNvPr>
          <p:cNvSpPr/>
          <p:nvPr/>
        </p:nvSpPr>
        <p:spPr>
          <a:xfrm>
            <a:off x="624374" y="4095620"/>
            <a:ext cx="822960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>
                    <a:lumMod val="85000"/>
                    <a:lumOff val="1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BBEB09D-EB5E-41D2-85EC-A69F64DF7EFB}"/>
              </a:ext>
            </a:extLst>
          </p:cNvPr>
          <p:cNvSpPr/>
          <p:nvPr/>
        </p:nvSpPr>
        <p:spPr>
          <a:xfrm>
            <a:off x="1572089" y="4095620"/>
            <a:ext cx="822960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>
                    <a:lumMod val="85000"/>
                    <a:lumOff val="1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648A002-7A29-4EB3-92F5-68DDB1B4F103}"/>
              </a:ext>
            </a:extLst>
          </p:cNvPr>
          <p:cNvSpPr/>
          <p:nvPr/>
        </p:nvSpPr>
        <p:spPr>
          <a:xfrm>
            <a:off x="2519804" y="4095620"/>
            <a:ext cx="822960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>
                    <a:lumMod val="85000"/>
                    <a:lumOff val="1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7D041D4-B8BF-492B-8671-D1435DE3FA3C}"/>
              </a:ext>
            </a:extLst>
          </p:cNvPr>
          <p:cNvSpPr txBox="1"/>
          <p:nvPr/>
        </p:nvSpPr>
        <p:spPr>
          <a:xfrm>
            <a:off x="6598477" y="6831445"/>
            <a:ext cx="303320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They are all JEWELS!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3B8190F-D834-4086-A1D8-11A6F944F122}"/>
              </a:ext>
            </a:extLst>
          </p:cNvPr>
          <p:cNvSpPr txBox="1"/>
          <p:nvPr/>
        </p:nvSpPr>
        <p:spPr>
          <a:xfrm>
            <a:off x="8281817" y="7161287"/>
            <a:ext cx="1241045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(Joules)</a:t>
            </a:r>
          </a:p>
        </p:txBody>
      </p:sp>
    </p:spTree>
    <p:extLst>
      <p:ext uri="{BB962C8B-B14F-4D97-AF65-F5344CB8AC3E}">
        <p14:creationId xmlns:p14="http://schemas.microsoft.com/office/powerpoint/2010/main" val="13955730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A44CC-72AD-4478-ABEA-4E120D33E6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29789" y="433810"/>
            <a:ext cx="6087979" cy="3084860"/>
          </a:xfrm>
        </p:spPr>
        <p:txBody>
          <a:bodyPr anchor="t">
            <a:noAutofit/>
          </a:bodyPr>
          <a:lstStyle/>
          <a:p>
            <a:r>
              <a:rPr lang="en-US" sz="3200" dirty="0"/>
              <a:t>If the average solar intensity is about 500 W/m</a:t>
            </a:r>
            <a:r>
              <a:rPr lang="en-US" sz="3200" baseline="30000" dirty="0"/>
              <a:t>2</a:t>
            </a:r>
            <a:r>
              <a:rPr lang="en-US" sz="3200" dirty="0"/>
              <a:t>, how much energy is produced in 26 s by 5 m</a:t>
            </a:r>
            <a:r>
              <a:rPr lang="en-US" sz="3200" baseline="30000" dirty="0"/>
              <a:t>2</a:t>
            </a:r>
            <a:r>
              <a:rPr lang="en-US" sz="3200" dirty="0"/>
              <a:t> worth of solar panels at 25% efficiency?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5DF1337-5F5D-48E0-AC51-7694263FF901}"/>
              </a:ext>
            </a:extLst>
          </p:cNvPr>
          <p:cNvSpPr/>
          <p:nvPr/>
        </p:nvSpPr>
        <p:spPr>
          <a:xfrm>
            <a:off x="0" y="3886200"/>
            <a:ext cx="3448119" cy="1295400"/>
          </a:xfrm>
          <a:prstGeom prst="rect">
            <a:avLst/>
          </a:prstGeom>
          <a:ln w="28575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20" dirty="0">
                <a:latin typeface="Montserrat" panose="00000500000000000000" pitchFamily="50" charset="0"/>
              </a:rPr>
              <a:t>Energy Produced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B8E13FD-CBE2-437B-AA00-E5BD797DF0FE}"/>
              </a:ext>
            </a:extLst>
          </p:cNvPr>
          <p:cNvSpPr/>
          <p:nvPr/>
        </p:nvSpPr>
        <p:spPr>
          <a:xfrm>
            <a:off x="0" y="5181600"/>
            <a:ext cx="3448119" cy="25908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20" dirty="0">
              <a:latin typeface="Montserrat" panose="00000500000000000000" pitchFamily="50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222609-CF91-4A3B-A5BA-D8949A457D5B}"/>
              </a:ext>
            </a:extLst>
          </p:cNvPr>
          <p:cNvSpPr txBox="1"/>
          <p:nvPr/>
        </p:nvSpPr>
        <p:spPr>
          <a:xfrm>
            <a:off x="384943" y="6008651"/>
            <a:ext cx="2654894" cy="8597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987" b="1" dirty="0">
                <a:solidFill>
                  <a:schemeClr val="accent4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16,250 J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177EEA-3161-4199-B03C-6A1C5336D898}"/>
              </a:ext>
            </a:extLst>
          </p:cNvPr>
          <p:cNvSpPr/>
          <p:nvPr/>
        </p:nvSpPr>
        <p:spPr>
          <a:xfrm>
            <a:off x="0" y="0"/>
            <a:ext cx="3448119" cy="3886200"/>
          </a:xfrm>
          <a:prstGeom prst="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553" b="1" dirty="0">
                <a:effectLst>
                  <a:innerShdw blurRad="63500" dir="13500000">
                    <a:prstClr val="black">
                      <a:alpha val="50000"/>
                    </a:prstClr>
                  </a:inn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6D30858-51D6-40EA-B0DC-B4A877609C77}"/>
                  </a:ext>
                </a:extLst>
              </p:cNvPr>
              <p:cNvSpPr txBox="1"/>
              <p:nvPr/>
            </p:nvSpPr>
            <p:spPr>
              <a:xfrm>
                <a:off x="5547360" y="3658697"/>
                <a:ext cx="4323413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2500 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W</m:t>
                      </m:r>
                      <m:r>
                        <a:rPr lang="en-US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×0.25=625 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W</m:t>
                      </m:r>
                    </m:oMath>
                  </m:oMathPara>
                </a14:m>
                <a:endParaRPr lang="en-US" sz="28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6D30858-51D6-40EA-B0DC-B4A877609C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7360" y="3658697"/>
                <a:ext cx="4323413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BF87DA8-C7CA-41FE-B0DB-82AC4859E600}"/>
                  </a:ext>
                </a:extLst>
              </p:cNvPr>
              <p:cNvSpPr txBox="1"/>
              <p:nvPr/>
            </p:nvSpPr>
            <p:spPr>
              <a:xfrm>
                <a:off x="4322746" y="4938250"/>
                <a:ext cx="3086100" cy="91050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625 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W</m:t>
                      </m:r>
                      <m:r>
                        <a:rPr lang="en-US" sz="28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625</m:t>
                          </m:r>
                          <m:r>
                            <a:rPr lang="en-US" sz="28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J</m:t>
                          </m:r>
                        </m:num>
                        <m:den>
                          <m:r>
                            <a:rPr lang="en-US" sz="28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1 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</m:t>
                          </m:r>
                        </m:den>
                      </m:f>
                    </m:oMath>
                  </m:oMathPara>
                </a14:m>
                <a:endParaRPr lang="en-US" sz="28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BF87DA8-C7CA-41FE-B0DB-82AC4859E6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2746" y="4938250"/>
                <a:ext cx="3086100" cy="91050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C248356-1B6A-426D-A30A-FA8AD872DFF4}"/>
                  </a:ext>
                </a:extLst>
              </p:cNvPr>
              <p:cNvSpPr txBox="1"/>
              <p:nvPr/>
            </p:nvSpPr>
            <p:spPr>
              <a:xfrm>
                <a:off x="5341277" y="6197023"/>
                <a:ext cx="4476491" cy="91050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625</m:t>
                          </m:r>
                          <m:r>
                            <a:rPr lang="en-US" sz="28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J</m:t>
                          </m:r>
                        </m:num>
                        <m:den>
                          <m:r>
                            <a:rPr lang="en-US" sz="28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1 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</m:t>
                          </m:r>
                        </m:den>
                      </m:f>
                      <m:r>
                        <a:rPr lang="en-US" sz="280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28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26 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</m:t>
                      </m:r>
                      <m:r>
                        <a:rPr lang="en-US" sz="28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𝟏𝟔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𝟐𝟓𝟎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𝐉</m:t>
                      </m:r>
                    </m:oMath>
                  </m:oMathPara>
                </a14:m>
                <a:endParaRPr lang="en-US" sz="2800" b="1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C248356-1B6A-426D-A30A-FA8AD872DF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1277" y="6197023"/>
                <a:ext cx="4476491" cy="91050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5D47EEC-31E6-4E06-A1D6-943E6A38ACAC}"/>
                  </a:ext>
                </a:extLst>
              </p:cNvPr>
              <p:cNvSpPr txBox="1"/>
              <p:nvPr/>
            </p:nvSpPr>
            <p:spPr>
              <a:xfrm>
                <a:off x="4322746" y="2763896"/>
                <a:ext cx="4323413" cy="63254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500 </m:t>
                      </m:r>
                      <m:box>
                        <m:boxPr>
                          <m:ctrlPr>
                            <a:rPr lang="en-US" sz="2800" b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2800" b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W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800" b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800" b="0" i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m</m:t>
                                  </m:r>
                                </m:e>
                                <m:sup>
                                  <m:r>
                                    <a:rPr lang="en-US" sz="2800" b="0" i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box>
                      <m:r>
                        <a:rPr lang="en-US" sz="28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×5</m:t>
                      </m:r>
                      <m:sSup>
                        <m:sSupPr>
                          <m:ctrlPr>
                            <a:rPr lang="en-US" sz="280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800" i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m</m:t>
                          </m:r>
                        </m:e>
                        <m:sup>
                          <m:r>
                            <a:rPr lang="en-US" sz="2800" i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=2500 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W</m:t>
                      </m:r>
                    </m:oMath>
                  </m:oMathPara>
                </a14:m>
                <a:endParaRPr lang="en-US" sz="28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5D47EEC-31E6-4E06-A1D6-943E6A38AC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2746" y="2763896"/>
                <a:ext cx="4323413" cy="63254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907596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A44CC-72AD-4478-ABEA-4E120D33E6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17758" y="433810"/>
            <a:ext cx="6100010" cy="3084860"/>
          </a:xfrm>
        </p:spPr>
        <p:txBody>
          <a:bodyPr anchor="t">
            <a:noAutofit/>
          </a:bodyPr>
          <a:lstStyle/>
          <a:p>
            <a:r>
              <a:rPr lang="en-US" sz="3200" dirty="0"/>
              <a:t>A 15.625-kg cannon ball is launched upwards at 15 m/s. How much kinetic energy does it have 10 meters above its launch height?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0B95BB8-F57A-4DA8-894D-0763D4320322}"/>
              </a:ext>
            </a:extLst>
          </p:cNvPr>
          <p:cNvSpPr/>
          <p:nvPr/>
        </p:nvSpPr>
        <p:spPr>
          <a:xfrm>
            <a:off x="0" y="3886200"/>
            <a:ext cx="3448119" cy="1295400"/>
          </a:xfrm>
          <a:prstGeom prst="rect">
            <a:avLst/>
          </a:prstGeom>
          <a:ln w="28575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20" dirty="0">
                <a:latin typeface="Montserrat" panose="00000500000000000000" pitchFamily="50" charset="0"/>
              </a:rPr>
              <a:t>Kinetic Energy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219196C-703D-4044-BC33-C6820191D4F7}"/>
              </a:ext>
            </a:extLst>
          </p:cNvPr>
          <p:cNvSpPr/>
          <p:nvPr/>
        </p:nvSpPr>
        <p:spPr>
          <a:xfrm>
            <a:off x="0" y="5181600"/>
            <a:ext cx="3448119" cy="25908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20" dirty="0">
              <a:latin typeface="Montserrat" panose="00000500000000000000" pitchFamily="50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531D7B7-FA1A-424D-8C50-8295883BC32B}"/>
              </a:ext>
            </a:extLst>
          </p:cNvPr>
          <p:cNvSpPr txBox="1"/>
          <p:nvPr/>
        </p:nvSpPr>
        <p:spPr>
          <a:xfrm>
            <a:off x="838219" y="6040985"/>
            <a:ext cx="1747594" cy="8597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987" b="1" dirty="0">
                <a:solidFill>
                  <a:schemeClr val="accent6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225 J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177EEA-3161-4199-B03C-6A1C5336D898}"/>
              </a:ext>
            </a:extLst>
          </p:cNvPr>
          <p:cNvSpPr/>
          <p:nvPr/>
        </p:nvSpPr>
        <p:spPr>
          <a:xfrm>
            <a:off x="0" y="0"/>
            <a:ext cx="3448119" cy="3886200"/>
          </a:xfrm>
          <a:prstGeom prst="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553" b="1" dirty="0">
                <a:effectLst>
                  <a:innerShdw blurRad="63500" dir="13500000">
                    <a:prstClr val="black">
                      <a:alpha val="50000"/>
                    </a:prstClr>
                  </a:inn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3133209-132F-4078-BCFF-A3469B591738}"/>
                  </a:ext>
                </a:extLst>
              </p:cNvPr>
              <p:cNvSpPr txBox="1"/>
              <p:nvPr/>
            </p:nvSpPr>
            <p:spPr>
              <a:xfrm>
                <a:off x="4170346" y="2906136"/>
                <a:ext cx="4323413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𝐾𝐸</m:t>
                      </m:r>
                      <m:r>
                        <a:rPr lang="en-US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𝑃𝐸</m:t>
                      </m:r>
                      <m:r>
                        <a:rPr lang="en-US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𝐾𝐸</m:t>
                      </m:r>
                      <m:r>
                        <a:rPr lang="en-US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𝑃𝐸</m:t>
                      </m:r>
                    </m:oMath>
                  </m:oMathPara>
                </a14:m>
                <a:endParaRPr lang="en-US" sz="28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3133209-132F-4078-BCFF-A3469B5917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0346" y="2906136"/>
                <a:ext cx="4323413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1848904-0A67-4BAE-865F-2980AFDFBDCA}"/>
                  </a:ext>
                </a:extLst>
              </p:cNvPr>
              <p:cNvSpPr txBox="1"/>
              <p:nvPr/>
            </p:nvSpPr>
            <p:spPr>
              <a:xfrm>
                <a:off x="4393867" y="2616767"/>
                <a:ext cx="1092533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𝑖𝑛𝑖𝑡𝑖𝑎𝑙</m:t>
                      </m:r>
                    </m:oMath>
                  </m:oMathPara>
                </a14:m>
                <a:endParaRPr lang="en-US" sz="20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1848904-0A67-4BAE-865F-2980AFDFBD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3867" y="2616767"/>
                <a:ext cx="1092533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C0296B0-D331-4B19-BE61-EE02D400AC04}"/>
                  </a:ext>
                </a:extLst>
              </p:cNvPr>
              <p:cNvSpPr txBox="1"/>
              <p:nvPr/>
            </p:nvSpPr>
            <p:spPr>
              <a:xfrm>
                <a:off x="6223469" y="2616767"/>
                <a:ext cx="1092533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𝑓𝑖𝑛𝑎𝑙</m:t>
                      </m:r>
                    </m:oMath>
                  </m:oMathPara>
                </a14:m>
                <a:endParaRPr lang="en-US" sz="20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C0296B0-D331-4B19-BE61-EE02D400AC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3469" y="2616767"/>
                <a:ext cx="1092533" cy="400110"/>
              </a:xfrm>
              <a:prstGeom prst="rect">
                <a:avLst/>
              </a:prstGeom>
              <a:blipFill>
                <a:blip r:embed="rId5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B6EF209-D8B9-4332-A5A5-6F51D4720E94}"/>
                  </a:ext>
                </a:extLst>
              </p:cNvPr>
              <p:cNvSpPr txBox="1"/>
              <p:nvPr/>
            </p:nvSpPr>
            <p:spPr>
              <a:xfrm>
                <a:off x="3997626" y="3588875"/>
                <a:ext cx="5014294" cy="59465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2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r>
                        <a:rPr lang="en-US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𝑚𝑔h</m:t>
                      </m:r>
                      <m:r>
                        <a:rPr lang="en-US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box>
                        <m:boxPr>
                          <m:ctrlPr>
                            <a:rPr lang="en-US" sz="28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28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8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r>
                        <a:rPr lang="en-US" sz="28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en-US" sz="28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sz="28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28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𝑚𝑔h</m:t>
                      </m:r>
                    </m:oMath>
                  </m:oMathPara>
                </a14:m>
                <a:endParaRPr lang="en-US" sz="28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B6EF209-D8B9-4332-A5A5-6F51D4720E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7626" y="3588875"/>
                <a:ext cx="5014294" cy="59465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435547F-838F-42E0-BE94-487B2DB7BE1A}"/>
                  </a:ext>
                </a:extLst>
              </p:cNvPr>
              <p:cNvSpPr txBox="1"/>
              <p:nvPr/>
            </p:nvSpPr>
            <p:spPr>
              <a:xfrm>
                <a:off x="3997626" y="4350875"/>
                <a:ext cx="5014294" cy="45153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(15.625)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15</m:t>
                              </m:r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15.625</m:t>
                          </m:r>
                        </m:e>
                      </m:d>
                      <m:d>
                        <m:dPr>
                          <m:ctrlP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9.81</m:t>
                          </m:r>
                        </m:e>
                      </m:d>
                      <m:d>
                        <m:dPr>
                          <m:ctrlP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</m:oMath>
                  </m:oMathPara>
                </a14:m>
                <a:endParaRPr lang="en-US" sz="36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435547F-838F-42E0-BE94-487B2DB7BE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7626" y="4350875"/>
                <a:ext cx="5014294" cy="451534"/>
              </a:xfrm>
              <a:prstGeom prst="rect">
                <a:avLst/>
              </a:prstGeom>
              <a:blipFill>
                <a:blip r:embed="rId7"/>
                <a:stretch>
                  <a:fillRect b="-67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85E2C6C-98A4-4F41-8508-BC0E63F5F472}"/>
                  </a:ext>
                </a:extLst>
              </p:cNvPr>
              <p:cNvSpPr txBox="1"/>
              <p:nvPr/>
            </p:nvSpPr>
            <p:spPr>
              <a:xfrm>
                <a:off x="6369649" y="4802409"/>
                <a:ext cx="3448119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𝐾𝐸</m:t>
                      </m:r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15.625</m:t>
                          </m:r>
                        </m:e>
                      </m:d>
                      <m:d>
                        <m:dPr>
                          <m:ctrlP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9.81</m:t>
                          </m:r>
                        </m:e>
                      </m:d>
                      <m:d>
                        <m:dPr>
                          <m:ctrlP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</m:d>
                    </m:oMath>
                  </m:oMathPara>
                </a14:m>
                <a:endParaRPr lang="en-US" sz="36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85E2C6C-98A4-4F41-8508-BC0E63F5F4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9649" y="4802409"/>
                <a:ext cx="3448119" cy="4001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820C242-4BB9-482A-8BCA-14ED9D1D7897}"/>
                  </a:ext>
                </a:extLst>
              </p:cNvPr>
              <p:cNvSpPr txBox="1"/>
              <p:nvPr/>
            </p:nvSpPr>
            <p:spPr>
              <a:xfrm>
                <a:off x="7070689" y="6377552"/>
                <a:ext cx="2317151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𝐾𝐸</m:t>
                      </m:r>
                      <m:r>
                        <a:rPr lang="en-US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𝟐𝟐𝟓</m:t>
                      </m:r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𝐉</m:t>
                      </m:r>
                    </m:oMath>
                  </m:oMathPara>
                </a14:m>
                <a:endParaRPr lang="en-US" sz="4400" b="1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820C242-4BB9-482A-8BCA-14ED9D1D78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0689" y="6377552"/>
                <a:ext cx="2317151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03612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A44CC-72AD-4478-ABEA-4E120D33E6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65884" y="494060"/>
            <a:ext cx="5943600" cy="2301595"/>
          </a:xfrm>
        </p:spPr>
        <p:txBody>
          <a:bodyPr anchor="t">
            <a:noAutofit/>
          </a:bodyPr>
          <a:lstStyle/>
          <a:p>
            <a:r>
              <a:rPr lang="en-US" sz="3600" dirty="0"/>
              <a:t>The heat energy required to boil off 8 grams of a liquid substance with the properties shown below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BC59BF1-3A5A-4E91-B501-BF287E51C0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934734"/>
              </p:ext>
            </p:extLst>
          </p:nvPr>
        </p:nvGraphicFramePr>
        <p:xfrm>
          <a:off x="4796228" y="5565034"/>
          <a:ext cx="5024565" cy="201212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082556">
                  <a:extLst>
                    <a:ext uri="{9D8B030D-6E8A-4147-A177-3AD203B41FA5}">
                      <a16:colId xmlns:a16="http://schemas.microsoft.com/office/drawing/2014/main" val="216789362"/>
                    </a:ext>
                  </a:extLst>
                </a:gridCol>
                <a:gridCol w="1942009">
                  <a:extLst>
                    <a:ext uri="{9D8B030D-6E8A-4147-A177-3AD203B41FA5}">
                      <a16:colId xmlns:a16="http://schemas.microsoft.com/office/drawing/2014/main" val="1339187106"/>
                    </a:ext>
                  </a:extLst>
                </a:gridCol>
              </a:tblGrid>
              <a:tr h="5030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Specific Heat of Solid</a:t>
                      </a:r>
                    </a:p>
                  </a:txBody>
                  <a:tcPr marL="103632" marR="103632" marT="51816" marB="5181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2520 J </a:t>
                      </a:r>
                      <a:r>
                        <a:rPr lang="en-US" sz="1800" b="0" baseline="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kg</a:t>
                      </a:r>
                      <a:r>
                        <a:rPr lang="en-US" sz="1800" b="0" baseline="300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  <a:r>
                        <a:rPr lang="en-US" sz="1800" b="0" baseline="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K</a:t>
                      </a:r>
                      <a:r>
                        <a:rPr lang="en-US" sz="1800" b="0" baseline="300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103632" marR="103632" marT="51816" marB="51816" anchor="ctr"/>
                </a:tc>
                <a:extLst>
                  <a:ext uri="{0D108BD9-81ED-4DB2-BD59-A6C34878D82A}">
                    <a16:rowId xmlns:a16="http://schemas.microsoft.com/office/drawing/2014/main" val="2149267601"/>
                  </a:ext>
                </a:extLst>
              </a:tr>
              <a:tr h="5030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Specific Heat of Liquid</a:t>
                      </a:r>
                    </a:p>
                  </a:txBody>
                  <a:tcPr marL="103632" marR="103632" marT="51816" marB="51816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4315 J </a:t>
                      </a:r>
                      <a:r>
                        <a:rPr lang="en-US" sz="1800" b="0" baseline="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kg</a:t>
                      </a:r>
                      <a:r>
                        <a:rPr lang="en-US" sz="1800" b="0" baseline="300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  <a:r>
                        <a:rPr lang="en-US" sz="1800" b="0" baseline="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K</a:t>
                      </a:r>
                      <a:r>
                        <a:rPr lang="en-US" sz="1800" b="0" baseline="300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103632" marR="103632" marT="51816" marB="51816" anchor="ctr"/>
                </a:tc>
                <a:extLst>
                  <a:ext uri="{0D108BD9-81ED-4DB2-BD59-A6C34878D82A}">
                    <a16:rowId xmlns:a16="http://schemas.microsoft.com/office/drawing/2014/main" val="1845802994"/>
                  </a:ext>
                </a:extLst>
              </a:tr>
              <a:tr h="5030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Latent Heat of Fusion</a:t>
                      </a:r>
                    </a:p>
                  </a:txBody>
                  <a:tcPr marL="103632" marR="103632" marT="51816" marB="5181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392,400</a:t>
                      </a:r>
                      <a:r>
                        <a:rPr lang="en-US" sz="1800" b="0" baseline="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J kg</a:t>
                      </a:r>
                      <a:r>
                        <a:rPr lang="en-US" sz="1800" b="0" baseline="300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103632" marR="103632" marT="51816" marB="51816" anchor="ctr"/>
                </a:tc>
                <a:extLst>
                  <a:ext uri="{0D108BD9-81ED-4DB2-BD59-A6C34878D82A}">
                    <a16:rowId xmlns:a16="http://schemas.microsoft.com/office/drawing/2014/main" val="3047203156"/>
                  </a:ext>
                </a:extLst>
              </a:tr>
              <a:tr h="5030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Latent Heat</a:t>
                      </a:r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of Vaporization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103632" marR="103632" marT="51816" marB="51816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2,031,250</a:t>
                      </a:r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J kg</a:t>
                      </a:r>
                      <a:r>
                        <a:rPr lang="en-US" sz="1800" b="0" kern="1200" baseline="300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103632" marR="103632" marT="51816" marB="51816" anchor="ctr"/>
                </a:tc>
                <a:extLst>
                  <a:ext uri="{0D108BD9-81ED-4DB2-BD59-A6C34878D82A}">
                    <a16:rowId xmlns:a16="http://schemas.microsoft.com/office/drawing/2014/main" val="1314609144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1503B5A9-C3C1-4E8A-879F-1E9DDE9CEAA4}"/>
              </a:ext>
            </a:extLst>
          </p:cNvPr>
          <p:cNvSpPr/>
          <p:nvPr/>
        </p:nvSpPr>
        <p:spPr>
          <a:xfrm>
            <a:off x="0" y="3886200"/>
            <a:ext cx="3448119" cy="1295400"/>
          </a:xfrm>
          <a:prstGeom prst="rect">
            <a:avLst/>
          </a:prstGeom>
          <a:ln w="28575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20" dirty="0">
                <a:latin typeface="Montserrat" panose="00000500000000000000" pitchFamily="50" charset="0"/>
              </a:rPr>
              <a:t>Heat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321C84E-7770-4F18-B95F-E785C1A0599F}"/>
              </a:ext>
            </a:extLst>
          </p:cNvPr>
          <p:cNvSpPr/>
          <p:nvPr/>
        </p:nvSpPr>
        <p:spPr>
          <a:xfrm>
            <a:off x="0" y="5181600"/>
            <a:ext cx="3448119" cy="25908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20" dirty="0">
              <a:latin typeface="Montserrat" panose="00000500000000000000" pitchFamily="50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6181459-922D-45FD-B99F-81FA6E2D3153}"/>
              </a:ext>
            </a:extLst>
          </p:cNvPr>
          <p:cNvSpPr txBox="1"/>
          <p:nvPr/>
        </p:nvSpPr>
        <p:spPr>
          <a:xfrm>
            <a:off x="384943" y="6008651"/>
            <a:ext cx="2654894" cy="8597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987" b="1" dirty="0">
                <a:solidFill>
                  <a:schemeClr val="accent4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16,250 J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177EEA-3161-4199-B03C-6A1C5336D898}"/>
              </a:ext>
            </a:extLst>
          </p:cNvPr>
          <p:cNvSpPr/>
          <p:nvPr/>
        </p:nvSpPr>
        <p:spPr>
          <a:xfrm>
            <a:off x="0" y="0"/>
            <a:ext cx="3448119" cy="3886200"/>
          </a:xfrm>
          <a:prstGeom prst="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553" b="1" dirty="0">
                <a:effectLst>
                  <a:innerShdw blurRad="63500" dir="13500000">
                    <a:prstClr val="black">
                      <a:alpha val="50000"/>
                    </a:prstClr>
                  </a:inn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6FB525E-49A4-4838-8BD5-2E3563F7B6F6}"/>
                  </a:ext>
                </a:extLst>
              </p:cNvPr>
              <p:cNvSpPr txBox="1"/>
              <p:nvPr/>
            </p:nvSpPr>
            <p:spPr>
              <a:xfrm>
                <a:off x="3926840" y="3024409"/>
                <a:ext cx="5621688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𝑄</m:t>
                      </m:r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𝑚𝐿</m:t>
                      </m:r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=(</m:t>
                      </m:r>
                      <m:r>
                        <a:rPr lang="en-US" sz="24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0.008 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kg</m:t>
                      </m:r>
                      <m:r>
                        <a:rPr lang="en-US" sz="24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)(2031250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J</m:t>
                      </m:r>
                      <m:r>
                        <a:rPr lang="en-US" sz="24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2400" b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kg</m:t>
                          </m:r>
                        </m:e>
                        <m:sup>
                          <m:r>
                            <a:rPr lang="en-US" sz="24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24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40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6FB525E-49A4-4838-8BD5-2E3563F7B6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6840" y="3024409"/>
                <a:ext cx="5621688" cy="461665"/>
              </a:xfrm>
              <a:prstGeom prst="rect">
                <a:avLst/>
              </a:prstGeom>
              <a:blipFill>
                <a:blip r:embed="rId3"/>
                <a:stretch>
                  <a:fillRect l="-759"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80D3780-502C-46DF-AB35-1E4BEA61A442}"/>
                  </a:ext>
                </a:extLst>
              </p:cNvPr>
              <p:cNvSpPr txBox="1"/>
              <p:nvPr/>
            </p:nvSpPr>
            <p:spPr>
              <a:xfrm>
                <a:off x="3926840" y="3714828"/>
                <a:ext cx="5621688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𝑄</m:t>
                      </m:r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𝟏𝟔</m:t>
                      </m:r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𝟐𝟓𝟎</m:t>
                      </m:r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4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𝐉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80D3780-502C-46DF-AB35-1E4BEA61A4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6840" y="3714828"/>
                <a:ext cx="5621688" cy="461665"/>
              </a:xfrm>
              <a:prstGeom prst="rect">
                <a:avLst/>
              </a:prstGeom>
              <a:blipFill>
                <a:blip r:embed="rId4"/>
                <a:stretch>
                  <a:fillRect l="-759" b="-14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95782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A44CC-72AD-4478-ABEA-4E120D33E6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29789" y="433810"/>
            <a:ext cx="6087979" cy="3084860"/>
          </a:xfrm>
        </p:spPr>
        <p:txBody>
          <a:bodyPr anchor="t">
            <a:noAutofit/>
          </a:bodyPr>
          <a:lstStyle/>
          <a:p>
            <a:r>
              <a:rPr lang="en-US" sz="3200" dirty="0"/>
              <a:t>A car smashes into a crash barrier and imparts a constant force of 40,625 N while it compresses from 4.7 m to 4.3 m. How much energy was dissipated?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D5E8D0-8036-4F64-866D-01A70444F9E4}"/>
              </a:ext>
            </a:extLst>
          </p:cNvPr>
          <p:cNvSpPr/>
          <p:nvPr/>
        </p:nvSpPr>
        <p:spPr>
          <a:xfrm>
            <a:off x="0" y="3886200"/>
            <a:ext cx="3448119" cy="1295400"/>
          </a:xfrm>
          <a:prstGeom prst="rect">
            <a:avLst/>
          </a:prstGeom>
          <a:ln w="28575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20" dirty="0">
                <a:latin typeface="Montserrat" panose="00000500000000000000" pitchFamily="50" charset="0"/>
              </a:rPr>
              <a:t>Work-Energy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12E6C1F-0849-4DFE-9593-DD8F80CB0AAD}"/>
              </a:ext>
            </a:extLst>
          </p:cNvPr>
          <p:cNvSpPr/>
          <p:nvPr/>
        </p:nvSpPr>
        <p:spPr>
          <a:xfrm>
            <a:off x="0" y="5181600"/>
            <a:ext cx="3448119" cy="25908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20" dirty="0">
              <a:latin typeface="Montserrat" panose="00000500000000000000" pitchFamily="50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B16109E-E3A3-402D-926E-E9FC21F4C69A}"/>
              </a:ext>
            </a:extLst>
          </p:cNvPr>
          <p:cNvSpPr txBox="1"/>
          <p:nvPr/>
        </p:nvSpPr>
        <p:spPr>
          <a:xfrm>
            <a:off x="384943" y="6008651"/>
            <a:ext cx="2654894" cy="8597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987" b="1" dirty="0">
                <a:solidFill>
                  <a:schemeClr val="accent4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16,250 J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177EEA-3161-4199-B03C-6A1C5336D898}"/>
              </a:ext>
            </a:extLst>
          </p:cNvPr>
          <p:cNvSpPr/>
          <p:nvPr/>
        </p:nvSpPr>
        <p:spPr>
          <a:xfrm>
            <a:off x="0" y="0"/>
            <a:ext cx="3448119" cy="3886200"/>
          </a:xfrm>
          <a:prstGeom prst="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553" b="1" dirty="0">
                <a:effectLst>
                  <a:innerShdw blurRad="63500" dir="13500000">
                    <a:prstClr val="black">
                      <a:alpha val="50000"/>
                    </a:prstClr>
                  </a:inn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E370079-858E-4BC7-86CF-FB54614C47D1}"/>
                  </a:ext>
                </a:extLst>
              </p:cNvPr>
              <p:cNvSpPr txBox="1"/>
              <p:nvPr/>
            </p:nvSpPr>
            <p:spPr>
              <a:xfrm>
                <a:off x="3637280" y="3152982"/>
                <a:ext cx="6421120" cy="49244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𝑊</m:t>
                      </m:r>
                      <m:r>
                        <a:rPr lang="en-US" sz="2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𝐹𝑠</m:t>
                      </m:r>
                      <m:r>
                        <a:rPr lang="en-US" sz="2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𝑐𝑜𝑠</m:t>
                      </m:r>
                      <m:r>
                        <a:rPr lang="en-US" sz="2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26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600" b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6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40625 </m:t>
                          </m:r>
                          <m:r>
                            <m:rPr>
                              <m:sty m:val="p"/>
                            </m:rPr>
                            <a:rPr lang="en-US" sz="26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N</m:t>
                          </m:r>
                        </m:e>
                      </m:d>
                      <m:d>
                        <m:dPr>
                          <m:ctrlPr>
                            <a:rPr lang="en-US" sz="2600" b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6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4.7 </m:t>
                          </m:r>
                          <m:r>
                            <m:rPr>
                              <m:sty m:val="p"/>
                            </m:rPr>
                            <a:rPr lang="en-US" sz="26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m</m:t>
                          </m:r>
                          <m:r>
                            <a:rPr lang="en-US" sz="26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−4.3 </m:t>
                          </m:r>
                          <m:r>
                            <m:rPr>
                              <m:sty m:val="p"/>
                            </m:rPr>
                            <a:rPr lang="en-US" sz="26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m</m:t>
                          </m:r>
                        </m:e>
                      </m:d>
                    </m:oMath>
                  </m:oMathPara>
                </a14:m>
                <a:endParaRPr lang="en-US" sz="26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E370079-858E-4BC7-86CF-FB54614C47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7280" y="3152982"/>
                <a:ext cx="6421120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6A4B1DA-4A70-4564-8E58-9F3AC620965A}"/>
                  </a:ext>
                </a:extLst>
              </p:cNvPr>
              <p:cNvSpPr txBox="1"/>
              <p:nvPr/>
            </p:nvSpPr>
            <p:spPr>
              <a:xfrm>
                <a:off x="3637281" y="3745900"/>
                <a:ext cx="2367280" cy="5078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7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𝑊</m:t>
                      </m:r>
                      <m:r>
                        <a:rPr lang="en-US" sz="27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7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𝟏𝟔</m:t>
                      </m:r>
                      <m:r>
                        <a:rPr lang="en-US" sz="27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27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𝟐𝟓𝟎</m:t>
                      </m:r>
                      <m:r>
                        <a:rPr lang="en-US" sz="27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7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𝐉</m:t>
                      </m:r>
                    </m:oMath>
                  </m:oMathPara>
                </a14:m>
                <a:endParaRPr lang="en-US" sz="2700" b="1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6A4B1DA-4A70-4564-8E58-9F3AC62096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7281" y="3745900"/>
                <a:ext cx="2367280" cy="5078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954674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163AC03-48A3-466D-8754-D047790F5181}"/>
              </a:ext>
            </a:extLst>
          </p:cNvPr>
          <p:cNvSpPr/>
          <p:nvPr/>
        </p:nvSpPr>
        <p:spPr>
          <a:xfrm>
            <a:off x="0" y="3886200"/>
            <a:ext cx="3448119" cy="1295400"/>
          </a:xfrm>
          <a:prstGeom prst="rect">
            <a:avLst/>
          </a:prstGeom>
          <a:ln w="28575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20" dirty="0">
                <a:latin typeface="Montserrat" panose="00000500000000000000" pitchFamily="50" charset="0"/>
              </a:rPr>
              <a:t>Gravitational Potential Energy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EFC81C2-4DAD-4B4C-ACD3-2435D7EF53C7}"/>
              </a:ext>
            </a:extLst>
          </p:cNvPr>
          <p:cNvSpPr/>
          <p:nvPr/>
        </p:nvSpPr>
        <p:spPr>
          <a:xfrm>
            <a:off x="0" y="5181600"/>
            <a:ext cx="3448119" cy="25908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20" dirty="0">
              <a:latin typeface="Montserrat" panose="00000500000000000000" pitchFamily="50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BEB7BB7-878A-4C0F-AA9C-695FA2C7211E}"/>
              </a:ext>
            </a:extLst>
          </p:cNvPr>
          <p:cNvSpPr txBox="1"/>
          <p:nvPr/>
        </p:nvSpPr>
        <p:spPr>
          <a:xfrm>
            <a:off x="384943" y="6008651"/>
            <a:ext cx="2654894" cy="8597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987" b="1" dirty="0">
                <a:solidFill>
                  <a:schemeClr val="accent2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11,772 J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7A44CC-72AD-4478-ABEA-4E120D33E6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21505" y="435483"/>
            <a:ext cx="6244389" cy="3015236"/>
          </a:xfrm>
        </p:spPr>
        <p:txBody>
          <a:bodyPr anchor="t">
            <a:noAutofit/>
          </a:bodyPr>
          <a:lstStyle/>
          <a:p>
            <a:r>
              <a:rPr lang="en-US" sz="3200" dirty="0"/>
              <a:t>A 75-kg cliff diver is 16 meters above the surface of the water. What is the gravitational potential energy relative to the water’s surface?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177EEA-3161-4199-B03C-6A1C5336D898}"/>
              </a:ext>
            </a:extLst>
          </p:cNvPr>
          <p:cNvSpPr/>
          <p:nvPr/>
        </p:nvSpPr>
        <p:spPr>
          <a:xfrm>
            <a:off x="0" y="0"/>
            <a:ext cx="3448119" cy="3886200"/>
          </a:xfrm>
          <a:prstGeom prst="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553" b="1" dirty="0">
                <a:effectLst>
                  <a:innerShdw blurRad="63500" dir="13500000">
                    <a:prstClr val="black">
                      <a:alpha val="50000"/>
                    </a:prstClr>
                  </a:inn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DC5FD53-3ACC-48F1-AD27-0B9CC15D5C08}"/>
                  </a:ext>
                </a:extLst>
              </p:cNvPr>
              <p:cNvSpPr txBox="1"/>
              <p:nvPr/>
            </p:nvSpPr>
            <p:spPr>
              <a:xfrm>
                <a:off x="3779520" y="2824457"/>
                <a:ext cx="6086374" cy="62626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𝑃𝐸</m:t>
                      </m:r>
                      <m:r>
                        <a:rPr lang="en-US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𝑚𝑔h</m:t>
                      </m:r>
                      <m:r>
                        <a:rPr lang="en-US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80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75 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kg</m:t>
                          </m:r>
                        </m:e>
                      </m:d>
                      <m:d>
                        <m:dPr>
                          <m:ctrlPr>
                            <a:rPr lang="en-US" sz="280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9.81 </m:t>
                          </m:r>
                          <m:box>
                            <m:boxPr>
                              <m:ctrlPr>
                                <a:rPr lang="en-US" sz="2800" b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sz="2800" b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en-US" sz="2800" b="0" i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m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2800" b="0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2800" b="0" i="0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s</m:t>
                                      </m:r>
                                    </m:e>
                                    <m:sup>
                                      <m:r>
                                        <a:rPr lang="en-US" sz="2800" b="0" i="0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box>
                        </m:e>
                      </m:d>
                      <m:d>
                        <m:dPr>
                          <m:ctrlPr>
                            <a:rPr lang="en-US" sz="280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16 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m</m:t>
                          </m:r>
                        </m:e>
                      </m:d>
                    </m:oMath>
                  </m:oMathPara>
                </a14:m>
                <a:endParaRPr lang="en-US" sz="28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DC5FD53-3ACC-48F1-AD27-0B9CC15D5C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520" y="2824457"/>
                <a:ext cx="6086374" cy="62626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62B7795-A06F-4C7A-B5DA-AEBC3046D97E}"/>
                  </a:ext>
                </a:extLst>
              </p:cNvPr>
              <p:cNvSpPr txBox="1"/>
              <p:nvPr/>
            </p:nvSpPr>
            <p:spPr>
              <a:xfrm>
                <a:off x="3779520" y="3624590"/>
                <a:ext cx="2570480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𝑃𝐸</m:t>
                      </m:r>
                      <m:r>
                        <a:rPr lang="en-US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𝟏𝟏</m:t>
                      </m:r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𝟕𝟕𝟐</m:t>
                      </m:r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𝐉</m:t>
                      </m:r>
                    </m:oMath>
                  </m:oMathPara>
                </a14:m>
                <a:endParaRPr lang="en-US" sz="2800" b="1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62B7795-A06F-4C7A-B5DA-AEBC3046D9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520" y="3624590"/>
                <a:ext cx="2570480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63992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15175EB-4E08-4229-8160-A02C3EE7AADD}"/>
              </a:ext>
            </a:extLst>
          </p:cNvPr>
          <p:cNvSpPr/>
          <p:nvPr/>
        </p:nvSpPr>
        <p:spPr>
          <a:xfrm>
            <a:off x="0" y="3886200"/>
            <a:ext cx="3448119" cy="1295400"/>
          </a:xfrm>
          <a:prstGeom prst="rect">
            <a:avLst/>
          </a:prstGeom>
          <a:ln w="28575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20" dirty="0">
                <a:latin typeface="Montserrat" panose="00000500000000000000" pitchFamily="50" charset="0"/>
              </a:rPr>
              <a:t>Heat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D62F934-D467-408D-B92F-92E73C2E038A}"/>
              </a:ext>
            </a:extLst>
          </p:cNvPr>
          <p:cNvSpPr/>
          <p:nvPr/>
        </p:nvSpPr>
        <p:spPr>
          <a:xfrm>
            <a:off x="0" y="5181600"/>
            <a:ext cx="3448119" cy="25908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20" dirty="0">
              <a:latin typeface="Montserrat" panose="00000500000000000000" pitchFamily="50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DF42E7D-E85A-47DF-950B-DF75C8AAF92A}"/>
              </a:ext>
            </a:extLst>
          </p:cNvPr>
          <p:cNvSpPr txBox="1"/>
          <p:nvPr/>
        </p:nvSpPr>
        <p:spPr>
          <a:xfrm>
            <a:off x="384943" y="6008651"/>
            <a:ext cx="2654894" cy="8597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987" b="1" dirty="0">
                <a:solidFill>
                  <a:schemeClr val="accent2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11,772 J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7A44CC-72AD-4478-ABEA-4E120D33E6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29788" y="457910"/>
            <a:ext cx="6075949" cy="2301595"/>
          </a:xfrm>
        </p:spPr>
        <p:txBody>
          <a:bodyPr anchor="t">
            <a:noAutofit/>
          </a:bodyPr>
          <a:lstStyle/>
          <a:p>
            <a:r>
              <a:rPr lang="en-US" sz="3200" dirty="0"/>
              <a:t>The heat energy needed to melt 30 grams of a solid substance with the properties shown below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B3D0E82-0DE6-4369-8A55-D6B3EC8A79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4120539"/>
              </p:ext>
            </p:extLst>
          </p:nvPr>
        </p:nvGraphicFramePr>
        <p:xfrm>
          <a:off x="4781172" y="5542056"/>
          <a:ext cx="5024565" cy="201212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082556">
                  <a:extLst>
                    <a:ext uri="{9D8B030D-6E8A-4147-A177-3AD203B41FA5}">
                      <a16:colId xmlns:a16="http://schemas.microsoft.com/office/drawing/2014/main" val="216789362"/>
                    </a:ext>
                  </a:extLst>
                </a:gridCol>
                <a:gridCol w="1942009">
                  <a:extLst>
                    <a:ext uri="{9D8B030D-6E8A-4147-A177-3AD203B41FA5}">
                      <a16:colId xmlns:a16="http://schemas.microsoft.com/office/drawing/2014/main" val="1339187106"/>
                    </a:ext>
                  </a:extLst>
                </a:gridCol>
              </a:tblGrid>
              <a:tr h="5030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Specific Heat of Solid</a:t>
                      </a:r>
                    </a:p>
                  </a:txBody>
                  <a:tcPr marL="103632" marR="103632" marT="51816" marB="5181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2520 J </a:t>
                      </a:r>
                      <a:r>
                        <a:rPr lang="en-US" sz="1800" b="0" baseline="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kg</a:t>
                      </a:r>
                      <a:r>
                        <a:rPr lang="en-US" sz="1800" b="0" baseline="300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  <a:r>
                        <a:rPr lang="en-US" sz="1800" b="0" baseline="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K</a:t>
                      </a:r>
                      <a:r>
                        <a:rPr lang="en-US" sz="1800" b="0" baseline="300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103632" marR="103632" marT="51816" marB="51816" anchor="ctr"/>
                </a:tc>
                <a:extLst>
                  <a:ext uri="{0D108BD9-81ED-4DB2-BD59-A6C34878D82A}">
                    <a16:rowId xmlns:a16="http://schemas.microsoft.com/office/drawing/2014/main" val="2149267601"/>
                  </a:ext>
                </a:extLst>
              </a:tr>
              <a:tr h="5030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Specific Heat of Liquid</a:t>
                      </a:r>
                    </a:p>
                  </a:txBody>
                  <a:tcPr marL="103632" marR="103632" marT="51816" marB="51816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4315 J </a:t>
                      </a:r>
                      <a:r>
                        <a:rPr lang="en-US" sz="1800" b="0" baseline="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kg</a:t>
                      </a:r>
                      <a:r>
                        <a:rPr lang="en-US" sz="1800" b="0" baseline="300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  <a:r>
                        <a:rPr lang="en-US" sz="1800" b="0" baseline="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K</a:t>
                      </a:r>
                      <a:r>
                        <a:rPr lang="en-US" sz="1800" b="0" baseline="300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103632" marR="103632" marT="51816" marB="51816" anchor="ctr"/>
                </a:tc>
                <a:extLst>
                  <a:ext uri="{0D108BD9-81ED-4DB2-BD59-A6C34878D82A}">
                    <a16:rowId xmlns:a16="http://schemas.microsoft.com/office/drawing/2014/main" val="1845802994"/>
                  </a:ext>
                </a:extLst>
              </a:tr>
              <a:tr h="5030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Latent Heat of Fusion</a:t>
                      </a:r>
                    </a:p>
                  </a:txBody>
                  <a:tcPr marL="103632" marR="103632" marT="51816" marB="5181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392,400</a:t>
                      </a:r>
                      <a:r>
                        <a:rPr lang="en-US" sz="1800" b="0" baseline="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J kg</a:t>
                      </a:r>
                      <a:r>
                        <a:rPr lang="en-US" sz="1800" b="0" baseline="300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103632" marR="103632" marT="51816" marB="51816" anchor="ctr"/>
                </a:tc>
                <a:extLst>
                  <a:ext uri="{0D108BD9-81ED-4DB2-BD59-A6C34878D82A}">
                    <a16:rowId xmlns:a16="http://schemas.microsoft.com/office/drawing/2014/main" val="3047203156"/>
                  </a:ext>
                </a:extLst>
              </a:tr>
              <a:tr h="5030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Latent Heat</a:t>
                      </a:r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of Vaporization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103632" marR="103632" marT="51816" marB="51816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2,031,250</a:t>
                      </a:r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J kg</a:t>
                      </a:r>
                      <a:r>
                        <a:rPr lang="en-US" sz="1800" b="0" kern="1200" baseline="300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103632" marR="103632" marT="51816" marB="51816" anchor="ctr"/>
                </a:tc>
                <a:extLst>
                  <a:ext uri="{0D108BD9-81ED-4DB2-BD59-A6C34878D82A}">
                    <a16:rowId xmlns:a16="http://schemas.microsoft.com/office/drawing/2014/main" val="1314609144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0F177EEA-3161-4199-B03C-6A1C5336D898}"/>
              </a:ext>
            </a:extLst>
          </p:cNvPr>
          <p:cNvSpPr/>
          <p:nvPr/>
        </p:nvSpPr>
        <p:spPr>
          <a:xfrm>
            <a:off x="0" y="0"/>
            <a:ext cx="3448119" cy="3886200"/>
          </a:xfrm>
          <a:prstGeom prst="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553" b="1" dirty="0">
                <a:effectLst>
                  <a:innerShdw blurRad="63500" dir="13500000">
                    <a:prstClr val="black">
                      <a:alpha val="50000"/>
                    </a:prstClr>
                  </a:inn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4B2CB5C-E6C1-4264-A446-98002DDDEB64}"/>
                  </a:ext>
                </a:extLst>
              </p:cNvPr>
              <p:cNvSpPr txBox="1"/>
              <p:nvPr/>
            </p:nvSpPr>
            <p:spPr>
              <a:xfrm>
                <a:off x="3926840" y="3024409"/>
                <a:ext cx="5621688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𝑄</m:t>
                      </m:r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𝑚𝐿</m:t>
                      </m:r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=(</m:t>
                      </m:r>
                      <m:r>
                        <a:rPr lang="en-US" sz="24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0.03 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kg</m:t>
                      </m:r>
                      <m:r>
                        <a:rPr lang="en-US" sz="24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)(392400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J</m:t>
                      </m:r>
                      <m:r>
                        <a:rPr lang="en-US" sz="24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2400" b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kg</m:t>
                          </m:r>
                        </m:e>
                        <m:sup>
                          <m:r>
                            <a:rPr lang="en-US" sz="24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24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40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4B2CB5C-E6C1-4264-A446-98002DDDEB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6840" y="3024409"/>
                <a:ext cx="5621688" cy="461665"/>
              </a:xfrm>
              <a:prstGeom prst="rect">
                <a:avLst/>
              </a:prstGeom>
              <a:blipFill>
                <a:blip r:embed="rId3"/>
                <a:stretch>
                  <a:fillRect l="-759"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59BB4B5-74DF-45CD-9340-3B14970801EA}"/>
                  </a:ext>
                </a:extLst>
              </p:cNvPr>
              <p:cNvSpPr txBox="1"/>
              <p:nvPr/>
            </p:nvSpPr>
            <p:spPr>
              <a:xfrm>
                <a:off x="3926840" y="3714828"/>
                <a:ext cx="5621688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𝑄</m:t>
                      </m:r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𝟏𝟏</m:t>
                      </m:r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𝟕𝟕𝟐</m:t>
                      </m:r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4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𝐉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59BB4B5-74DF-45CD-9340-3B14970801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6840" y="3714828"/>
                <a:ext cx="5621688" cy="461665"/>
              </a:xfrm>
              <a:prstGeom prst="rect">
                <a:avLst/>
              </a:prstGeom>
              <a:blipFill>
                <a:blip r:embed="rId4"/>
                <a:stretch>
                  <a:fillRect l="-759" b="-14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11498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A44CC-72AD-4478-ABEA-4E120D33E6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98240" y="469961"/>
            <a:ext cx="6096000" cy="2277493"/>
          </a:xfrm>
        </p:spPr>
        <p:txBody>
          <a:bodyPr anchor="t">
            <a:noAutofit/>
          </a:bodyPr>
          <a:lstStyle/>
          <a:p>
            <a:r>
              <a:rPr lang="en-US" sz="2800" dirty="0"/>
              <a:t>What is the elastic potential energy stored in a giant slingshot ride with a spring constant of 163.5 N/m when stretched back from its resting length of 5 m to a stretched length of 17 m?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4DD7A4-F32F-4A86-B035-DF1D0DD9D440}"/>
              </a:ext>
            </a:extLst>
          </p:cNvPr>
          <p:cNvSpPr/>
          <p:nvPr/>
        </p:nvSpPr>
        <p:spPr>
          <a:xfrm>
            <a:off x="0" y="3886200"/>
            <a:ext cx="3448119" cy="1295400"/>
          </a:xfrm>
          <a:prstGeom prst="rect">
            <a:avLst/>
          </a:prstGeom>
          <a:ln w="28575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20" dirty="0">
                <a:latin typeface="Montserrat" panose="00000500000000000000" pitchFamily="50" charset="0"/>
              </a:rPr>
              <a:t>Elastic Potential Energy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FC56E90-4BC2-4EBE-9498-39977FD3EEE1}"/>
              </a:ext>
            </a:extLst>
          </p:cNvPr>
          <p:cNvSpPr/>
          <p:nvPr/>
        </p:nvSpPr>
        <p:spPr>
          <a:xfrm>
            <a:off x="0" y="5181600"/>
            <a:ext cx="3448119" cy="25908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20" dirty="0">
              <a:latin typeface="Montserrat" panose="00000500000000000000" pitchFamily="50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3A0A314-AD41-4C1C-9DB4-8EC749452920}"/>
              </a:ext>
            </a:extLst>
          </p:cNvPr>
          <p:cNvSpPr txBox="1"/>
          <p:nvPr/>
        </p:nvSpPr>
        <p:spPr>
          <a:xfrm>
            <a:off x="384943" y="6008651"/>
            <a:ext cx="2654894" cy="8597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987" b="1" dirty="0">
                <a:solidFill>
                  <a:schemeClr val="accent2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11,772 J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177EEA-3161-4199-B03C-6A1C5336D898}"/>
              </a:ext>
            </a:extLst>
          </p:cNvPr>
          <p:cNvSpPr/>
          <p:nvPr/>
        </p:nvSpPr>
        <p:spPr>
          <a:xfrm>
            <a:off x="0" y="0"/>
            <a:ext cx="3448119" cy="3886200"/>
          </a:xfrm>
          <a:prstGeom prst="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553" b="1" dirty="0">
                <a:effectLst>
                  <a:innerShdw blurRad="63500" dir="13500000">
                    <a:prstClr val="black">
                      <a:alpha val="50000"/>
                    </a:prstClr>
                  </a:inn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37D56A4-F9AE-4BBA-983D-630A807D6275}"/>
                  </a:ext>
                </a:extLst>
              </p:cNvPr>
              <p:cNvSpPr txBox="1"/>
              <p:nvPr/>
            </p:nvSpPr>
            <p:spPr>
              <a:xfrm>
                <a:off x="3779520" y="2824457"/>
                <a:ext cx="6086374" cy="59465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𝑃𝐸</m:t>
                      </m:r>
                      <m:r>
                        <a:rPr lang="en-US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box>
                        <m:boxPr>
                          <m:ctrlPr>
                            <a:rPr lang="en-US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2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r>
                        <a:rPr lang="en-US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l-GR" sz="28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Δ</m:t>
                          </m:r>
                          <m:r>
                            <a:rPr lang="en-US" sz="28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37D56A4-F9AE-4BBA-983D-630A807D62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520" y="2824457"/>
                <a:ext cx="6086374" cy="59465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B30E033-699F-4C88-B236-D2517BEB80E5}"/>
                  </a:ext>
                </a:extLst>
              </p:cNvPr>
              <p:cNvSpPr txBox="1"/>
              <p:nvPr/>
            </p:nvSpPr>
            <p:spPr>
              <a:xfrm>
                <a:off x="3779520" y="3496110"/>
                <a:ext cx="6086374" cy="6045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𝑃𝐸</m:t>
                      </m:r>
                      <m:r>
                        <a:rPr lang="en-US" sz="28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box>
                        <m:boxPr>
                          <m:ctrlPr>
                            <a:rPr lang="en-US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2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d>
                        <m:dPr>
                          <m:ctrlPr>
                            <a:rPr lang="en-US" sz="280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163.5 </m:t>
                          </m:r>
                          <m:box>
                            <m:boxPr>
                              <m:ctrlPr>
                                <a:rPr lang="en-US" sz="2800" b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sz="2800" b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en-US" sz="2800" b="0" i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N</m:t>
                                  </m:r>
                                </m:num>
                                <m:den>
                                  <m:r>
                                    <m:rPr>
                                      <m:sty m:val="p"/>
                                    </m:rPr>
                                    <a:rPr lang="en-US" sz="2800" b="0" i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m</m:t>
                                  </m:r>
                                </m:den>
                              </m:f>
                            </m:e>
                          </m:box>
                        </m:e>
                      </m:d>
                      <m:sSup>
                        <m:sSupPr>
                          <m:ctrlPr>
                            <a:rPr lang="en-US" sz="280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80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i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17</m:t>
                              </m:r>
                              <m:r>
                                <a:rPr lang="en-US" sz="2800" b="0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m</m:t>
                              </m:r>
                              <m:r>
                                <a:rPr lang="en-US" sz="2800" i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−5</m:t>
                              </m:r>
                              <m:r>
                                <a:rPr lang="en-US" sz="2800" b="0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m</m:t>
                              </m:r>
                            </m:e>
                          </m:d>
                        </m:e>
                        <m:sup>
                          <m:r>
                            <a:rPr lang="en-US" sz="28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B30E033-699F-4C88-B236-D2517BEB80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520" y="3496110"/>
                <a:ext cx="6086374" cy="60452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BDB1C3-042C-46B4-8121-50D2FCDF980F}"/>
                  </a:ext>
                </a:extLst>
              </p:cNvPr>
              <p:cNvSpPr txBox="1"/>
              <p:nvPr/>
            </p:nvSpPr>
            <p:spPr>
              <a:xfrm>
                <a:off x="3779520" y="4353294"/>
                <a:ext cx="4795520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𝑃𝐸</m:t>
                      </m:r>
                      <m:r>
                        <a:rPr lang="en-US" sz="28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𝟏𝟏</m:t>
                      </m:r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𝟕𝟕𝟐</m:t>
                      </m:r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𝐉</m:t>
                      </m:r>
                    </m:oMath>
                  </m:oMathPara>
                </a14:m>
                <a:endParaRPr lang="en-US" sz="2800" b="1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BDB1C3-042C-46B4-8121-50D2FCDF98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520" y="4353294"/>
                <a:ext cx="4795520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8081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A44CC-72AD-4478-ABEA-4E120D33E6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93696" y="433810"/>
            <a:ext cx="6112042" cy="3084860"/>
          </a:xfrm>
        </p:spPr>
        <p:txBody>
          <a:bodyPr anchor="t">
            <a:noAutofit/>
          </a:bodyPr>
          <a:lstStyle/>
          <a:p>
            <a:r>
              <a:rPr lang="en-US" sz="2800" dirty="0"/>
              <a:t>A wind turbine sweeping an area of 50 m</a:t>
            </a:r>
            <a:r>
              <a:rPr lang="en-US" sz="2800" baseline="30000" dirty="0"/>
              <a:t>2</a:t>
            </a:r>
            <a:r>
              <a:rPr lang="en-US" sz="2800" dirty="0"/>
              <a:t> collects power at 40% efficiency for 10 seconds with an air density of 1.3 kg/m</a:t>
            </a:r>
            <a:r>
              <a:rPr lang="en-US" sz="2800" baseline="30000" dirty="0"/>
              <a:t>3</a:t>
            </a:r>
            <a:r>
              <a:rPr lang="en-US" sz="2800" dirty="0"/>
              <a:t> and wind speed of 5 m/s. What is the energy produced?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1EE0E1C-457C-46D9-9DB4-26BDA909B34B}"/>
              </a:ext>
            </a:extLst>
          </p:cNvPr>
          <p:cNvSpPr/>
          <p:nvPr/>
        </p:nvSpPr>
        <p:spPr>
          <a:xfrm>
            <a:off x="0" y="3886200"/>
            <a:ext cx="3448119" cy="1295400"/>
          </a:xfrm>
          <a:prstGeom prst="rect">
            <a:avLst/>
          </a:prstGeom>
          <a:ln w="28575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20" dirty="0">
                <a:latin typeface="Montserrat" panose="00000500000000000000" pitchFamily="50" charset="0"/>
              </a:rPr>
              <a:t>Energy Produced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016AF20-A29D-4B12-A54E-A3DAF3079D27}"/>
              </a:ext>
            </a:extLst>
          </p:cNvPr>
          <p:cNvSpPr/>
          <p:nvPr/>
        </p:nvSpPr>
        <p:spPr>
          <a:xfrm>
            <a:off x="0" y="5181600"/>
            <a:ext cx="3448119" cy="25908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20" dirty="0">
              <a:latin typeface="Montserrat" panose="00000500000000000000" pitchFamily="50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177EEA-3161-4199-B03C-6A1C5336D898}"/>
              </a:ext>
            </a:extLst>
          </p:cNvPr>
          <p:cNvSpPr/>
          <p:nvPr/>
        </p:nvSpPr>
        <p:spPr>
          <a:xfrm>
            <a:off x="0" y="0"/>
            <a:ext cx="3448119" cy="3886200"/>
          </a:xfrm>
          <a:prstGeom prst="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553" b="1" dirty="0">
                <a:effectLst>
                  <a:innerShdw blurRad="63500" dir="13500000">
                    <a:prstClr val="black">
                      <a:alpha val="50000"/>
                    </a:prstClr>
                  </a:inn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20681E8-4D7D-4FC2-92E2-636936D581EC}"/>
              </a:ext>
            </a:extLst>
          </p:cNvPr>
          <p:cNvSpPr txBox="1"/>
          <p:nvPr/>
        </p:nvSpPr>
        <p:spPr>
          <a:xfrm>
            <a:off x="384943" y="6008651"/>
            <a:ext cx="2654894" cy="8597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987" b="1" dirty="0">
                <a:solidFill>
                  <a:schemeClr val="accent4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16,250 J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F648C56-F360-467F-AE98-D6DFF74AA5C8}"/>
                  </a:ext>
                </a:extLst>
              </p:cNvPr>
              <p:cNvSpPr txBox="1"/>
              <p:nvPr/>
            </p:nvSpPr>
            <p:spPr>
              <a:xfrm>
                <a:off x="4113568" y="3207665"/>
                <a:ext cx="5541517" cy="4406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box>
                        <m:boxPr>
                          <m:ctrlP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box>
                        <m:boxPr>
                          <m:ctrlP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d>
                        <m:dPr>
                          <m:ctrlPr>
                            <a:rPr lang="en-US" sz="2000" b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50 </m:t>
                          </m:r>
                          <m:sSup>
                            <m:sSupPr>
                              <m:ctrlPr>
                                <a:rPr lang="en-US" sz="200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000" i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m</m:t>
                              </m:r>
                            </m:e>
                            <m:sup>
                              <m:r>
                                <a:rPr lang="en-US" sz="2000" i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d>
                        <m:dPr>
                          <m:ctrlPr>
                            <a:rPr lang="en-US" sz="2000" b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1.3 </m:t>
                          </m:r>
                          <m:box>
                            <m:boxPr>
                              <m:ctrlPr>
                                <a:rPr lang="en-US" sz="2000" b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sz="2000" b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en-US" sz="2000" b="0" i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kg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2000" b="0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2000" b="0" i="0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m</m:t>
                                      </m:r>
                                    </m:e>
                                    <m:sup>
                                      <m:r>
                                        <a:rPr lang="en-US" sz="2000" b="0" i="0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box>
                        </m:e>
                      </m:d>
                      <m:sSup>
                        <m:sSupPr>
                          <m:ctrlPr>
                            <a:rPr lang="en-US" sz="2000" b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b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5 </m:t>
                              </m:r>
                              <m:box>
                                <m:boxPr>
                                  <m:ctrlPr>
                                    <a:rPr lang="en-US" sz="20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en-US" sz="2000" b="0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m:rPr>
                                          <m:sty m:val="p"/>
                                        </m:rPr>
                                        <a:rPr lang="en-US" sz="2000" b="0" i="0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m</m:t>
                                      </m:r>
                                    </m:num>
                                    <m:den>
                                      <m:r>
                                        <m:rPr>
                                          <m:sty m:val="p"/>
                                        </m:rPr>
                                        <a:rPr lang="en-US" sz="2000" b="0" i="0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s</m:t>
                                      </m:r>
                                    </m:den>
                                  </m:f>
                                </m:e>
                              </m:box>
                            </m:e>
                          </m:d>
                        </m:e>
                        <m:sup>
                          <m:r>
                            <a:rPr lang="en-US" sz="20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0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=4062.5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W</m:t>
                      </m:r>
                    </m:oMath>
                  </m:oMathPara>
                </a14:m>
                <a:endParaRPr lang="en-US" sz="20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F648C56-F360-467F-AE98-D6DFF74AA5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3568" y="3207665"/>
                <a:ext cx="5541517" cy="44063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9AB5C76-D707-4038-8F45-F5920FDCF943}"/>
                  </a:ext>
                </a:extLst>
              </p:cNvPr>
              <p:cNvSpPr txBox="1"/>
              <p:nvPr/>
            </p:nvSpPr>
            <p:spPr>
              <a:xfrm>
                <a:off x="5206667" y="4124102"/>
                <a:ext cx="30861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4062.5 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W</m:t>
                      </m:r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×0.4=1625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W</m:t>
                      </m:r>
                    </m:oMath>
                  </m:oMathPara>
                </a14:m>
                <a:endParaRPr lang="en-US" sz="20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9AB5C76-D707-4038-8F45-F5920FDCF9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6667" y="4124102"/>
                <a:ext cx="3086100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F0AF3A4-EDF1-4371-99F3-D68A2EEA0CD4}"/>
                  </a:ext>
                </a:extLst>
              </p:cNvPr>
              <p:cNvSpPr txBox="1"/>
              <p:nvPr/>
            </p:nvSpPr>
            <p:spPr>
              <a:xfrm>
                <a:off x="5735320" y="4845164"/>
                <a:ext cx="3086100" cy="69506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1625 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W</m:t>
                      </m:r>
                      <m:r>
                        <a:rPr lang="en-US" sz="20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1625</m:t>
                          </m:r>
                          <m:r>
                            <a:rPr lang="en-US" sz="20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J</m:t>
                          </m:r>
                        </m:num>
                        <m:den>
                          <m:r>
                            <a:rPr lang="en-US" sz="20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1 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</m:t>
                          </m:r>
                        </m:den>
                      </m:f>
                    </m:oMath>
                  </m:oMathPara>
                </a14:m>
                <a:endParaRPr lang="en-US" sz="20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F0AF3A4-EDF1-4371-99F3-D68A2EEA0C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5320" y="4845164"/>
                <a:ext cx="3086100" cy="69506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5713F28-7EAE-4536-A596-0A0363BC3747}"/>
                  </a:ext>
                </a:extLst>
              </p:cNvPr>
              <p:cNvSpPr txBox="1"/>
              <p:nvPr/>
            </p:nvSpPr>
            <p:spPr>
              <a:xfrm>
                <a:off x="5341277" y="5870949"/>
                <a:ext cx="3086100" cy="69506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1625</m:t>
                          </m:r>
                          <m:r>
                            <a:rPr lang="en-US" sz="20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J</m:t>
                          </m:r>
                        </m:num>
                        <m:den>
                          <m:r>
                            <a:rPr lang="en-US" sz="20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1 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</m:t>
                          </m:r>
                        </m:den>
                      </m:f>
                      <m:r>
                        <a:rPr lang="en-US" sz="200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20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</m:t>
                      </m:r>
                      <m:r>
                        <a:rPr lang="en-US" sz="20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0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𝟏𝟔</m:t>
                      </m:r>
                      <m:r>
                        <a:rPr lang="en-US" sz="20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20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𝟐𝟓𝟎</m:t>
                      </m:r>
                      <m:r>
                        <a:rPr lang="en-US" sz="20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0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𝐉</m:t>
                      </m:r>
                    </m:oMath>
                  </m:oMathPara>
                </a14:m>
                <a:endParaRPr lang="en-US" sz="2000" b="1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5713F28-7EAE-4536-A596-0A0363BC37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1277" y="5870949"/>
                <a:ext cx="3086100" cy="69506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6224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A44CC-72AD-4478-ABEA-4E120D33E6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8074" y="469961"/>
            <a:ext cx="5979694" cy="2301595"/>
          </a:xfrm>
        </p:spPr>
        <p:txBody>
          <a:bodyPr anchor="t">
            <a:noAutofit/>
          </a:bodyPr>
          <a:lstStyle/>
          <a:p>
            <a:r>
              <a:rPr lang="en-US" sz="4000" dirty="0"/>
              <a:t>A 19-watt lightbulb is on for 1.1 minutes. What is the electrical energy dissipated?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8585504-672A-4C51-9E50-E565FEB91761}"/>
              </a:ext>
            </a:extLst>
          </p:cNvPr>
          <p:cNvSpPr/>
          <p:nvPr/>
        </p:nvSpPr>
        <p:spPr>
          <a:xfrm>
            <a:off x="0" y="3886200"/>
            <a:ext cx="3448119" cy="1295400"/>
          </a:xfrm>
          <a:prstGeom prst="rect">
            <a:avLst/>
          </a:prstGeom>
          <a:ln w="28575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20" dirty="0">
                <a:latin typeface="Montserrat" panose="00000500000000000000" pitchFamily="50" charset="0"/>
              </a:rPr>
              <a:t>Electrical Energy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68ACB03-2C80-4060-8BAC-56E61AD97D42}"/>
              </a:ext>
            </a:extLst>
          </p:cNvPr>
          <p:cNvSpPr/>
          <p:nvPr/>
        </p:nvSpPr>
        <p:spPr>
          <a:xfrm>
            <a:off x="0" y="5181600"/>
            <a:ext cx="3448119" cy="25908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20" dirty="0">
              <a:latin typeface="Montserrat" panose="00000500000000000000" pitchFamily="50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7E6EEE2-F20D-42DD-B43D-B53E1248AC7D}"/>
              </a:ext>
            </a:extLst>
          </p:cNvPr>
          <p:cNvSpPr txBox="1"/>
          <p:nvPr/>
        </p:nvSpPr>
        <p:spPr>
          <a:xfrm>
            <a:off x="568435" y="6040985"/>
            <a:ext cx="2287806" cy="8597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987" b="1" dirty="0">
                <a:solidFill>
                  <a:schemeClr val="accent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1,254 J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177EEA-3161-4199-B03C-6A1C5336D898}"/>
              </a:ext>
            </a:extLst>
          </p:cNvPr>
          <p:cNvSpPr/>
          <p:nvPr/>
        </p:nvSpPr>
        <p:spPr>
          <a:xfrm>
            <a:off x="0" y="0"/>
            <a:ext cx="3448119" cy="3886200"/>
          </a:xfrm>
          <a:prstGeom prst="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553" b="1" dirty="0">
                <a:effectLst>
                  <a:innerShdw blurRad="63500" dir="13500000">
                    <a:prstClr val="black">
                      <a:alpha val="50000"/>
                    </a:prstClr>
                  </a:inn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7BF35F1-54BE-43ED-BCFB-F4F1DB278BB8}"/>
                  </a:ext>
                </a:extLst>
              </p:cNvPr>
              <p:cNvSpPr txBox="1"/>
              <p:nvPr/>
            </p:nvSpPr>
            <p:spPr>
              <a:xfrm>
                <a:off x="4109720" y="2509588"/>
                <a:ext cx="2169160" cy="91050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19 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W</m:t>
                      </m:r>
                      <m:r>
                        <a:rPr lang="en-US" sz="28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19 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J</m:t>
                          </m:r>
                        </m:num>
                        <m:den>
                          <m:r>
                            <a:rPr lang="en-US" sz="28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1 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</m:t>
                          </m:r>
                        </m:den>
                      </m:f>
                    </m:oMath>
                  </m:oMathPara>
                </a14:m>
                <a:endParaRPr lang="en-US" sz="28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7BF35F1-54BE-43ED-BCFB-F4F1DB278B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9720" y="2509588"/>
                <a:ext cx="2169160" cy="91050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16B9B9B-4C98-48FC-B533-6BBF91D74CE2}"/>
                  </a:ext>
                </a:extLst>
              </p:cNvPr>
              <p:cNvSpPr txBox="1"/>
              <p:nvPr/>
            </p:nvSpPr>
            <p:spPr>
              <a:xfrm>
                <a:off x="5029200" y="5741573"/>
                <a:ext cx="4094480" cy="101752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19 </m:t>
                          </m:r>
                          <m:r>
                            <m:rPr>
                              <m:sty m:val="p"/>
                            </m:rPr>
                            <a:rPr lang="en-US" sz="32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J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1 </m:t>
                          </m:r>
                          <m:r>
                            <m:rPr>
                              <m:sty m:val="p"/>
                            </m:rPr>
                            <a:rPr lang="en-US" sz="32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</m:t>
                          </m:r>
                        </m:den>
                      </m:f>
                      <m:r>
                        <a:rPr lang="en-US" sz="320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32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66 </m:t>
                      </m:r>
                      <m:r>
                        <m:rPr>
                          <m:sty m:val="p"/>
                        </m:rPr>
                        <a:rPr lang="en-US" sz="32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</m:t>
                      </m:r>
                      <m:r>
                        <a:rPr lang="en-US" sz="32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32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n-US" sz="32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32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𝟐𝟓𝟒</m:t>
                      </m:r>
                      <m:r>
                        <a:rPr lang="en-US" sz="32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32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𝐉</m:t>
                      </m:r>
                    </m:oMath>
                  </m:oMathPara>
                </a14:m>
                <a:endParaRPr lang="en-US" sz="3200" b="1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16B9B9B-4C98-48FC-B533-6BBF91D74C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5741573"/>
                <a:ext cx="4094480" cy="101752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E48F910-BB20-428F-BB89-98C674F0ED26}"/>
                  </a:ext>
                </a:extLst>
              </p:cNvPr>
              <p:cNvSpPr txBox="1"/>
              <p:nvPr/>
            </p:nvSpPr>
            <p:spPr>
              <a:xfrm>
                <a:off x="5855558" y="3806986"/>
                <a:ext cx="3721443" cy="89915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sz="28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.1 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min</m:t>
                      </m:r>
                      <m:r>
                        <a:rPr lang="en-US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sz="2800" b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60 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</m:t>
                          </m:r>
                        </m:num>
                        <m:den>
                          <m:r>
                            <a:rPr lang="en-US" sz="28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1 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min</m:t>
                          </m:r>
                        </m:den>
                      </m:f>
                      <m:r>
                        <a:rPr lang="en-US" sz="28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=66 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</m:t>
                      </m:r>
                    </m:oMath>
                  </m:oMathPara>
                </a14:m>
                <a:endParaRPr lang="en-US" sz="28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E48F910-BB20-428F-BB89-98C674F0ED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5558" y="3806986"/>
                <a:ext cx="3721443" cy="89915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36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26AFA43-FA78-4D43-A69C-C2879D89F581}"/>
              </a:ext>
            </a:extLst>
          </p:cNvPr>
          <p:cNvSpPr/>
          <p:nvPr/>
        </p:nvSpPr>
        <p:spPr>
          <a:xfrm>
            <a:off x="0" y="3886200"/>
            <a:ext cx="3448119" cy="1295400"/>
          </a:xfrm>
          <a:prstGeom prst="rect">
            <a:avLst/>
          </a:prstGeom>
          <a:ln w="28575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20" dirty="0">
                <a:latin typeface="Montserrat" panose="00000500000000000000" pitchFamily="50" charset="0"/>
              </a:rPr>
              <a:t>Kinetic Energy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8D5C9A9-B22B-4FD4-A7F5-C24B3C88A259}"/>
              </a:ext>
            </a:extLst>
          </p:cNvPr>
          <p:cNvSpPr/>
          <p:nvPr/>
        </p:nvSpPr>
        <p:spPr>
          <a:xfrm>
            <a:off x="0" y="5181600"/>
            <a:ext cx="3448119" cy="25908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20" dirty="0">
              <a:latin typeface="Montserrat" panose="00000500000000000000" pitchFamily="50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7E9AABA-B8E6-4279-9402-2788F2A4DD47}"/>
              </a:ext>
            </a:extLst>
          </p:cNvPr>
          <p:cNvSpPr txBox="1"/>
          <p:nvPr/>
        </p:nvSpPr>
        <p:spPr>
          <a:xfrm>
            <a:off x="384943" y="6008651"/>
            <a:ext cx="2654894" cy="8597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987" b="1" dirty="0">
                <a:solidFill>
                  <a:schemeClr val="accent2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11,772 J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7A44CC-72AD-4478-ABEA-4E120D33E6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41821" y="421759"/>
            <a:ext cx="6027821" cy="2226616"/>
          </a:xfrm>
        </p:spPr>
        <p:txBody>
          <a:bodyPr anchor="t">
            <a:noAutofit/>
          </a:bodyPr>
          <a:lstStyle/>
          <a:p>
            <a:r>
              <a:rPr lang="en-US" sz="3600" dirty="0"/>
              <a:t>A 654-kg baby elephant is charging toward you at 6 m/s. What is the kinetic energy?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177EEA-3161-4199-B03C-6A1C5336D898}"/>
              </a:ext>
            </a:extLst>
          </p:cNvPr>
          <p:cNvSpPr/>
          <p:nvPr/>
        </p:nvSpPr>
        <p:spPr>
          <a:xfrm>
            <a:off x="0" y="0"/>
            <a:ext cx="3448119" cy="3886200"/>
          </a:xfrm>
          <a:prstGeom prst="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553" b="1" dirty="0">
                <a:effectLst>
                  <a:innerShdw blurRad="63500" dir="13500000">
                    <a:prstClr val="black">
                      <a:alpha val="50000"/>
                    </a:prstClr>
                  </a:inn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4B29BD7-7730-465A-9615-889C5EC0C933}"/>
                  </a:ext>
                </a:extLst>
              </p:cNvPr>
              <p:cNvSpPr txBox="1"/>
              <p:nvPr/>
            </p:nvSpPr>
            <p:spPr>
              <a:xfrm>
                <a:off x="4396070" y="3544535"/>
                <a:ext cx="5235609" cy="6833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𝐾𝐸</m:t>
                      </m:r>
                      <m:r>
                        <a:rPr lang="en-US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box>
                        <m:boxPr>
                          <m:ctrlPr>
                            <a:rPr lang="en-US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2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r>
                        <a:rPr lang="en-US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box>
                        <m:boxPr>
                          <m:ctrlPr>
                            <a:rPr lang="en-US" sz="28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28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8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d>
                        <m:dPr>
                          <m:ctrlPr>
                            <a:rPr lang="en-US" sz="280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654 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kg</m:t>
                          </m:r>
                        </m:e>
                      </m:d>
                      <m:sSup>
                        <m:sSupPr>
                          <m:ctrlPr>
                            <a:rPr lang="en-US" sz="280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80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6 </m:t>
                              </m:r>
                              <m:box>
                                <m:boxPr>
                                  <m:ctrlPr>
                                    <a:rPr lang="en-US" sz="2800" b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en-US" sz="2800" b="0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m:rPr>
                                          <m:sty m:val="p"/>
                                        </m:rPr>
                                        <a:rPr lang="en-US" sz="2800" b="0" i="0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m</m:t>
                                      </m:r>
                                    </m:num>
                                    <m:den>
                                      <m:r>
                                        <m:rPr>
                                          <m:sty m:val="p"/>
                                        </m:rPr>
                                        <a:rPr lang="en-US" sz="2800" b="0" i="0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s</m:t>
                                      </m:r>
                                    </m:den>
                                  </m:f>
                                </m:e>
                              </m:box>
                            </m:e>
                          </m:d>
                        </m:e>
                        <m:sup>
                          <m:r>
                            <a:rPr lang="en-US" sz="2800" i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4B29BD7-7730-465A-9615-889C5EC0C9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6070" y="3544535"/>
                <a:ext cx="5235609" cy="6833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27272CE-1C6E-46AD-A4FF-792DF1B5A401}"/>
                  </a:ext>
                </a:extLst>
              </p:cNvPr>
              <p:cNvSpPr txBox="1"/>
              <p:nvPr/>
            </p:nvSpPr>
            <p:spPr>
              <a:xfrm>
                <a:off x="5521291" y="4770941"/>
                <a:ext cx="2570480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𝐾𝐸</m:t>
                      </m:r>
                      <m:r>
                        <a:rPr lang="en-US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𝟏𝟏</m:t>
                      </m:r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𝟕𝟕𝟐</m:t>
                      </m:r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𝐉</m:t>
                      </m:r>
                    </m:oMath>
                  </m:oMathPara>
                </a14:m>
                <a:endParaRPr lang="en-US" sz="2800" b="1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27272CE-1C6E-46AD-A4FF-792DF1B5A4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1291" y="4770941"/>
                <a:ext cx="2570480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2366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A44CC-72AD-4478-ABEA-4E120D33E6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17757" y="457910"/>
            <a:ext cx="6100011" cy="1482179"/>
          </a:xfrm>
        </p:spPr>
        <p:txBody>
          <a:bodyPr anchor="t">
            <a:noAutofit/>
          </a:bodyPr>
          <a:lstStyle/>
          <a:p>
            <a:r>
              <a:rPr lang="en-US" sz="3200" dirty="0"/>
              <a:t>A 3-kg rocket accelerates from rest at 2.5 m/s</a:t>
            </a:r>
            <a:r>
              <a:rPr lang="en-US" sz="3200" baseline="30000" dirty="0"/>
              <a:t>2</a:t>
            </a:r>
            <a:r>
              <a:rPr lang="en-US" sz="3200" dirty="0"/>
              <a:t> for 167.2 meters. What is its final kinetic energy?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FFCA4E-FC91-4308-B7D3-462155FCFEC6}"/>
              </a:ext>
            </a:extLst>
          </p:cNvPr>
          <p:cNvSpPr/>
          <p:nvPr/>
        </p:nvSpPr>
        <p:spPr>
          <a:xfrm>
            <a:off x="0" y="3886200"/>
            <a:ext cx="3448119" cy="1295400"/>
          </a:xfrm>
          <a:prstGeom prst="rect">
            <a:avLst/>
          </a:prstGeom>
          <a:ln w="28575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20" dirty="0">
                <a:latin typeface="Montserrat" panose="00000500000000000000" pitchFamily="50" charset="0"/>
              </a:rPr>
              <a:t>Kinetic Energy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E909424-4420-42B0-B729-FD25F674F0DE}"/>
              </a:ext>
            </a:extLst>
          </p:cNvPr>
          <p:cNvSpPr/>
          <p:nvPr/>
        </p:nvSpPr>
        <p:spPr>
          <a:xfrm>
            <a:off x="0" y="5181600"/>
            <a:ext cx="3448119" cy="25908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20" dirty="0">
              <a:latin typeface="Montserrat" panose="00000500000000000000" pitchFamily="50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C2877B2-CFC6-43B5-9641-996E4D7A66D5}"/>
              </a:ext>
            </a:extLst>
          </p:cNvPr>
          <p:cNvSpPr txBox="1"/>
          <p:nvPr/>
        </p:nvSpPr>
        <p:spPr>
          <a:xfrm>
            <a:off x="568435" y="6040985"/>
            <a:ext cx="2287806" cy="8597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987" b="1" dirty="0">
                <a:solidFill>
                  <a:schemeClr val="accent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1,254 J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177EEA-3161-4199-B03C-6A1C5336D898}"/>
              </a:ext>
            </a:extLst>
          </p:cNvPr>
          <p:cNvSpPr/>
          <p:nvPr/>
        </p:nvSpPr>
        <p:spPr>
          <a:xfrm>
            <a:off x="0" y="0"/>
            <a:ext cx="3448119" cy="3886200"/>
          </a:xfrm>
          <a:prstGeom prst="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553" b="1" dirty="0">
                <a:effectLst>
                  <a:innerShdw blurRad="63500" dir="13500000">
                    <a:prstClr val="black">
                      <a:alpha val="50000"/>
                    </a:prstClr>
                  </a:inn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6F8323C-6339-4D24-8F70-89D9C0C6CDEB}"/>
                  </a:ext>
                </a:extLst>
              </p:cNvPr>
              <p:cNvSpPr txBox="1"/>
              <p:nvPr/>
            </p:nvSpPr>
            <p:spPr>
              <a:xfrm>
                <a:off x="3637280" y="2406615"/>
                <a:ext cx="2545483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en-US" sz="28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</m:t>
                      </m:r>
                      <m:r>
                        <a:rPr lang="en-US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𝑎𝑠</m:t>
                      </m:r>
                    </m:oMath>
                  </m:oMathPara>
                </a14:m>
                <a:endParaRPr lang="en-US" sz="28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6F8323C-6339-4D24-8F70-89D9C0C6CD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7280" y="2406615"/>
                <a:ext cx="2545483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AC10B1F-D46D-44F5-8572-AAE3726B5BC3}"/>
                  </a:ext>
                </a:extLst>
              </p:cNvPr>
              <p:cNvSpPr txBox="1"/>
              <p:nvPr/>
            </p:nvSpPr>
            <p:spPr>
              <a:xfrm>
                <a:off x="3637280" y="3952601"/>
                <a:ext cx="6180488" cy="59465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𝐾𝐸</m:t>
                      </m:r>
                      <m:r>
                        <a:rPr lang="en-US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box>
                        <m:boxPr>
                          <m:ctrlPr>
                            <a:rPr lang="en-US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2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r>
                        <a:rPr lang="en-US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box>
                        <m:boxPr>
                          <m:ctrlPr>
                            <a:rPr lang="en-US" sz="28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28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8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d>
                        <m:dPr>
                          <m:ctrlPr>
                            <a:rPr lang="en-US" sz="280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3 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kg</m:t>
                          </m:r>
                        </m:e>
                      </m:d>
                      <m:d>
                        <m:dPr>
                          <m:ctrlPr>
                            <a:rPr lang="en-US" sz="280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836</m:t>
                          </m:r>
                        </m:e>
                      </m:d>
                      <m:r>
                        <a:rPr lang="en-US" sz="28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n-US" sz="2800" b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2800" b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𝟐𝟓𝟒</m:t>
                      </m:r>
                      <m:r>
                        <a:rPr lang="en-US" sz="2800" b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800" b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𝐉</m:t>
                      </m:r>
                    </m:oMath>
                  </m:oMathPara>
                </a14:m>
                <a:endParaRPr lang="en-US" sz="28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AC10B1F-D46D-44F5-8572-AAE3726B5B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7280" y="3952601"/>
                <a:ext cx="6180488" cy="59465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F8F9CE8-822A-43D3-A965-ED6DAFF5B891}"/>
                  </a:ext>
                </a:extLst>
              </p:cNvPr>
              <p:cNvSpPr txBox="1"/>
              <p:nvPr/>
            </p:nvSpPr>
            <p:spPr>
              <a:xfrm>
                <a:off x="3637280" y="2929835"/>
                <a:ext cx="6421120" cy="71134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80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i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0 </m:t>
                              </m:r>
                              <m:box>
                                <m:boxPr>
                                  <m:ctrlPr>
                                    <a:rPr lang="en-US" sz="280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en-US" sz="280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m:rPr>
                                          <m:sty m:val="p"/>
                                        </m:rPr>
                                        <a:rPr lang="en-US" sz="2800" i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m</m:t>
                                      </m:r>
                                    </m:num>
                                    <m:den>
                                      <m:r>
                                        <m:rPr>
                                          <m:sty m:val="p"/>
                                        </m:rPr>
                                        <a:rPr lang="en-US" sz="2800" i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s</m:t>
                                      </m:r>
                                    </m:den>
                                  </m:f>
                                </m:e>
                              </m:box>
                            </m:e>
                          </m:d>
                        </m:e>
                        <m:sup>
                          <m:r>
                            <a:rPr lang="en-US" sz="2800" i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i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</m:t>
                      </m:r>
                      <m:d>
                        <m:dPr>
                          <m:ctrlPr>
                            <a:rPr lang="en-US" sz="280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2.5 </m:t>
                          </m:r>
                          <m:box>
                            <m:boxPr>
                              <m:ctrlPr>
                                <a:rPr lang="en-US" sz="280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sz="280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en-US" sz="2800" i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m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280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2800" i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s</m:t>
                                      </m:r>
                                    </m:e>
                                    <m:sup>
                                      <m:r>
                                        <a:rPr lang="en-US" sz="2800" i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box>
                        </m:e>
                      </m:d>
                      <m:d>
                        <m:dPr>
                          <m:ctrlPr>
                            <a:rPr lang="en-US" sz="280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167.2</m:t>
                          </m:r>
                          <m:r>
                            <a:rPr lang="en-US" sz="2800" i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800" i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m</m:t>
                          </m:r>
                        </m:e>
                      </m:d>
                      <m:r>
                        <a:rPr lang="en-US" sz="28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836</m:t>
                      </m:r>
                    </m:oMath>
                  </m:oMathPara>
                </a14:m>
                <a:endParaRPr lang="en-US" sz="28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F8F9CE8-822A-43D3-A965-ED6DAFF5B8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7280" y="2929835"/>
                <a:ext cx="6421120" cy="71134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BD3F421-9717-4867-933E-C9F86B75C1B5}"/>
                  </a:ext>
                </a:extLst>
              </p:cNvPr>
              <p:cNvSpPr txBox="1"/>
              <p:nvPr/>
            </p:nvSpPr>
            <p:spPr>
              <a:xfrm>
                <a:off x="3637280" y="5616815"/>
                <a:ext cx="5598161" cy="62626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𝐹</m:t>
                      </m:r>
                      <m:r>
                        <a:rPr lang="en-US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𝑚𝑎</m:t>
                      </m:r>
                      <m:r>
                        <a:rPr lang="en-US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80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3 </m:t>
                          </m:r>
                          <m:r>
                            <m:rPr>
                              <m:sty m:val="p"/>
                            </m:rPr>
                            <a:rPr lang="en-US" sz="2800" i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kg</m:t>
                          </m:r>
                        </m:e>
                      </m:d>
                      <m:d>
                        <m:dPr>
                          <m:ctrlPr>
                            <a:rPr lang="en-US" sz="2800" b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2.5 </m:t>
                          </m:r>
                          <m:box>
                            <m:boxPr>
                              <m:ctrlPr>
                                <a:rPr lang="en-US" sz="280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sz="280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en-US" sz="2800" i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m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280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2800" i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s</m:t>
                                      </m:r>
                                    </m:e>
                                    <m:sup>
                                      <m:r>
                                        <a:rPr lang="en-US" sz="2800" i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box>
                        </m:e>
                      </m:d>
                      <m:r>
                        <a:rPr lang="en-US" sz="28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=7.5 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N</m:t>
                      </m:r>
                    </m:oMath>
                  </m:oMathPara>
                </a14:m>
                <a:endParaRPr lang="en-US" sz="28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BD3F421-9717-4867-933E-C9F86B75C1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7280" y="5616815"/>
                <a:ext cx="5598161" cy="62626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F8B9297-8CC1-4353-A2B0-C09C3D383581}"/>
                  </a:ext>
                </a:extLst>
              </p:cNvPr>
              <p:cNvSpPr txBox="1"/>
              <p:nvPr/>
            </p:nvSpPr>
            <p:spPr>
              <a:xfrm>
                <a:off x="3637280" y="6328164"/>
                <a:ext cx="6421120" cy="5078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7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𝑊</m:t>
                      </m:r>
                      <m:r>
                        <a:rPr lang="en-US" sz="27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7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𝐹𝑠</m:t>
                      </m:r>
                      <m:r>
                        <a:rPr lang="en-US" sz="27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7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𝑐𝑜𝑠</m:t>
                      </m:r>
                      <m:r>
                        <a:rPr lang="en-US" sz="27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27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700" b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7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7.5 </m:t>
                          </m:r>
                          <m:r>
                            <m:rPr>
                              <m:sty m:val="p"/>
                            </m:rPr>
                            <a:rPr lang="en-US" sz="27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N</m:t>
                          </m:r>
                        </m:e>
                      </m:d>
                      <m:d>
                        <m:dPr>
                          <m:ctrlPr>
                            <a:rPr lang="en-US" sz="2700" b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7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167.2 </m:t>
                          </m:r>
                          <m:r>
                            <m:rPr>
                              <m:sty m:val="p"/>
                            </m:rPr>
                            <a:rPr lang="en-US" sz="27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m</m:t>
                          </m:r>
                        </m:e>
                      </m:d>
                      <m:r>
                        <a:rPr lang="en-US" sz="27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𝑐𝑜𝑠</m:t>
                      </m:r>
                      <m:d>
                        <m:dPr>
                          <m:ctrlPr>
                            <a:rPr lang="en-US" sz="27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7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0°</m:t>
                          </m:r>
                        </m:e>
                      </m:d>
                    </m:oMath>
                  </m:oMathPara>
                </a14:m>
                <a:endParaRPr lang="en-US" sz="27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F8B9297-8CC1-4353-A2B0-C09C3D3835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7280" y="6328164"/>
                <a:ext cx="6421120" cy="50783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4801CEE-31DB-4D50-8120-D1CA7B39ED73}"/>
                  </a:ext>
                </a:extLst>
              </p:cNvPr>
              <p:cNvSpPr txBox="1"/>
              <p:nvPr/>
            </p:nvSpPr>
            <p:spPr>
              <a:xfrm>
                <a:off x="3637281" y="6921082"/>
                <a:ext cx="2367280" cy="5078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7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𝑊</m:t>
                      </m:r>
                      <m:r>
                        <a:rPr lang="en-US" sz="27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7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n-US" sz="27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27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𝟐𝟓𝟒</m:t>
                      </m:r>
                      <m:r>
                        <a:rPr lang="en-US" sz="27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7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𝐉</m:t>
                      </m:r>
                    </m:oMath>
                  </m:oMathPara>
                </a14:m>
                <a:endParaRPr lang="en-US" sz="2700" b="1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4801CEE-31DB-4D50-8120-D1CA7B39ED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7281" y="6921082"/>
                <a:ext cx="2367280" cy="50783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B266BC0-ABF7-4D2F-B495-28FB27152FA9}"/>
              </a:ext>
            </a:extLst>
          </p:cNvPr>
          <p:cNvCxnSpPr/>
          <p:nvPr/>
        </p:nvCxnSpPr>
        <p:spPr>
          <a:xfrm>
            <a:off x="3637280" y="5181600"/>
            <a:ext cx="6180488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2808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A44CC-72AD-4478-ABEA-4E120D33E6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41821" y="457909"/>
            <a:ext cx="6027821" cy="3084860"/>
          </a:xfrm>
        </p:spPr>
        <p:txBody>
          <a:bodyPr anchor="t">
            <a:noAutofit/>
          </a:bodyPr>
          <a:lstStyle/>
          <a:p>
            <a:r>
              <a:rPr lang="en-US" sz="3200" dirty="0"/>
              <a:t>The electrical energy dissipated when a 4 </a:t>
            </a:r>
            <a:r>
              <a:rPr lang="el-GR" sz="3200" dirty="0"/>
              <a:t>Ω</a:t>
            </a:r>
            <a:r>
              <a:rPr lang="en-US" sz="3200" dirty="0"/>
              <a:t> light bulb is connected to a 1.5 V battery for 400 seconds.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9D0C360-48D9-4716-B8C1-F2EC91913B35}"/>
              </a:ext>
            </a:extLst>
          </p:cNvPr>
          <p:cNvSpPr/>
          <p:nvPr/>
        </p:nvSpPr>
        <p:spPr>
          <a:xfrm>
            <a:off x="0" y="3886200"/>
            <a:ext cx="3448119" cy="1295400"/>
          </a:xfrm>
          <a:prstGeom prst="rect">
            <a:avLst/>
          </a:prstGeom>
          <a:ln w="28575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20" dirty="0">
                <a:latin typeface="Montserrat" panose="00000500000000000000" pitchFamily="50" charset="0"/>
              </a:rPr>
              <a:t>Electrical Energy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CF87F4-ED50-4208-BD5F-EEE90A06BD8A}"/>
              </a:ext>
            </a:extLst>
          </p:cNvPr>
          <p:cNvSpPr/>
          <p:nvPr/>
        </p:nvSpPr>
        <p:spPr>
          <a:xfrm>
            <a:off x="0" y="5181600"/>
            <a:ext cx="3448119" cy="25908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20" dirty="0">
              <a:latin typeface="Montserrat" panose="00000500000000000000" pitchFamily="50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54F7A30-E873-410D-8F1B-67A8BBECA3A8}"/>
              </a:ext>
            </a:extLst>
          </p:cNvPr>
          <p:cNvSpPr txBox="1"/>
          <p:nvPr/>
        </p:nvSpPr>
        <p:spPr>
          <a:xfrm>
            <a:off x="838219" y="6040985"/>
            <a:ext cx="1747594" cy="8597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987" b="1" dirty="0">
                <a:solidFill>
                  <a:schemeClr val="accent6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225 J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177EEA-3161-4199-B03C-6A1C5336D898}"/>
              </a:ext>
            </a:extLst>
          </p:cNvPr>
          <p:cNvSpPr/>
          <p:nvPr/>
        </p:nvSpPr>
        <p:spPr>
          <a:xfrm>
            <a:off x="0" y="0"/>
            <a:ext cx="3448119" cy="3886200"/>
          </a:xfrm>
          <a:prstGeom prst="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553" b="1" dirty="0">
                <a:effectLst>
                  <a:innerShdw blurRad="63500" dir="13500000">
                    <a:prstClr val="black">
                      <a:alpha val="50000"/>
                    </a:prstClr>
                  </a:inn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52C9A86-7E16-4F90-BB7B-66FBC18514FC}"/>
                  </a:ext>
                </a:extLst>
              </p:cNvPr>
              <p:cNvSpPr txBox="1"/>
              <p:nvPr/>
            </p:nvSpPr>
            <p:spPr>
              <a:xfrm>
                <a:off x="6132761" y="4179452"/>
                <a:ext cx="3448119" cy="91050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0.5625 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W</m:t>
                      </m:r>
                      <m:r>
                        <a:rPr lang="en-US" sz="28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0.5625</m:t>
                          </m:r>
                          <m:r>
                            <a:rPr lang="en-US" sz="28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J</m:t>
                          </m:r>
                        </m:num>
                        <m:den>
                          <m:r>
                            <a:rPr lang="en-US" sz="28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1 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</m:t>
                          </m:r>
                        </m:den>
                      </m:f>
                    </m:oMath>
                  </m:oMathPara>
                </a14:m>
                <a:endParaRPr lang="en-US" sz="28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52C9A86-7E16-4F90-BB7B-66FBC18514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2761" y="4179452"/>
                <a:ext cx="3448119" cy="91050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25FA045-AC9C-4FA1-96C7-43A2790AE668}"/>
                  </a:ext>
                </a:extLst>
              </p:cNvPr>
              <p:cNvSpPr txBox="1"/>
              <p:nvPr/>
            </p:nvSpPr>
            <p:spPr>
              <a:xfrm>
                <a:off x="4359909" y="5606033"/>
                <a:ext cx="5013961" cy="102752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0.5625</m:t>
                          </m:r>
                          <m:r>
                            <a:rPr lang="en-US" sz="32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32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J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1 </m:t>
                          </m:r>
                          <m:r>
                            <m:rPr>
                              <m:sty m:val="p"/>
                            </m:rPr>
                            <a:rPr lang="en-US" sz="32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</m:t>
                          </m:r>
                        </m:den>
                      </m:f>
                      <m:r>
                        <a:rPr lang="en-US" sz="320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32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400 </m:t>
                      </m:r>
                      <m:r>
                        <m:rPr>
                          <m:sty m:val="p"/>
                        </m:rPr>
                        <a:rPr lang="en-US" sz="32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</m:t>
                      </m:r>
                      <m:r>
                        <a:rPr lang="en-US" sz="32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32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𝟐𝟐𝟓</m:t>
                      </m:r>
                      <m:r>
                        <a:rPr lang="en-US" sz="32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32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𝐉</m:t>
                      </m:r>
                    </m:oMath>
                  </m:oMathPara>
                </a14:m>
                <a:endParaRPr lang="en-US" sz="3200" b="1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25FA045-AC9C-4FA1-96C7-43A2790AE6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9909" y="5606033"/>
                <a:ext cx="5013961" cy="102752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F41EF5B-EDAB-488F-8B3E-8FC1F83A205C}"/>
                  </a:ext>
                </a:extLst>
              </p:cNvPr>
              <p:cNvSpPr txBox="1"/>
              <p:nvPr/>
            </p:nvSpPr>
            <p:spPr>
              <a:xfrm>
                <a:off x="4137591" y="2692119"/>
                <a:ext cx="5236279" cy="101784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US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p>
                              <m:r>
                                <a:rPr lang="en-US" sz="2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80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80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0" i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1.5 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2800" b="0" i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V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800" i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d>
                            <m:dPr>
                              <m:ctrlPr>
                                <a:rPr lang="en-US" sz="280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4 </m:t>
                              </m:r>
                              <m:r>
                                <m:rPr>
                                  <m:sty m:val="p"/>
                                </m:rPr>
                                <a:rPr lang="el-GR" sz="2800" b="0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Ω</m:t>
                              </m:r>
                            </m:e>
                          </m:d>
                        </m:den>
                      </m:f>
                      <m:r>
                        <a:rPr lang="en-US" sz="28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0.5625 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W</m:t>
                      </m:r>
                    </m:oMath>
                  </m:oMathPara>
                </a14:m>
                <a:endParaRPr lang="en-US" sz="28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F41EF5B-EDAB-488F-8B3E-8FC1F83A20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7591" y="2692119"/>
                <a:ext cx="5236279" cy="10178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100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A44CC-72AD-4478-ABEA-4E120D33E6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86199" y="469961"/>
            <a:ext cx="5955633" cy="2277493"/>
          </a:xfrm>
        </p:spPr>
        <p:txBody>
          <a:bodyPr anchor="t">
            <a:noAutofit/>
          </a:bodyPr>
          <a:lstStyle/>
          <a:p>
            <a:r>
              <a:rPr lang="en-US" sz="3200" dirty="0"/>
              <a:t>Energy gained when a warehouse worker pushes a 550-kg cart with 220 N of horizontal force for a displacement of 5.7 meters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3A712E-021F-47BC-B02C-2C28D515DF59}"/>
              </a:ext>
            </a:extLst>
          </p:cNvPr>
          <p:cNvSpPr/>
          <p:nvPr/>
        </p:nvSpPr>
        <p:spPr>
          <a:xfrm>
            <a:off x="0" y="3886200"/>
            <a:ext cx="3448119" cy="1295400"/>
          </a:xfrm>
          <a:prstGeom prst="rect">
            <a:avLst/>
          </a:prstGeom>
          <a:ln w="28575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20" dirty="0">
                <a:latin typeface="Montserrat" panose="00000500000000000000" pitchFamily="50" charset="0"/>
              </a:rPr>
              <a:t>Work-Energy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7D3D01-9D2E-4E23-BC83-A91CD4129BDE}"/>
              </a:ext>
            </a:extLst>
          </p:cNvPr>
          <p:cNvSpPr/>
          <p:nvPr/>
        </p:nvSpPr>
        <p:spPr>
          <a:xfrm>
            <a:off x="0" y="5181600"/>
            <a:ext cx="3448119" cy="25908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20" dirty="0">
              <a:latin typeface="Montserrat" panose="00000500000000000000" pitchFamily="50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329610C-E435-4867-A92D-4DD58B4568FB}"/>
              </a:ext>
            </a:extLst>
          </p:cNvPr>
          <p:cNvSpPr txBox="1"/>
          <p:nvPr/>
        </p:nvSpPr>
        <p:spPr>
          <a:xfrm>
            <a:off x="568435" y="6040985"/>
            <a:ext cx="2287806" cy="8597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987" b="1" dirty="0">
                <a:solidFill>
                  <a:schemeClr val="accent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1,254 J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177EEA-3161-4199-B03C-6A1C5336D898}"/>
              </a:ext>
            </a:extLst>
          </p:cNvPr>
          <p:cNvSpPr/>
          <p:nvPr/>
        </p:nvSpPr>
        <p:spPr>
          <a:xfrm>
            <a:off x="0" y="0"/>
            <a:ext cx="3448119" cy="3886200"/>
          </a:xfrm>
          <a:prstGeom prst="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553" b="1" dirty="0">
                <a:effectLst>
                  <a:innerShdw blurRad="63500" dir="13500000">
                    <a:prstClr val="black">
                      <a:alpha val="50000"/>
                    </a:prstClr>
                  </a:inn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A33306A-705D-4B61-A834-BC9184D36FA5}"/>
                  </a:ext>
                </a:extLst>
              </p:cNvPr>
              <p:cNvSpPr txBox="1"/>
              <p:nvPr/>
            </p:nvSpPr>
            <p:spPr>
              <a:xfrm>
                <a:off x="3637280" y="2785451"/>
                <a:ext cx="6421120" cy="5078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7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𝑊</m:t>
                      </m:r>
                      <m:r>
                        <a:rPr lang="en-US" sz="27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7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𝐹𝑠</m:t>
                      </m:r>
                      <m:r>
                        <a:rPr lang="en-US" sz="27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7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𝑐𝑜𝑠</m:t>
                      </m:r>
                      <m:r>
                        <a:rPr lang="en-US" sz="27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27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700" b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7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220 </m:t>
                          </m:r>
                          <m:r>
                            <m:rPr>
                              <m:sty m:val="p"/>
                            </m:rPr>
                            <a:rPr lang="en-US" sz="27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N</m:t>
                          </m:r>
                        </m:e>
                      </m:d>
                      <m:d>
                        <m:dPr>
                          <m:ctrlPr>
                            <a:rPr lang="en-US" sz="2700" b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7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5.7 </m:t>
                          </m:r>
                          <m:r>
                            <m:rPr>
                              <m:sty m:val="p"/>
                            </m:rPr>
                            <a:rPr lang="en-US" sz="27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m</m:t>
                          </m:r>
                        </m:e>
                      </m:d>
                      <m:r>
                        <a:rPr lang="en-US" sz="27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𝑐𝑜𝑠</m:t>
                      </m:r>
                      <m:d>
                        <m:dPr>
                          <m:ctrlPr>
                            <a:rPr lang="en-US" sz="27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7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0°</m:t>
                          </m:r>
                        </m:e>
                      </m:d>
                    </m:oMath>
                  </m:oMathPara>
                </a14:m>
                <a:endParaRPr lang="en-US" sz="27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A33306A-705D-4B61-A834-BC9184D36F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7280" y="2785451"/>
                <a:ext cx="6421120" cy="5078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5AA8B93-FE9E-4C7A-85F9-D57AE02BAF03}"/>
                  </a:ext>
                </a:extLst>
              </p:cNvPr>
              <p:cNvSpPr txBox="1"/>
              <p:nvPr/>
            </p:nvSpPr>
            <p:spPr>
              <a:xfrm>
                <a:off x="3637281" y="3378369"/>
                <a:ext cx="2367280" cy="5078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7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𝑊</m:t>
                      </m:r>
                      <m:r>
                        <a:rPr lang="en-US" sz="27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7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n-US" sz="27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27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𝟐𝟓𝟒</m:t>
                      </m:r>
                      <m:r>
                        <a:rPr lang="en-US" sz="27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7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𝐉</m:t>
                      </m:r>
                    </m:oMath>
                  </m:oMathPara>
                </a14:m>
                <a:endParaRPr lang="en-US" sz="2700" b="1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5AA8B93-FE9E-4C7A-85F9-D57AE02BAF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7281" y="3378369"/>
                <a:ext cx="2367280" cy="5078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A55198F-AB2C-464D-99EB-95890C401EDC}"/>
                  </a:ext>
                </a:extLst>
              </p:cNvPr>
              <p:cNvSpPr txBox="1"/>
              <p:nvPr/>
            </p:nvSpPr>
            <p:spPr>
              <a:xfrm>
                <a:off x="3637280" y="5521536"/>
                <a:ext cx="2545483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en-US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</m:t>
                      </m:r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𝑎𝑠</m:t>
                      </m:r>
                    </m:oMath>
                  </m:oMathPara>
                </a14:m>
                <a:endParaRPr lang="en-US" sz="24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A55198F-AB2C-464D-99EB-95890C401E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7280" y="5521536"/>
                <a:ext cx="2545483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79D2DA3-BFF6-46FA-BACD-2551308A6BC1}"/>
                  </a:ext>
                </a:extLst>
              </p:cNvPr>
              <p:cNvSpPr txBox="1"/>
              <p:nvPr/>
            </p:nvSpPr>
            <p:spPr>
              <a:xfrm>
                <a:off x="3637280" y="6945617"/>
                <a:ext cx="6180488" cy="52309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𝐾𝐸</m:t>
                      </m:r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box>
                        <m:boxPr>
                          <m:ctrlP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box>
                        <m:boxPr>
                          <m:ctrlPr>
                            <a:rPr lang="en-US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2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d>
                        <m:dPr>
                          <m:ctrlPr>
                            <a:rPr lang="en-US" sz="240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550 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kg</m:t>
                          </m:r>
                        </m:e>
                      </m:d>
                      <m:d>
                        <m:dPr>
                          <m:ctrlPr>
                            <a:rPr lang="en-US" sz="240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4.56</m:t>
                          </m:r>
                        </m:e>
                      </m:d>
                      <m:r>
                        <a:rPr lang="en-US" sz="24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n-US" sz="2400" b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2400" b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𝟐𝟓𝟒</m:t>
                      </m:r>
                      <m:r>
                        <a:rPr lang="en-US" sz="2400" b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400" b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𝐉</m:t>
                      </m:r>
                    </m:oMath>
                  </m:oMathPara>
                </a14:m>
                <a:endParaRPr lang="en-US" sz="24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79D2DA3-BFF6-46FA-BACD-2551308A6B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7280" y="6945617"/>
                <a:ext cx="6180488" cy="52309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C7112EE-FF71-4738-92DA-7A356329741F}"/>
                  </a:ext>
                </a:extLst>
              </p:cNvPr>
              <p:cNvSpPr txBox="1"/>
              <p:nvPr/>
            </p:nvSpPr>
            <p:spPr>
              <a:xfrm>
                <a:off x="3637280" y="5893088"/>
                <a:ext cx="6421120" cy="62292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0 </m:t>
                              </m:r>
                              <m:box>
                                <m:boxPr>
                                  <m:ctrlPr>
                                    <a:rPr lang="en-US" sz="24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en-US" sz="2400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𝑚</m:t>
                                      </m:r>
                                    </m:num>
                                    <m:den>
                                      <m:r>
                                        <a:rPr lang="en-US" sz="2400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𝑠</m:t>
                                      </m:r>
                                    </m:den>
                                  </m:f>
                                </m:e>
                              </m:box>
                            </m:e>
                          </m:d>
                        </m:e>
                        <m:sup>
                          <m:r>
                            <a:rPr lang="en-US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</m:t>
                      </m:r>
                      <m:d>
                        <m:dPr>
                          <m:ctrlPr>
                            <a:rPr lang="en-US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0.4</m:t>
                          </m:r>
                          <m:r>
                            <a:rPr lang="en-US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box>
                            <m:boxPr>
                              <m:ctrlPr>
                                <a:rPr lang="en-US" sz="2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2400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  <m:sup>
                                      <m:r>
                                        <a:rPr lang="en-US" sz="2400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box>
                        </m:e>
                      </m:d>
                      <m:d>
                        <m:dPr>
                          <m:ctrlPr>
                            <a:rPr lang="en-US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5.7</m:t>
                          </m:r>
                          <m:r>
                            <a:rPr lang="en-US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=4.56</m:t>
                      </m:r>
                    </m:oMath>
                  </m:oMathPara>
                </a14:m>
                <a:endParaRPr lang="en-US" sz="24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C7112EE-FF71-4738-92DA-7A35632974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7280" y="5893088"/>
                <a:ext cx="6421120" cy="62292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6AED271-418F-437B-BF2D-6A3711D14E02}"/>
              </a:ext>
            </a:extLst>
          </p:cNvPr>
          <p:cNvCxnSpPr/>
          <p:nvPr/>
        </p:nvCxnSpPr>
        <p:spPr>
          <a:xfrm>
            <a:off x="3661344" y="4095785"/>
            <a:ext cx="6180488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B0BDF4E-C114-430F-AA3D-88C937255244}"/>
                  </a:ext>
                </a:extLst>
              </p:cNvPr>
              <p:cNvSpPr txBox="1"/>
              <p:nvPr/>
            </p:nvSpPr>
            <p:spPr>
              <a:xfrm>
                <a:off x="3637280" y="4345752"/>
                <a:ext cx="5598161" cy="87389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2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220 </m:t>
                              </m:r>
                              <m:r>
                                <m:rPr>
                                  <m:sty m:val="p"/>
                                </m:rPr>
                                <a:rPr lang="en-US" sz="240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N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US" sz="2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550</m:t>
                              </m:r>
                              <m:r>
                                <a:rPr lang="en-US" sz="240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40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kg</m:t>
                              </m:r>
                            </m:e>
                          </m:d>
                        </m:den>
                      </m:f>
                      <m:r>
                        <a:rPr lang="en-US" sz="24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0.4 </m:t>
                      </m:r>
                      <m:box>
                        <m:boxPr>
                          <m:ctrlP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box>
                    </m:oMath>
                  </m:oMathPara>
                </a14:m>
                <a:endParaRPr lang="en-US" sz="24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B0BDF4E-C114-430F-AA3D-88C9372552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7280" y="4345752"/>
                <a:ext cx="5598161" cy="87389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3762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A44CC-72AD-4478-ABEA-4E120D33E6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05726" y="457909"/>
            <a:ext cx="6063916" cy="3084860"/>
          </a:xfrm>
        </p:spPr>
        <p:txBody>
          <a:bodyPr anchor="t">
            <a:noAutofit/>
          </a:bodyPr>
          <a:lstStyle/>
          <a:p>
            <a:r>
              <a:rPr lang="en-US" sz="3100" dirty="0"/>
              <a:t>A paperboy pulls a wagon with 50 Newtons of force at an angle of 60° with the sidewalk. How much energy is gained after traveling 9 meters?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90B2AA1-F3F7-4170-B20E-C33E5929448A}"/>
              </a:ext>
            </a:extLst>
          </p:cNvPr>
          <p:cNvSpPr/>
          <p:nvPr/>
        </p:nvSpPr>
        <p:spPr>
          <a:xfrm>
            <a:off x="0" y="3886200"/>
            <a:ext cx="3448119" cy="1295400"/>
          </a:xfrm>
          <a:prstGeom prst="rect">
            <a:avLst/>
          </a:prstGeom>
          <a:ln w="28575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20" dirty="0">
                <a:latin typeface="Montserrat" panose="00000500000000000000" pitchFamily="50" charset="0"/>
              </a:rPr>
              <a:t>Work-Energy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D6E43E4-CD76-42FD-9EF8-044C1DBB4B59}"/>
              </a:ext>
            </a:extLst>
          </p:cNvPr>
          <p:cNvSpPr/>
          <p:nvPr/>
        </p:nvSpPr>
        <p:spPr>
          <a:xfrm>
            <a:off x="0" y="5181600"/>
            <a:ext cx="3448119" cy="25908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20" dirty="0">
              <a:latin typeface="Montserrat" panose="00000500000000000000" pitchFamily="50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60A13EF-DAF7-47FD-9BE6-5522D6C70D56}"/>
              </a:ext>
            </a:extLst>
          </p:cNvPr>
          <p:cNvSpPr txBox="1"/>
          <p:nvPr/>
        </p:nvSpPr>
        <p:spPr>
          <a:xfrm>
            <a:off x="838219" y="6040985"/>
            <a:ext cx="1747594" cy="8597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987" b="1" dirty="0">
                <a:solidFill>
                  <a:schemeClr val="accent6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225 J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177EEA-3161-4199-B03C-6A1C5336D898}"/>
              </a:ext>
            </a:extLst>
          </p:cNvPr>
          <p:cNvSpPr/>
          <p:nvPr/>
        </p:nvSpPr>
        <p:spPr>
          <a:xfrm>
            <a:off x="0" y="0"/>
            <a:ext cx="3448119" cy="3886200"/>
          </a:xfrm>
          <a:prstGeom prst="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553" b="1" dirty="0">
                <a:effectLst>
                  <a:innerShdw blurRad="63500" dir="13500000">
                    <a:prstClr val="black">
                      <a:alpha val="50000"/>
                    </a:prstClr>
                  </a:inn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EBA69F9-E3DB-4812-A1E0-80904EE01C1F}"/>
                  </a:ext>
                </a:extLst>
              </p:cNvPr>
              <p:cNvSpPr txBox="1"/>
              <p:nvPr/>
            </p:nvSpPr>
            <p:spPr>
              <a:xfrm>
                <a:off x="3840480" y="2785451"/>
                <a:ext cx="5842000" cy="5078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7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𝑊</m:t>
                      </m:r>
                      <m:r>
                        <a:rPr lang="en-US" sz="27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7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𝐹𝑠</m:t>
                      </m:r>
                      <m:r>
                        <a:rPr lang="en-US" sz="27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7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𝑐𝑜𝑠</m:t>
                      </m:r>
                      <m:r>
                        <a:rPr lang="en-US" sz="27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27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700" b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7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50 </m:t>
                          </m:r>
                          <m:r>
                            <m:rPr>
                              <m:sty m:val="p"/>
                            </m:rPr>
                            <a:rPr lang="en-US" sz="27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N</m:t>
                          </m:r>
                        </m:e>
                      </m:d>
                      <m:d>
                        <m:dPr>
                          <m:ctrlPr>
                            <a:rPr lang="en-US" sz="2700" b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7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9 </m:t>
                          </m:r>
                          <m:r>
                            <m:rPr>
                              <m:sty m:val="p"/>
                            </m:rPr>
                            <a:rPr lang="en-US" sz="27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m</m:t>
                          </m:r>
                        </m:e>
                      </m:d>
                      <m:r>
                        <a:rPr lang="en-US" sz="27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𝑐𝑜𝑠</m:t>
                      </m:r>
                      <m:d>
                        <m:dPr>
                          <m:ctrlPr>
                            <a:rPr lang="en-US" sz="27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7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60°</m:t>
                          </m:r>
                        </m:e>
                      </m:d>
                    </m:oMath>
                  </m:oMathPara>
                </a14:m>
                <a:endParaRPr lang="en-US" sz="27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EBA69F9-E3DB-4812-A1E0-80904EE01C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0480" y="2785451"/>
                <a:ext cx="5842000" cy="5078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B4D9E4B-0E14-4654-8C4C-BED051ABE9A6}"/>
                  </a:ext>
                </a:extLst>
              </p:cNvPr>
              <p:cNvSpPr txBox="1"/>
              <p:nvPr/>
            </p:nvSpPr>
            <p:spPr>
              <a:xfrm>
                <a:off x="3840481" y="3378369"/>
                <a:ext cx="2367280" cy="5078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7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𝑊</m:t>
                      </m:r>
                      <m:r>
                        <a:rPr lang="en-US" sz="27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7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𝟐𝟐𝟓</m:t>
                      </m:r>
                      <m:r>
                        <a:rPr lang="en-US" sz="27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7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𝐉</m:t>
                      </m:r>
                    </m:oMath>
                  </m:oMathPara>
                </a14:m>
                <a:endParaRPr lang="en-US" sz="2700" b="1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B4D9E4B-0E14-4654-8C4C-BED051ABE9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0481" y="3378369"/>
                <a:ext cx="2367280" cy="5078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5174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A44CC-72AD-4478-ABEA-4E120D33E6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4011" y="457910"/>
            <a:ext cx="6027821" cy="2301595"/>
          </a:xfrm>
        </p:spPr>
        <p:txBody>
          <a:bodyPr anchor="t">
            <a:noAutofit/>
          </a:bodyPr>
          <a:lstStyle/>
          <a:p>
            <a:r>
              <a:rPr lang="en-US" sz="3600" dirty="0"/>
              <a:t>What is the thermal energy required to heat a 50-gram dixie cup of water from 21.5°C to 27.5°C?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2D1FF11-69CA-4201-87B1-614211B3AE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2034166"/>
              </p:ext>
            </p:extLst>
          </p:nvPr>
        </p:nvGraphicFramePr>
        <p:xfrm>
          <a:off x="7200287" y="6470878"/>
          <a:ext cx="2641545" cy="1105056"/>
        </p:xfrm>
        <a:graphic>
          <a:graphicData uri="http://schemas.openxmlformats.org/drawingml/2006/table">
            <a:tbl>
              <a:tblPr bandRow="1">
                <a:tableStyleId>{69CF1AB2-1976-4502-BF36-3FF5EA218861}</a:tableStyleId>
              </a:tblPr>
              <a:tblGrid>
                <a:gridCol w="2641545">
                  <a:extLst>
                    <a:ext uri="{9D8B030D-6E8A-4147-A177-3AD203B41FA5}">
                      <a16:colId xmlns:a16="http://schemas.microsoft.com/office/drawing/2014/main" val="3131914848"/>
                    </a:ext>
                  </a:extLst>
                </a:gridCol>
              </a:tblGrid>
              <a:tr h="552528"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/>
                        <a:t>Specific Heat</a:t>
                      </a:r>
                      <a:r>
                        <a:rPr lang="en-US" sz="1700" b="1" baseline="0" dirty="0"/>
                        <a:t> of Water</a:t>
                      </a:r>
                      <a:endParaRPr lang="en-US" sz="1700" b="1" dirty="0">
                        <a:latin typeface="+mn-lt"/>
                      </a:endParaRPr>
                    </a:p>
                  </a:txBody>
                  <a:tcPr marL="103632" marR="103632" marT="51816" marB="51816" anchor="ctr"/>
                </a:tc>
                <a:extLst>
                  <a:ext uri="{0D108BD9-81ED-4DB2-BD59-A6C34878D82A}">
                    <a16:rowId xmlns:a16="http://schemas.microsoft.com/office/drawing/2014/main" val="1614757502"/>
                  </a:ext>
                </a:extLst>
              </a:tr>
              <a:tr h="552528">
                <a:tc>
                  <a:txBody>
                    <a:bodyPr/>
                    <a:lstStyle/>
                    <a:p>
                      <a:pPr algn="ctr"/>
                      <a:r>
                        <a:rPr lang="en-US" sz="2000" kern="1200" dirty="0">
                          <a:solidFill>
                            <a:schemeClr val="tx1"/>
                          </a:solidFill>
                        </a:rPr>
                        <a:t>4180 J kg</a:t>
                      </a:r>
                      <a:r>
                        <a:rPr lang="en-US" sz="2000" kern="1200" baseline="30000" dirty="0">
                          <a:solidFill>
                            <a:schemeClr val="tx1"/>
                          </a:solidFill>
                        </a:rPr>
                        <a:t>-1</a:t>
                      </a:r>
                      <a:r>
                        <a:rPr lang="en-US" sz="2000" kern="1200" dirty="0">
                          <a:solidFill>
                            <a:schemeClr val="tx1"/>
                          </a:solidFill>
                        </a:rPr>
                        <a:t> K</a:t>
                      </a:r>
                      <a:r>
                        <a:rPr lang="en-US" sz="2000" kern="1200" baseline="30000" dirty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en-US" sz="17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03632" marR="103632" marT="51816" marB="51816" anchor="ctr"/>
                </a:tc>
                <a:extLst>
                  <a:ext uri="{0D108BD9-81ED-4DB2-BD59-A6C34878D82A}">
                    <a16:rowId xmlns:a16="http://schemas.microsoft.com/office/drawing/2014/main" val="605165373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67309F73-36EA-458F-B809-4FA02CCCC4CB}"/>
              </a:ext>
            </a:extLst>
          </p:cNvPr>
          <p:cNvSpPr/>
          <p:nvPr/>
        </p:nvSpPr>
        <p:spPr>
          <a:xfrm>
            <a:off x="0" y="3886200"/>
            <a:ext cx="3448119" cy="1295400"/>
          </a:xfrm>
          <a:prstGeom prst="rect">
            <a:avLst/>
          </a:prstGeom>
          <a:ln w="28575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20" dirty="0">
                <a:latin typeface="Montserrat" panose="00000500000000000000" pitchFamily="50" charset="0"/>
              </a:rPr>
              <a:t>Heat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B3F7D72-6E13-4BC7-95BB-631BAB19824E}"/>
              </a:ext>
            </a:extLst>
          </p:cNvPr>
          <p:cNvSpPr/>
          <p:nvPr/>
        </p:nvSpPr>
        <p:spPr>
          <a:xfrm>
            <a:off x="0" y="5181600"/>
            <a:ext cx="3448119" cy="25908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20" dirty="0">
              <a:latin typeface="Montserrat" panose="00000500000000000000" pitchFamily="50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6CB67E-3D9C-4ED8-8C47-2CD087BE12B1}"/>
              </a:ext>
            </a:extLst>
          </p:cNvPr>
          <p:cNvSpPr txBox="1"/>
          <p:nvPr/>
        </p:nvSpPr>
        <p:spPr>
          <a:xfrm>
            <a:off x="568435" y="6040985"/>
            <a:ext cx="2287806" cy="8597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987" b="1" dirty="0">
                <a:solidFill>
                  <a:schemeClr val="accent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1,254 J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177EEA-3161-4199-B03C-6A1C5336D898}"/>
              </a:ext>
            </a:extLst>
          </p:cNvPr>
          <p:cNvSpPr/>
          <p:nvPr/>
        </p:nvSpPr>
        <p:spPr>
          <a:xfrm>
            <a:off x="0" y="0"/>
            <a:ext cx="3448119" cy="3886200"/>
          </a:xfrm>
          <a:prstGeom prst="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553" b="1" dirty="0">
                <a:effectLst>
                  <a:innerShdw blurRad="63500" dir="13500000">
                    <a:prstClr val="black">
                      <a:alpha val="50000"/>
                    </a:prstClr>
                  </a:inn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J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07D2D64-7F24-45E3-9D7B-E0D1436BEFA3}"/>
                  </a:ext>
                </a:extLst>
              </p:cNvPr>
              <p:cNvSpPr txBox="1"/>
              <p:nvPr/>
            </p:nvSpPr>
            <p:spPr>
              <a:xfrm>
                <a:off x="3637280" y="4279984"/>
                <a:ext cx="2367280" cy="5078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7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𝑄</m:t>
                      </m:r>
                      <m:r>
                        <a:rPr lang="en-US" sz="27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7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n-US" sz="27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27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𝟐𝟓𝟒</m:t>
                      </m:r>
                      <m:r>
                        <a:rPr lang="en-US" sz="27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7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𝐉</m:t>
                      </m:r>
                    </m:oMath>
                  </m:oMathPara>
                </a14:m>
                <a:endParaRPr lang="en-US" sz="2700" b="1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07D2D64-7F24-45E3-9D7B-E0D1436BEF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7280" y="4279984"/>
                <a:ext cx="2367280" cy="5078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9D5A8B8-BF18-4D25-9E11-DF47A62A6846}"/>
                  </a:ext>
                </a:extLst>
              </p:cNvPr>
              <p:cNvSpPr txBox="1"/>
              <p:nvPr/>
            </p:nvSpPr>
            <p:spPr>
              <a:xfrm>
                <a:off x="3637280" y="2785451"/>
                <a:ext cx="6421120" cy="5078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7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𝑄</m:t>
                      </m:r>
                      <m:r>
                        <a:rPr lang="en-US" sz="27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7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𝑚𝑐</m:t>
                      </m:r>
                      <m:r>
                        <m:rPr>
                          <m:sty m:val="p"/>
                        </m:rPr>
                        <a:rPr lang="el-GR" sz="27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Δ</m:t>
                      </m:r>
                      <m:r>
                        <a:rPr lang="en-US" sz="27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US" sz="27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9D5A8B8-BF18-4D25-9E11-DF47A62A68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7280" y="2785451"/>
                <a:ext cx="6421120" cy="5078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5FA842C-48CC-42DF-A163-16FCBAAEACB6}"/>
                  </a:ext>
                </a:extLst>
              </p:cNvPr>
              <p:cNvSpPr txBox="1"/>
              <p:nvPr/>
            </p:nvSpPr>
            <p:spPr>
              <a:xfrm>
                <a:off x="3989727" y="3319228"/>
                <a:ext cx="642112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b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0. 05 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kg</m:t>
                          </m:r>
                        </m:e>
                      </m:d>
                      <m:d>
                        <m:dPr>
                          <m:ctrlPr>
                            <a:rPr lang="en-US" sz="2400" b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4180 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J</m:t>
                          </m:r>
                          <m:r>
                            <a:rPr lang="en-US" sz="24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sz="2400" b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kg</m:t>
                              </m:r>
                            </m:e>
                            <m:sup>
                              <m:r>
                                <a:rPr lang="en-US" sz="2400" b="0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400" b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K</m:t>
                              </m:r>
                            </m:e>
                            <m:sup>
                              <m:r>
                                <a:rPr lang="en-US" sz="2400" b="0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e>
                      </m:d>
                      <m:d>
                        <m:dPr>
                          <m:ctrlPr>
                            <a:rPr lang="en-US" sz="2400" b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27.5−21.5</m:t>
                          </m:r>
                        </m:e>
                      </m:d>
                    </m:oMath>
                  </m:oMathPara>
                </a14:m>
                <a:endParaRPr lang="en-US" sz="24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5FA842C-48CC-42DF-A163-16FCBAAEAC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9727" y="3319228"/>
                <a:ext cx="6421120" cy="461665"/>
              </a:xfrm>
              <a:prstGeom prst="rect">
                <a:avLst/>
              </a:prstGeom>
              <a:blipFill>
                <a:blip r:embed="rId5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0877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978</TotalTime>
  <Words>980</Words>
  <Application>Microsoft Office PowerPoint</Application>
  <PresentationFormat>Custom</PresentationFormat>
  <Paragraphs>167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Ebrima</vt:lpstr>
      <vt:lpstr>Montserrat</vt:lpstr>
      <vt:lpstr>Office Theme</vt:lpstr>
      <vt:lpstr>PowerPoint Presentation</vt:lpstr>
      <vt:lpstr>A wind turbine sweeping an area of 50 m2 collects power at 40% efficiency for 10 seconds with an air density of 1.3 kg/m3 and wind speed of 5 m/s. What is the energy produced?</vt:lpstr>
      <vt:lpstr>A 19-watt lightbulb is on for 1.1 minutes. What is the electrical energy dissipated?</vt:lpstr>
      <vt:lpstr>A 654-kg baby elephant is charging toward you at 6 m/s. What is the kinetic energy?</vt:lpstr>
      <vt:lpstr>A 3-kg rocket accelerates from rest at 2.5 m/s2 for 167.2 meters. What is its final kinetic energy?</vt:lpstr>
      <vt:lpstr>The electrical energy dissipated when a 4 Ω light bulb is connected to a 1.5 V battery for 400 seconds.</vt:lpstr>
      <vt:lpstr>Energy gained when a warehouse worker pushes a 550-kg cart with 220 N of horizontal force for a displacement of 5.7 meters</vt:lpstr>
      <vt:lpstr>A paperboy pulls a wagon with 50 Newtons of force at an angle of 60° with the sidewalk. How much energy is gained after traveling 9 meters?</vt:lpstr>
      <vt:lpstr>What is the thermal energy required to heat a 50-gram dixie cup of water from 21.5°C to 27.5°C?</vt:lpstr>
      <vt:lpstr>If the average solar intensity is about 500 W/m2, how much energy is produced in 26 s by 5 m2 worth of solar panels at 25% efficiency?</vt:lpstr>
      <vt:lpstr>A 15.625-kg cannon ball is launched upwards at 15 m/s. How much kinetic energy does it have 10 meters above its launch height?</vt:lpstr>
      <vt:lpstr>The heat energy required to boil off 8 grams of a liquid substance with the properties shown below</vt:lpstr>
      <vt:lpstr>A car smashes into a crash barrier and imparts a constant force of 40,625 N while it compresses from 4.7 m to 4.3 m. How much energy was dissipated?</vt:lpstr>
      <vt:lpstr>A 75-kg cliff diver is 16 meters above the surface of the water. What is the gravitational potential energy relative to the water’s surface?</vt:lpstr>
      <vt:lpstr>The heat energy needed to melt 30 grams of a solid substance with the properties shown below</vt:lpstr>
      <vt:lpstr>What is the elastic potential energy stored in a giant slingshot ride with a spring constant of 163.5 N/m when stretched back from its resting length of 5 m to a stretched length of 17 m?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Scramble - Solutions</dc:title>
  <dc:creator>Joe Cossette</dc:creator>
  <cp:lastModifiedBy>Joe Cossette</cp:lastModifiedBy>
  <cp:revision>35</cp:revision>
  <dcterms:created xsi:type="dcterms:W3CDTF">2021-04-22T01:58:48Z</dcterms:created>
  <dcterms:modified xsi:type="dcterms:W3CDTF">2021-04-25T16:26:08Z</dcterms:modified>
</cp:coreProperties>
</file>