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74" r:id="rId2"/>
    <p:sldId id="271" r:id="rId3"/>
    <p:sldId id="265" r:id="rId4"/>
    <p:sldId id="257" r:id="rId5"/>
    <p:sldId id="266" r:id="rId6"/>
    <p:sldId id="267" r:id="rId7"/>
    <p:sldId id="259" r:id="rId8"/>
    <p:sldId id="260" r:id="rId9"/>
    <p:sldId id="263" r:id="rId10"/>
    <p:sldId id="273" r:id="rId11"/>
    <p:sldId id="270" r:id="rId12"/>
    <p:sldId id="268" r:id="rId13"/>
    <p:sldId id="261" r:id="rId14"/>
    <p:sldId id="272" r:id="rId15"/>
    <p:sldId id="264" r:id="rId16"/>
    <p:sldId id="258" r:id="rId17"/>
  </p:sldIdLst>
  <p:sldSz cx="10058400" cy="7772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1798" autoAdjust="0"/>
  </p:normalViewPr>
  <p:slideViewPr>
    <p:cSldViewPr snapToGrid="0">
      <p:cViewPr varScale="1">
        <p:scale>
          <a:sx n="94" d="100"/>
          <a:sy n="94" d="100"/>
        </p:scale>
        <p:origin x="178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432DFA-AA83-449D-8126-D781E48E6141}" type="datetimeFigureOut">
              <a:rPr lang="en-US" smtClean="0"/>
              <a:t>4/24/2021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31925" y="1143000"/>
            <a:ext cx="39941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E4411F-8068-4509-82A1-4AD5B8ACF4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3872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31925" y="1143000"/>
            <a:ext cx="399415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E4411F-8068-4509-82A1-4AD5B8ACF4C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91310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31925" y="1143000"/>
            <a:ext cx="399415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E4411F-8068-4509-82A1-4AD5B8ACF4C3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63117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31925" y="1143000"/>
            <a:ext cx="399415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E4411F-8068-4509-82A1-4AD5B8ACF4C3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373444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31925" y="1143000"/>
            <a:ext cx="399415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E4411F-8068-4509-82A1-4AD5B8ACF4C3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30427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31925" y="1143000"/>
            <a:ext cx="399415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E4411F-8068-4509-82A1-4AD5B8ACF4C3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874159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31925" y="1143000"/>
            <a:ext cx="399415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E4411F-8068-4509-82A1-4AD5B8ACF4C3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079226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31925" y="1143000"/>
            <a:ext cx="399415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E4411F-8068-4509-82A1-4AD5B8ACF4C3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780861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31925" y="1143000"/>
            <a:ext cx="399415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E4411F-8068-4509-82A1-4AD5B8ACF4C3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68825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31925" y="1143000"/>
            <a:ext cx="399415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E4411F-8068-4509-82A1-4AD5B8ACF4C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4795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31925" y="1143000"/>
            <a:ext cx="399415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E4411F-8068-4509-82A1-4AD5B8ACF4C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93208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31925" y="1143000"/>
            <a:ext cx="399415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E4411F-8068-4509-82A1-4AD5B8ACF4C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66273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31925" y="1143000"/>
            <a:ext cx="399415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E4411F-8068-4509-82A1-4AD5B8ACF4C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504896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31925" y="1143000"/>
            <a:ext cx="399415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E4411F-8068-4509-82A1-4AD5B8ACF4C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532235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31925" y="1143000"/>
            <a:ext cx="399415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E4411F-8068-4509-82A1-4AD5B8ACF4C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94601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31925" y="1143000"/>
            <a:ext cx="399415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E4411F-8068-4509-82A1-4AD5B8ACF4C3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394428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31925" y="1143000"/>
            <a:ext cx="399415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E4411F-8068-4509-82A1-4AD5B8ACF4C3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48214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E573E4-0C0A-42D6-AD4D-FD04C9256A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57300" y="1272011"/>
            <a:ext cx="7543800" cy="2705947"/>
          </a:xfrm>
        </p:spPr>
        <p:txBody>
          <a:bodyPr anchor="b"/>
          <a:lstStyle>
            <a:lvl1pPr algn="ctr">
              <a:defRPr sz="6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82ED847-04F4-4A89-990A-206ADC0979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57300" y="4082310"/>
            <a:ext cx="7543800" cy="1876530"/>
          </a:xfrm>
        </p:spPr>
        <p:txBody>
          <a:bodyPr/>
          <a:lstStyle>
            <a:lvl1pPr marL="0" indent="0" algn="ctr">
              <a:buNone/>
              <a:defRPr sz="2720"/>
            </a:lvl1pPr>
            <a:lvl2pPr marL="518136" indent="0" algn="ctr">
              <a:buNone/>
              <a:defRPr sz="2267"/>
            </a:lvl2pPr>
            <a:lvl3pPr marL="1036271" indent="0" algn="ctr">
              <a:buNone/>
              <a:defRPr sz="2040"/>
            </a:lvl3pPr>
            <a:lvl4pPr marL="1554407" indent="0" algn="ctr">
              <a:buNone/>
              <a:defRPr sz="1813"/>
            </a:lvl4pPr>
            <a:lvl5pPr marL="2072543" indent="0" algn="ctr">
              <a:buNone/>
              <a:defRPr sz="1813"/>
            </a:lvl5pPr>
            <a:lvl6pPr marL="2590678" indent="0" algn="ctr">
              <a:buNone/>
              <a:defRPr sz="1813"/>
            </a:lvl6pPr>
            <a:lvl7pPr marL="3108814" indent="0" algn="ctr">
              <a:buNone/>
              <a:defRPr sz="1813"/>
            </a:lvl7pPr>
            <a:lvl8pPr marL="3626950" indent="0" algn="ctr">
              <a:buNone/>
              <a:defRPr sz="1813"/>
            </a:lvl8pPr>
            <a:lvl9pPr marL="4145086" indent="0" algn="ctr">
              <a:buNone/>
              <a:defRPr sz="1813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6BFBC0-7A52-4362-9C48-507CA88111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C7595-6971-444C-B569-8F94C9CCE68B}" type="datetimeFigureOut">
              <a:rPr lang="en-US" smtClean="0"/>
              <a:t>4/24/2021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60B606-4553-43E0-95C9-42CF626C7F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A52A6E-648F-479D-A2B6-FDBE17C641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45B98-9948-4936-9B63-847E9C6390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2417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D9890E-503C-498B-80C8-898BEA303E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80AA717-22AF-4F76-BE6A-C9A8CAAAB7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966038-1FA2-4146-8867-F537F05864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C7595-6971-444C-B569-8F94C9CCE68B}" type="datetimeFigureOut">
              <a:rPr lang="en-US" smtClean="0"/>
              <a:t>4/24/2021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D35195-2712-4C7E-9D06-CCB9E24334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778FDE-AA02-4361-962B-0031893F8F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45B98-9948-4936-9B63-847E9C6390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1067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AAAD883-CA51-4091-92E6-022CE6B5BE5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198043" y="413808"/>
            <a:ext cx="2168843" cy="65867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BFAEB36-728E-436A-9B69-FE589BCEB5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91516" y="413808"/>
            <a:ext cx="6380798" cy="65867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521AB6-94FF-4E03-9328-F878E0F66D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C7595-6971-444C-B569-8F94C9CCE68B}" type="datetimeFigureOut">
              <a:rPr lang="en-US" smtClean="0"/>
              <a:t>4/24/2021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CD3EB5-054D-4291-BA4F-F052C297F2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3B5ABD-0989-479E-98E6-19731C4D16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45B98-9948-4936-9B63-847E9C6390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09724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CD1BA5-ADF1-4B4F-BA9D-C1AC56DB2F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B9767E-8E3E-4B7E-A916-1E1621E8BC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3CBE9F-6A68-4927-B93D-3609C280D2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C7595-6971-444C-B569-8F94C9CCE68B}" type="datetimeFigureOut">
              <a:rPr lang="en-US" smtClean="0"/>
              <a:t>4/24/2021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8A5B1E-D648-481C-85E2-4636550011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8F06C6-AE69-4E49-9E99-4D66BEAA54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45B98-9948-4936-9B63-847E9C6390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29677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70CE09-D3C1-4007-B07C-6F2018043B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276" y="1937705"/>
            <a:ext cx="8675370" cy="3233102"/>
          </a:xfrm>
        </p:spPr>
        <p:txBody>
          <a:bodyPr anchor="b"/>
          <a:lstStyle>
            <a:lvl1pPr>
              <a:defRPr sz="6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EBBAE4-F885-4F76-A823-347F3F666D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6276" y="5201393"/>
            <a:ext cx="8675370" cy="1700212"/>
          </a:xfrm>
        </p:spPr>
        <p:txBody>
          <a:bodyPr/>
          <a:lstStyle>
            <a:lvl1pPr marL="0" indent="0">
              <a:buNone/>
              <a:defRPr sz="2720">
                <a:solidFill>
                  <a:schemeClr val="tx1">
                    <a:tint val="75000"/>
                  </a:schemeClr>
                </a:solidFill>
              </a:defRPr>
            </a:lvl1pPr>
            <a:lvl2pPr marL="518136" indent="0">
              <a:buNone/>
              <a:defRPr sz="2267">
                <a:solidFill>
                  <a:schemeClr val="tx1">
                    <a:tint val="75000"/>
                  </a:schemeClr>
                </a:solidFill>
              </a:defRPr>
            </a:lvl2pPr>
            <a:lvl3pPr marL="1036271" indent="0">
              <a:buNone/>
              <a:defRPr sz="2040">
                <a:solidFill>
                  <a:schemeClr val="tx1">
                    <a:tint val="75000"/>
                  </a:schemeClr>
                </a:solidFill>
              </a:defRPr>
            </a:lvl3pPr>
            <a:lvl4pPr marL="1554407" indent="0">
              <a:buNone/>
              <a:defRPr sz="1813">
                <a:solidFill>
                  <a:schemeClr val="tx1">
                    <a:tint val="75000"/>
                  </a:schemeClr>
                </a:solidFill>
              </a:defRPr>
            </a:lvl4pPr>
            <a:lvl5pPr marL="2072543" indent="0">
              <a:buNone/>
              <a:defRPr sz="1813">
                <a:solidFill>
                  <a:schemeClr val="tx1">
                    <a:tint val="75000"/>
                  </a:schemeClr>
                </a:solidFill>
              </a:defRPr>
            </a:lvl5pPr>
            <a:lvl6pPr marL="2590678" indent="0">
              <a:buNone/>
              <a:defRPr sz="1813">
                <a:solidFill>
                  <a:schemeClr val="tx1">
                    <a:tint val="75000"/>
                  </a:schemeClr>
                </a:solidFill>
              </a:defRPr>
            </a:lvl6pPr>
            <a:lvl7pPr marL="3108814" indent="0">
              <a:buNone/>
              <a:defRPr sz="1813">
                <a:solidFill>
                  <a:schemeClr val="tx1">
                    <a:tint val="75000"/>
                  </a:schemeClr>
                </a:solidFill>
              </a:defRPr>
            </a:lvl7pPr>
            <a:lvl8pPr marL="3626950" indent="0">
              <a:buNone/>
              <a:defRPr sz="1813">
                <a:solidFill>
                  <a:schemeClr val="tx1">
                    <a:tint val="75000"/>
                  </a:schemeClr>
                </a:solidFill>
              </a:defRPr>
            </a:lvl8pPr>
            <a:lvl9pPr marL="4145086" indent="0">
              <a:buNone/>
              <a:defRPr sz="181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BAD587-E66F-454A-8C89-DE44B11BFE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C7595-6971-444C-B569-8F94C9CCE68B}" type="datetimeFigureOut">
              <a:rPr lang="en-US" smtClean="0"/>
              <a:t>4/24/2021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EFBB2C-681A-431C-B10A-72609F1998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C0F052-8D9A-4E21-8E1E-541A206E0A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45B98-9948-4936-9B63-847E9C6390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8803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4EA98E-92F7-4C24-A176-7F31337558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3A52EA-BB04-4E5B-B057-CC0B6350C27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91515" y="2069042"/>
            <a:ext cx="4274820" cy="49315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EF18CFC-8656-43B1-8713-50B33E56B3C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092065" y="2069042"/>
            <a:ext cx="4274820" cy="49315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9B14FF9-2887-4CF8-9ACA-9CF535393C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C7595-6971-444C-B569-8F94C9CCE68B}" type="datetimeFigureOut">
              <a:rPr lang="en-US" smtClean="0"/>
              <a:t>4/24/2021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4BE1B0-272F-43F3-8A20-57EE519863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0C05712-8E90-4F8A-8456-926A599F15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45B98-9948-4936-9B63-847E9C6390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1845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7689FB-99A5-4396-9F19-9BAEB4A4CB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2825" y="413810"/>
            <a:ext cx="8675370" cy="150230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419A2CC-5140-4D6A-9B67-9439A338CF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92826" y="1905318"/>
            <a:ext cx="4255174" cy="933767"/>
          </a:xfrm>
        </p:spPr>
        <p:txBody>
          <a:bodyPr anchor="b"/>
          <a:lstStyle>
            <a:lvl1pPr marL="0" indent="0">
              <a:buNone/>
              <a:defRPr sz="2720" b="1"/>
            </a:lvl1pPr>
            <a:lvl2pPr marL="518136" indent="0">
              <a:buNone/>
              <a:defRPr sz="2267" b="1"/>
            </a:lvl2pPr>
            <a:lvl3pPr marL="1036271" indent="0">
              <a:buNone/>
              <a:defRPr sz="2040" b="1"/>
            </a:lvl3pPr>
            <a:lvl4pPr marL="1554407" indent="0">
              <a:buNone/>
              <a:defRPr sz="1813" b="1"/>
            </a:lvl4pPr>
            <a:lvl5pPr marL="2072543" indent="0">
              <a:buNone/>
              <a:defRPr sz="1813" b="1"/>
            </a:lvl5pPr>
            <a:lvl6pPr marL="2590678" indent="0">
              <a:buNone/>
              <a:defRPr sz="1813" b="1"/>
            </a:lvl6pPr>
            <a:lvl7pPr marL="3108814" indent="0">
              <a:buNone/>
              <a:defRPr sz="1813" b="1"/>
            </a:lvl7pPr>
            <a:lvl8pPr marL="3626950" indent="0">
              <a:buNone/>
              <a:defRPr sz="1813" b="1"/>
            </a:lvl8pPr>
            <a:lvl9pPr marL="4145086" indent="0">
              <a:buNone/>
              <a:defRPr sz="181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A13635B-21B8-419A-89F0-D0BF1C01146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92826" y="2839085"/>
            <a:ext cx="4255174" cy="41758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46DB894-956E-4B2D-84C4-1F29AB97021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092065" y="1905318"/>
            <a:ext cx="4276130" cy="933767"/>
          </a:xfrm>
        </p:spPr>
        <p:txBody>
          <a:bodyPr anchor="b"/>
          <a:lstStyle>
            <a:lvl1pPr marL="0" indent="0">
              <a:buNone/>
              <a:defRPr sz="2720" b="1"/>
            </a:lvl1pPr>
            <a:lvl2pPr marL="518136" indent="0">
              <a:buNone/>
              <a:defRPr sz="2267" b="1"/>
            </a:lvl2pPr>
            <a:lvl3pPr marL="1036271" indent="0">
              <a:buNone/>
              <a:defRPr sz="2040" b="1"/>
            </a:lvl3pPr>
            <a:lvl4pPr marL="1554407" indent="0">
              <a:buNone/>
              <a:defRPr sz="1813" b="1"/>
            </a:lvl4pPr>
            <a:lvl5pPr marL="2072543" indent="0">
              <a:buNone/>
              <a:defRPr sz="1813" b="1"/>
            </a:lvl5pPr>
            <a:lvl6pPr marL="2590678" indent="0">
              <a:buNone/>
              <a:defRPr sz="1813" b="1"/>
            </a:lvl6pPr>
            <a:lvl7pPr marL="3108814" indent="0">
              <a:buNone/>
              <a:defRPr sz="1813" b="1"/>
            </a:lvl7pPr>
            <a:lvl8pPr marL="3626950" indent="0">
              <a:buNone/>
              <a:defRPr sz="1813" b="1"/>
            </a:lvl8pPr>
            <a:lvl9pPr marL="4145086" indent="0">
              <a:buNone/>
              <a:defRPr sz="181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6AFDB21-FABE-42BF-B8F9-9084DBD00AC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092065" y="2839085"/>
            <a:ext cx="4276130" cy="41758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97008D9-59DF-4C42-91CF-B7842EF2AA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C7595-6971-444C-B569-8F94C9CCE68B}" type="datetimeFigureOut">
              <a:rPr lang="en-US" smtClean="0"/>
              <a:t>4/24/2021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B0E28D6-AA41-484F-9B6F-582EC5EC86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2485EBB-BC57-442C-9329-74085DBDFD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45B98-9948-4936-9B63-847E9C6390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62374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6D1D7E-C7C3-480B-88F1-B1CFF167F4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50E3BF7-5682-40E5-AABB-AB0F1A5580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C7595-6971-444C-B569-8F94C9CCE68B}" type="datetimeFigureOut">
              <a:rPr lang="en-US" smtClean="0"/>
              <a:t>4/24/2021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A917818-DBAA-4A79-ADF9-D4C7086692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C86F21A-59E3-4B2C-AB15-18345A9DDA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45B98-9948-4936-9B63-847E9C6390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8418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FBB2233-082C-4DC7-88F1-A8C55231F8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C7595-6971-444C-B569-8F94C9CCE68B}" type="datetimeFigureOut">
              <a:rPr lang="en-US" smtClean="0"/>
              <a:t>4/24/2021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ACB07D3-D6C6-4649-A9DB-3491514643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21F4758-5659-49D5-9BA5-36A5AF8356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45B98-9948-4936-9B63-847E9C6390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0052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03CD66-ECBD-4E18-9F46-E42FABBE0C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627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0F44CA-DE2B-435A-8890-9C737D0E77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76130" y="1119082"/>
            <a:ext cx="5092065" cy="5523442"/>
          </a:xfrm>
        </p:spPr>
        <p:txBody>
          <a:bodyPr/>
          <a:lstStyle>
            <a:lvl1pPr>
              <a:defRPr sz="3627"/>
            </a:lvl1pPr>
            <a:lvl2pPr>
              <a:defRPr sz="3173"/>
            </a:lvl2pPr>
            <a:lvl3pPr>
              <a:defRPr sz="2720"/>
            </a:lvl3pPr>
            <a:lvl4pPr>
              <a:defRPr sz="2267"/>
            </a:lvl4pPr>
            <a:lvl5pPr>
              <a:defRPr sz="2267"/>
            </a:lvl5pPr>
            <a:lvl6pPr>
              <a:defRPr sz="2267"/>
            </a:lvl6pPr>
            <a:lvl7pPr>
              <a:defRPr sz="2267"/>
            </a:lvl7pPr>
            <a:lvl8pPr>
              <a:defRPr sz="2267"/>
            </a:lvl8pPr>
            <a:lvl9pPr>
              <a:defRPr sz="226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630C468-B487-477F-9439-E939A6C6D7D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813"/>
            </a:lvl1pPr>
            <a:lvl2pPr marL="518136" indent="0">
              <a:buNone/>
              <a:defRPr sz="1587"/>
            </a:lvl2pPr>
            <a:lvl3pPr marL="1036271" indent="0">
              <a:buNone/>
              <a:defRPr sz="1360"/>
            </a:lvl3pPr>
            <a:lvl4pPr marL="1554407" indent="0">
              <a:buNone/>
              <a:defRPr sz="1133"/>
            </a:lvl4pPr>
            <a:lvl5pPr marL="2072543" indent="0">
              <a:buNone/>
              <a:defRPr sz="1133"/>
            </a:lvl5pPr>
            <a:lvl6pPr marL="2590678" indent="0">
              <a:buNone/>
              <a:defRPr sz="1133"/>
            </a:lvl6pPr>
            <a:lvl7pPr marL="3108814" indent="0">
              <a:buNone/>
              <a:defRPr sz="1133"/>
            </a:lvl7pPr>
            <a:lvl8pPr marL="3626950" indent="0">
              <a:buNone/>
              <a:defRPr sz="1133"/>
            </a:lvl8pPr>
            <a:lvl9pPr marL="4145086" indent="0">
              <a:buNone/>
              <a:defRPr sz="113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66D927B-7C45-4946-8FB2-269BB11FFA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C7595-6971-444C-B569-8F94C9CCE68B}" type="datetimeFigureOut">
              <a:rPr lang="en-US" smtClean="0"/>
              <a:t>4/24/2021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893F7DA-DA70-4783-9B23-6247B2ABAC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5838FD-63D9-459B-98E8-2DAEEB826B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45B98-9948-4936-9B63-847E9C6390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331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9EDF26-450D-4098-9644-48E2739C07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627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9589798-12E4-4485-BF77-119FD2C0192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276130" y="1119082"/>
            <a:ext cx="5092065" cy="5523442"/>
          </a:xfrm>
        </p:spPr>
        <p:txBody>
          <a:bodyPr/>
          <a:lstStyle>
            <a:lvl1pPr marL="0" indent="0">
              <a:buNone/>
              <a:defRPr sz="3627"/>
            </a:lvl1pPr>
            <a:lvl2pPr marL="518136" indent="0">
              <a:buNone/>
              <a:defRPr sz="3173"/>
            </a:lvl2pPr>
            <a:lvl3pPr marL="1036271" indent="0">
              <a:buNone/>
              <a:defRPr sz="2720"/>
            </a:lvl3pPr>
            <a:lvl4pPr marL="1554407" indent="0">
              <a:buNone/>
              <a:defRPr sz="2267"/>
            </a:lvl4pPr>
            <a:lvl5pPr marL="2072543" indent="0">
              <a:buNone/>
              <a:defRPr sz="2267"/>
            </a:lvl5pPr>
            <a:lvl6pPr marL="2590678" indent="0">
              <a:buNone/>
              <a:defRPr sz="2267"/>
            </a:lvl6pPr>
            <a:lvl7pPr marL="3108814" indent="0">
              <a:buNone/>
              <a:defRPr sz="2267"/>
            </a:lvl7pPr>
            <a:lvl8pPr marL="3626950" indent="0">
              <a:buNone/>
              <a:defRPr sz="2267"/>
            </a:lvl8pPr>
            <a:lvl9pPr marL="4145086" indent="0">
              <a:buNone/>
              <a:defRPr sz="2267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5A9FD5B-B70C-4672-88BC-64E85260B7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813"/>
            </a:lvl1pPr>
            <a:lvl2pPr marL="518136" indent="0">
              <a:buNone/>
              <a:defRPr sz="1587"/>
            </a:lvl2pPr>
            <a:lvl3pPr marL="1036271" indent="0">
              <a:buNone/>
              <a:defRPr sz="1360"/>
            </a:lvl3pPr>
            <a:lvl4pPr marL="1554407" indent="0">
              <a:buNone/>
              <a:defRPr sz="1133"/>
            </a:lvl4pPr>
            <a:lvl5pPr marL="2072543" indent="0">
              <a:buNone/>
              <a:defRPr sz="1133"/>
            </a:lvl5pPr>
            <a:lvl6pPr marL="2590678" indent="0">
              <a:buNone/>
              <a:defRPr sz="1133"/>
            </a:lvl6pPr>
            <a:lvl7pPr marL="3108814" indent="0">
              <a:buNone/>
              <a:defRPr sz="1133"/>
            </a:lvl7pPr>
            <a:lvl8pPr marL="3626950" indent="0">
              <a:buNone/>
              <a:defRPr sz="1133"/>
            </a:lvl8pPr>
            <a:lvl9pPr marL="4145086" indent="0">
              <a:buNone/>
              <a:defRPr sz="113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64B8672-FF0C-4EEE-BE76-2952321124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C7595-6971-444C-B569-8F94C9CCE68B}" type="datetimeFigureOut">
              <a:rPr lang="en-US" smtClean="0"/>
              <a:t>4/24/2021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379ED1-35B2-4BF6-A1F6-30066D7934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53B1E7C-D6A3-4C58-9CD8-8B8A289FC2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45B98-9948-4936-9B63-847E9C6390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73769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2C31B56-E42C-46D1-AE17-B3FB8EFEF9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1515" y="413810"/>
            <a:ext cx="8675370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683055-A24D-44D0-9E25-3893761313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91515" y="2069042"/>
            <a:ext cx="8675370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931AA1-8521-45A4-8623-B04A7504FC2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1515" y="7203864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4C7595-6971-444C-B569-8F94C9CCE68B}" type="datetimeFigureOut">
              <a:rPr lang="en-US" smtClean="0"/>
              <a:t>4/24/2021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356F2C-AE21-4D35-84CE-A9FDB94A20C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31845" y="7203864"/>
            <a:ext cx="339471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4B3A06-2C32-410C-B4E9-E1D444D815F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103745" y="7203864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B45B98-9948-4936-9B63-847E9C6390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2795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1036271" rtl="0" eaLnBrk="1" latinLnBrk="0" hangingPunct="1">
        <a:lnSpc>
          <a:spcPct val="90000"/>
        </a:lnSpc>
        <a:spcBef>
          <a:spcPct val="0"/>
        </a:spcBef>
        <a:buNone/>
        <a:defRPr sz="498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9068" indent="-259068" algn="l" defTabSz="1036271" rtl="0" eaLnBrk="1" latinLnBrk="0" hangingPunct="1">
        <a:lnSpc>
          <a:spcPct val="90000"/>
        </a:lnSpc>
        <a:spcBef>
          <a:spcPts val="1133"/>
        </a:spcBef>
        <a:buFont typeface="Arial" panose="020B0604020202020204" pitchFamily="34" charset="0"/>
        <a:buChar char="•"/>
        <a:defRPr sz="3173" kern="1200">
          <a:solidFill>
            <a:schemeClr val="tx1"/>
          </a:solidFill>
          <a:latin typeface="+mn-lt"/>
          <a:ea typeface="+mn-ea"/>
          <a:cs typeface="+mn-cs"/>
        </a:defRPr>
      </a:lvl1pPr>
      <a:lvl2pPr marL="777204" indent="-259068" algn="l" defTabSz="1036271" rtl="0" eaLnBrk="1" latinLnBrk="0" hangingPunct="1">
        <a:lnSpc>
          <a:spcPct val="90000"/>
        </a:lnSpc>
        <a:spcBef>
          <a:spcPts val="568"/>
        </a:spcBef>
        <a:buFont typeface="Arial" panose="020B0604020202020204" pitchFamily="34" charset="0"/>
        <a:buChar char="•"/>
        <a:defRPr sz="2720" kern="1200">
          <a:solidFill>
            <a:schemeClr val="tx1"/>
          </a:solidFill>
          <a:latin typeface="+mn-lt"/>
          <a:ea typeface="+mn-ea"/>
          <a:cs typeface="+mn-cs"/>
        </a:defRPr>
      </a:lvl2pPr>
      <a:lvl3pPr marL="1295339" indent="-259068" algn="l" defTabSz="1036271" rtl="0" eaLnBrk="1" latinLnBrk="0" hangingPunct="1">
        <a:lnSpc>
          <a:spcPct val="90000"/>
        </a:lnSpc>
        <a:spcBef>
          <a:spcPts val="568"/>
        </a:spcBef>
        <a:buFont typeface="Arial" panose="020B0604020202020204" pitchFamily="34" charset="0"/>
        <a:buChar char="•"/>
        <a:defRPr sz="2267" kern="1200">
          <a:solidFill>
            <a:schemeClr val="tx1"/>
          </a:solidFill>
          <a:latin typeface="+mn-lt"/>
          <a:ea typeface="+mn-ea"/>
          <a:cs typeface="+mn-cs"/>
        </a:defRPr>
      </a:lvl3pPr>
      <a:lvl4pPr marL="1813475" indent="-259068" algn="l" defTabSz="1036271" rtl="0" eaLnBrk="1" latinLnBrk="0" hangingPunct="1">
        <a:lnSpc>
          <a:spcPct val="90000"/>
        </a:lnSpc>
        <a:spcBef>
          <a:spcPts val="568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4pPr>
      <a:lvl5pPr marL="2331611" indent="-259068" algn="l" defTabSz="1036271" rtl="0" eaLnBrk="1" latinLnBrk="0" hangingPunct="1">
        <a:lnSpc>
          <a:spcPct val="90000"/>
        </a:lnSpc>
        <a:spcBef>
          <a:spcPts val="568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5pPr>
      <a:lvl6pPr marL="2849746" indent="-259068" algn="l" defTabSz="1036271" rtl="0" eaLnBrk="1" latinLnBrk="0" hangingPunct="1">
        <a:lnSpc>
          <a:spcPct val="90000"/>
        </a:lnSpc>
        <a:spcBef>
          <a:spcPts val="568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6pPr>
      <a:lvl7pPr marL="3367882" indent="-259068" algn="l" defTabSz="1036271" rtl="0" eaLnBrk="1" latinLnBrk="0" hangingPunct="1">
        <a:lnSpc>
          <a:spcPct val="90000"/>
        </a:lnSpc>
        <a:spcBef>
          <a:spcPts val="568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7pPr>
      <a:lvl8pPr marL="3886018" indent="-259068" algn="l" defTabSz="1036271" rtl="0" eaLnBrk="1" latinLnBrk="0" hangingPunct="1">
        <a:lnSpc>
          <a:spcPct val="90000"/>
        </a:lnSpc>
        <a:spcBef>
          <a:spcPts val="568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8pPr>
      <a:lvl9pPr marL="4404153" indent="-259068" algn="l" defTabSz="1036271" rtl="0" eaLnBrk="1" latinLnBrk="0" hangingPunct="1">
        <a:lnSpc>
          <a:spcPct val="90000"/>
        </a:lnSpc>
        <a:spcBef>
          <a:spcPts val="568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36271" rtl="0" eaLnBrk="1" latinLnBrk="0" hangingPunct="1">
        <a:defRPr sz="2040" kern="1200">
          <a:solidFill>
            <a:schemeClr val="tx1"/>
          </a:solidFill>
          <a:latin typeface="+mn-lt"/>
          <a:ea typeface="+mn-ea"/>
          <a:cs typeface="+mn-cs"/>
        </a:defRPr>
      </a:lvl1pPr>
      <a:lvl2pPr marL="518136" algn="l" defTabSz="1036271" rtl="0" eaLnBrk="1" latinLnBrk="0" hangingPunct="1"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1036271" algn="l" defTabSz="1036271" rtl="0" eaLnBrk="1" latinLnBrk="0" hangingPunct="1">
        <a:defRPr sz="2040" kern="1200">
          <a:solidFill>
            <a:schemeClr val="tx1"/>
          </a:solidFill>
          <a:latin typeface="+mn-lt"/>
          <a:ea typeface="+mn-ea"/>
          <a:cs typeface="+mn-cs"/>
        </a:defRPr>
      </a:lvl3pPr>
      <a:lvl4pPr marL="1554407" algn="l" defTabSz="1036271" rtl="0" eaLnBrk="1" latinLnBrk="0" hangingPunct="1">
        <a:defRPr sz="2040" kern="1200">
          <a:solidFill>
            <a:schemeClr val="tx1"/>
          </a:solidFill>
          <a:latin typeface="+mn-lt"/>
          <a:ea typeface="+mn-ea"/>
          <a:cs typeface="+mn-cs"/>
        </a:defRPr>
      </a:lvl4pPr>
      <a:lvl5pPr marL="2072543" algn="l" defTabSz="1036271" rtl="0" eaLnBrk="1" latinLnBrk="0" hangingPunct="1">
        <a:defRPr sz="2040" kern="1200">
          <a:solidFill>
            <a:schemeClr val="tx1"/>
          </a:solidFill>
          <a:latin typeface="+mn-lt"/>
          <a:ea typeface="+mn-ea"/>
          <a:cs typeface="+mn-cs"/>
        </a:defRPr>
      </a:lvl5pPr>
      <a:lvl6pPr marL="2590678" algn="l" defTabSz="1036271" rtl="0" eaLnBrk="1" latinLnBrk="0" hangingPunct="1">
        <a:defRPr sz="2040" kern="1200">
          <a:solidFill>
            <a:schemeClr val="tx1"/>
          </a:solidFill>
          <a:latin typeface="+mn-lt"/>
          <a:ea typeface="+mn-ea"/>
          <a:cs typeface="+mn-cs"/>
        </a:defRPr>
      </a:lvl6pPr>
      <a:lvl7pPr marL="3108814" algn="l" defTabSz="1036271" rtl="0" eaLnBrk="1" latinLnBrk="0" hangingPunct="1">
        <a:defRPr sz="2040" kern="1200">
          <a:solidFill>
            <a:schemeClr val="tx1"/>
          </a:solidFill>
          <a:latin typeface="+mn-lt"/>
          <a:ea typeface="+mn-ea"/>
          <a:cs typeface="+mn-cs"/>
        </a:defRPr>
      </a:lvl7pPr>
      <a:lvl8pPr marL="3626950" algn="l" defTabSz="1036271" rtl="0" eaLnBrk="1" latinLnBrk="0" hangingPunct="1">
        <a:defRPr sz="2040" kern="1200">
          <a:solidFill>
            <a:schemeClr val="tx1"/>
          </a:solidFill>
          <a:latin typeface="+mn-lt"/>
          <a:ea typeface="+mn-ea"/>
          <a:cs typeface="+mn-cs"/>
        </a:defRPr>
      </a:lvl8pPr>
      <a:lvl9pPr marL="4145086" algn="l" defTabSz="1036271" rtl="0" eaLnBrk="1" latinLnBrk="0" hangingPunct="1">
        <a:defRPr sz="20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4A70FE31-FF3D-413D-B7AA-84D29D91DA78}"/>
              </a:ext>
            </a:extLst>
          </p:cNvPr>
          <p:cNvSpPr/>
          <p:nvPr/>
        </p:nvSpPr>
        <p:spPr>
          <a:xfrm>
            <a:off x="5741589" y="5508240"/>
            <a:ext cx="822960" cy="914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0" dirty="0">
              <a:solidFill>
                <a:schemeClr val="tx1">
                  <a:lumMod val="85000"/>
                  <a:lumOff val="15000"/>
                </a:schemeClr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2710521-9E48-4C4C-97D3-5D5EC77CC7C9}"/>
              </a:ext>
            </a:extLst>
          </p:cNvPr>
          <p:cNvSpPr/>
          <p:nvPr/>
        </p:nvSpPr>
        <p:spPr>
          <a:xfrm>
            <a:off x="6689304" y="5508240"/>
            <a:ext cx="822960" cy="914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0" dirty="0">
              <a:solidFill>
                <a:schemeClr val="tx1">
                  <a:lumMod val="85000"/>
                  <a:lumOff val="15000"/>
                </a:schemeClr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B0CA6698-F711-4515-8D76-1CBC8E1F6F7C}"/>
              </a:ext>
            </a:extLst>
          </p:cNvPr>
          <p:cNvSpPr/>
          <p:nvPr/>
        </p:nvSpPr>
        <p:spPr>
          <a:xfrm>
            <a:off x="7637019" y="5508240"/>
            <a:ext cx="822960" cy="914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0" dirty="0">
              <a:solidFill>
                <a:schemeClr val="tx1">
                  <a:lumMod val="85000"/>
                  <a:lumOff val="15000"/>
                </a:schemeClr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CC95D02-20E2-459E-BF09-F6567B4742DD}"/>
              </a:ext>
            </a:extLst>
          </p:cNvPr>
          <p:cNvSpPr/>
          <p:nvPr/>
        </p:nvSpPr>
        <p:spPr>
          <a:xfrm>
            <a:off x="8584734" y="5508240"/>
            <a:ext cx="822960" cy="914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0" dirty="0">
              <a:solidFill>
                <a:schemeClr val="tx1">
                  <a:lumMod val="85000"/>
                  <a:lumOff val="15000"/>
                </a:schemeClr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D624C3EA-7093-4029-AFF1-D75A902F6B41}"/>
              </a:ext>
            </a:extLst>
          </p:cNvPr>
          <p:cNvSpPr txBox="1"/>
          <p:nvPr/>
        </p:nvSpPr>
        <p:spPr>
          <a:xfrm>
            <a:off x="331097" y="6943080"/>
            <a:ext cx="6107762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b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What do these words have in common?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82AF1120-8BB4-49A1-9DD0-FA276E290640}"/>
              </a:ext>
            </a:extLst>
          </p:cNvPr>
          <p:cNvSpPr/>
          <p:nvPr/>
        </p:nvSpPr>
        <p:spPr>
          <a:xfrm>
            <a:off x="5736509" y="4090603"/>
            <a:ext cx="822960" cy="9144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0" dirty="0">
              <a:solidFill>
                <a:schemeClr val="tx1">
                  <a:lumMod val="85000"/>
                  <a:lumOff val="15000"/>
                </a:schemeClr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81474857-B94F-4055-A572-61438D566C24}"/>
              </a:ext>
            </a:extLst>
          </p:cNvPr>
          <p:cNvSpPr/>
          <p:nvPr/>
        </p:nvSpPr>
        <p:spPr>
          <a:xfrm>
            <a:off x="6684224" y="4090603"/>
            <a:ext cx="822960" cy="9144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0" dirty="0">
              <a:solidFill>
                <a:schemeClr val="tx1">
                  <a:lumMod val="85000"/>
                  <a:lumOff val="15000"/>
                </a:schemeClr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4E79D48A-F192-4392-A707-268B3DF3B5E2}"/>
              </a:ext>
            </a:extLst>
          </p:cNvPr>
          <p:cNvSpPr/>
          <p:nvPr/>
        </p:nvSpPr>
        <p:spPr>
          <a:xfrm>
            <a:off x="7631939" y="4090603"/>
            <a:ext cx="822960" cy="9144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0" dirty="0">
              <a:solidFill>
                <a:schemeClr val="tx1">
                  <a:lumMod val="85000"/>
                  <a:lumOff val="15000"/>
                </a:schemeClr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B5E58CE9-1641-4D4B-A158-91C3D6BD8334}"/>
              </a:ext>
            </a:extLst>
          </p:cNvPr>
          <p:cNvSpPr/>
          <p:nvPr/>
        </p:nvSpPr>
        <p:spPr>
          <a:xfrm>
            <a:off x="8579654" y="4090603"/>
            <a:ext cx="822960" cy="9144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0" dirty="0">
              <a:solidFill>
                <a:schemeClr val="tx1">
                  <a:lumMod val="85000"/>
                  <a:lumOff val="15000"/>
                </a:schemeClr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98FE2630-967E-419E-8E97-8A0AC2886128}"/>
              </a:ext>
            </a:extLst>
          </p:cNvPr>
          <p:cNvSpPr txBox="1"/>
          <p:nvPr/>
        </p:nvSpPr>
        <p:spPr>
          <a:xfrm>
            <a:off x="255710" y="299635"/>
            <a:ext cx="743184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b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Energy Scramble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363884DA-B2F9-4FCB-AB5E-E342D1DD57C9}"/>
              </a:ext>
            </a:extLst>
          </p:cNvPr>
          <p:cNvSpPr txBox="1"/>
          <p:nvPr/>
        </p:nvSpPr>
        <p:spPr>
          <a:xfrm>
            <a:off x="255710" y="1665862"/>
            <a:ext cx="9375970" cy="20159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For each of the challenges, calculate the energy represented. There will only be 4 unique answers across all 15 problems. </a:t>
            </a:r>
          </a:p>
          <a:p>
            <a:endParaRPr lang="en-US" sz="250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r>
              <a:rPr lang="en-US" sz="25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For all problems that have the same number answer, unscramble the letters to form a word and record it below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76E11A8D-7810-4D9C-BEDC-F5119F6E01F2}"/>
              </a:ext>
            </a:extLst>
          </p:cNvPr>
          <p:cNvSpPr/>
          <p:nvPr/>
        </p:nvSpPr>
        <p:spPr>
          <a:xfrm>
            <a:off x="629454" y="5508240"/>
            <a:ext cx="822960" cy="9144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0" dirty="0">
              <a:solidFill>
                <a:schemeClr val="tx1">
                  <a:lumMod val="85000"/>
                  <a:lumOff val="15000"/>
                </a:schemeClr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F0ABFFB8-F52F-4F6F-9086-5FB6B7209577}"/>
              </a:ext>
            </a:extLst>
          </p:cNvPr>
          <p:cNvSpPr/>
          <p:nvPr/>
        </p:nvSpPr>
        <p:spPr>
          <a:xfrm>
            <a:off x="1577169" y="5508240"/>
            <a:ext cx="822960" cy="9144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0" dirty="0">
              <a:solidFill>
                <a:schemeClr val="tx1">
                  <a:lumMod val="85000"/>
                  <a:lumOff val="15000"/>
                </a:schemeClr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A90687C7-E76F-414E-A101-BD9A00480D6F}"/>
              </a:ext>
            </a:extLst>
          </p:cNvPr>
          <p:cNvSpPr/>
          <p:nvPr/>
        </p:nvSpPr>
        <p:spPr>
          <a:xfrm>
            <a:off x="2524884" y="5508240"/>
            <a:ext cx="822960" cy="9144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0" dirty="0">
              <a:solidFill>
                <a:schemeClr val="tx1">
                  <a:lumMod val="85000"/>
                  <a:lumOff val="15000"/>
                </a:schemeClr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BFEB3678-9167-41AF-A0E3-6D8D6B392F46}"/>
              </a:ext>
            </a:extLst>
          </p:cNvPr>
          <p:cNvSpPr/>
          <p:nvPr/>
        </p:nvSpPr>
        <p:spPr>
          <a:xfrm>
            <a:off x="3472599" y="5508240"/>
            <a:ext cx="822960" cy="9144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0" dirty="0">
              <a:solidFill>
                <a:schemeClr val="tx1">
                  <a:lumMod val="85000"/>
                  <a:lumOff val="15000"/>
                </a:schemeClr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017E5032-11DB-4DD4-AA61-55CFDF5E3521}"/>
              </a:ext>
            </a:extLst>
          </p:cNvPr>
          <p:cNvSpPr/>
          <p:nvPr/>
        </p:nvSpPr>
        <p:spPr>
          <a:xfrm>
            <a:off x="624374" y="4095620"/>
            <a:ext cx="822960" cy="9144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0" dirty="0">
              <a:solidFill>
                <a:schemeClr val="tx1">
                  <a:lumMod val="85000"/>
                  <a:lumOff val="15000"/>
                </a:schemeClr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0BBEB09D-EB5E-41D2-85EC-A69F64DF7EFB}"/>
              </a:ext>
            </a:extLst>
          </p:cNvPr>
          <p:cNvSpPr/>
          <p:nvPr/>
        </p:nvSpPr>
        <p:spPr>
          <a:xfrm>
            <a:off x="1572089" y="4095620"/>
            <a:ext cx="822960" cy="9144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0" dirty="0">
              <a:solidFill>
                <a:schemeClr val="tx1">
                  <a:lumMod val="85000"/>
                  <a:lumOff val="15000"/>
                </a:schemeClr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D648A002-7A29-4EB3-92F5-68DDB1B4F103}"/>
              </a:ext>
            </a:extLst>
          </p:cNvPr>
          <p:cNvSpPr/>
          <p:nvPr/>
        </p:nvSpPr>
        <p:spPr>
          <a:xfrm>
            <a:off x="2519804" y="4095620"/>
            <a:ext cx="822960" cy="9144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0" dirty="0">
              <a:solidFill>
                <a:schemeClr val="tx1">
                  <a:lumMod val="85000"/>
                  <a:lumOff val="15000"/>
                </a:schemeClr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55730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7A44CC-72AD-4478-ABEA-4E120D33E60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729789" y="433810"/>
            <a:ext cx="6087979" cy="3084860"/>
          </a:xfrm>
        </p:spPr>
        <p:txBody>
          <a:bodyPr anchor="t">
            <a:noAutofit/>
          </a:bodyPr>
          <a:lstStyle/>
          <a:p>
            <a:r>
              <a:rPr lang="en-US" sz="3200" dirty="0"/>
              <a:t>If the average solar intensity is about 500 W/m</a:t>
            </a:r>
            <a:r>
              <a:rPr lang="en-US" sz="3200" baseline="30000" dirty="0"/>
              <a:t>2</a:t>
            </a:r>
            <a:r>
              <a:rPr lang="en-US" sz="3200" dirty="0"/>
              <a:t>, how much energy is produced in 26 s by 5 m</a:t>
            </a:r>
            <a:r>
              <a:rPr lang="en-US" sz="3200" baseline="30000" dirty="0"/>
              <a:t>2</a:t>
            </a:r>
            <a:r>
              <a:rPr lang="en-US" sz="3200" dirty="0"/>
              <a:t> worth of solar panels at 25% efficiency?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5DF1337-5F5D-48E0-AC51-7694263FF901}"/>
              </a:ext>
            </a:extLst>
          </p:cNvPr>
          <p:cNvSpPr/>
          <p:nvPr/>
        </p:nvSpPr>
        <p:spPr>
          <a:xfrm>
            <a:off x="0" y="3886200"/>
            <a:ext cx="3448119" cy="1295400"/>
          </a:xfrm>
          <a:prstGeom prst="rect">
            <a:avLst/>
          </a:prstGeom>
          <a:ln w="28575"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720" dirty="0">
                <a:latin typeface="Montserrat" panose="00000500000000000000" pitchFamily="50" charset="0"/>
              </a:rPr>
              <a:t>Energy Produced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B8E13FD-CBE2-437B-AA00-E5BD797DF0FE}"/>
              </a:ext>
            </a:extLst>
          </p:cNvPr>
          <p:cNvSpPr/>
          <p:nvPr/>
        </p:nvSpPr>
        <p:spPr>
          <a:xfrm>
            <a:off x="0" y="5181600"/>
            <a:ext cx="3448119" cy="2590800"/>
          </a:xfrm>
          <a:prstGeom prst="rect">
            <a:avLst/>
          </a:prstGeom>
          <a:solidFill>
            <a:schemeClr val="bg1"/>
          </a:solidFill>
          <a:ln w="28575"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20" dirty="0">
              <a:latin typeface="Montserrat" panose="00000500000000000000" pitchFamily="50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F177EEA-3161-4199-B03C-6A1C5336D898}"/>
              </a:ext>
            </a:extLst>
          </p:cNvPr>
          <p:cNvSpPr/>
          <p:nvPr/>
        </p:nvSpPr>
        <p:spPr>
          <a:xfrm>
            <a:off x="0" y="0"/>
            <a:ext cx="3448119" cy="3886200"/>
          </a:xfrm>
          <a:prstGeom prst="rect">
            <a:avLst/>
          </a:prstGeom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553" b="1" dirty="0">
                <a:effectLst>
                  <a:innerShdw blurRad="63500" dir="13500000">
                    <a:prstClr val="black">
                      <a:alpha val="50000"/>
                    </a:prstClr>
                  </a:innerShdw>
                </a:effectLst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L</a:t>
            </a:r>
          </a:p>
        </p:txBody>
      </p:sp>
    </p:spTree>
    <p:extLst>
      <p:ext uri="{BB962C8B-B14F-4D97-AF65-F5344CB8AC3E}">
        <p14:creationId xmlns:p14="http://schemas.microsoft.com/office/powerpoint/2010/main" val="34907596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7A44CC-72AD-4478-ABEA-4E120D33E60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717758" y="433810"/>
            <a:ext cx="6100010" cy="3084860"/>
          </a:xfrm>
        </p:spPr>
        <p:txBody>
          <a:bodyPr anchor="t">
            <a:noAutofit/>
          </a:bodyPr>
          <a:lstStyle/>
          <a:p>
            <a:r>
              <a:rPr lang="en-US" sz="3200" dirty="0"/>
              <a:t>A 15.625-kg cannon ball is launched upwards at 15 m/s. How much kinetic energy does it have 10 meters above its launch height?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0B95BB8-F57A-4DA8-894D-0763D4320322}"/>
              </a:ext>
            </a:extLst>
          </p:cNvPr>
          <p:cNvSpPr/>
          <p:nvPr/>
        </p:nvSpPr>
        <p:spPr>
          <a:xfrm>
            <a:off x="0" y="3886200"/>
            <a:ext cx="3448119" cy="1295400"/>
          </a:xfrm>
          <a:prstGeom prst="rect">
            <a:avLst/>
          </a:prstGeom>
          <a:ln w="28575"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720" dirty="0">
                <a:latin typeface="Montserrat" panose="00000500000000000000" pitchFamily="50" charset="0"/>
              </a:rPr>
              <a:t>Kinetic Energy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219196C-703D-4044-BC33-C6820191D4F7}"/>
              </a:ext>
            </a:extLst>
          </p:cNvPr>
          <p:cNvSpPr/>
          <p:nvPr/>
        </p:nvSpPr>
        <p:spPr>
          <a:xfrm>
            <a:off x="0" y="5181600"/>
            <a:ext cx="3448119" cy="2590800"/>
          </a:xfrm>
          <a:prstGeom prst="rect">
            <a:avLst/>
          </a:prstGeom>
          <a:solidFill>
            <a:schemeClr val="bg1"/>
          </a:solidFill>
          <a:ln w="28575"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20" dirty="0">
              <a:latin typeface="Montserrat" panose="00000500000000000000" pitchFamily="50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F177EEA-3161-4199-B03C-6A1C5336D898}"/>
              </a:ext>
            </a:extLst>
          </p:cNvPr>
          <p:cNvSpPr/>
          <p:nvPr/>
        </p:nvSpPr>
        <p:spPr>
          <a:xfrm>
            <a:off x="0" y="0"/>
            <a:ext cx="3448119" cy="3886200"/>
          </a:xfrm>
          <a:prstGeom prst="rect">
            <a:avLst/>
          </a:prstGeom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553" b="1" dirty="0">
                <a:effectLst>
                  <a:innerShdw blurRad="63500" dir="13500000">
                    <a:prstClr val="black">
                      <a:alpha val="50000"/>
                    </a:prstClr>
                  </a:innerShdw>
                </a:effectLst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M</a:t>
            </a:r>
          </a:p>
        </p:txBody>
      </p:sp>
    </p:spTree>
    <p:extLst>
      <p:ext uri="{BB962C8B-B14F-4D97-AF65-F5344CB8AC3E}">
        <p14:creationId xmlns:p14="http://schemas.microsoft.com/office/powerpoint/2010/main" val="8303612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7A44CC-72AD-4478-ABEA-4E120D33E60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765884" y="494060"/>
            <a:ext cx="5943600" cy="2301595"/>
          </a:xfrm>
        </p:spPr>
        <p:txBody>
          <a:bodyPr anchor="t">
            <a:noAutofit/>
          </a:bodyPr>
          <a:lstStyle/>
          <a:p>
            <a:r>
              <a:rPr lang="en-US" sz="3600" dirty="0"/>
              <a:t>The heat energy required to boil off 8 grams of a liquid substance with the properties shown below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7BC59BF1-3A5A-4E91-B501-BF287E51C0A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934734"/>
              </p:ext>
            </p:extLst>
          </p:nvPr>
        </p:nvGraphicFramePr>
        <p:xfrm>
          <a:off x="4796228" y="5565034"/>
          <a:ext cx="5024565" cy="2012128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3082556">
                  <a:extLst>
                    <a:ext uri="{9D8B030D-6E8A-4147-A177-3AD203B41FA5}">
                      <a16:colId xmlns:a16="http://schemas.microsoft.com/office/drawing/2014/main" val="216789362"/>
                    </a:ext>
                  </a:extLst>
                </a:gridCol>
                <a:gridCol w="1942009">
                  <a:extLst>
                    <a:ext uri="{9D8B030D-6E8A-4147-A177-3AD203B41FA5}">
                      <a16:colId xmlns:a16="http://schemas.microsoft.com/office/drawing/2014/main" val="1339187106"/>
                    </a:ext>
                  </a:extLst>
                </a:gridCol>
              </a:tblGrid>
              <a:tr h="50303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kern="1200" dirty="0">
                          <a:solidFill>
                            <a:schemeClr val="tx1"/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Specific Heat of Solid</a:t>
                      </a:r>
                    </a:p>
                  </a:txBody>
                  <a:tcPr marL="103632" marR="103632" marT="51816" marB="51816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2520 J </a:t>
                      </a:r>
                      <a:r>
                        <a:rPr lang="en-US" sz="1800" b="0" baseline="0" dirty="0">
                          <a:solidFill>
                            <a:schemeClr val="tx1"/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kg</a:t>
                      </a:r>
                      <a:r>
                        <a:rPr lang="en-US" sz="1800" b="0" baseline="30000" dirty="0">
                          <a:solidFill>
                            <a:schemeClr val="tx1"/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-1</a:t>
                      </a:r>
                      <a:r>
                        <a:rPr lang="en-US" sz="1800" b="0" baseline="0" dirty="0">
                          <a:solidFill>
                            <a:schemeClr val="tx1"/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 K</a:t>
                      </a:r>
                      <a:r>
                        <a:rPr lang="en-US" sz="1800" b="0" baseline="30000" dirty="0">
                          <a:solidFill>
                            <a:schemeClr val="tx1"/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-1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103632" marR="103632" marT="51816" marB="51816" anchor="ctr"/>
                </a:tc>
                <a:extLst>
                  <a:ext uri="{0D108BD9-81ED-4DB2-BD59-A6C34878D82A}">
                    <a16:rowId xmlns:a16="http://schemas.microsoft.com/office/drawing/2014/main" val="2149267601"/>
                  </a:ext>
                </a:extLst>
              </a:tr>
              <a:tr h="50303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kern="1200" dirty="0">
                          <a:solidFill>
                            <a:schemeClr val="tx1"/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Specific Heat of Liquid</a:t>
                      </a:r>
                    </a:p>
                  </a:txBody>
                  <a:tcPr marL="103632" marR="103632" marT="51816" marB="51816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kern="1200" dirty="0">
                          <a:solidFill>
                            <a:schemeClr val="tx1"/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4315 J </a:t>
                      </a:r>
                      <a:r>
                        <a:rPr lang="en-US" sz="1800" b="0" baseline="0" dirty="0">
                          <a:solidFill>
                            <a:schemeClr val="tx1"/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kg</a:t>
                      </a:r>
                      <a:r>
                        <a:rPr lang="en-US" sz="1800" b="0" baseline="30000" dirty="0">
                          <a:solidFill>
                            <a:schemeClr val="tx1"/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-1</a:t>
                      </a:r>
                      <a:r>
                        <a:rPr lang="en-US" sz="1800" b="0" baseline="0" dirty="0">
                          <a:solidFill>
                            <a:schemeClr val="tx1"/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 K</a:t>
                      </a:r>
                      <a:r>
                        <a:rPr lang="en-US" sz="1800" b="0" baseline="30000" dirty="0">
                          <a:solidFill>
                            <a:schemeClr val="tx1"/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-1</a:t>
                      </a:r>
                      <a:endParaRPr lang="en-US" sz="1800" b="0" kern="1200" dirty="0">
                        <a:solidFill>
                          <a:schemeClr val="tx1"/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103632" marR="103632" marT="51816" marB="51816" anchor="ctr"/>
                </a:tc>
                <a:extLst>
                  <a:ext uri="{0D108BD9-81ED-4DB2-BD59-A6C34878D82A}">
                    <a16:rowId xmlns:a16="http://schemas.microsoft.com/office/drawing/2014/main" val="1845802994"/>
                  </a:ext>
                </a:extLst>
              </a:tr>
              <a:tr h="50303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kern="1200" dirty="0">
                          <a:solidFill>
                            <a:schemeClr val="tx1"/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Latent Heat of Fusion</a:t>
                      </a:r>
                    </a:p>
                  </a:txBody>
                  <a:tcPr marL="103632" marR="103632" marT="51816" marB="51816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392,400</a:t>
                      </a:r>
                      <a:r>
                        <a:rPr lang="en-US" sz="1800" b="0" baseline="0" dirty="0">
                          <a:solidFill>
                            <a:schemeClr val="tx1"/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 J kg</a:t>
                      </a:r>
                      <a:r>
                        <a:rPr lang="en-US" sz="1800" b="0" baseline="30000" dirty="0">
                          <a:solidFill>
                            <a:schemeClr val="tx1"/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-1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103632" marR="103632" marT="51816" marB="51816" anchor="ctr"/>
                </a:tc>
                <a:extLst>
                  <a:ext uri="{0D108BD9-81ED-4DB2-BD59-A6C34878D82A}">
                    <a16:rowId xmlns:a16="http://schemas.microsoft.com/office/drawing/2014/main" val="3047203156"/>
                  </a:ext>
                </a:extLst>
              </a:tr>
              <a:tr h="50303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kern="1200" dirty="0">
                          <a:solidFill>
                            <a:schemeClr val="tx1"/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Latent Heat</a:t>
                      </a:r>
                      <a:r>
                        <a:rPr lang="en-US" sz="1800" b="0" kern="1200" baseline="0" dirty="0">
                          <a:solidFill>
                            <a:schemeClr val="tx1"/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 of Vaporization</a:t>
                      </a:r>
                      <a:endParaRPr lang="en-US" sz="1800" b="0" kern="1200" dirty="0">
                        <a:solidFill>
                          <a:schemeClr val="tx1"/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103632" marR="103632" marT="51816" marB="51816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kern="1200" dirty="0">
                          <a:solidFill>
                            <a:schemeClr val="tx1"/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2,031,250</a:t>
                      </a:r>
                      <a:r>
                        <a:rPr lang="en-US" sz="1800" b="0" kern="1200" baseline="0" dirty="0">
                          <a:solidFill>
                            <a:schemeClr val="tx1"/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 J kg</a:t>
                      </a:r>
                      <a:r>
                        <a:rPr lang="en-US" sz="1800" b="0" kern="1200" baseline="30000" dirty="0">
                          <a:solidFill>
                            <a:schemeClr val="tx1"/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-1</a:t>
                      </a:r>
                      <a:endParaRPr lang="en-US" sz="1800" b="0" kern="1200" dirty="0">
                        <a:solidFill>
                          <a:schemeClr val="tx1"/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103632" marR="103632" marT="51816" marB="51816" anchor="ctr"/>
                </a:tc>
                <a:extLst>
                  <a:ext uri="{0D108BD9-81ED-4DB2-BD59-A6C34878D82A}">
                    <a16:rowId xmlns:a16="http://schemas.microsoft.com/office/drawing/2014/main" val="1314609144"/>
                  </a:ext>
                </a:extLst>
              </a:tr>
            </a:tbl>
          </a:graphicData>
        </a:graphic>
      </p:graphicFrame>
      <p:sp>
        <p:nvSpPr>
          <p:cNvPr id="8" name="Rectangle 7">
            <a:extLst>
              <a:ext uri="{FF2B5EF4-FFF2-40B4-BE49-F238E27FC236}">
                <a16:creationId xmlns:a16="http://schemas.microsoft.com/office/drawing/2014/main" id="{1503B5A9-C3C1-4E8A-879F-1E9DDE9CEAA4}"/>
              </a:ext>
            </a:extLst>
          </p:cNvPr>
          <p:cNvSpPr/>
          <p:nvPr/>
        </p:nvSpPr>
        <p:spPr>
          <a:xfrm>
            <a:off x="0" y="3886200"/>
            <a:ext cx="3448119" cy="1295400"/>
          </a:xfrm>
          <a:prstGeom prst="rect">
            <a:avLst/>
          </a:prstGeom>
          <a:ln w="28575"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720" dirty="0">
                <a:latin typeface="Montserrat" panose="00000500000000000000" pitchFamily="50" charset="0"/>
              </a:rPr>
              <a:t>Heat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321C84E-7770-4F18-B95F-E785C1A0599F}"/>
              </a:ext>
            </a:extLst>
          </p:cNvPr>
          <p:cNvSpPr/>
          <p:nvPr/>
        </p:nvSpPr>
        <p:spPr>
          <a:xfrm>
            <a:off x="0" y="5181600"/>
            <a:ext cx="3448119" cy="2590800"/>
          </a:xfrm>
          <a:prstGeom prst="rect">
            <a:avLst/>
          </a:prstGeom>
          <a:solidFill>
            <a:schemeClr val="bg1"/>
          </a:solidFill>
          <a:ln w="28575"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20" dirty="0">
              <a:latin typeface="Montserrat" panose="00000500000000000000" pitchFamily="50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F177EEA-3161-4199-B03C-6A1C5336D898}"/>
              </a:ext>
            </a:extLst>
          </p:cNvPr>
          <p:cNvSpPr/>
          <p:nvPr/>
        </p:nvSpPr>
        <p:spPr>
          <a:xfrm>
            <a:off x="0" y="0"/>
            <a:ext cx="3448119" cy="3886200"/>
          </a:xfrm>
          <a:prstGeom prst="rect">
            <a:avLst/>
          </a:prstGeom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553" b="1" dirty="0">
                <a:effectLst>
                  <a:innerShdw blurRad="63500" dir="13500000">
                    <a:prstClr val="black">
                      <a:alpha val="50000"/>
                    </a:prstClr>
                  </a:innerShdw>
                </a:effectLst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O</a:t>
            </a:r>
          </a:p>
        </p:txBody>
      </p:sp>
    </p:spTree>
    <p:extLst>
      <p:ext uri="{BB962C8B-B14F-4D97-AF65-F5344CB8AC3E}">
        <p14:creationId xmlns:p14="http://schemas.microsoft.com/office/powerpoint/2010/main" val="9195782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7A44CC-72AD-4478-ABEA-4E120D33E60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729789" y="433810"/>
            <a:ext cx="6087979" cy="3084860"/>
          </a:xfrm>
        </p:spPr>
        <p:txBody>
          <a:bodyPr anchor="t">
            <a:noAutofit/>
          </a:bodyPr>
          <a:lstStyle/>
          <a:p>
            <a:r>
              <a:rPr lang="en-US" sz="3200" dirty="0"/>
              <a:t>A car smashes into a crash barrier and imparts a constant force of 40,625 N while it compresses from 4.7 m to 4.3 m. How much energy was dissipated?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6D5E8D0-8036-4F64-866D-01A70444F9E4}"/>
              </a:ext>
            </a:extLst>
          </p:cNvPr>
          <p:cNvSpPr/>
          <p:nvPr/>
        </p:nvSpPr>
        <p:spPr>
          <a:xfrm>
            <a:off x="0" y="3886200"/>
            <a:ext cx="3448119" cy="1295400"/>
          </a:xfrm>
          <a:prstGeom prst="rect">
            <a:avLst/>
          </a:prstGeom>
          <a:ln w="28575"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720" dirty="0">
                <a:latin typeface="Montserrat" panose="00000500000000000000" pitchFamily="50" charset="0"/>
              </a:rPr>
              <a:t>Work-Energy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12E6C1F-0849-4DFE-9593-DD8F80CB0AAD}"/>
              </a:ext>
            </a:extLst>
          </p:cNvPr>
          <p:cNvSpPr/>
          <p:nvPr/>
        </p:nvSpPr>
        <p:spPr>
          <a:xfrm>
            <a:off x="0" y="5181600"/>
            <a:ext cx="3448119" cy="2590800"/>
          </a:xfrm>
          <a:prstGeom prst="rect">
            <a:avLst/>
          </a:prstGeom>
          <a:solidFill>
            <a:schemeClr val="bg1"/>
          </a:solidFill>
          <a:ln w="28575"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20" dirty="0">
              <a:latin typeface="Montserrat" panose="00000500000000000000" pitchFamily="50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F177EEA-3161-4199-B03C-6A1C5336D898}"/>
              </a:ext>
            </a:extLst>
          </p:cNvPr>
          <p:cNvSpPr/>
          <p:nvPr/>
        </p:nvSpPr>
        <p:spPr>
          <a:xfrm>
            <a:off x="0" y="0"/>
            <a:ext cx="3448119" cy="3886200"/>
          </a:xfrm>
          <a:prstGeom prst="rect">
            <a:avLst/>
          </a:prstGeom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553" b="1" dirty="0">
                <a:effectLst>
                  <a:innerShdw blurRad="63500" dir="13500000">
                    <a:prstClr val="black">
                      <a:alpha val="50000"/>
                    </a:prstClr>
                  </a:innerShdw>
                </a:effectLst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P</a:t>
            </a:r>
          </a:p>
        </p:txBody>
      </p:sp>
    </p:spTree>
    <p:extLst>
      <p:ext uri="{BB962C8B-B14F-4D97-AF65-F5344CB8AC3E}">
        <p14:creationId xmlns:p14="http://schemas.microsoft.com/office/powerpoint/2010/main" val="22954674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F163AC03-48A3-466D-8754-D047790F5181}"/>
              </a:ext>
            </a:extLst>
          </p:cNvPr>
          <p:cNvSpPr/>
          <p:nvPr/>
        </p:nvSpPr>
        <p:spPr>
          <a:xfrm>
            <a:off x="0" y="3886200"/>
            <a:ext cx="3448119" cy="1295400"/>
          </a:xfrm>
          <a:prstGeom prst="rect">
            <a:avLst/>
          </a:prstGeom>
          <a:ln w="28575"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720" dirty="0">
                <a:latin typeface="Montserrat" panose="00000500000000000000" pitchFamily="50" charset="0"/>
              </a:rPr>
              <a:t>Gravitational Potential Energy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EFC81C2-4DAD-4B4C-ACD3-2435D7EF53C7}"/>
              </a:ext>
            </a:extLst>
          </p:cNvPr>
          <p:cNvSpPr/>
          <p:nvPr/>
        </p:nvSpPr>
        <p:spPr>
          <a:xfrm>
            <a:off x="0" y="5181600"/>
            <a:ext cx="3448119" cy="2590800"/>
          </a:xfrm>
          <a:prstGeom prst="rect">
            <a:avLst/>
          </a:prstGeom>
          <a:solidFill>
            <a:schemeClr val="bg1"/>
          </a:solidFill>
          <a:ln w="28575"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20" dirty="0">
              <a:latin typeface="Montserrat" panose="00000500000000000000" pitchFamily="50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77A44CC-72AD-4478-ABEA-4E120D33E60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621505" y="435483"/>
            <a:ext cx="6244389" cy="3015236"/>
          </a:xfrm>
        </p:spPr>
        <p:txBody>
          <a:bodyPr anchor="t">
            <a:noAutofit/>
          </a:bodyPr>
          <a:lstStyle/>
          <a:p>
            <a:r>
              <a:rPr lang="en-US" sz="3200" dirty="0"/>
              <a:t>A 75-kg cliff diver is 16 meters above the surface of the water. What is the gravitational potential energy relative to the water’s surface?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F177EEA-3161-4199-B03C-6A1C5336D898}"/>
              </a:ext>
            </a:extLst>
          </p:cNvPr>
          <p:cNvSpPr/>
          <p:nvPr/>
        </p:nvSpPr>
        <p:spPr>
          <a:xfrm>
            <a:off x="0" y="0"/>
            <a:ext cx="3448119" cy="3886200"/>
          </a:xfrm>
          <a:prstGeom prst="rect">
            <a:avLst/>
          </a:prstGeom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553" b="1" dirty="0">
                <a:effectLst>
                  <a:innerShdw blurRad="63500" dir="13500000">
                    <a:prstClr val="black">
                      <a:alpha val="50000"/>
                    </a:prstClr>
                  </a:innerShdw>
                </a:effectLst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R</a:t>
            </a:r>
          </a:p>
        </p:txBody>
      </p:sp>
    </p:spTree>
    <p:extLst>
      <p:ext uri="{BB962C8B-B14F-4D97-AF65-F5344CB8AC3E}">
        <p14:creationId xmlns:p14="http://schemas.microsoft.com/office/powerpoint/2010/main" val="9563992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15175EB-4E08-4229-8160-A02C3EE7AADD}"/>
              </a:ext>
            </a:extLst>
          </p:cNvPr>
          <p:cNvSpPr/>
          <p:nvPr/>
        </p:nvSpPr>
        <p:spPr>
          <a:xfrm>
            <a:off x="0" y="3886200"/>
            <a:ext cx="3448119" cy="1295400"/>
          </a:xfrm>
          <a:prstGeom prst="rect">
            <a:avLst/>
          </a:prstGeom>
          <a:ln w="28575"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720" dirty="0">
                <a:latin typeface="Montserrat" panose="00000500000000000000" pitchFamily="50" charset="0"/>
              </a:rPr>
              <a:t>Heat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D62F934-D467-408D-B92F-92E73C2E038A}"/>
              </a:ext>
            </a:extLst>
          </p:cNvPr>
          <p:cNvSpPr/>
          <p:nvPr/>
        </p:nvSpPr>
        <p:spPr>
          <a:xfrm>
            <a:off x="0" y="5181600"/>
            <a:ext cx="3448119" cy="2590800"/>
          </a:xfrm>
          <a:prstGeom prst="rect">
            <a:avLst/>
          </a:prstGeom>
          <a:solidFill>
            <a:schemeClr val="bg1"/>
          </a:solidFill>
          <a:ln w="28575"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20" dirty="0">
              <a:latin typeface="Montserrat" panose="00000500000000000000" pitchFamily="50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77A44CC-72AD-4478-ABEA-4E120D33E60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729788" y="457910"/>
            <a:ext cx="6075949" cy="2301595"/>
          </a:xfrm>
        </p:spPr>
        <p:txBody>
          <a:bodyPr anchor="t">
            <a:noAutofit/>
          </a:bodyPr>
          <a:lstStyle/>
          <a:p>
            <a:r>
              <a:rPr lang="en-US" sz="3200" dirty="0"/>
              <a:t>The heat energy needed to melt 30 grams of a solid substance with the properties shown below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6B3D0E82-0DE6-4369-8A55-D6B3EC8A790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4120539"/>
              </p:ext>
            </p:extLst>
          </p:nvPr>
        </p:nvGraphicFramePr>
        <p:xfrm>
          <a:off x="4781172" y="5542056"/>
          <a:ext cx="5024565" cy="2012128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3082556">
                  <a:extLst>
                    <a:ext uri="{9D8B030D-6E8A-4147-A177-3AD203B41FA5}">
                      <a16:colId xmlns:a16="http://schemas.microsoft.com/office/drawing/2014/main" val="216789362"/>
                    </a:ext>
                  </a:extLst>
                </a:gridCol>
                <a:gridCol w="1942009">
                  <a:extLst>
                    <a:ext uri="{9D8B030D-6E8A-4147-A177-3AD203B41FA5}">
                      <a16:colId xmlns:a16="http://schemas.microsoft.com/office/drawing/2014/main" val="1339187106"/>
                    </a:ext>
                  </a:extLst>
                </a:gridCol>
              </a:tblGrid>
              <a:tr h="50303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kern="1200" dirty="0">
                          <a:solidFill>
                            <a:schemeClr val="tx1"/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Specific Heat of Solid</a:t>
                      </a:r>
                    </a:p>
                  </a:txBody>
                  <a:tcPr marL="103632" marR="103632" marT="51816" marB="51816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2520 J </a:t>
                      </a:r>
                      <a:r>
                        <a:rPr lang="en-US" sz="1800" b="0" baseline="0" dirty="0">
                          <a:solidFill>
                            <a:schemeClr val="tx1"/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kg</a:t>
                      </a:r>
                      <a:r>
                        <a:rPr lang="en-US" sz="1800" b="0" baseline="30000" dirty="0">
                          <a:solidFill>
                            <a:schemeClr val="tx1"/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-1</a:t>
                      </a:r>
                      <a:r>
                        <a:rPr lang="en-US" sz="1800" b="0" baseline="0" dirty="0">
                          <a:solidFill>
                            <a:schemeClr val="tx1"/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 K</a:t>
                      </a:r>
                      <a:r>
                        <a:rPr lang="en-US" sz="1800" b="0" baseline="30000" dirty="0">
                          <a:solidFill>
                            <a:schemeClr val="tx1"/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-1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103632" marR="103632" marT="51816" marB="51816" anchor="ctr"/>
                </a:tc>
                <a:extLst>
                  <a:ext uri="{0D108BD9-81ED-4DB2-BD59-A6C34878D82A}">
                    <a16:rowId xmlns:a16="http://schemas.microsoft.com/office/drawing/2014/main" val="2149267601"/>
                  </a:ext>
                </a:extLst>
              </a:tr>
              <a:tr h="50303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kern="1200" dirty="0">
                          <a:solidFill>
                            <a:schemeClr val="tx1"/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Specific Heat of Liquid</a:t>
                      </a:r>
                    </a:p>
                  </a:txBody>
                  <a:tcPr marL="103632" marR="103632" marT="51816" marB="51816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kern="1200" dirty="0">
                          <a:solidFill>
                            <a:schemeClr val="tx1"/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4315 J </a:t>
                      </a:r>
                      <a:r>
                        <a:rPr lang="en-US" sz="1800" b="0" baseline="0" dirty="0">
                          <a:solidFill>
                            <a:schemeClr val="tx1"/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kg</a:t>
                      </a:r>
                      <a:r>
                        <a:rPr lang="en-US" sz="1800" b="0" baseline="30000" dirty="0">
                          <a:solidFill>
                            <a:schemeClr val="tx1"/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-1</a:t>
                      </a:r>
                      <a:r>
                        <a:rPr lang="en-US" sz="1800" b="0" baseline="0" dirty="0">
                          <a:solidFill>
                            <a:schemeClr val="tx1"/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 K</a:t>
                      </a:r>
                      <a:r>
                        <a:rPr lang="en-US" sz="1800" b="0" baseline="30000" dirty="0">
                          <a:solidFill>
                            <a:schemeClr val="tx1"/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-1</a:t>
                      </a:r>
                      <a:endParaRPr lang="en-US" sz="1800" b="0" kern="1200" dirty="0">
                        <a:solidFill>
                          <a:schemeClr val="tx1"/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103632" marR="103632" marT="51816" marB="51816" anchor="ctr"/>
                </a:tc>
                <a:extLst>
                  <a:ext uri="{0D108BD9-81ED-4DB2-BD59-A6C34878D82A}">
                    <a16:rowId xmlns:a16="http://schemas.microsoft.com/office/drawing/2014/main" val="1845802994"/>
                  </a:ext>
                </a:extLst>
              </a:tr>
              <a:tr h="50303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kern="1200" dirty="0">
                          <a:solidFill>
                            <a:schemeClr val="tx1"/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Latent Heat of Fusion</a:t>
                      </a:r>
                    </a:p>
                  </a:txBody>
                  <a:tcPr marL="103632" marR="103632" marT="51816" marB="51816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392,400</a:t>
                      </a:r>
                      <a:r>
                        <a:rPr lang="en-US" sz="1800" b="0" baseline="0" dirty="0">
                          <a:solidFill>
                            <a:schemeClr val="tx1"/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 J kg</a:t>
                      </a:r>
                      <a:r>
                        <a:rPr lang="en-US" sz="1800" b="0" baseline="30000" dirty="0">
                          <a:solidFill>
                            <a:schemeClr val="tx1"/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-1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103632" marR="103632" marT="51816" marB="51816" anchor="ctr"/>
                </a:tc>
                <a:extLst>
                  <a:ext uri="{0D108BD9-81ED-4DB2-BD59-A6C34878D82A}">
                    <a16:rowId xmlns:a16="http://schemas.microsoft.com/office/drawing/2014/main" val="3047203156"/>
                  </a:ext>
                </a:extLst>
              </a:tr>
              <a:tr h="50303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kern="1200" dirty="0">
                          <a:solidFill>
                            <a:schemeClr val="tx1"/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Latent Heat</a:t>
                      </a:r>
                      <a:r>
                        <a:rPr lang="en-US" sz="1800" b="0" kern="1200" baseline="0" dirty="0">
                          <a:solidFill>
                            <a:schemeClr val="tx1"/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 of Vaporization</a:t>
                      </a:r>
                      <a:endParaRPr lang="en-US" sz="1800" b="0" kern="1200" dirty="0">
                        <a:solidFill>
                          <a:schemeClr val="tx1"/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103632" marR="103632" marT="51816" marB="51816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kern="1200" dirty="0">
                          <a:solidFill>
                            <a:schemeClr val="tx1"/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2,031,250</a:t>
                      </a:r>
                      <a:r>
                        <a:rPr lang="en-US" sz="1800" b="0" kern="1200" baseline="0" dirty="0">
                          <a:solidFill>
                            <a:schemeClr val="tx1"/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 J kg</a:t>
                      </a:r>
                      <a:r>
                        <a:rPr lang="en-US" sz="1800" b="0" kern="1200" baseline="30000" dirty="0">
                          <a:solidFill>
                            <a:schemeClr val="tx1"/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-1</a:t>
                      </a:r>
                      <a:endParaRPr lang="en-US" sz="1800" b="0" kern="1200" dirty="0">
                        <a:solidFill>
                          <a:schemeClr val="tx1"/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103632" marR="103632" marT="51816" marB="51816" anchor="ctr"/>
                </a:tc>
                <a:extLst>
                  <a:ext uri="{0D108BD9-81ED-4DB2-BD59-A6C34878D82A}">
                    <a16:rowId xmlns:a16="http://schemas.microsoft.com/office/drawing/2014/main" val="1314609144"/>
                  </a:ext>
                </a:extLst>
              </a:tr>
            </a:tbl>
          </a:graphicData>
        </a:graphic>
      </p:graphicFrame>
      <p:sp>
        <p:nvSpPr>
          <p:cNvPr id="4" name="Rectangle 3">
            <a:extLst>
              <a:ext uri="{FF2B5EF4-FFF2-40B4-BE49-F238E27FC236}">
                <a16:creationId xmlns:a16="http://schemas.microsoft.com/office/drawing/2014/main" id="{0F177EEA-3161-4199-B03C-6A1C5336D898}"/>
              </a:ext>
            </a:extLst>
          </p:cNvPr>
          <p:cNvSpPr/>
          <p:nvPr/>
        </p:nvSpPr>
        <p:spPr>
          <a:xfrm>
            <a:off x="0" y="0"/>
            <a:ext cx="3448119" cy="3886200"/>
          </a:xfrm>
          <a:prstGeom prst="rect">
            <a:avLst/>
          </a:prstGeom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553" b="1" dirty="0">
                <a:effectLst>
                  <a:innerShdw blurRad="63500" dir="13500000">
                    <a:prstClr val="black">
                      <a:alpha val="50000"/>
                    </a:prstClr>
                  </a:innerShdw>
                </a:effectLst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U</a:t>
            </a:r>
          </a:p>
        </p:txBody>
      </p:sp>
    </p:spTree>
    <p:extLst>
      <p:ext uri="{BB962C8B-B14F-4D97-AF65-F5344CB8AC3E}">
        <p14:creationId xmlns:p14="http://schemas.microsoft.com/office/powerpoint/2010/main" val="46114983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7A44CC-72AD-4478-ABEA-4E120D33E60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698240" y="469961"/>
            <a:ext cx="6096000" cy="2277493"/>
          </a:xfrm>
        </p:spPr>
        <p:txBody>
          <a:bodyPr anchor="t">
            <a:noAutofit/>
          </a:bodyPr>
          <a:lstStyle/>
          <a:p>
            <a:r>
              <a:rPr lang="en-US" sz="2800" dirty="0"/>
              <a:t>What is the elastic potential energy stored in a giant slingshot ride with a spring constant of 163.5 N/m when stretched back from its resting length of 5 m to a stretched length of 17 m?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84DD7A4-F32F-4A86-B035-DF1D0DD9D440}"/>
              </a:ext>
            </a:extLst>
          </p:cNvPr>
          <p:cNvSpPr/>
          <p:nvPr/>
        </p:nvSpPr>
        <p:spPr>
          <a:xfrm>
            <a:off x="0" y="3886200"/>
            <a:ext cx="3448119" cy="1295400"/>
          </a:xfrm>
          <a:prstGeom prst="rect">
            <a:avLst/>
          </a:prstGeom>
          <a:ln w="28575"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720" dirty="0">
                <a:latin typeface="Montserrat" panose="00000500000000000000" pitchFamily="50" charset="0"/>
              </a:rPr>
              <a:t>Elastic Potential Energy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FC56E90-4BC2-4EBE-9498-39977FD3EEE1}"/>
              </a:ext>
            </a:extLst>
          </p:cNvPr>
          <p:cNvSpPr/>
          <p:nvPr/>
        </p:nvSpPr>
        <p:spPr>
          <a:xfrm>
            <a:off x="0" y="5181600"/>
            <a:ext cx="3448119" cy="2590800"/>
          </a:xfrm>
          <a:prstGeom prst="rect">
            <a:avLst/>
          </a:prstGeom>
          <a:solidFill>
            <a:schemeClr val="bg1"/>
          </a:solidFill>
          <a:ln w="28575"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20" dirty="0">
              <a:latin typeface="Montserrat" panose="00000500000000000000" pitchFamily="50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F177EEA-3161-4199-B03C-6A1C5336D898}"/>
              </a:ext>
            </a:extLst>
          </p:cNvPr>
          <p:cNvSpPr/>
          <p:nvPr/>
        </p:nvSpPr>
        <p:spPr>
          <a:xfrm>
            <a:off x="0" y="0"/>
            <a:ext cx="3448119" cy="3886200"/>
          </a:xfrm>
          <a:prstGeom prst="rect">
            <a:avLst/>
          </a:prstGeom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553" b="1" dirty="0">
                <a:effectLst>
                  <a:innerShdw blurRad="63500" dir="13500000">
                    <a:prstClr val="black">
                      <a:alpha val="50000"/>
                    </a:prstClr>
                  </a:innerShdw>
                </a:effectLst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Y</a:t>
            </a:r>
          </a:p>
        </p:txBody>
      </p:sp>
    </p:spTree>
    <p:extLst>
      <p:ext uri="{BB962C8B-B14F-4D97-AF65-F5344CB8AC3E}">
        <p14:creationId xmlns:p14="http://schemas.microsoft.com/office/powerpoint/2010/main" val="29380814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7A44CC-72AD-4478-ABEA-4E120D33E60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693696" y="433810"/>
            <a:ext cx="6112042" cy="3084860"/>
          </a:xfrm>
        </p:spPr>
        <p:txBody>
          <a:bodyPr anchor="t">
            <a:noAutofit/>
          </a:bodyPr>
          <a:lstStyle/>
          <a:p>
            <a:r>
              <a:rPr lang="en-US" sz="2800" dirty="0"/>
              <a:t>A wind turbine sweeping an area of 50 m</a:t>
            </a:r>
            <a:r>
              <a:rPr lang="en-US" sz="2800" baseline="30000" dirty="0"/>
              <a:t>2</a:t>
            </a:r>
            <a:r>
              <a:rPr lang="en-US" sz="2800" dirty="0"/>
              <a:t> collects power at 40% efficiency for 10 seconds with an air density of 1.3 kg/m</a:t>
            </a:r>
            <a:r>
              <a:rPr lang="en-US" sz="2800" baseline="30000" dirty="0"/>
              <a:t>3</a:t>
            </a:r>
            <a:r>
              <a:rPr lang="en-US" sz="2800" dirty="0"/>
              <a:t> and wind speed of 5 m/s. What is the energy produced?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1EE0E1C-457C-46D9-9DB4-26BDA909B34B}"/>
              </a:ext>
            </a:extLst>
          </p:cNvPr>
          <p:cNvSpPr/>
          <p:nvPr/>
        </p:nvSpPr>
        <p:spPr>
          <a:xfrm>
            <a:off x="0" y="3886200"/>
            <a:ext cx="3448119" cy="1295400"/>
          </a:xfrm>
          <a:prstGeom prst="rect">
            <a:avLst/>
          </a:prstGeom>
          <a:ln w="28575"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720" dirty="0">
                <a:latin typeface="Montserrat" panose="00000500000000000000" pitchFamily="50" charset="0"/>
              </a:rPr>
              <a:t>Energy Produced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016AF20-A29D-4B12-A54E-A3DAF3079D27}"/>
              </a:ext>
            </a:extLst>
          </p:cNvPr>
          <p:cNvSpPr/>
          <p:nvPr/>
        </p:nvSpPr>
        <p:spPr>
          <a:xfrm>
            <a:off x="0" y="5181600"/>
            <a:ext cx="3448119" cy="2590800"/>
          </a:xfrm>
          <a:prstGeom prst="rect">
            <a:avLst/>
          </a:prstGeom>
          <a:solidFill>
            <a:schemeClr val="bg1"/>
          </a:solidFill>
          <a:ln w="28575"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20" dirty="0">
              <a:latin typeface="Montserrat" panose="00000500000000000000" pitchFamily="50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F177EEA-3161-4199-B03C-6A1C5336D898}"/>
              </a:ext>
            </a:extLst>
          </p:cNvPr>
          <p:cNvSpPr/>
          <p:nvPr/>
        </p:nvSpPr>
        <p:spPr>
          <a:xfrm>
            <a:off x="0" y="0"/>
            <a:ext cx="3448119" cy="3886200"/>
          </a:xfrm>
          <a:prstGeom prst="rect">
            <a:avLst/>
          </a:prstGeom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553" b="1" dirty="0">
                <a:effectLst>
                  <a:innerShdw blurRad="63500" dir="13500000">
                    <a:prstClr val="black">
                      <a:alpha val="50000"/>
                    </a:prstClr>
                  </a:innerShdw>
                </a:effectLst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21062247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7A44CC-72AD-4478-ABEA-4E120D33E60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38074" y="469961"/>
            <a:ext cx="5979694" cy="2301595"/>
          </a:xfrm>
        </p:spPr>
        <p:txBody>
          <a:bodyPr anchor="t">
            <a:noAutofit/>
          </a:bodyPr>
          <a:lstStyle/>
          <a:p>
            <a:r>
              <a:rPr lang="en-US" sz="4000" dirty="0"/>
              <a:t>A 19-watt lightbulb is on for 1.1 minutes. What is the electrical energy dissipated?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8585504-672A-4C51-9E50-E565FEB91761}"/>
              </a:ext>
            </a:extLst>
          </p:cNvPr>
          <p:cNvSpPr/>
          <p:nvPr/>
        </p:nvSpPr>
        <p:spPr>
          <a:xfrm>
            <a:off x="0" y="3886200"/>
            <a:ext cx="3448119" cy="1295400"/>
          </a:xfrm>
          <a:prstGeom prst="rect">
            <a:avLst/>
          </a:prstGeom>
          <a:ln w="28575"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720" dirty="0">
                <a:latin typeface="Montserrat" panose="00000500000000000000" pitchFamily="50" charset="0"/>
              </a:rPr>
              <a:t>Electrical Energy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68ACB03-2C80-4060-8BAC-56E61AD97D42}"/>
              </a:ext>
            </a:extLst>
          </p:cNvPr>
          <p:cNvSpPr/>
          <p:nvPr/>
        </p:nvSpPr>
        <p:spPr>
          <a:xfrm>
            <a:off x="0" y="5181600"/>
            <a:ext cx="3448119" cy="2590800"/>
          </a:xfrm>
          <a:prstGeom prst="rect">
            <a:avLst/>
          </a:prstGeom>
          <a:solidFill>
            <a:schemeClr val="bg1"/>
          </a:solidFill>
          <a:ln w="28575"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20" dirty="0">
              <a:latin typeface="Montserrat" panose="00000500000000000000" pitchFamily="50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F177EEA-3161-4199-B03C-6A1C5336D898}"/>
              </a:ext>
            </a:extLst>
          </p:cNvPr>
          <p:cNvSpPr/>
          <p:nvPr/>
        </p:nvSpPr>
        <p:spPr>
          <a:xfrm>
            <a:off x="0" y="0"/>
            <a:ext cx="3448119" cy="3886200"/>
          </a:xfrm>
          <a:prstGeom prst="rect">
            <a:avLst/>
          </a:prstGeom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553" b="1" dirty="0">
                <a:effectLst>
                  <a:innerShdw blurRad="63500" dir="13500000">
                    <a:prstClr val="black">
                      <a:alpha val="50000"/>
                    </a:prstClr>
                  </a:innerShdw>
                </a:effectLst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309365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F26AFA43-FA78-4D43-A69C-C2879D89F581}"/>
              </a:ext>
            </a:extLst>
          </p:cNvPr>
          <p:cNvSpPr/>
          <p:nvPr/>
        </p:nvSpPr>
        <p:spPr>
          <a:xfrm>
            <a:off x="0" y="3886200"/>
            <a:ext cx="3448119" cy="1295400"/>
          </a:xfrm>
          <a:prstGeom prst="rect">
            <a:avLst/>
          </a:prstGeom>
          <a:ln w="28575"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720" dirty="0">
                <a:latin typeface="Montserrat" panose="00000500000000000000" pitchFamily="50" charset="0"/>
              </a:rPr>
              <a:t>Kinetic Energy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8D5C9A9-B22B-4FD4-A7F5-C24B3C88A259}"/>
              </a:ext>
            </a:extLst>
          </p:cNvPr>
          <p:cNvSpPr/>
          <p:nvPr/>
        </p:nvSpPr>
        <p:spPr>
          <a:xfrm>
            <a:off x="0" y="5181600"/>
            <a:ext cx="3448119" cy="2590800"/>
          </a:xfrm>
          <a:prstGeom prst="rect">
            <a:avLst/>
          </a:prstGeom>
          <a:solidFill>
            <a:schemeClr val="bg1"/>
          </a:solidFill>
          <a:ln w="28575"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20" dirty="0">
              <a:latin typeface="Montserrat" panose="00000500000000000000" pitchFamily="50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77A44CC-72AD-4478-ABEA-4E120D33E60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741821" y="421759"/>
            <a:ext cx="6027821" cy="2226616"/>
          </a:xfrm>
        </p:spPr>
        <p:txBody>
          <a:bodyPr anchor="t">
            <a:noAutofit/>
          </a:bodyPr>
          <a:lstStyle/>
          <a:p>
            <a:r>
              <a:rPr lang="en-US" sz="3600" dirty="0"/>
              <a:t>A 654-kg baby elephant is charging toward you at 6 m/s. What is the kinetic energy?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F177EEA-3161-4199-B03C-6A1C5336D898}"/>
              </a:ext>
            </a:extLst>
          </p:cNvPr>
          <p:cNvSpPr/>
          <p:nvPr/>
        </p:nvSpPr>
        <p:spPr>
          <a:xfrm>
            <a:off x="0" y="0"/>
            <a:ext cx="3448119" cy="3886200"/>
          </a:xfrm>
          <a:prstGeom prst="rect">
            <a:avLst/>
          </a:prstGeom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553" b="1" dirty="0">
                <a:effectLst>
                  <a:innerShdw blurRad="63500" dir="13500000">
                    <a:prstClr val="black">
                      <a:alpha val="50000"/>
                    </a:prstClr>
                  </a:innerShdw>
                </a:effectLst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B</a:t>
            </a:r>
          </a:p>
        </p:txBody>
      </p:sp>
    </p:spTree>
    <p:extLst>
      <p:ext uri="{BB962C8B-B14F-4D97-AF65-F5344CB8AC3E}">
        <p14:creationId xmlns:p14="http://schemas.microsoft.com/office/powerpoint/2010/main" val="6923665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7A44CC-72AD-4478-ABEA-4E120D33E60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717757" y="457910"/>
            <a:ext cx="6100011" cy="1482179"/>
          </a:xfrm>
        </p:spPr>
        <p:txBody>
          <a:bodyPr anchor="t">
            <a:noAutofit/>
          </a:bodyPr>
          <a:lstStyle/>
          <a:p>
            <a:r>
              <a:rPr lang="en-US" sz="3200" dirty="0"/>
              <a:t>A 3-kg rocket accelerates from rest at 2.5 m/s</a:t>
            </a:r>
            <a:r>
              <a:rPr lang="en-US" sz="3200" baseline="30000" dirty="0"/>
              <a:t>2</a:t>
            </a:r>
            <a:r>
              <a:rPr lang="en-US" sz="3200" dirty="0"/>
              <a:t> for 167.2 meters. What is its final kinetic energy?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FFFCA4E-FC91-4308-B7D3-462155FCFEC6}"/>
              </a:ext>
            </a:extLst>
          </p:cNvPr>
          <p:cNvSpPr/>
          <p:nvPr/>
        </p:nvSpPr>
        <p:spPr>
          <a:xfrm>
            <a:off x="0" y="3886200"/>
            <a:ext cx="3448119" cy="1295400"/>
          </a:xfrm>
          <a:prstGeom prst="rect">
            <a:avLst/>
          </a:prstGeom>
          <a:ln w="28575"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720" dirty="0">
                <a:latin typeface="Montserrat" panose="00000500000000000000" pitchFamily="50" charset="0"/>
              </a:rPr>
              <a:t>Kinetic Energy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E909424-4420-42B0-B729-FD25F674F0DE}"/>
              </a:ext>
            </a:extLst>
          </p:cNvPr>
          <p:cNvSpPr/>
          <p:nvPr/>
        </p:nvSpPr>
        <p:spPr>
          <a:xfrm>
            <a:off x="0" y="5181600"/>
            <a:ext cx="3448119" cy="2590800"/>
          </a:xfrm>
          <a:prstGeom prst="rect">
            <a:avLst/>
          </a:prstGeom>
          <a:solidFill>
            <a:schemeClr val="bg1"/>
          </a:solidFill>
          <a:ln w="28575"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20" dirty="0">
              <a:latin typeface="Montserrat" panose="00000500000000000000" pitchFamily="50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F177EEA-3161-4199-B03C-6A1C5336D898}"/>
              </a:ext>
            </a:extLst>
          </p:cNvPr>
          <p:cNvSpPr/>
          <p:nvPr/>
        </p:nvSpPr>
        <p:spPr>
          <a:xfrm>
            <a:off x="0" y="0"/>
            <a:ext cx="3448119" cy="3886200"/>
          </a:xfrm>
          <a:prstGeom prst="rect">
            <a:avLst/>
          </a:prstGeom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553" b="1" dirty="0">
                <a:effectLst>
                  <a:innerShdw blurRad="63500" dir="13500000">
                    <a:prstClr val="black">
                      <a:alpha val="50000"/>
                    </a:prstClr>
                  </a:innerShdw>
                </a:effectLst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D</a:t>
            </a:r>
          </a:p>
        </p:txBody>
      </p:sp>
    </p:spTree>
    <p:extLst>
      <p:ext uri="{BB962C8B-B14F-4D97-AF65-F5344CB8AC3E}">
        <p14:creationId xmlns:p14="http://schemas.microsoft.com/office/powerpoint/2010/main" val="15128083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7A44CC-72AD-4478-ABEA-4E120D33E60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741821" y="457909"/>
            <a:ext cx="6027821" cy="3084860"/>
          </a:xfrm>
        </p:spPr>
        <p:txBody>
          <a:bodyPr anchor="t">
            <a:noAutofit/>
          </a:bodyPr>
          <a:lstStyle/>
          <a:p>
            <a:r>
              <a:rPr lang="en-US" sz="3200" dirty="0"/>
              <a:t>The electrical energy dissipated when a 4 </a:t>
            </a:r>
            <a:r>
              <a:rPr lang="el-GR" sz="3200" dirty="0"/>
              <a:t>Ω</a:t>
            </a:r>
            <a:r>
              <a:rPr lang="en-US" sz="3200" dirty="0"/>
              <a:t> light bulb is connected to a 1.5 V battery for 400 seconds.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9D0C360-48D9-4716-B8C1-F2EC91913B35}"/>
              </a:ext>
            </a:extLst>
          </p:cNvPr>
          <p:cNvSpPr/>
          <p:nvPr/>
        </p:nvSpPr>
        <p:spPr>
          <a:xfrm>
            <a:off x="0" y="3886200"/>
            <a:ext cx="3448119" cy="1295400"/>
          </a:xfrm>
          <a:prstGeom prst="rect">
            <a:avLst/>
          </a:prstGeom>
          <a:ln w="28575"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720" dirty="0">
                <a:latin typeface="Montserrat" panose="00000500000000000000" pitchFamily="50" charset="0"/>
              </a:rPr>
              <a:t>Electrical Energy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FCF87F4-ED50-4208-BD5F-EEE90A06BD8A}"/>
              </a:ext>
            </a:extLst>
          </p:cNvPr>
          <p:cNvSpPr/>
          <p:nvPr/>
        </p:nvSpPr>
        <p:spPr>
          <a:xfrm>
            <a:off x="0" y="5181600"/>
            <a:ext cx="3448119" cy="2590800"/>
          </a:xfrm>
          <a:prstGeom prst="rect">
            <a:avLst/>
          </a:prstGeom>
          <a:solidFill>
            <a:schemeClr val="bg1"/>
          </a:solidFill>
          <a:ln w="28575"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20" dirty="0">
              <a:latin typeface="Montserrat" panose="00000500000000000000" pitchFamily="50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F177EEA-3161-4199-B03C-6A1C5336D898}"/>
              </a:ext>
            </a:extLst>
          </p:cNvPr>
          <p:cNvSpPr/>
          <p:nvPr/>
        </p:nvSpPr>
        <p:spPr>
          <a:xfrm>
            <a:off x="0" y="0"/>
            <a:ext cx="3448119" cy="3886200"/>
          </a:xfrm>
          <a:prstGeom prst="rect">
            <a:avLst/>
          </a:prstGeom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553" b="1" dirty="0">
                <a:effectLst>
                  <a:innerShdw blurRad="63500" dir="13500000">
                    <a:prstClr val="black">
                      <a:alpha val="50000"/>
                    </a:prstClr>
                  </a:innerShdw>
                </a:effectLst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E</a:t>
            </a:r>
          </a:p>
        </p:txBody>
      </p:sp>
    </p:spTree>
    <p:extLst>
      <p:ext uri="{BB962C8B-B14F-4D97-AF65-F5344CB8AC3E}">
        <p14:creationId xmlns:p14="http://schemas.microsoft.com/office/powerpoint/2010/main" val="1021004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7A44CC-72AD-4478-ABEA-4E120D33E60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86199" y="469961"/>
            <a:ext cx="5955633" cy="2277493"/>
          </a:xfrm>
        </p:spPr>
        <p:txBody>
          <a:bodyPr anchor="t">
            <a:noAutofit/>
          </a:bodyPr>
          <a:lstStyle/>
          <a:p>
            <a:r>
              <a:rPr lang="en-US" sz="3200" dirty="0"/>
              <a:t>Energy gained when a warehouse worker pushes a 550-kg cart with 220 N of horizontal force for a displacement of 5.7 meters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03A712E-021F-47BC-B02C-2C28D515DF59}"/>
              </a:ext>
            </a:extLst>
          </p:cNvPr>
          <p:cNvSpPr/>
          <p:nvPr/>
        </p:nvSpPr>
        <p:spPr>
          <a:xfrm>
            <a:off x="0" y="3886200"/>
            <a:ext cx="3448119" cy="1295400"/>
          </a:xfrm>
          <a:prstGeom prst="rect">
            <a:avLst/>
          </a:prstGeom>
          <a:ln w="28575"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720" dirty="0">
                <a:latin typeface="Montserrat" panose="00000500000000000000" pitchFamily="50" charset="0"/>
              </a:rPr>
              <a:t>Work-Energy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37D3D01-9D2E-4E23-BC83-A91CD4129BDE}"/>
              </a:ext>
            </a:extLst>
          </p:cNvPr>
          <p:cNvSpPr/>
          <p:nvPr/>
        </p:nvSpPr>
        <p:spPr>
          <a:xfrm>
            <a:off x="0" y="5181600"/>
            <a:ext cx="3448119" cy="2590800"/>
          </a:xfrm>
          <a:prstGeom prst="rect">
            <a:avLst/>
          </a:prstGeom>
          <a:solidFill>
            <a:schemeClr val="bg1"/>
          </a:solidFill>
          <a:ln w="28575"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20" dirty="0">
              <a:latin typeface="Montserrat" panose="00000500000000000000" pitchFamily="50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F177EEA-3161-4199-B03C-6A1C5336D898}"/>
              </a:ext>
            </a:extLst>
          </p:cNvPr>
          <p:cNvSpPr/>
          <p:nvPr/>
        </p:nvSpPr>
        <p:spPr>
          <a:xfrm>
            <a:off x="0" y="0"/>
            <a:ext cx="3448119" cy="3886200"/>
          </a:xfrm>
          <a:prstGeom prst="rect">
            <a:avLst/>
          </a:prstGeom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553" b="1" dirty="0">
                <a:effectLst>
                  <a:innerShdw blurRad="63500" dir="13500000">
                    <a:prstClr val="black">
                      <a:alpha val="50000"/>
                    </a:prstClr>
                  </a:innerShdw>
                </a:effectLst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E</a:t>
            </a:r>
          </a:p>
        </p:txBody>
      </p:sp>
    </p:spTree>
    <p:extLst>
      <p:ext uri="{BB962C8B-B14F-4D97-AF65-F5344CB8AC3E}">
        <p14:creationId xmlns:p14="http://schemas.microsoft.com/office/powerpoint/2010/main" val="32437623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7A44CC-72AD-4478-ABEA-4E120D33E60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705726" y="457909"/>
            <a:ext cx="6063916" cy="3084860"/>
          </a:xfrm>
        </p:spPr>
        <p:txBody>
          <a:bodyPr anchor="t">
            <a:noAutofit/>
          </a:bodyPr>
          <a:lstStyle/>
          <a:p>
            <a:r>
              <a:rPr lang="en-US" sz="3100" dirty="0"/>
              <a:t>A paperboy pulls a wagon with 50 Newtons of force at an angle of 60° with the sidewalk. How much energy is gained after traveling 9 meters?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90B2AA1-F3F7-4170-B20E-C33E5929448A}"/>
              </a:ext>
            </a:extLst>
          </p:cNvPr>
          <p:cNvSpPr/>
          <p:nvPr/>
        </p:nvSpPr>
        <p:spPr>
          <a:xfrm>
            <a:off x="0" y="3886200"/>
            <a:ext cx="3448119" cy="1295400"/>
          </a:xfrm>
          <a:prstGeom prst="rect">
            <a:avLst/>
          </a:prstGeom>
          <a:ln w="28575"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720" dirty="0">
                <a:latin typeface="Montserrat" panose="00000500000000000000" pitchFamily="50" charset="0"/>
              </a:rPr>
              <a:t>Work-Energy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D6E43E4-CD76-42FD-9EF8-044C1DBB4B59}"/>
              </a:ext>
            </a:extLst>
          </p:cNvPr>
          <p:cNvSpPr/>
          <p:nvPr/>
        </p:nvSpPr>
        <p:spPr>
          <a:xfrm>
            <a:off x="0" y="5181600"/>
            <a:ext cx="3448119" cy="2590800"/>
          </a:xfrm>
          <a:prstGeom prst="rect">
            <a:avLst/>
          </a:prstGeom>
          <a:solidFill>
            <a:schemeClr val="bg1"/>
          </a:solidFill>
          <a:ln w="28575"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20" dirty="0">
              <a:latin typeface="Montserrat" panose="00000500000000000000" pitchFamily="50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F177EEA-3161-4199-B03C-6A1C5336D898}"/>
              </a:ext>
            </a:extLst>
          </p:cNvPr>
          <p:cNvSpPr/>
          <p:nvPr/>
        </p:nvSpPr>
        <p:spPr>
          <a:xfrm>
            <a:off x="0" y="0"/>
            <a:ext cx="3448119" cy="3886200"/>
          </a:xfrm>
          <a:prstGeom prst="rect">
            <a:avLst/>
          </a:prstGeom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553" b="1" dirty="0">
                <a:effectLst>
                  <a:innerShdw blurRad="63500" dir="13500000">
                    <a:prstClr val="black">
                      <a:alpha val="50000"/>
                    </a:prstClr>
                  </a:innerShdw>
                </a:effectLst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G</a:t>
            </a:r>
          </a:p>
        </p:txBody>
      </p:sp>
    </p:spTree>
    <p:extLst>
      <p:ext uri="{BB962C8B-B14F-4D97-AF65-F5344CB8AC3E}">
        <p14:creationId xmlns:p14="http://schemas.microsoft.com/office/powerpoint/2010/main" val="38651747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7A44CC-72AD-4478-ABEA-4E120D33E60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14011" y="457910"/>
            <a:ext cx="6027821" cy="2301595"/>
          </a:xfrm>
        </p:spPr>
        <p:txBody>
          <a:bodyPr anchor="t">
            <a:noAutofit/>
          </a:bodyPr>
          <a:lstStyle/>
          <a:p>
            <a:r>
              <a:rPr lang="en-US" sz="3600" dirty="0"/>
              <a:t>What is the thermal energy required to heat a 50-gram dixie cup of water from 21.5°C to 27.5°C?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02D1FF11-69CA-4201-87B1-614211B3AE1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2034166"/>
              </p:ext>
            </p:extLst>
          </p:nvPr>
        </p:nvGraphicFramePr>
        <p:xfrm>
          <a:off x="7200287" y="6470878"/>
          <a:ext cx="2641545" cy="1105056"/>
        </p:xfrm>
        <a:graphic>
          <a:graphicData uri="http://schemas.openxmlformats.org/drawingml/2006/table">
            <a:tbl>
              <a:tblPr bandRow="1">
                <a:tableStyleId>{69CF1AB2-1976-4502-BF36-3FF5EA218861}</a:tableStyleId>
              </a:tblPr>
              <a:tblGrid>
                <a:gridCol w="2641545">
                  <a:extLst>
                    <a:ext uri="{9D8B030D-6E8A-4147-A177-3AD203B41FA5}">
                      <a16:colId xmlns:a16="http://schemas.microsoft.com/office/drawing/2014/main" val="3131914848"/>
                    </a:ext>
                  </a:extLst>
                </a:gridCol>
              </a:tblGrid>
              <a:tr h="552528">
                <a:tc>
                  <a:txBody>
                    <a:bodyPr/>
                    <a:lstStyle/>
                    <a:p>
                      <a:pPr algn="ctr"/>
                      <a:r>
                        <a:rPr lang="en-US" sz="1700" b="1" dirty="0"/>
                        <a:t>Specific Heat</a:t>
                      </a:r>
                      <a:r>
                        <a:rPr lang="en-US" sz="1700" b="1" baseline="0" dirty="0"/>
                        <a:t> of Water</a:t>
                      </a:r>
                      <a:endParaRPr lang="en-US" sz="1700" b="1" dirty="0">
                        <a:latin typeface="+mn-lt"/>
                      </a:endParaRPr>
                    </a:p>
                  </a:txBody>
                  <a:tcPr marL="103632" marR="103632" marT="51816" marB="51816" anchor="ctr"/>
                </a:tc>
                <a:extLst>
                  <a:ext uri="{0D108BD9-81ED-4DB2-BD59-A6C34878D82A}">
                    <a16:rowId xmlns:a16="http://schemas.microsoft.com/office/drawing/2014/main" val="1614757502"/>
                  </a:ext>
                </a:extLst>
              </a:tr>
              <a:tr h="552528">
                <a:tc>
                  <a:txBody>
                    <a:bodyPr/>
                    <a:lstStyle/>
                    <a:p>
                      <a:pPr algn="ctr"/>
                      <a:r>
                        <a:rPr lang="en-US" sz="2000" kern="1200" dirty="0">
                          <a:solidFill>
                            <a:schemeClr val="tx1"/>
                          </a:solidFill>
                        </a:rPr>
                        <a:t>4180 J kg</a:t>
                      </a:r>
                      <a:r>
                        <a:rPr lang="en-US" sz="2000" kern="1200" baseline="30000" dirty="0">
                          <a:solidFill>
                            <a:schemeClr val="tx1"/>
                          </a:solidFill>
                        </a:rPr>
                        <a:t>-1</a:t>
                      </a:r>
                      <a:r>
                        <a:rPr lang="en-US" sz="2000" kern="1200" dirty="0">
                          <a:solidFill>
                            <a:schemeClr val="tx1"/>
                          </a:solidFill>
                        </a:rPr>
                        <a:t> K</a:t>
                      </a:r>
                      <a:r>
                        <a:rPr lang="en-US" sz="2000" kern="1200" baseline="30000" dirty="0">
                          <a:solidFill>
                            <a:schemeClr val="tx1"/>
                          </a:solidFill>
                        </a:rPr>
                        <a:t>-1</a:t>
                      </a:r>
                      <a:endParaRPr lang="en-US" sz="17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03632" marR="103632" marT="51816" marB="51816" anchor="ctr"/>
                </a:tc>
                <a:extLst>
                  <a:ext uri="{0D108BD9-81ED-4DB2-BD59-A6C34878D82A}">
                    <a16:rowId xmlns:a16="http://schemas.microsoft.com/office/drawing/2014/main" val="605165373"/>
                  </a:ext>
                </a:extLst>
              </a:tr>
            </a:tbl>
          </a:graphicData>
        </a:graphic>
      </p:graphicFrame>
      <p:sp>
        <p:nvSpPr>
          <p:cNvPr id="7" name="Rectangle 6">
            <a:extLst>
              <a:ext uri="{FF2B5EF4-FFF2-40B4-BE49-F238E27FC236}">
                <a16:creationId xmlns:a16="http://schemas.microsoft.com/office/drawing/2014/main" id="{67309F73-36EA-458F-B809-4FA02CCCC4CB}"/>
              </a:ext>
            </a:extLst>
          </p:cNvPr>
          <p:cNvSpPr/>
          <p:nvPr/>
        </p:nvSpPr>
        <p:spPr>
          <a:xfrm>
            <a:off x="0" y="3886200"/>
            <a:ext cx="3448119" cy="1295400"/>
          </a:xfrm>
          <a:prstGeom prst="rect">
            <a:avLst/>
          </a:prstGeom>
          <a:ln w="28575"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720" dirty="0">
                <a:latin typeface="Montserrat" panose="00000500000000000000" pitchFamily="50" charset="0"/>
              </a:rPr>
              <a:t>Heat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B3F7D72-6E13-4BC7-95BB-631BAB19824E}"/>
              </a:ext>
            </a:extLst>
          </p:cNvPr>
          <p:cNvSpPr/>
          <p:nvPr/>
        </p:nvSpPr>
        <p:spPr>
          <a:xfrm>
            <a:off x="0" y="5181600"/>
            <a:ext cx="3448119" cy="2590800"/>
          </a:xfrm>
          <a:prstGeom prst="rect">
            <a:avLst/>
          </a:prstGeom>
          <a:solidFill>
            <a:schemeClr val="bg1"/>
          </a:solidFill>
          <a:ln w="28575"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20" dirty="0">
              <a:latin typeface="Montserrat" panose="00000500000000000000" pitchFamily="50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F177EEA-3161-4199-B03C-6A1C5336D898}"/>
              </a:ext>
            </a:extLst>
          </p:cNvPr>
          <p:cNvSpPr/>
          <p:nvPr/>
        </p:nvSpPr>
        <p:spPr>
          <a:xfrm>
            <a:off x="0" y="0"/>
            <a:ext cx="3448119" cy="3886200"/>
          </a:xfrm>
          <a:prstGeom prst="rect">
            <a:avLst/>
          </a:prstGeom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553" b="1" dirty="0">
                <a:effectLst>
                  <a:innerShdw blurRad="63500" dir="13500000">
                    <a:prstClr val="black">
                      <a:alpha val="50000"/>
                    </a:prstClr>
                  </a:innerShdw>
                </a:effectLst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J</a:t>
            </a:r>
          </a:p>
        </p:txBody>
      </p:sp>
    </p:spTree>
    <p:extLst>
      <p:ext uri="{BB962C8B-B14F-4D97-AF65-F5344CB8AC3E}">
        <p14:creationId xmlns:p14="http://schemas.microsoft.com/office/powerpoint/2010/main" val="40808776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982</TotalTime>
  <Words>565</Words>
  <Application>Microsoft Office PowerPoint</Application>
  <PresentationFormat>Custom</PresentationFormat>
  <Paragraphs>84</Paragraphs>
  <Slides>16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Calibri</vt:lpstr>
      <vt:lpstr>Calibri Light</vt:lpstr>
      <vt:lpstr>Ebrima</vt:lpstr>
      <vt:lpstr>Montserrat</vt:lpstr>
      <vt:lpstr>Office Theme</vt:lpstr>
      <vt:lpstr>PowerPoint Presentation</vt:lpstr>
      <vt:lpstr>A wind turbine sweeping an area of 50 m2 collects power at 40% efficiency for 10 seconds with an air density of 1.3 kg/m3 and wind speed of 5 m/s. What is the energy produced?</vt:lpstr>
      <vt:lpstr>A 19-watt lightbulb is on for 1.1 minutes. What is the electrical energy dissipated?</vt:lpstr>
      <vt:lpstr>A 654-kg baby elephant is charging toward you at 6 m/s. What is the kinetic energy?</vt:lpstr>
      <vt:lpstr>A 3-kg rocket accelerates from rest at 2.5 m/s2 for 167.2 meters. What is its final kinetic energy?</vt:lpstr>
      <vt:lpstr>The electrical energy dissipated when a 4 Ω light bulb is connected to a 1.5 V battery for 400 seconds.</vt:lpstr>
      <vt:lpstr>Energy gained when a warehouse worker pushes a 550-kg cart with 220 N of horizontal force for a displacement of 5.7 meters</vt:lpstr>
      <vt:lpstr>A paperboy pulls a wagon with 50 Newtons of force at an angle of 60° with the sidewalk. How much energy is gained after traveling 9 meters?</vt:lpstr>
      <vt:lpstr>What is the thermal energy required to heat a 50-gram dixie cup of water from 21.5°C to 27.5°C?</vt:lpstr>
      <vt:lpstr>If the average solar intensity is about 500 W/m2, how much energy is produced in 26 s by 5 m2 worth of solar panels at 25% efficiency?</vt:lpstr>
      <vt:lpstr>A 15.625-kg cannon ball is launched upwards at 15 m/s. How much kinetic energy does it have 10 meters above its launch height?</vt:lpstr>
      <vt:lpstr>The heat energy required to boil off 8 grams of a liquid substance with the properties shown below</vt:lpstr>
      <vt:lpstr>A car smashes into a crash barrier and imparts a constant force of 40,625 N while it compresses from 4.7 m to 4.3 m. How much energy was dissipated?</vt:lpstr>
      <vt:lpstr>A 75-kg cliff diver is 16 meters above the surface of the water. What is the gravitational potential energy relative to the water’s surface?</vt:lpstr>
      <vt:lpstr>The heat energy needed to melt 30 grams of a solid substance with the properties shown below</vt:lpstr>
      <vt:lpstr>What is the elastic potential energy stored in a giant slingshot ride with a spring constant of 163.5 N/m when stretched back from its resting length of 5 m to a stretched length of 17 m?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Energy Scramble</dc:title>
  <dc:creator>Joe Cossette</dc:creator>
  <cp:lastModifiedBy>Joe Cossette</cp:lastModifiedBy>
  <cp:revision>37</cp:revision>
  <dcterms:created xsi:type="dcterms:W3CDTF">2021-04-22T01:58:48Z</dcterms:created>
  <dcterms:modified xsi:type="dcterms:W3CDTF">2021-04-25T16:30:17Z</dcterms:modified>
</cp:coreProperties>
</file>