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92" r:id="rId2"/>
    <p:sldId id="461" r:id="rId3"/>
    <p:sldId id="544" r:id="rId4"/>
    <p:sldId id="545" r:id="rId5"/>
    <p:sldId id="547" r:id="rId6"/>
    <p:sldId id="549" r:id="rId7"/>
    <p:sldId id="550" r:id="rId8"/>
    <p:sldId id="477" r:id="rId9"/>
    <p:sldId id="478" r:id="rId10"/>
    <p:sldId id="551" r:id="rId11"/>
    <p:sldId id="552" r:id="rId12"/>
    <p:sldId id="553" r:id="rId13"/>
    <p:sldId id="520" r:id="rId14"/>
    <p:sldId id="521" r:id="rId15"/>
    <p:sldId id="543" r:id="rId16"/>
    <p:sldId id="533" r:id="rId17"/>
    <p:sldId id="534" r:id="rId18"/>
    <p:sldId id="53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2060"/>
    <a:srgbClr val="FF7D7D"/>
    <a:srgbClr val="FECFC6"/>
    <a:srgbClr val="E29DFD"/>
    <a:srgbClr val="FFCC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50" d="100"/>
          <a:sy n="150" d="100"/>
        </p:scale>
        <p:origin x="510" y="-810"/>
      </p:cViewPr>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85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4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23992A-6374-41E8-AE7E-984A7763FB59}" type="slidenum">
              <a:rPr lang="en-US" altLang="en-US"/>
              <a:pPr/>
              <a:t>‹#›</a:t>
            </a:fld>
            <a:endParaRPr lang="en-US" altLang="en-US"/>
          </a:p>
        </p:txBody>
      </p:sp>
    </p:spTree>
    <p:extLst>
      <p:ext uri="{BB962C8B-B14F-4D97-AF65-F5344CB8AC3E}">
        <p14:creationId xmlns:p14="http://schemas.microsoft.com/office/powerpoint/2010/main" val="267325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3512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0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294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748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590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2/1/2022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083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2/1/2022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491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97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2/1/2022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370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phet.colorado.edu/sims/html/balloons-and-static-electricity/latest/balloons-and-static-electricity_en.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het.colorado.edu/sims/html/john-travoltage/latest/john-travoltage_en.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het.colorado.edu/sims/html/balloons-and-static-electricity/latest/balloons-and-static-electricity_en.html" TargetMode="External"/><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737944" cy="3566160"/>
          </a:xfrm>
        </p:spPr>
        <p:txBody>
          <a:bodyPr>
            <a:normAutofit/>
          </a:bodyPr>
          <a:lstStyle/>
          <a:p>
            <a:r>
              <a:rPr lang="en-US" sz="6600" dirty="0"/>
              <a:t>Static Electricity</a:t>
            </a:r>
          </a:p>
        </p:txBody>
      </p:sp>
      <p:sp>
        <p:nvSpPr>
          <p:cNvPr id="3" name="Subtitle 2"/>
          <p:cNvSpPr>
            <a:spLocks noGrp="1"/>
          </p:cNvSpPr>
          <p:nvPr>
            <p:ph type="subTitle" idx="1"/>
          </p:nvPr>
        </p:nvSpPr>
        <p:spPr/>
        <p:txBody>
          <a:bodyPr/>
          <a:lstStyle/>
          <a:p>
            <a:r>
              <a:rPr lang="en-US" dirty="0"/>
              <a:t>IB Physics </a:t>
            </a:r>
            <a:r>
              <a:rPr lang="en-US"/>
              <a:t>| Force </a:t>
            </a:r>
            <a:r>
              <a:rPr lang="en-US" dirty="0"/>
              <a:t>Fields</a:t>
            </a:r>
          </a:p>
        </p:txBody>
      </p:sp>
    </p:spTree>
    <p:extLst>
      <p:ext uri="{BB962C8B-B14F-4D97-AF65-F5344CB8AC3E}">
        <p14:creationId xmlns:p14="http://schemas.microsoft.com/office/powerpoint/2010/main" val="2621367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Charge Interactions</a:t>
            </a:r>
          </a:p>
        </p:txBody>
      </p:sp>
      <p:cxnSp>
        <p:nvCxnSpPr>
          <p:cNvPr id="7" name="Straight Connector 6"/>
          <p:cNvCxnSpPr/>
          <p:nvPr/>
        </p:nvCxnSpPr>
        <p:spPr>
          <a:xfrm>
            <a:off x="0" y="321346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10" y="1300766"/>
            <a:ext cx="0" cy="5060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5155478"/>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75342" y="5322695"/>
            <a:ext cx="2802177" cy="523220"/>
          </a:xfrm>
          <a:prstGeom prst="rect">
            <a:avLst/>
          </a:prstGeom>
        </p:spPr>
        <p:txBody>
          <a:bodyPr wrap="none">
            <a:spAutoFit/>
          </a:bodyPr>
          <a:lstStyle/>
          <a:p>
            <a:pPr algn="ctr"/>
            <a:r>
              <a:rPr lang="en-US" altLang="en-US" sz="2800" dirty="0">
                <a:latin typeface="+mj-lt"/>
              </a:rPr>
              <a:t>Opposite Charges </a:t>
            </a:r>
          </a:p>
        </p:txBody>
      </p:sp>
      <p:sp>
        <p:nvSpPr>
          <p:cNvPr id="37" name="Rectangle 36"/>
          <p:cNvSpPr/>
          <p:nvPr/>
        </p:nvSpPr>
        <p:spPr>
          <a:xfrm>
            <a:off x="5899672" y="5322695"/>
            <a:ext cx="2049664" cy="523220"/>
          </a:xfrm>
          <a:prstGeom prst="rect">
            <a:avLst/>
          </a:prstGeom>
        </p:spPr>
        <p:txBody>
          <a:bodyPr wrap="none">
            <a:spAutoFit/>
          </a:bodyPr>
          <a:lstStyle/>
          <a:p>
            <a:pPr algn="ctr"/>
            <a:r>
              <a:rPr lang="en-US" altLang="en-US" sz="2800" dirty="0">
                <a:latin typeface="+mj-lt"/>
              </a:rPr>
              <a:t>Like Charges </a:t>
            </a:r>
          </a:p>
        </p:txBody>
      </p:sp>
      <p:cxnSp>
        <p:nvCxnSpPr>
          <p:cNvPr id="5" name="Straight Arrow Connector 4"/>
          <p:cNvCxnSpPr>
            <a:stCxn id="3" idx="6"/>
          </p:cNvCxnSpPr>
          <p:nvPr/>
        </p:nvCxnSpPr>
        <p:spPr>
          <a:xfrm flipV="1">
            <a:off x="1541417" y="2221071"/>
            <a:ext cx="619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195429" y="2221071"/>
            <a:ext cx="62179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817222" y="1887129"/>
            <a:ext cx="718457" cy="718457"/>
          </a:xfrm>
          <a:prstGeom prst="ellipse">
            <a:avLst/>
          </a:prstGeom>
          <a:solidFill>
            <a:schemeClr val="tx1">
              <a:lumMod val="65000"/>
              <a:lumOff val="3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3" name="Oval 2"/>
          <p:cNvSpPr/>
          <p:nvPr/>
        </p:nvSpPr>
        <p:spPr>
          <a:xfrm>
            <a:off x="822960" y="1887129"/>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cxnSp>
        <p:nvCxnSpPr>
          <p:cNvPr id="29" name="Straight Arrow Connector 28"/>
          <p:cNvCxnSpPr/>
          <p:nvPr/>
        </p:nvCxnSpPr>
        <p:spPr>
          <a:xfrm flipV="1">
            <a:off x="1541417" y="4157448"/>
            <a:ext cx="619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195429" y="4157448"/>
            <a:ext cx="62179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8236135" y="2221071"/>
            <a:ext cx="619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901624" y="2225418"/>
            <a:ext cx="62179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236135" y="4129468"/>
            <a:ext cx="619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901624" y="4133815"/>
            <a:ext cx="62179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523416" y="3774749"/>
            <a:ext cx="718457" cy="718457"/>
          </a:xfrm>
          <a:prstGeom prst="ellipse">
            <a:avLst/>
          </a:prstGeom>
          <a:solidFill>
            <a:schemeClr val="tx1">
              <a:lumMod val="65000"/>
              <a:lumOff val="3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28" name="Oval 27"/>
          <p:cNvSpPr/>
          <p:nvPr/>
        </p:nvSpPr>
        <p:spPr>
          <a:xfrm>
            <a:off x="7517679" y="3774748"/>
            <a:ext cx="718457" cy="718457"/>
          </a:xfrm>
          <a:prstGeom prst="ellipse">
            <a:avLst/>
          </a:prstGeom>
          <a:solidFill>
            <a:schemeClr val="tx1">
              <a:lumMod val="65000"/>
              <a:lumOff val="3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11" name="Oval 10"/>
          <p:cNvSpPr/>
          <p:nvPr/>
        </p:nvSpPr>
        <p:spPr>
          <a:xfrm>
            <a:off x="7517678" y="1887129"/>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26" name="Oval 25"/>
          <p:cNvSpPr/>
          <p:nvPr/>
        </p:nvSpPr>
        <p:spPr>
          <a:xfrm>
            <a:off x="822958" y="3779864"/>
            <a:ext cx="718457" cy="718457"/>
          </a:xfrm>
          <a:prstGeom prst="ellipse">
            <a:avLst/>
          </a:prstGeom>
          <a:solidFill>
            <a:schemeClr val="tx1">
              <a:lumMod val="65000"/>
              <a:lumOff val="3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20" name="Oval 19"/>
          <p:cNvSpPr/>
          <p:nvPr/>
        </p:nvSpPr>
        <p:spPr>
          <a:xfrm>
            <a:off x="2817221" y="3779865"/>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23" name="Oval 22"/>
          <p:cNvSpPr/>
          <p:nvPr/>
        </p:nvSpPr>
        <p:spPr>
          <a:xfrm>
            <a:off x="5523416" y="1887129"/>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30" name="Rectangle 29">
            <a:extLst>
              <a:ext uri="{FF2B5EF4-FFF2-40B4-BE49-F238E27FC236}">
                <a16:creationId xmlns:a16="http://schemas.microsoft.com/office/drawing/2014/main" id="{0071BD4D-594C-4FF9-A663-AA8F97A1DA7C}"/>
              </a:ext>
            </a:extLst>
          </p:cNvPr>
          <p:cNvSpPr/>
          <p:nvPr/>
        </p:nvSpPr>
        <p:spPr>
          <a:xfrm>
            <a:off x="1577289" y="5753582"/>
            <a:ext cx="1166409" cy="523220"/>
          </a:xfrm>
          <a:prstGeom prst="rect">
            <a:avLst/>
          </a:prstGeom>
        </p:spPr>
        <p:txBody>
          <a:bodyPr wrap="none">
            <a:spAutoFit/>
          </a:bodyPr>
          <a:lstStyle/>
          <a:p>
            <a:pPr algn="ctr"/>
            <a:r>
              <a:rPr lang="en-US" altLang="en-US" sz="2800" dirty="0">
                <a:solidFill>
                  <a:srgbClr val="C00000"/>
                </a:solidFill>
                <a:latin typeface="+mj-lt"/>
              </a:rPr>
              <a:t>Attract</a:t>
            </a:r>
            <a:endParaRPr lang="en-US" sz="2800" dirty="0">
              <a:solidFill>
                <a:srgbClr val="C00000"/>
              </a:solidFill>
              <a:latin typeface="+mj-lt"/>
            </a:endParaRPr>
          </a:p>
        </p:txBody>
      </p:sp>
      <p:sp>
        <p:nvSpPr>
          <p:cNvPr id="31" name="Rectangle 30">
            <a:extLst>
              <a:ext uri="{FF2B5EF4-FFF2-40B4-BE49-F238E27FC236}">
                <a16:creationId xmlns:a16="http://schemas.microsoft.com/office/drawing/2014/main" id="{A4D047E5-C839-4E26-8459-E38C1EC18B95}"/>
              </a:ext>
            </a:extLst>
          </p:cNvPr>
          <p:cNvSpPr/>
          <p:nvPr/>
        </p:nvSpPr>
        <p:spPr>
          <a:xfrm>
            <a:off x="6400323" y="5751521"/>
            <a:ext cx="988797" cy="523220"/>
          </a:xfrm>
          <a:prstGeom prst="rect">
            <a:avLst/>
          </a:prstGeom>
        </p:spPr>
        <p:txBody>
          <a:bodyPr wrap="none">
            <a:spAutoFit/>
          </a:bodyPr>
          <a:lstStyle/>
          <a:p>
            <a:pPr algn="ctr"/>
            <a:r>
              <a:rPr lang="en-US" altLang="en-US" sz="2800" dirty="0">
                <a:solidFill>
                  <a:srgbClr val="C00000"/>
                </a:solidFill>
                <a:latin typeface="+mj-lt"/>
              </a:rPr>
              <a:t>Repel</a:t>
            </a:r>
            <a:endParaRPr lang="en-US" sz="2800" dirty="0">
              <a:solidFill>
                <a:srgbClr val="C00000"/>
              </a:solidFill>
              <a:latin typeface="+mj-lt"/>
            </a:endParaRPr>
          </a:p>
        </p:txBody>
      </p:sp>
    </p:spTree>
    <p:extLst>
      <p:ext uri="{BB962C8B-B14F-4D97-AF65-F5344CB8AC3E}">
        <p14:creationId xmlns:p14="http://schemas.microsoft.com/office/powerpoint/2010/main" val="25008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 calcmode="lin" valueType="num">
                                      <p:cBhvr>
                                        <p:cTn id="14"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Which one has more force?</a:t>
            </a:r>
            <a:endParaRPr lang="en-US" u="sng" dirty="0">
              <a:solidFill>
                <a:schemeClr val="bg1"/>
              </a:solidFill>
              <a:effectLst>
                <a:outerShdw blurRad="38100" dist="38100" dir="2700000" algn="tl">
                  <a:srgbClr val="000000">
                    <a:alpha val="43137"/>
                  </a:srgbClr>
                </a:outerShdw>
              </a:effectLst>
            </a:endParaRPr>
          </a:p>
        </p:txBody>
      </p:sp>
      <p:sp>
        <p:nvSpPr>
          <p:cNvPr id="16" name="Oval 15"/>
          <p:cNvSpPr/>
          <p:nvPr/>
        </p:nvSpPr>
        <p:spPr>
          <a:xfrm>
            <a:off x="2534594" y="2967866"/>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cxnSp>
        <p:nvCxnSpPr>
          <p:cNvPr id="18" name="Straight Connector 17"/>
          <p:cNvCxnSpPr/>
          <p:nvPr/>
        </p:nvCxnSpPr>
        <p:spPr>
          <a:xfrm flipV="1">
            <a:off x="2" y="4296793"/>
            <a:ext cx="914399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736256" y="4871168"/>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cxnSp>
        <p:nvCxnSpPr>
          <p:cNvPr id="29" name="Straight Arrow Connector 28"/>
          <p:cNvCxnSpPr/>
          <p:nvPr/>
        </p:nvCxnSpPr>
        <p:spPr>
          <a:xfrm flipV="1">
            <a:off x="967669" y="3959441"/>
            <a:ext cx="1927933" cy="0"/>
          </a:xfrm>
          <a:prstGeom prst="straightConnector1">
            <a:avLst/>
          </a:prstGeom>
          <a:ln w="571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67669" y="3756299"/>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5602" y="3756299"/>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53671" y="3389319"/>
            <a:ext cx="343364" cy="646331"/>
          </a:xfrm>
          <a:prstGeom prst="rect">
            <a:avLst/>
          </a:prstGeom>
          <a:noFill/>
        </p:spPr>
        <p:txBody>
          <a:bodyPr wrap="none" rtlCol="0">
            <a:spAutoFit/>
          </a:bodyPr>
          <a:lstStyle/>
          <a:p>
            <a:r>
              <a:rPr lang="en-US" sz="3600" dirty="0">
                <a:solidFill>
                  <a:schemeClr val="accent5"/>
                </a:solidFill>
                <a:latin typeface="+mj-lt"/>
              </a:rPr>
              <a:t>r</a:t>
            </a:r>
          </a:p>
        </p:txBody>
      </p:sp>
      <p:cxnSp>
        <p:nvCxnSpPr>
          <p:cNvPr id="35" name="Straight Arrow Connector 34"/>
          <p:cNvCxnSpPr/>
          <p:nvPr/>
        </p:nvCxnSpPr>
        <p:spPr>
          <a:xfrm>
            <a:off x="967669" y="5920335"/>
            <a:ext cx="4138473" cy="934"/>
          </a:xfrm>
          <a:prstGeom prst="straightConnector1">
            <a:avLst/>
          </a:prstGeom>
          <a:ln w="571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67669" y="5717193"/>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06142" y="5717193"/>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02240" y="5330717"/>
            <a:ext cx="577402" cy="646331"/>
          </a:xfrm>
          <a:prstGeom prst="rect">
            <a:avLst/>
          </a:prstGeom>
          <a:noFill/>
        </p:spPr>
        <p:txBody>
          <a:bodyPr wrap="none" rtlCol="0">
            <a:spAutoFit/>
          </a:bodyPr>
          <a:lstStyle/>
          <a:p>
            <a:r>
              <a:rPr lang="en-US" sz="3600" dirty="0">
                <a:solidFill>
                  <a:schemeClr val="accent5"/>
                </a:solidFill>
                <a:latin typeface="+mj-lt"/>
              </a:rPr>
              <a:t>2r</a:t>
            </a:r>
          </a:p>
        </p:txBody>
      </p:sp>
      <p:sp>
        <p:nvSpPr>
          <p:cNvPr id="40" name="TextBox 39"/>
          <p:cNvSpPr txBox="1"/>
          <p:nvPr/>
        </p:nvSpPr>
        <p:spPr>
          <a:xfrm>
            <a:off x="341943" y="1536762"/>
            <a:ext cx="8489308" cy="523220"/>
          </a:xfrm>
          <a:prstGeom prst="rect">
            <a:avLst/>
          </a:prstGeom>
          <a:noFill/>
        </p:spPr>
        <p:txBody>
          <a:bodyPr wrap="square" rtlCol="0">
            <a:spAutoFit/>
          </a:bodyPr>
          <a:lstStyle/>
          <a:p>
            <a:r>
              <a:rPr lang="en-US" sz="2800" dirty="0">
                <a:solidFill>
                  <a:schemeClr val="tx1">
                    <a:lumMod val="85000"/>
                    <a:lumOff val="15000"/>
                  </a:schemeClr>
                </a:solidFill>
                <a:latin typeface="+mj-lt"/>
              </a:rPr>
              <a:t>Which charged pair has larger electrostatic forces acting?</a:t>
            </a:r>
          </a:p>
        </p:txBody>
      </p:sp>
      <p:sp>
        <p:nvSpPr>
          <p:cNvPr id="20" name="Oval 19"/>
          <p:cNvSpPr/>
          <p:nvPr/>
        </p:nvSpPr>
        <p:spPr>
          <a:xfrm>
            <a:off x="594182" y="2974627"/>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21" name="Oval 20"/>
          <p:cNvSpPr/>
          <p:nvPr/>
        </p:nvSpPr>
        <p:spPr>
          <a:xfrm>
            <a:off x="594181" y="4904363"/>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19" name="Rectangle 18">
            <a:extLst>
              <a:ext uri="{FF2B5EF4-FFF2-40B4-BE49-F238E27FC236}">
                <a16:creationId xmlns:a16="http://schemas.microsoft.com/office/drawing/2014/main" id="{6B9C14B6-821C-46B6-B31A-740593529254}"/>
              </a:ext>
            </a:extLst>
          </p:cNvPr>
          <p:cNvSpPr/>
          <p:nvPr/>
        </p:nvSpPr>
        <p:spPr>
          <a:xfrm>
            <a:off x="424172" y="2829148"/>
            <a:ext cx="2981501" cy="1419923"/>
          </a:xfrm>
          <a:prstGeom prst="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29BBAC0-47D9-406A-8A33-FE80C31D96B3}"/>
              </a:ext>
            </a:extLst>
          </p:cNvPr>
          <p:cNvSpPr txBox="1"/>
          <p:nvPr/>
        </p:nvSpPr>
        <p:spPr>
          <a:xfrm>
            <a:off x="3943232" y="3210891"/>
            <a:ext cx="4751404" cy="461665"/>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smaller distance = greater force</a:t>
            </a:r>
          </a:p>
        </p:txBody>
      </p:sp>
    </p:spTree>
    <p:extLst>
      <p:ext uri="{BB962C8B-B14F-4D97-AF65-F5344CB8AC3E}">
        <p14:creationId xmlns:p14="http://schemas.microsoft.com/office/powerpoint/2010/main" val="394544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1778" y="3924768"/>
            <a:ext cx="914399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Which one has more force?</a:t>
            </a:r>
            <a:endParaRPr lang="en-US" u="sng"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386419" y="1394609"/>
            <a:ext cx="8489308" cy="523220"/>
          </a:xfrm>
          <a:prstGeom prst="rect">
            <a:avLst/>
          </a:prstGeom>
          <a:noFill/>
        </p:spPr>
        <p:txBody>
          <a:bodyPr wrap="square" rtlCol="0">
            <a:spAutoFit/>
          </a:bodyPr>
          <a:lstStyle/>
          <a:p>
            <a:r>
              <a:rPr lang="en-US" sz="2800" dirty="0">
                <a:solidFill>
                  <a:schemeClr val="tx1">
                    <a:lumMod val="85000"/>
                    <a:lumOff val="15000"/>
                  </a:schemeClr>
                </a:solidFill>
                <a:latin typeface="+mj-lt"/>
              </a:rPr>
              <a:t>Which charged pair has larger electrostatic forces acting?</a:t>
            </a:r>
          </a:p>
        </p:txBody>
      </p:sp>
      <p:sp>
        <p:nvSpPr>
          <p:cNvPr id="22" name="Oval 21">
            <a:extLst>
              <a:ext uri="{FF2B5EF4-FFF2-40B4-BE49-F238E27FC236}">
                <a16:creationId xmlns:a16="http://schemas.microsoft.com/office/drawing/2014/main" id="{3B2B71E7-4D43-4B0E-82A0-0BEB5410FF9C}"/>
              </a:ext>
            </a:extLst>
          </p:cNvPr>
          <p:cNvSpPr/>
          <p:nvPr/>
        </p:nvSpPr>
        <p:spPr>
          <a:xfrm>
            <a:off x="2536372" y="2414772"/>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cxnSp>
        <p:nvCxnSpPr>
          <p:cNvPr id="23" name="Straight Arrow Connector 22">
            <a:extLst>
              <a:ext uri="{FF2B5EF4-FFF2-40B4-BE49-F238E27FC236}">
                <a16:creationId xmlns:a16="http://schemas.microsoft.com/office/drawing/2014/main" id="{13041313-7849-4D07-903E-E0A5FF1D10A5}"/>
              </a:ext>
            </a:extLst>
          </p:cNvPr>
          <p:cNvCxnSpPr/>
          <p:nvPr/>
        </p:nvCxnSpPr>
        <p:spPr>
          <a:xfrm flipV="1">
            <a:off x="969447" y="3406347"/>
            <a:ext cx="1927933" cy="0"/>
          </a:xfrm>
          <a:prstGeom prst="straightConnector1">
            <a:avLst/>
          </a:prstGeom>
          <a:ln w="571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FC2D9A-DBFE-4623-A71B-2437DAD7E9E4}"/>
              </a:ext>
            </a:extLst>
          </p:cNvPr>
          <p:cNvCxnSpPr/>
          <p:nvPr/>
        </p:nvCxnSpPr>
        <p:spPr>
          <a:xfrm>
            <a:off x="969447" y="3203205"/>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35C985-5FB0-4C10-ACDC-D58CFAE4E18B}"/>
              </a:ext>
            </a:extLst>
          </p:cNvPr>
          <p:cNvCxnSpPr/>
          <p:nvPr/>
        </p:nvCxnSpPr>
        <p:spPr>
          <a:xfrm>
            <a:off x="2897380" y="3203205"/>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8CD9E31-B138-4FC4-AAEC-58527FAD61E2}"/>
              </a:ext>
            </a:extLst>
          </p:cNvPr>
          <p:cNvSpPr txBox="1"/>
          <p:nvPr/>
        </p:nvSpPr>
        <p:spPr>
          <a:xfrm>
            <a:off x="1655449" y="2836225"/>
            <a:ext cx="343364" cy="646331"/>
          </a:xfrm>
          <a:prstGeom prst="rect">
            <a:avLst/>
          </a:prstGeom>
          <a:noFill/>
        </p:spPr>
        <p:txBody>
          <a:bodyPr wrap="none" rtlCol="0">
            <a:spAutoFit/>
          </a:bodyPr>
          <a:lstStyle/>
          <a:p>
            <a:r>
              <a:rPr lang="en-US" sz="3600" dirty="0">
                <a:solidFill>
                  <a:schemeClr val="accent5"/>
                </a:solidFill>
                <a:latin typeface="+mj-lt"/>
              </a:rPr>
              <a:t>r</a:t>
            </a:r>
          </a:p>
        </p:txBody>
      </p:sp>
      <p:sp>
        <p:nvSpPr>
          <p:cNvPr id="30" name="Oval 29">
            <a:extLst>
              <a:ext uri="{FF2B5EF4-FFF2-40B4-BE49-F238E27FC236}">
                <a16:creationId xmlns:a16="http://schemas.microsoft.com/office/drawing/2014/main" id="{8EEAD482-AECD-47B8-A0F0-9D951F4E5E71}"/>
              </a:ext>
            </a:extLst>
          </p:cNvPr>
          <p:cNvSpPr/>
          <p:nvPr/>
        </p:nvSpPr>
        <p:spPr>
          <a:xfrm>
            <a:off x="2536372" y="4552677"/>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cxnSp>
        <p:nvCxnSpPr>
          <p:cNvPr id="35" name="Straight Arrow Connector 34">
            <a:extLst>
              <a:ext uri="{FF2B5EF4-FFF2-40B4-BE49-F238E27FC236}">
                <a16:creationId xmlns:a16="http://schemas.microsoft.com/office/drawing/2014/main" id="{4D63C6A2-2BF2-44BD-BDFB-4BEB8C372F74}"/>
              </a:ext>
            </a:extLst>
          </p:cNvPr>
          <p:cNvCxnSpPr/>
          <p:nvPr/>
        </p:nvCxnSpPr>
        <p:spPr>
          <a:xfrm flipV="1">
            <a:off x="969448" y="5943875"/>
            <a:ext cx="1927933" cy="0"/>
          </a:xfrm>
          <a:prstGeom prst="straightConnector1">
            <a:avLst/>
          </a:prstGeom>
          <a:ln w="571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23B02D-BA34-4032-A6AD-948AD9E8F4BD}"/>
              </a:ext>
            </a:extLst>
          </p:cNvPr>
          <p:cNvCxnSpPr/>
          <p:nvPr/>
        </p:nvCxnSpPr>
        <p:spPr>
          <a:xfrm>
            <a:off x="969448" y="5740733"/>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25F5A3-7E21-4F56-9A79-D56DAAD0DE02}"/>
              </a:ext>
            </a:extLst>
          </p:cNvPr>
          <p:cNvCxnSpPr/>
          <p:nvPr/>
        </p:nvCxnSpPr>
        <p:spPr>
          <a:xfrm>
            <a:off x="2897380" y="5350598"/>
            <a:ext cx="1" cy="7964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0E5946F-7BF4-4B16-AE4A-C09C7751671B}"/>
              </a:ext>
            </a:extLst>
          </p:cNvPr>
          <p:cNvSpPr txBox="1"/>
          <p:nvPr/>
        </p:nvSpPr>
        <p:spPr>
          <a:xfrm>
            <a:off x="1720855" y="5384019"/>
            <a:ext cx="343364" cy="646331"/>
          </a:xfrm>
          <a:prstGeom prst="rect">
            <a:avLst/>
          </a:prstGeom>
          <a:noFill/>
        </p:spPr>
        <p:txBody>
          <a:bodyPr wrap="none" rtlCol="0">
            <a:spAutoFit/>
          </a:bodyPr>
          <a:lstStyle/>
          <a:p>
            <a:r>
              <a:rPr lang="en-US" sz="3600" dirty="0">
                <a:solidFill>
                  <a:schemeClr val="accent5"/>
                </a:solidFill>
                <a:latin typeface="+mj-lt"/>
              </a:rPr>
              <a:t>r</a:t>
            </a:r>
          </a:p>
        </p:txBody>
      </p:sp>
      <p:sp>
        <p:nvSpPr>
          <p:cNvPr id="39" name="Oval 38">
            <a:extLst>
              <a:ext uri="{FF2B5EF4-FFF2-40B4-BE49-F238E27FC236}">
                <a16:creationId xmlns:a16="http://schemas.microsoft.com/office/drawing/2014/main" id="{D97E0475-6D07-4B2F-A749-47E2CD296C8A}"/>
              </a:ext>
            </a:extLst>
          </p:cNvPr>
          <p:cNvSpPr/>
          <p:nvPr/>
        </p:nvSpPr>
        <p:spPr>
          <a:xfrm>
            <a:off x="593991" y="2421240"/>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40" name="Oval 39">
            <a:extLst>
              <a:ext uri="{FF2B5EF4-FFF2-40B4-BE49-F238E27FC236}">
                <a16:creationId xmlns:a16="http://schemas.microsoft.com/office/drawing/2014/main" id="{3E5EA0BB-3B4F-4C6A-BD71-7D5A44501EAB}"/>
              </a:ext>
            </a:extLst>
          </p:cNvPr>
          <p:cNvSpPr/>
          <p:nvPr/>
        </p:nvSpPr>
        <p:spPr>
          <a:xfrm>
            <a:off x="341943" y="4343055"/>
            <a:ext cx="1280160" cy="1280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41" name="TextBox 40">
            <a:extLst>
              <a:ext uri="{FF2B5EF4-FFF2-40B4-BE49-F238E27FC236}">
                <a16:creationId xmlns:a16="http://schemas.microsoft.com/office/drawing/2014/main" id="{3BA5BA7F-29A1-4A7F-9065-5D1FB4AF59ED}"/>
              </a:ext>
            </a:extLst>
          </p:cNvPr>
          <p:cNvSpPr txBox="1"/>
          <p:nvPr/>
        </p:nvSpPr>
        <p:spPr>
          <a:xfrm>
            <a:off x="628400" y="3939003"/>
            <a:ext cx="707245" cy="400110"/>
          </a:xfrm>
          <a:prstGeom prst="rect">
            <a:avLst/>
          </a:prstGeom>
          <a:noFill/>
        </p:spPr>
        <p:txBody>
          <a:bodyPr wrap="none" rtlCol="0">
            <a:spAutoFit/>
          </a:bodyPr>
          <a:lstStyle/>
          <a:p>
            <a:r>
              <a:rPr lang="en-US" sz="2000" dirty="0">
                <a:solidFill>
                  <a:schemeClr val="tx1">
                    <a:lumMod val="85000"/>
                    <a:lumOff val="15000"/>
                  </a:schemeClr>
                </a:solidFill>
                <a:latin typeface="+mj-lt"/>
              </a:rPr>
              <a:t>2 µC </a:t>
            </a:r>
          </a:p>
        </p:txBody>
      </p:sp>
      <p:sp>
        <p:nvSpPr>
          <p:cNvPr id="42" name="TextBox 41">
            <a:extLst>
              <a:ext uri="{FF2B5EF4-FFF2-40B4-BE49-F238E27FC236}">
                <a16:creationId xmlns:a16="http://schemas.microsoft.com/office/drawing/2014/main" id="{98824FAB-F8C3-4C34-B36E-093C0A448C19}"/>
              </a:ext>
            </a:extLst>
          </p:cNvPr>
          <p:cNvSpPr txBox="1"/>
          <p:nvPr/>
        </p:nvSpPr>
        <p:spPr>
          <a:xfrm>
            <a:off x="615824" y="2040615"/>
            <a:ext cx="707245" cy="400110"/>
          </a:xfrm>
          <a:prstGeom prst="rect">
            <a:avLst/>
          </a:prstGeom>
          <a:noFill/>
        </p:spPr>
        <p:txBody>
          <a:bodyPr wrap="none" rtlCol="0">
            <a:spAutoFit/>
          </a:bodyPr>
          <a:lstStyle/>
          <a:p>
            <a:r>
              <a:rPr lang="en-US" sz="2000" dirty="0">
                <a:solidFill>
                  <a:schemeClr val="tx1">
                    <a:lumMod val="85000"/>
                    <a:lumOff val="15000"/>
                  </a:schemeClr>
                </a:solidFill>
                <a:latin typeface="+mj-lt"/>
              </a:rPr>
              <a:t>1 µC </a:t>
            </a:r>
          </a:p>
        </p:txBody>
      </p:sp>
      <p:sp>
        <p:nvSpPr>
          <p:cNvPr id="53" name="TextBox 52">
            <a:extLst>
              <a:ext uri="{FF2B5EF4-FFF2-40B4-BE49-F238E27FC236}">
                <a16:creationId xmlns:a16="http://schemas.microsoft.com/office/drawing/2014/main" id="{719E57C9-DD25-4251-9B2C-8F30CA3E1162}"/>
              </a:ext>
            </a:extLst>
          </p:cNvPr>
          <p:cNvSpPr txBox="1"/>
          <p:nvPr/>
        </p:nvSpPr>
        <p:spPr>
          <a:xfrm>
            <a:off x="2536372" y="2030972"/>
            <a:ext cx="707245" cy="400110"/>
          </a:xfrm>
          <a:prstGeom prst="rect">
            <a:avLst/>
          </a:prstGeom>
          <a:noFill/>
        </p:spPr>
        <p:txBody>
          <a:bodyPr wrap="none" rtlCol="0">
            <a:spAutoFit/>
          </a:bodyPr>
          <a:lstStyle/>
          <a:p>
            <a:r>
              <a:rPr lang="en-US" sz="2000" dirty="0">
                <a:solidFill>
                  <a:srgbClr val="0070C0"/>
                </a:solidFill>
                <a:latin typeface="+mj-lt"/>
              </a:rPr>
              <a:t>1 µC </a:t>
            </a:r>
          </a:p>
        </p:txBody>
      </p:sp>
      <p:sp>
        <p:nvSpPr>
          <p:cNvPr id="54" name="TextBox 53">
            <a:extLst>
              <a:ext uri="{FF2B5EF4-FFF2-40B4-BE49-F238E27FC236}">
                <a16:creationId xmlns:a16="http://schemas.microsoft.com/office/drawing/2014/main" id="{02A4153A-EA8C-483B-88E2-8AA437D0A180}"/>
              </a:ext>
            </a:extLst>
          </p:cNvPr>
          <p:cNvSpPr txBox="1"/>
          <p:nvPr/>
        </p:nvSpPr>
        <p:spPr>
          <a:xfrm>
            <a:off x="2536371" y="4164690"/>
            <a:ext cx="707245" cy="400110"/>
          </a:xfrm>
          <a:prstGeom prst="rect">
            <a:avLst/>
          </a:prstGeom>
          <a:noFill/>
        </p:spPr>
        <p:txBody>
          <a:bodyPr wrap="none" rtlCol="0">
            <a:spAutoFit/>
          </a:bodyPr>
          <a:lstStyle/>
          <a:p>
            <a:r>
              <a:rPr lang="en-US" sz="2000" dirty="0">
                <a:solidFill>
                  <a:srgbClr val="0070C0"/>
                </a:solidFill>
                <a:latin typeface="+mj-lt"/>
              </a:rPr>
              <a:t>1 µC </a:t>
            </a:r>
          </a:p>
        </p:txBody>
      </p:sp>
      <p:sp>
        <p:nvSpPr>
          <p:cNvPr id="29" name="Rectangle 28">
            <a:extLst>
              <a:ext uri="{FF2B5EF4-FFF2-40B4-BE49-F238E27FC236}">
                <a16:creationId xmlns:a16="http://schemas.microsoft.com/office/drawing/2014/main" id="{829932D2-C430-474F-8D53-2591A81BD9DE}"/>
              </a:ext>
            </a:extLst>
          </p:cNvPr>
          <p:cNvSpPr/>
          <p:nvPr/>
        </p:nvSpPr>
        <p:spPr>
          <a:xfrm>
            <a:off x="230104" y="4005531"/>
            <a:ext cx="3254760" cy="2250207"/>
          </a:xfrm>
          <a:prstGeom prst="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565198D-A3DC-4D60-8C66-665EB07CE946}"/>
              </a:ext>
            </a:extLst>
          </p:cNvPr>
          <p:cNvSpPr txBox="1"/>
          <p:nvPr/>
        </p:nvSpPr>
        <p:spPr>
          <a:xfrm>
            <a:off x="3805147" y="4972566"/>
            <a:ext cx="5186877" cy="461665"/>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greater charge = greater force</a:t>
            </a:r>
          </a:p>
        </p:txBody>
      </p:sp>
    </p:spTree>
    <p:extLst>
      <p:ext uri="{BB962C8B-B14F-4D97-AF65-F5344CB8AC3E}">
        <p14:creationId xmlns:p14="http://schemas.microsoft.com/office/powerpoint/2010/main" val="337280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Coulomb’s Law</a:t>
            </a:r>
            <a:endParaRPr lang="en-US" u="sng"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4829296" y="1614859"/>
            <a:ext cx="4029579" cy="1477328"/>
          </a:xfrm>
          <a:prstGeom prst="rect">
            <a:avLst/>
          </a:prstGeom>
          <a:noFill/>
        </p:spPr>
        <p:txBody>
          <a:bodyPr wrap="square" rtlCol="0">
            <a:spAutoFit/>
          </a:bodyPr>
          <a:lstStyle/>
          <a:p>
            <a:r>
              <a:rPr lang="en-US" dirty="0">
                <a:solidFill>
                  <a:schemeClr val="tx1">
                    <a:lumMod val="85000"/>
                    <a:lumOff val="15000"/>
                  </a:schemeClr>
                </a:solidFill>
                <a:latin typeface="+mj-lt"/>
              </a:rPr>
              <a:t>The force of attraction or repulsion between two point charges is directly proportional to the product of the two charges and inversely proportional to the square of the distance between them.</a:t>
            </a:r>
          </a:p>
        </p:txBody>
      </p:sp>
      <p:sp>
        <p:nvSpPr>
          <p:cNvPr id="14" name="Oval 16"/>
          <p:cNvSpPr>
            <a:spLocks noChangeArrowheads="1"/>
          </p:cNvSpPr>
          <p:nvPr/>
        </p:nvSpPr>
        <p:spPr bwMode="auto">
          <a:xfrm>
            <a:off x="1071676" y="3711745"/>
            <a:ext cx="731520" cy="731520"/>
          </a:xfrm>
          <a:prstGeom prst="ellipse">
            <a:avLst/>
          </a:prstGeom>
          <a:solidFill>
            <a:srgbClr val="66FF33"/>
          </a:solidFill>
          <a:ln w="38100">
            <a:solidFill>
              <a:srgbClr val="000000"/>
            </a:solidFill>
            <a:round/>
            <a:headEnd/>
            <a:tailEnd/>
          </a:ln>
          <a:effectLst/>
        </p:spPr>
        <p:txBody>
          <a:bodyPr wrap="none" anchor="ctr"/>
          <a:lstStyle/>
          <a:p>
            <a:pPr>
              <a:defRPr/>
            </a:pPr>
            <a:endParaRPr lang="en-US">
              <a:latin typeface="+mj-lt"/>
            </a:endParaRPr>
          </a:p>
        </p:txBody>
      </p:sp>
      <p:sp>
        <p:nvSpPr>
          <p:cNvPr id="15" name="Oval 17"/>
          <p:cNvSpPr>
            <a:spLocks noChangeArrowheads="1"/>
          </p:cNvSpPr>
          <p:nvPr/>
        </p:nvSpPr>
        <p:spPr bwMode="auto">
          <a:xfrm>
            <a:off x="3510076" y="3711745"/>
            <a:ext cx="731520" cy="731520"/>
          </a:xfrm>
          <a:prstGeom prst="ellipse">
            <a:avLst/>
          </a:prstGeom>
          <a:solidFill>
            <a:srgbClr val="F26489"/>
          </a:solidFill>
          <a:ln w="38100">
            <a:solidFill>
              <a:srgbClr val="000000"/>
            </a:solidFill>
            <a:round/>
            <a:headEnd/>
            <a:tailEnd/>
          </a:ln>
          <a:effectLst/>
        </p:spPr>
        <p:txBody>
          <a:bodyPr wrap="none" anchor="ctr"/>
          <a:lstStyle/>
          <a:p>
            <a:pPr>
              <a:defRPr/>
            </a:pPr>
            <a:endParaRPr lang="en-US">
              <a:latin typeface="+mj-lt"/>
            </a:endParaRPr>
          </a:p>
        </p:txBody>
      </p:sp>
      <p:sp>
        <p:nvSpPr>
          <p:cNvPr id="16" name="Line 18"/>
          <p:cNvSpPr>
            <a:spLocks noChangeShapeType="1"/>
          </p:cNvSpPr>
          <p:nvPr/>
        </p:nvSpPr>
        <p:spPr bwMode="auto">
          <a:xfrm flipH="1">
            <a:off x="2824276" y="4092745"/>
            <a:ext cx="685800" cy="0"/>
          </a:xfrm>
          <a:prstGeom prst="line">
            <a:avLst/>
          </a:prstGeom>
          <a:noFill/>
          <a:ln w="38100">
            <a:solidFill>
              <a:srgbClr val="000000"/>
            </a:solidFill>
            <a:round/>
            <a:headEnd/>
            <a:tailEnd type="triangle" w="med" len="med"/>
          </a:ln>
          <a:effectLst/>
        </p:spPr>
        <p:txBody>
          <a:bodyPr anchor="ctr"/>
          <a:lstStyle/>
          <a:p>
            <a:pPr>
              <a:defRPr/>
            </a:pPr>
            <a:endParaRPr lang="en-US">
              <a:latin typeface="+mj-lt"/>
            </a:endParaRPr>
          </a:p>
        </p:txBody>
      </p:sp>
      <p:sp>
        <p:nvSpPr>
          <p:cNvPr id="17" name="Line 19"/>
          <p:cNvSpPr>
            <a:spLocks noChangeShapeType="1"/>
          </p:cNvSpPr>
          <p:nvPr/>
        </p:nvSpPr>
        <p:spPr bwMode="auto">
          <a:xfrm>
            <a:off x="1824798" y="4092745"/>
            <a:ext cx="685800" cy="0"/>
          </a:xfrm>
          <a:prstGeom prst="line">
            <a:avLst/>
          </a:prstGeom>
          <a:noFill/>
          <a:ln w="38100">
            <a:solidFill>
              <a:srgbClr val="000000"/>
            </a:solidFill>
            <a:round/>
            <a:headEnd/>
            <a:tailEnd type="triangle" w="med" len="med"/>
          </a:ln>
          <a:effectLst/>
        </p:spPr>
        <p:txBody>
          <a:bodyPr anchor="ctr"/>
          <a:lstStyle/>
          <a:p>
            <a:pPr>
              <a:defRPr/>
            </a:pPr>
            <a:endParaRPr lang="en-US">
              <a:latin typeface="+mj-lt"/>
            </a:endParaRPr>
          </a:p>
        </p:txBody>
      </p:sp>
      <p:sp>
        <p:nvSpPr>
          <p:cNvPr id="18" name="Text Box 20"/>
          <p:cNvSpPr txBox="1">
            <a:spLocks noChangeArrowheads="1"/>
          </p:cNvSpPr>
          <p:nvPr/>
        </p:nvSpPr>
        <p:spPr bwMode="auto">
          <a:xfrm>
            <a:off x="1916238" y="3559186"/>
            <a:ext cx="48768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solidFill>
                  <a:srgbClr val="C00000"/>
                </a:solidFill>
                <a:effectLst/>
                <a:latin typeface="+mj-lt"/>
              </a:rPr>
              <a:t>F</a:t>
            </a:r>
          </a:p>
        </p:txBody>
      </p:sp>
      <p:sp>
        <p:nvSpPr>
          <p:cNvPr id="19" name="Line 21"/>
          <p:cNvSpPr>
            <a:spLocks noChangeShapeType="1"/>
          </p:cNvSpPr>
          <p:nvPr/>
        </p:nvSpPr>
        <p:spPr bwMode="auto">
          <a:xfrm>
            <a:off x="1452676" y="4542802"/>
            <a:ext cx="0" cy="258762"/>
          </a:xfrm>
          <a:prstGeom prst="line">
            <a:avLst/>
          </a:prstGeom>
          <a:noFill/>
          <a:ln w="9525">
            <a:solidFill>
              <a:schemeClr val="tx1"/>
            </a:solidFill>
            <a:round/>
            <a:headEnd/>
            <a:tailEnd/>
          </a:ln>
          <a:effectLst/>
        </p:spPr>
        <p:txBody>
          <a:bodyPr anchor="ctr"/>
          <a:lstStyle/>
          <a:p>
            <a:pPr>
              <a:defRPr/>
            </a:pPr>
            <a:endParaRPr lang="en-US">
              <a:latin typeface="+mj-lt"/>
            </a:endParaRPr>
          </a:p>
        </p:txBody>
      </p:sp>
      <p:sp>
        <p:nvSpPr>
          <p:cNvPr id="21" name="Line 23"/>
          <p:cNvSpPr>
            <a:spLocks noChangeShapeType="1"/>
          </p:cNvSpPr>
          <p:nvPr/>
        </p:nvSpPr>
        <p:spPr bwMode="auto">
          <a:xfrm flipV="1">
            <a:off x="1452675" y="4672183"/>
            <a:ext cx="2435251" cy="0"/>
          </a:xfrm>
          <a:prstGeom prst="line">
            <a:avLst/>
          </a:prstGeom>
          <a:noFill/>
          <a:ln w="28575">
            <a:solidFill>
              <a:schemeClr val="tx1">
                <a:lumMod val="75000"/>
                <a:lumOff val="25000"/>
              </a:schemeClr>
            </a:solidFill>
            <a:round/>
            <a:headEnd type="triangle" w="med" len="med"/>
            <a:tailEnd type="triangle" w="med" len="med"/>
          </a:ln>
          <a:effectLst/>
        </p:spPr>
        <p:txBody>
          <a:bodyPr anchor="ctr"/>
          <a:lstStyle/>
          <a:p>
            <a:pPr>
              <a:defRPr/>
            </a:pPr>
            <a:endParaRPr lang="en-US">
              <a:latin typeface="+mj-lt"/>
            </a:endParaRPr>
          </a:p>
        </p:txBody>
      </p:sp>
      <p:sp>
        <p:nvSpPr>
          <p:cNvPr id="22" name="Text Box 24"/>
          <p:cNvSpPr txBox="1">
            <a:spLocks noChangeArrowheads="1"/>
          </p:cNvSpPr>
          <p:nvPr/>
        </p:nvSpPr>
        <p:spPr bwMode="auto">
          <a:xfrm>
            <a:off x="2497022" y="4541154"/>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solidFill>
                  <a:schemeClr val="tx1">
                    <a:lumMod val="85000"/>
                    <a:lumOff val="15000"/>
                  </a:schemeClr>
                </a:solidFill>
                <a:effectLst/>
                <a:latin typeface="+mj-lt"/>
              </a:rPr>
              <a:t>r</a:t>
            </a:r>
          </a:p>
        </p:txBody>
      </p:sp>
      <p:sp>
        <p:nvSpPr>
          <p:cNvPr id="23" name="Oval 25"/>
          <p:cNvSpPr>
            <a:spLocks noChangeArrowheads="1"/>
          </p:cNvSpPr>
          <p:nvPr/>
        </p:nvSpPr>
        <p:spPr bwMode="auto">
          <a:xfrm>
            <a:off x="1071676" y="4930945"/>
            <a:ext cx="731520" cy="731520"/>
          </a:xfrm>
          <a:prstGeom prst="ellipse">
            <a:avLst/>
          </a:prstGeom>
          <a:solidFill>
            <a:srgbClr val="66FF33"/>
          </a:solidFill>
          <a:ln w="38100">
            <a:solidFill>
              <a:srgbClr val="000000"/>
            </a:solidFill>
            <a:round/>
            <a:headEnd/>
            <a:tailEnd/>
          </a:ln>
          <a:effectLst/>
        </p:spPr>
        <p:txBody>
          <a:bodyPr wrap="none" anchor="ctr"/>
          <a:lstStyle/>
          <a:p>
            <a:pPr>
              <a:defRPr/>
            </a:pPr>
            <a:endParaRPr lang="en-US">
              <a:latin typeface="+mj-lt"/>
            </a:endParaRPr>
          </a:p>
        </p:txBody>
      </p:sp>
      <p:sp>
        <p:nvSpPr>
          <p:cNvPr id="24" name="Oval 26"/>
          <p:cNvSpPr>
            <a:spLocks noChangeArrowheads="1"/>
          </p:cNvSpPr>
          <p:nvPr/>
        </p:nvSpPr>
        <p:spPr bwMode="auto">
          <a:xfrm>
            <a:off x="3510076" y="4930945"/>
            <a:ext cx="731520" cy="731520"/>
          </a:xfrm>
          <a:prstGeom prst="ellipse">
            <a:avLst/>
          </a:prstGeom>
          <a:solidFill>
            <a:srgbClr val="66FF33"/>
          </a:solidFill>
          <a:ln w="38100">
            <a:solidFill>
              <a:srgbClr val="000000"/>
            </a:solidFill>
            <a:round/>
            <a:headEnd/>
            <a:tailEnd/>
          </a:ln>
          <a:effectLst/>
        </p:spPr>
        <p:txBody>
          <a:bodyPr wrap="none" anchor="ctr"/>
          <a:lstStyle/>
          <a:p>
            <a:pPr>
              <a:defRPr/>
            </a:pPr>
            <a:endParaRPr lang="en-US">
              <a:latin typeface="+mj-lt"/>
            </a:endParaRPr>
          </a:p>
        </p:txBody>
      </p:sp>
      <p:sp>
        <p:nvSpPr>
          <p:cNvPr id="25" name="Line 27"/>
          <p:cNvSpPr>
            <a:spLocks noChangeShapeType="1"/>
          </p:cNvSpPr>
          <p:nvPr/>
        </p:nvSpPr>
        <p:spPr bwMode="auto">
          <a:xfrm flipH="1">
            <a:off x="385876" y="5311945"/>
            <a:ext cx="685800" cy="0"/>
          </a:xfrm>
          <a:prstGeom prst="line">
            <a:avLst/>
          </a:prstGeom>
          <a:noFill/>
          <a:ln w="38100">
            <a:solidFill>
              <a:srgbClr val="000000"/>
            </a:solidFill>
            <a:round/>
            <a:headEnd/>
            <a:tailEnd type="triangle" w="med" len="med"/>
          </a:ln>
          <a:effectLst/>
        </p:spPr>
        <p:txBody>
          <a:bodyPr anchor="ctr"/>
          <a:lstStyle/>
          <a:p>
            <a:pPr>
              <a:defRPr/>
            </a:pPr>
            <a:endParaRPr lang="en-US">
              <a:latin typeface="+mj-lt"/>
            </a:endParaRPr>
          </a:p>
        </p:txBody>
      </p:sp>
      <p:sp>
        <p:nvSpPr>
          <p:cNvPr id="26" name="Line 28"/>
          <p:cNvSpPr>
            <a:spLocks noChangeShapeType="1"/>
          </p:cNvSpPr>
          <p:nvPr/>
        </p:nvSpPr>
        <p:spPr bwMode="auto">
          <a:xfrm>
            <a:off x="4254320" y="5311945"/>
            <a:ext cx="685800" cy="0"/>
          </a:xfrm>
          <a:prstGeom prst="line">
            <a:avLst/>
          </a:prstGeom>
          <a:noFill/>
          <a:ln w="38100">
            <a:solidFill>
              <a:srgbClr val="000000"/>
            </a:solidFill>
            <a:round/>
            <a:headEnd/>
            <a:tailEnd type="triangle" w="med" len="med"/>
          </a:ln>
          <a:effectLst/>
        </p:spPr>
        <p:txBody>
          <a:bodyPr anchor="ctr"/>
          <a:lstStyle/>
          <a:p>
            <a:pPr>
              <a:defRPr/>
            </a:pPr>
            <a:endParaRPr lang="en-US">
              <a:latin typeface="+mj-lt"/>
            </a:endParaRPr>
          </a:p>
        </p:txBody>
      </p:sp>
      <p:sp>
        <p:nvSpPr>
          <p:cNvPr id="27" name="Text Box 29"/>
          <p:cNvSpPr txBox="1">
            <a:spLocks noChangeArrowheads="1"/>
          </p:cNvSpPr>
          <p:nvPr/>
        </p:nvSpPr>
        <p:spPr bwMode="auto">
          <a:xfrm>
            <a:off x="4359181" y="4799916"/>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solidFill>
                  <a:srgbClr val="7030A0"/>
                </a:solidFill>
                <a:effectLst/>
                <a:latin typeface="+mj-lt"/>
              </a:rPr>
              <a:t>F</a:t>
            </a:r>
          </a:p>
        </p:txBody>
      </p:sp>
      <p:sp>
        <p:nvSpPr>
          <p:cNvPr id="29" name="Text Box 36"/>
          <p:cNvSpPr txBox="1">
            <a:spLocks noChangeArrowheads="1"/>
          </p:cNvSpPr>
          <p:nvPr/>
        </p:nvSpPr>
        <p:spPr bwMode="auto">
          <a:xfrm>
            <a:off x="1236315" y="3787548"/>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dirty="0">
                <a:solidFill>
                  <a:srgbClr val="000000"/>
                </a:solidFill>
                <a:effectLst/>
                <a:latin typeface="+mj-lt"/>
              </a:rPr>
              <a:t>q</a:t>
            </a:r>
            <a:r>
              <a:rPr lang="en-US" baseline="-25000" dirty="0">
                <a:solidFill>
                  <a:srgbClr val="000000"/>
                </a:solidFill>
                <a:effectLst/>
                <a:latin typeface="+mj-lt"/>
              </a:rPr>
              <a:t>1</a:t>
            </a:r>
            <a:endParaRPr lang="en-US" dirty="0">
              <a:solidFill>
                <a:srgbClr val="000000"/>
              </a:solidFill>
              <a:effectLst/>
              <a:latin typeface="+mj-lt"/>
            </a:endParaRPr>
          </a:p>
        </p:txBody>
      </p:sp>
      <p:sp>
        <p:nvSpPr>
          <p:cNvPr id="30" name="Text Box 38"/>
          <p:cNvSpPr txBox="1">
            <a:spLocks noChangeArrowheads="1"/>
          </p:cNvSpPr>
          <p:nvPr/>
        </p:nvSpPr>
        <p:spPr bwMode="auto">
          <a:xfrm>
            <a:off x="1224076" y="5029687"/>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dirty="0">
                <a:solidFill>
                  <a:srgbClr val="000000"/>
                </a:solidFill>
                <a:effectLst/>
                <a:latin typeface="+mj-lt"/>
              </a:rPr>
              <a:t>q</a:t>
            </a:r>
            <a:r>
              <a:rPr lang="en-US" baseline="-25000" dirty="0">
                <a:solidFill>
                  <a:srgbClr val="000000"/>
                </a:solidFill>
                <a:effectLst/>
                <a:latin typeface="+mj-lt"/>
              </a:rPr>
              <a:t>1</a:t>
            </a:r>
            <a:endParaRPr lang="en-US" dirty="0">
              <a:solidFill>
                <a:srgbClr val="000000"/>
              </a:solidFill>
              <a:effectLst/>
              <a:latin typeface="+mj-lt"/>
            </a:endParaRPr>
          </a:p>
        </p:txBody>
      </p:sp>
      <p:sp>
        <p:nvSpPr>
          <p:cNvPr id="31" name="Text Box 39"/>
          <p:cNvSpPr txBox="1">
            <a:spLocks noChangeArrowheads="1"/>
          </p:cNvSpPr>
          <p:nvPr/>
        </p:nvSpPr>
        <p:spPr bwMode="auto">
          <a:xfrm>
            <a:off x="3662476" y="5022702"/>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dirty="0">
                <a:solidFill>
                  <a:srgbClr val="000000"/>
                </a:solidFill>
                <a:effectLst/>
                <a:latin typeface="+mj-lt"/>
              </a:rPr>
              <a:t>q</a:t>
            </a:r>
            <a:r>
              <a:rPr lang="en-US" baseline="-25000" dirty="0">
                <a:solidFill>
                  <a:srgbClr val="000000"/>
                </a:solidFill>
                <a:effectLst/>
                <a:latin typeface="+mj-lt"/>
              </a:rPr>
              <a:t>2</a:t>
            </a:r>
            <a:endParaRPr lang="en-US" dirty="0">
              <a:solidFill>
                <a:srgbClr val="000000"/>
              </a:solidFill>
              <a:effectLst/>
              <a:latin typeface="+mj-lt"/>
            </a:endParaRPr>
          </a:p>
        </p:txBody>
      </p:sp>
      <p:sp>
        <p:nvSpPr>
          <p:cNvPr id="32" name="Text Box 40"/>
          <p:cNvSpPr txBox="1">
            <a:spLocks noChangeArrowheads="1"/>
          </p:cNvSpPr>
          <p:nvPr/>
        </p:nvSpPr>
        <p:spPr bwMode="auto">
          <a:xfrm>
            <a:off x="3639948" y="3801219"/>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dirty="0">
                <a:solidFill>
                  <a:srgbClr val="000000"/>
                </a:solidFill>
                <a:effectLst/>
                <a:latin typeface="+mj-lt"/>
              </a:rPr>
              <a:t>q</a:t>
            </a:r>
            <a:r>
              <a:rPr lang="en-US" baseline="-25000" dirty="0">
                <a:solidFill>
                  <a:srgbClr val="000000"/>
                </a:solidFill>
                <a:latin typeface="+mj-lt"/>
              </a:rPr>
              <a:t>2</a:t>
            </a:r>
            <a:endParaRPr lang="en-US" dirty="0">
              <a:solidFill>
                <a:srgbClr val="000000"/>
              </a:solidFill>
              <a:effectLst/>
              <a:latin typeface="+mj-lt"/>
            </a:endParaRPr>
          </a:p>
        </p:txBody>
      </p:sp>
      <p:sp>
        <p:nvSpPr>
          <p:cNvPr id="33" name="Text Box 41"/>
          <p:cNvSpPr txBox="1">
            <a:spLocks noChangeArrowheads="1"/>
          </p:cNvSpPr>
          <p:nvPr/>
        </p:nvSpPr>
        <p:spPr bwMode="auto">
          <a:xfrm>
            <a:off x="1259174" y="3224056"/>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effectLst/>
                <a:latin typeface="+mj-lt"/>
              </a:rPr>
              <a:t>-</a:t>
            </a:r>
          </a:p>
        </p:txBody>
      </p:sp>
      <p:sp>
        <p:nvSpPr>
          <p:cNvPr id="34" name="Text Box 42"/>
          <p:cNvSpPr txBox="1">
            <a:spLocks noChangeArrowheads="1"/>
          </p:cNvSpPr>
          <p:nvPr/>
        </p:nvSpPr>
        <p:spPr bwMode="auto">
          <a:xfrm>
            <a:off x="3662476" y="3244721"/>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a:effectLst/>
                <a:latin typeface="+mj-lt"/>
              </a:rPr>
              <a:t>+</a:t>
            </a:r>
          </a:p>
        </p:txBody>
      </p:sp>
      <p:sp>
        <p:nvSpPr>
          <p:cNvPr id="35" name="Text Box 44"/>
          <p:cNvSpPr txBox="1">
            <a:spLocks noChangeArrowheads="1"/>
          </p:cNvSpPr>
          <p:nvPr/>
        </p:nvSpPr>
        <p:spPr bwMode="auto">
          <a:xfrm>
            <a:off x="1300276" y="5471488"/>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a:effectLst/>
                <a:latin typeface="+mj-lt"/>
              </a:rPr>
              <a:t>-</a:t>
            </a:r>
          </a:p>
        </p:txBody>
      </p:sp>
      <p:sp>
        <p:nvSpPr>
          <p:cNvPr id="36" name="Text Box 45"/>
          <p:cNvSpPr txBox="1">
            <a:spLocks noChangeArrowheads="1"/>
          </p:cNvSpPr>
          <p:nvPr/>
        </p:nvSpPr>
        <p:spPr bwMode="auto">
          <a:xfrm>
            <a:off x="3723436" y="5471488"/>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effectLst/>
                <a:latin typeface="+mj-lt"/>
              </a:rPr>
              <a:t>-</a:t>
            </a:r>
          </a:p>
        </p:txBody>
      </p:sp>
      <p:sp>
        <p:nvSpPr>
          <p:cNvPr id="37" name="Line 21"/>
          <p:cNvSpPr>
            <a:spLocks noChangeShapeType="1"/>
          </p:cNvSpPr>
          <p:nvPr/>
        </p:nvSpPr>
        <p:spPr bwMode="auto">
          <a:xfrm>
            <a:off x="3887927" y="4541154"/>
            <a:ext cx="0" cy="258762"/>
          </a:xfrm>
          <a:prstGeom prst="line">
            <a:avLst/>
          </a:prstGeom>
          <a:noFill/>
          <a:ln w="9525">
            <a:solidFill>
              <a:schemeClr val="tx1"/>
            </a:solidFill>
            <a:round/>
            <a:headEnd/>
            <a:tailEnd/>
          </a:ln>
          <a:effectLst/>
        </p:spPr>
        <p:txBody>
          <a:bodyPr anchor="ctr"/>
          <a:lstStyle/>
          <a:p>
            <a:pPr>
              <a:defRPr/>
            </a:pPr>
            <a:endParaRPr lang="en-US">
              <a:latin typeface="+mj-lt"/>
            </a:endParaRPr>
          </a:p>
        </p:txBody>
      </p:sp>
      <p:sp>
        <p:nvSpPr>
          <p:cNvPr id="38" name="Text Box 20"/>
          <p:cNvSpPr txBox="1">
            <a:spLocks noChangeArrowheads="1"/>
          </p:cNvSpPr>
          <p:nvPr/>
        </p:nvSpPr>
        <p:spPr bwMode="auto">
          <a:xfrm>
            <a:off x="3046028" y="3559186"/>
            <a:ext cx="48768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solidFill>
                  <a:srgbClr val="C00000"/>
                </a:solidFill>
                <a:effectLst/>
                <a:latin typeface="+mj-lt"/>
              </a:rPr>
              <a:t>F</a:t>
            </a:r>
          </a:p>
        </p:txBody>
      </p:sp>
      <p:sp>
        <p:nvSpPr>
          <p:cNvPr id="40" name="Text Box 29"/>
          <p:cNvSpPr txBox="1">
            <a:spLocks noChangeArrowheads="1"/>
          </p:cNvSpPr>
          <p:nvPr/>
        </p:nvSpPr>
        <p:spPr bwMode="auto">
          <a:xfrm>
            <a:off x="591118" y="4768499"/>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solidFill>
                  <a:srgbClr val="7030A0"/>
                </a:solidFill>
                <a:effectLst/>
                <a:latin typeface="+mj-lt"/>
              </a:rPr>
              <a:t>F</a:t>
            </a:r>
          </a:p>
        </p:txBody>
      </p:sp>
      <p:graphicFrame>
        <p:nvGraphicFramePr>
          <p:cNvPr id="4" name="Table 3">
            <a:extLst>
              <a:ext uri="{FF2B5EF4-FFF2-40B4-BE49-F238E27FC236}">
                <a16:creationId xmlns:a16="http://schemas.microsoft.com/office/drawing/2014/main" id="{794EE487-E4A2-48E7-A3E9-0837E6009149}"/>
              </a:ext>
            </a:extLst>
          </p:cNvPr>
          <p:cNvGraphicFramePr>
            <a:graphicFrameLocks noGrp="1"/>
          </p:cNvGraphicFramePr>
          <p:nvPr>
            <p:extLst>
              <p:ext uri="{D42A27DB-BD31-4B8C-83A1-F6EECF244321}">
                <p14:modId xmlns:p14="http://schemas.microsoft.com/office/powerpoint/2010/main" val="3526563669"/>
              </p:ext>
            </p:extLst>
          </p:nvPr>
        </p:nvGraphicFramePr>
        <p:xfrm>
          <a:off x="5240588" y="3400710"/>
          <a:ext cx="3618288" cy="2650216"/>
        </p:xfrm>
        <a:graphic>
          <a:graphicData uri="http://schemas.openxmlformats.org/drawingml/2006/table">
            <a:tbl>
              <a:tblPr bandRow="1">
                <a:tableStyleId>{8A107856-5554-42FB-B03E-39F5DBC370BA}</a:tableStyleId>
              </a:tblPr>
              <a:tblGrid>
                <a:gridCol w="2270212">
                  <a:extLst>
                    <a:ext uri="{9D8B030D-6E8A-4147-A177-3AD203B41FA5}">
                      <a16:colId xmlns:a16="http://schemas.microsoft.com/office/drawing/2014/main" val="489818652"/>
                    </a:ext>
                  </a:extLst>
                </a:gridCol>
                <a:gridCol w="685316">
                  <a:extLst>
                    <a:ext uri="{9D8B030D-6E8A-4147-A177-3AD203B41FA5}">
                      <a16:colId xmlns:a16="http://schemas.microsoft.com/office/drawing/2014/main" val="3786633439"/>
                    </a:ext>
                  </a:extLst>
                </a:gridCol>
                <a:gridCol w="662760">
                  <a:extLst>
                    <a:ext uri="{9D8B030D-6E8A-4147-A177-3AD203B41FA5}">
                      <a16:colId xmlns:a16="http://schemas.microsoft.com/office/drawing/2014/main" val="3910334884"/>
                    </a:ext>
                  </a:extLst>
                </a:gridCol>
              </a:tblGrid>
              <a:tr h="667081">
                <a:tc>
                  <a:txBody>
                    <a:bodyPr/>
                    <a:lstStyle/>
                    <a:p>
                      <a:pPr algn="ctr"/>
                      <a:r>
                        <a:rPr lang="en-US" sz="2000" dirty="0">
                          <a:latin typeface="+mj-lt"/>
                        </a:rPr>
                        <a:t>Electrostatic Force</a:t>
                      </a:r>
                    </a:p>
                  </a:txBody>
                  <a:tcPr anchor="ctr"/>
                </a:tc>
                <a:tc>
                  <a:txBody>
                    <a:bodyPr/>
                    <a:lstStyle/>
                    <a:p>
                      <a:pPr algn="ctr"/>
                      <a:endParaRPr lang="en-US" sz="2400" dirty="0">
                        <a:solidFill>
                          <a:srgbClr val="C00000"/>
                        </a:solidFill>
                      </a:endParaRPr>
                    </a:p>
                  </a:txBody>
                  <a:tcPr anchor="ctr"/>
                </a:tc>
                <a:tc>
                  <a:txBody>
                    <a:bodyPr/>
                    <a:lstStyle/>
                    <a:p>
                      <a:pPr algn="ctr"/>
                      <a:endParaRPr lang="en-US" sz="2400" i="0" dirty="0">
                        <a:solidFill>
                          <a:srgbClr val="C00000"/>
                        </a:solidFill>
                      </a:endParaRPr>
                    </a:p>
                  </a:txBody>
                  <a:tcPr anchor="ctr"/>
                </a:tc>
                <a:extLst>
                  <a:ext uri="{0D108BD9-81ED-4DB2-BD59-A6C34878D82A}">
                    <a16:rowId xmlns:a16="http://schemas.microsoft.com/office/drawing/2014/main" val="3719870196"/>
                  </a:ext>
                </a:extLst>
              </a:tr>
              <a:tr h="658027">
                <a:tc>
                  <a:txBody>
                    <a:bodyPr/>
                    <a:lstStyle/>
                    <a:p>
                      <a:pPr algn="ctr"/>
                      <a:r>
                        <a:rPr lang="en-US" sz="2000" dirty="0">
                          <a:latin typeface="+mj-lt"/>
                        </a:rPr>
                        <a:t>Object 1 Charge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7030A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i="0" dirty="0">
                        <a:solidFill>
                          <a:srgbClr val="7030A0"/>
                        </a:solidFill>
                      </a:endParaRPr>
                    </a:p>
                  </a:txBody>
                  <a:tcPr anchor="ctr"/>
                </a:tc>
                <a:extLst>
                  <a:ext uri="{0D108BD9-81ED-4DB2-BD59-A6C34878D82A}">
                    <a16:rowId xmlns:a16="http://schemas.microsoft.com/office/drawing/2014/main" val="1254606398"/>
                  </a:ext>
                </a:extLst>
              </a:tr>
              <a:tr h="658027">
                <a:tc>
                  <a:txBody>
                    <a:bodyPr/>
                    <a:lstStyle/>
                    <a:p>
                      <a:pPr algn="ctr"/>
                      <a:r>
                        <a:rPr lang="en-US" sz="2000" dirty="0">
                          <a:latin typeface="+mj-lt"/>
                        </a:rPr>
                        <a:t>Object 2 Charge</a:t>
                      </a:r>
                    </a:p>
                  </a:txBody>
                  <a:tcPr anchor="ctr"/>
                </a:tc>
                <a:tc>
                  <a:txBody>
                    <a:bodyPr/>
                    <a:lstStyle/>
                    <a:p>
                      <a:pPr algn="ctr"/>
                      <a:endParaRPr lang="en-US" sz="2400" dirty="0">
                        <a:solidFill>
                          <a:srgbClr val="FF00FF"/>
                        </a:solidFill>
                      </a:endParaRPr>
                    </a:p>
                  </a:txBody>
                  <a:tcPr anchor="ctr"/>
                </a:tc>
                <a:tc>
                  <a:txBody>
                    <a:bodyPr/>
                    <a:lstStyle/>
                    <a:p>
                      <a:pPr algn="ctr"/>
                      <a:endParaRPr lang="en-US" sz="2400" i="0" dirty="0">
                        <a:solidFill>
                          <a:srgbClr val="FF00FF"/>
                        </a:solidFill>
                      </a:endParaRPr>
                    </a:p>
                  </a:txBody>
                  <a:tcPr anchor="ctr"/>
                </a:tc>
                <a:extLst>
                  <a:ext uri="{0D108BD9-81ED-4DB2-BD59-A6C34878D82A}">
                    <a16:rowId xmlns:a16="http://schemas.microsoft.com/office/drawing/2014/main" val="324371006"/>
                  </a:ext>
                </a:extLst>
              </a:tr>
              <a:tr h="667081">
                <a:tc>
                  <a:txBody>
                    <a:bodyPr/>
                    <a:lstStyle/>
                    <a:p>
                      <a:pPr algn="ctr"/>
                      <a:r>
                        <a:rPr lang="en-US" sz="2000" dirty="0">
                          <a:latin typeface="+mj-lt"/>
                        </a:rPr>
                        <a:t>Separation Distance</a:t>
                      </a:r>
                    </a:p>
                  </a:txBody>
                  <a:tcPr anchor="ctr"/>
                </a:tc>
                <a:tc>
                  <a:txBody>
                    <a:bodyPr/>
                    <a:lstStyle/>
                    <a:p>
                      <a:pPr algn="ctr"/>
                      <a:endParaRPr lang="en-US" sz="2400" dirty="0">
                        <a:solidFill>
                          <a:schemeClr val="accent5"/>
                        </a:solidFill>
                      </a:endParaRPr>
                    </a:p>
                  </a:txBody>
                  <a:tcPr anchor="ctr"/>
                </a:tc>
                <a:tc>
                  <a:txBody>
                    <a:bodyPr/>
                    <a:lstStyle/>
                    <a:p>
                      <a:pPr algn="ctr"/>
                      <a:endParaRPr lang="en-US" sz="2400" i="0" dirty="0">
                        <a:solidFill>
                          <a:schemeClr val="accent5"/>
                        </a:solidFill>
                      </a:endParaRPr>
                    </a:p>
                  </a:txBody>
                  <a:tcPr anchor="ctr"/>
                </a:tc>
                <a:extLst>
                  <a:ext uri="{0D108BD9-81ED-4DB2-BD59-A6C34878D82A}">
                    <a16:rowId xmlns:a16="http://schemas.microsoft.com/office/drawing/2014/main" val="1641729710"/>
                  </a:ext>
                </a:extLst>
              </a:tr>
            </a:tbl>
          </a:graphicData>
        </a:graphic>
      </p:graphicFrame>
      <mc:AlternateContent xmlns:mc="http://schemas.openxmlformats.org/markup-compatibility/2006" xmlns:a14="http://schemas.microsoft.com/office/drawing/2010/main">
        <mc:Choice Requires="a14">
          <p:graphicFrame>
            <p:nvGraphicFramePr>
              <p:cNvPr id="39" name="Table 38">
                <a:extLst>
                  <a:ext uri="{FF2B5EF4-FFF2-40B4-BE49-F238E27FC236}">
                    <a16:creationId xmlns:a16="http://schemas.microsoft.com/office/drawing/2014/main" id="{44F94712-C561-48B6-96CE-1CBC9CF8E2E5}"/>
                  </a:ext>
                </a:extLst>
              </p:cNvPr>
              <p:cNvGraphicFramePr>
                <a:graphicFrameLocks noGrp="1"/>
              </p:cNvGraphicFramePr>
              <p:nvPr/>
            </p:nvGraphicFramePr>
            <p:xfrm>
              <a:off x="334435" y="1599994"/>
              <a:ext cx="4325174" cy="1492193"/>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492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4800" b="0" i="1" smtClean="0">
                                    <a:solidFill>
                                      <a:srgbClr val="C00000"/>
                                    </a:solidFill>
                                    <a:latin typeface="Cambria Math" panose="02040503050406030204" pitchFamily="18" charset="0"/>
                                  </a:rPr>
                                  <m:t>𝐹</m:t>
                                </m:r>
                                <m:r>
                                  <a:rPr lang="en-US" sz="4800" b="0" i="1" smtClean="0">
                                    <a:latin typeface="Cambria Math" panose="02040503050406030204" pitchFamily="18" charset="0"/>
                                  </a:rPr>
                                  <m:t>=</m:t>
                                </m:r>
                                <m:r>
                                  <a:rPr lang="en-US" sz="4800" b="0" i="1" smtClean="0">
                                    <a:solidFill>
                                      <a:srgbClr val="0070C0"/>
                                    </a:solidFill>
                                    <a:latin typeface="Cambria Math" panose="02040503050406030204" pitchFamily="18" charset="0"/>
                                  </a:rPr>
                                  <m:t>𝑘</m:t>
                                </m:r>
                                <m:f>
                                  <m:fPr>
                                    <m:ctrlPr>
                                      <a:rPr lang="en-US" sz="4800" b="0" i="1" smtClean="0">
                                        <a:latin typeface="Cambria Math" panose="02040503050406030204" pitchFamily="18" charset="0"/>
                                        <a:ea typeface="Cambria Math" panose="02040503050406030204" pitchFamily="18" charset="0"/>
                                      </a:rPr>
                                    </m:ctrlPr>
                                  </m:fPr>
                                  <m:num>
                                    <m:sSub>
                                      <m:sSubPr>
                                        <m:ctrlPr>
                                          <a:rPr lang="en-US" sz="4800" b="0" i="1" smtClean="0">
                                            <a:latin typeface="Cambria Math" panose="02040503050406030204" pitchFamily="18" charset="0"/>
                                            <a:ea typeface="Cambria Math" panose="02040503050406030204" pitchFamily="18" charset="0"/>
                                          </a:rPr>
                                        </m:ctrlPr>
                                      </m:sSubPr>
                                      <m:e>
                                        <m:r>
                                          <a:rPr lang="en-US" sz="4800" b="0" i="1" smtClean="0">
                                            <a:solidFill>
                                              <a:srgbClr val="7030A0"/>
                                            </a:solidFill>
                                            <a:latin typeface="Cambria Math" panose="02040503050406030204" pitchFamily="18" charset="0"/>
                                            <a:ea typeface="Cambria Math" panose="02040503050406030204" pitchFamily="18" charset="0"/>
                                          </a:rPr>
                                          <m:t>𝑞</m:t>
                                        </m:r>
                                      </m:e>
                                      <m:sub>
                                        <m:r>
                                          <a:rPr lang="en-US" sz="4800" b="0" i="1" smtClean="0">
                                            <a:solidFill>
                                              <a:srgbClr val="7030A0"/>
                                            </a:solidFill>
                                            <a:latin typeface="Cambria Math" panose="02040503050406030204" pitchFamily="18" charset="0"/>
                                            <a:ea typeface="Cambria Math" panose="02040503050406030204" pitchFamily="18" charset="0"/>
                                          </a:rPr>
                                          <m:t>1</m:t>
                                        </m:r>
                                      </m:sub>
                                    </m:sSub>
                                    <m:sSub>
                                      <m:sSubPr>
                                        <m:ctrlPr>
                                          <a:rPr lang="en-US" sz="4800" b="0" i="1" smtClean="0">
                                            <a:latin typeface="Cambria Math" panose="02040503050406030204" pitchFamily="18" charset="0"/>
                                            <a:ea typeface="Cambria Math" panose="02040503050406030204" pitchFamily="18" charset="0"/>
                                          </a:rPr>
                                        </m:ctrlPr>
                                      </m:sSubPr>
                                      <m:e>
                                        <m:r>
                                          <a:rPr lang="en-US" sz="4800" b="0" i="1" smtClean="0">
                                            <a:solidFill>
                                              <a:srgbClr val="FF00FF"/>
                                            </a:solidFill>
                                            <a:latin typeface="Cambria Math" panose="02040503050406030204" pitchFamily="18" charset="0"/>
                                            <a:ea typeface="Cambria Math" panose="02040503050406030204" pitchFamily="18" charset="0"/>
                                          </a:rPr>
                                          <m:t>𝑞</m:t>
                                        </m:r>
                                      </m:e>
                                      <m:sub>
                                        <m:r>
                                          <a:rPr lang="en-US" sz="4800" b="0" i="1" smtClean="0">
                                            <a:solidFill>
                                              <a:srgbClr val="FF00FF"/>
                                            </a:solidFill>
                                            <a:latin typeface="Cambria Math" panose="02040503050406030204" pitchFamily="18" charset="0"/>
                                            <a:ea typeface="Cambria Math" panose="02040503050406030204" pitchFamily="18" charset="0"/>
                                          </a:rPr>
                                          <m:t>2</m:t>
                                        </m:r>
                                      </m:sub>
                                    </m:sSub>
                                  </m:num>
                                  <m:den>
                                    <m:sSup>
                                      <m:sSupPr>
                                        <m:ctrlPr>
                                          <a:rPr lang="en-US" sz="4800" b="0" i="1" smtClean="0">
                                            <a:latin typeface="Cambria Math" panose="02040503050406030204" pitchFamily="18" charset="0"/>
                                            <a:ea typeface="Cambria Math" panose="02040503050406030204" pitchFamily="18" charset="0"/>
                                          </a:rPr>
                                        </m:ctrlPr>
                                      </m:sSupPr>
                                      <m:e>
                                        <m:r>
                                          <a:rPr lang="en-US" sz="4800" b="0" i="1" smtClean="0">
                                            <a:solidFill>
                                              <a:srgbClr val="00B050"/>
                                            </a:solidFill>
                                            <a:latin typeface="Cambria Math" panose="02040503050406030204" pitchFamily="18" charset="0"/>
                                            <a:ea typeface="Cambria Math" panose="02040503050406030204" pitchFamily="18" charset="0"/>
                                          </a:rPr>
                                          <m:t>𝑟</m:t>
                                        </m:r>
                                      </m:e>
                                      <m:sup>
                                        <m:r>
                                          <a:rPr lang="en-US" sz="4800" b="0" i="1" smtClean="0">
                                            <a:latin typeface="Cambria Math" panose="02040503050406030204" pitchFamily="18" charset="0"/>
                                            <a:ea typeface="Cambria Math" panose="02040503050406030204" pitchFamily="18" charset="0"/>
                                          </a:rPr>
                                          <m:t>2</m:t>
                                        </m:r>
                                      </m:sup>
                                    </m:sSup>
                                  </m:den>
                                </m:f>
                              </m:oMath>
                            </m:oMathPara>
                          </a14:m>
                          <a:endParaRPr lang="en-US" sz="4800" i="1" dirty="0"/>
                        </a:p>
                      </a:txBody>
                      <a:tcPr anchor="ctr"/>
                    </a:tc>
                    <a:extLst>
                      <a:ext uri="{0D108BD9-81ED-4DB2-BD59-A6C34878D82A}">
                        <a16:rowId xmlns:a16="http://schemas.microsoft.com/office/drawing/2014/main" val="10000"/>
                      </a:ext>
                    </a:extLst>
                  </a:tr>
                </a:tbl>
              </a:graphicData>
            </a:graphic>
          </p:graphicFrame>
        </mc:Choice>
        <mc:Fallback xmlns="">
          <p:graphicFrame>
            <p:nvGraphicFramePr>
              <p:cNvPr id="39" name="Table 38">
                <a:extLst>
                  <a:ext uri="{FF2B5EF4-FFF2-40B4-BE49-F238E27FC236}">
                    <a16:creationId xmlns:a16="http://schemas.microsoft.com/office/drawing/2014/main" id="{44F94712-C561-48B6-96CE-1CBC9CF8E2E5}"/>
                  </a:ext>
                </a:extLst>
              </p:cNvPr>
              <p:cNvGraphicFramePr>
                <a:graphicFrameLocks noGrp="1"/>
              </p:cNvGraphicFramePr>
              <p:nvPr>
                <p:extLst>
                  <p:ext uri="{D42A27DB-BD31-4B8C-83A1-F6EECF244321}">
                    <p14:modId xmlns:p14="http://schemas.microsoft.com/office/powerpoint/2010/main" val="2692129266"/>
                  </p:ext>
                </p:extLst>
              </p:nvPr>
            </p:nvGraphicFramePr>
            <p:xfrm>
              <a:off x="334435" y="1599994"/>
              <a:ext cx="4325174" cy="1492193"/>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492193">
                    <a:tc>
                      <a:txBody>
                        <a:bodyPr/>
                        <a:lstStyle/>
                        <a:p>
                          <a:endParaRPr lang="en-US"/>
                        </a:p>
                      </a:txBody>
                      <a:tcPr anchor="ctr">
                        <a:blipFill>
                          <a:blip r:embed="rId3"/>
                          <a:stretch>
                            <a:fillRect l="-141" t="-407" r="-281" b="-813"/>
                          </a:stretch>
                        </a:blipFill>
                      </a:tcPr>
                    </a:tc>
                    <a:extLst>
                      <a:ext uri="{0D108BD9-81ED-4DB2-BD59-A6C34878D82A}">
                        <a16:rowId xmlns:a16="http://schemas.microsoft.com/office/drawing/2014/main" val="10000"/>
                      </a:ext>
                    </a:extLst>
                  </a:tr>
                </a:tbl>
              </a:graphicData>
            </a:graphic>
          </p:graphicFrame>
        </mc:Fallback>
      </mc:AlternateContent>
      <p:sp>
        <p:nvSpPr>
          <p:cNvPr id="41" name="Rectangle 40">
            <a:extLst>
              <a:ext uri="{FF2B5EF4-FFF2-40B4-BE49-F238E27FC236}">
                <a16:creationId xmlns:a16="http://schemas.microsoft.com/office/drawing/2014/main" id="{5EBBE215-7037-4040-A0FF-6E7399060994}"/>
              </a:ext>
            </a:extLst>
          </p:cNvPr>
          <p:cNvSpPr/>
          <p:nvPr/>
        </p:nvSpPr>
        <p:spPr>
          <a:xfrm>
            <a:off x="7483337" y="3092560"/>
            <a:ext cx="711477" cy="307777"/>
          </a:xfrm>
          <a:prstGeom prst="rect">
            <a:avLst/>
          </a:prstGeom>
        </p:spPr>
        <p:txBody>
          <a:bodyPr wrap="none">
            <a:spAutoFit/>
          </a:bodyPr>
          <a:lstStyle/>
          <a:p>
            <a:pPr algn="ctr"/>
            <a:r>
              <a:rPr lang="en-US" sz="1400" dirty="0">
                <a:latin typeface="+mj-lt"/>
              </a:rPr>
              <a:t>Symbol</a:t>
            </a:r>
          </a:p>
        </p:txBody>
      </p:sp>
      <p:sp>
        <p:nvSpPr>
          <p:cNvPr id="43" name="Rectangle 42">
            <a:extLst>
              <a:ext uri="{FF2B5EF4-FFF2-40B4-BE49-F238E27FC236}">
                <a16:creationId xmlns:a16="http://schemas.microsoft.com/office/drawing/2014/main" id="{23A94470-C6D8-4CC6-9BCD-7327A2E83400}"/>
              </a:ext>
            </a:extLst>
          </p:cNvPr>
          <p:cNvSpPr/>
          <p:nvPr/>
        </p:nvSpPr>
        <p:spPr>
          <a:xfrm>
            <a:off x="8281424" y="3092560"/>
            <a:ext cx="490840" cy="307777"/>
          </a:xfrm>
          <a:prstGeom prst="rect">
            <a:avLst/>
          </a:prstGeom>
        </p:spPr>
        <p:txBody>
          <a:bodyPr wrap="none">
            <a:spAutoFit/>
          </a:bodyPr>
          <a:lstStyle/>
          <a:p>
            <a:pPr algn="ctr"/>
            <a:r>
              <a:rPr lang="en-US" sz="1400" dirty="0">
                <a:latin typeface="+mj-lt"/>
              </a:rPr>
              <a:t>Unit</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7A05FF6-CA56-4FC2-8F64-FA0CE6A5A36D}"/>
                  </a:ext>
                </a:extLst>
              </p:cNvPr>
              <p:cNvSpPr txBox="1"/>
              <p:nvPr/>
            </p:nvSpPr>
            <p:spPr>
              <a:xfrm>
                <a:off x="7581740" y="3520911"/>
                <a:ext cx="546170"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𝐹</m:t>
                      </m:r>
                    </m:oMath>
                  </m:oMathPara>
                </a14:m>
                <a:endParaRPr lang="en-US" sz="2400" dirty="0">
                  <a:solidFill>
                    <a:srgbClr val="C00000"/>
                  </a:solidFill>
                </a:endParaRPr>
              </a:p>
            </p:txBody>
          </p:sp>
        </mc:Choice>
        <mc:Fallback xmlns="">
          <p:sp>
            <p:nvSpPr>
              <p:cNvPr id="42" name="TextBox 41">
                <a:extLst>
                  <a:ext uri="{FF2B5EF4-FFF2-40B4-BE49-F238E27FC236}">
                    <a16:creationId xmlns:a16="http://schemas.microsoft.com/office/drawing/2014/main" id="{E7A05FF6-CA56-4FC2-8F64-FA0CE6A5A36D}"/>
                  </a:ext>
                </a:extLst>
              </p:cNvPr>
              <p:cNvSpPr txBox="1">
                <a:spLocks noRot="1" noChangeAspect="1" noMove="1" noResize="1" noEditPoints="1" noAdjustHandles="1" noChangeArrowheads="1" noChangeShapeType="1" noTextEdit="1"/>
              </p:cNvSpPr>
              <p:nvPr/>
            </p:nvSpPr>
            <p:spPr>
              <a:xfrm>
                <a:off x="7581740" y="3520911"/>
                <a:ext cx="546170"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E60C6E1-053A-45F2-846E-1B47C0C98799}"/>
                  </a:ext>
                </a:extLst>
              </p:cNvPr>
              <p:cNvSpPr txBox="1"/>
              <p:nvPr/>
            </p:nvSpPr>
            <p:spPr>
              <a:xfrm>
                <a:off x="8249486" y="3493439"/>
                <a:ext cx="546170"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b="0" i="0" smtClean="0">
                          <a:solidFill>
                            <a:srgbClr val="C00000"/>
                          </a:solidFill>
                          <a:latin typeface="Cambria Math" panose="02040503050406030204" pitchFamily="18" charset="0"/>
                        </a:rPr>
                        <m:t>[</m:t>
                      </m:r>
                      <m:r>
                        <m:rPr>
                          <m:sty m:val="p"/>
                        </m:rPr>
                        <a:rPr lang="en-US" sz="2400" b="0" i="0" smtClean="0">
                          <a:solidFill>
                            <a:srgbClr val="C00000"/>
                          </a:solidFill>
                          <a:latin typeface="Cambria Math" panose="02040503050406030204" pitchFamily="18" charset="0"/>
                        </a:rPr>
                        <m:t>N</m:t>
                      </m:r>
                      <m:r>
                        <a:rPr lang="en-US" sz="2400" b="0" i="0"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44" name="TextBox 43">
                <a:extLst>
                  <a:ext uri="{FF2B5EF4-FFF2-40B4-BE49-F238E27FC236}">
                    <a16:creationId xmlns:a16="http://schemas.microsoft.com/office/drawing/2014/main" id="{0E60C6E1-053A-45F2-846E-1B47C0C98799}"/>
                  </a:ext>
                </a:extLst>
              </p:cNvPr>
              <p:cNvSpPr txBox="1">
                <a:spLocks noRot="1" noChangeAspect="1" noMove="1" noResize="1" noEditPoints="1" noAdjustHandles="1" noChangeArrowheads="1" noChangeShapeType="1" noTextEdit="1"/>
              </p:cNvSpPr>
              <p:nvPr/>
            </p:nvSpPr>
            <p:spPr>
              <a:xfrm>
                <a:off x="8249486" y="3493439"/>
                <a:ext cx="546170" cy="461665"/>
              </a:xfrm>
              <a:prstGeom prst="rect">
                <a:avLst/>
              </a:prstGeom>
              <a:blipFill>
                <a:blip r:embed="rId5"/>
                <a:stretch>
                  <a:fillRect l="-21111" r="-888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7C29E3F-4EE9-4B7A-86C5-B46C796EAD5E}"/>
                  </a:ext>
                </a:extLst>
              </p:cNvPr>
              <p:cNvSpPr txBox="1"/>
              <p:nvPr/>
            </p:nvSpPr>
            <p:spPr>
              <a:xfrm>
                <a:off x="7628846" y="4165357"/>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𝑞</m:t>
                          </m:r>
                        </m:e>
                        <m:sub>
                          <m:r>
                            <a:rPr lang="en-US" sz="2400" b="0" i="1" smtClean="0">
                              <a:solidFill>
                                <a:srgbClr val="7030A0"/>
                              </a:solidFill>
                              <a:latin typeface="Cambria Math" panose="02040503050406030204" pitchFamily="18" charset="0"/>
                            </a:rPr>
                            <m:t>1</m:t>
                          </m:r>
                        </m:sub>
                      </m:sSub>
                    </m:oMath>
                  </m:oMathPara>
                </a14:m>
                <a:endParaRPr lang="en-US" sz="2400" dirty="0">
                  <a:solidFill>
                    <a:srgbClr val="7030A0"/>
                  </a:solidFill>
                </a:endParaRPr>
              </a:p>
            </p:txBody>
          </p:sp>
        </mc:Choice>
        <mc:Fallback xmlns="">
          <p:sp>
            <p:nvSpPr>
              <p:cNvPr id="45" name="TextBox 44">
                <a:extLst>
                  <a:ext uri="{FF2B5EF4-FFF2-40B4-BE49-F238E27FC236}">
                    <a16:creationId xmlns:a16="http://schemas.microsoft.com/office/drawing/2014/main" id="{97C29E3F-4EE9-4B7A-86C5-B46C796EAD5E}"/>
                  </a:ext>
                </a:extLst>
              </p:cNvPr>
              <p:cNvSpPr txBox="1">
                <a:spLocks noRot="1" noChangeAspect="1" noMove="1" noResize="1" noEditPoints="1" noAdjustHandles="1" noChangeArrowheads="1" noChangeShapeType="1" noTextEdit="1"/>
              </p:cNvSpPr>
              <p:nvPr/>
            </p:nvSpPr>
            <p:spPr>
              <a:xfrm>
                <a:off x="7628846" y="4165357"/>
                <a:ext cx="451958" cy="461665"/>
              </a:xfrm>
              <a:prstGeom prst="rect">
                <a:avLst/>
              </a:prstGeom>
              <a:blipFill>
                <a:blip r:embed="rId6"/>
                <a:stretch>
                  <a:fillRect l="-13333"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FC2D9BD-E72C-4675-B962-3C0266773F05}"/>
                  </a:ext>
                </a:extLst>
              </p:cNvPr>
              <p:cNvSpPr txBox="1"/>
              <p:nvPr/>
            </p:nvSpPr>
            <p:spPr>
              <a:xfrm>
                <a:off x="8299530" y="4153515"/>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0" smtClean="0">
                          <a:solidFill>
                            <a:srgbClr val="7030A0"/>
                          </a:solidFill>
                          <a:latin typeface="Cambria Math" panose="02040503050406030204" pitchFamily="18" charset="0"/>
                        </a:rPr>
                        <m:t>[</m:t>
                      </m:r>
                      <m:r>
                        <m:rPr>
                          <m:sty m:val="p"/>
                        </m:rPr>
                        <a:rPr lang="en-US" sz="2400" b="0" i="0" smtClean="0">
                          <a:solidFill>
                            <a:srgbClr val="7030A0"/>
                          </a:solidFill>
                          <a:latin typeface="Cambria Math" panose="02040503050406030204" pitchFamily="18" charset="0"/>
                        </a:rPr>
                        <m:t>C</m:t>
                      </m:r>
                      <m:r>
                        <a:rPr lang="en-US" sz="2400" b="0" i="0" smtClean="0">
                          <a:solidFill>
                            <a:srgbClr val="7030A0"/>
                          </a:solidFill>
                          <a:latin typeface="Cambria Math" panose="02040503050406030204" pitchFamily="18" charset="0"/>
                        </a:rPr>
                        <m:t>]</m:t>
                      </m:r>
                    </m:oMath>
                  </m:oMathPara>
                </a14:m>
                <a:endParaRPr lang="en-US" sz="2400" dirty="0">
                  <a:solidFill>
                    <a:srgbClr val="7030A0"/>
                  </a:solidFill>
                </a:endParaRPr>
              </a:p>
            </p:txBody>
          </p:sp>
        </mc:Choice>
        <mc:Fallback xmlns="">
          <p:sp>
            <p:nvSpPr>
              <p:cNvPr id="46" name="TextBox 45">
                <a:extLst>
                  <a:ext uri="{FF2B5EF4-FFF2-40B4-BE49-F238E27FC236}">
                    <a16:creationId xmlns:a16="http://schemas.microsoft.com/office/drawing/2014/main" id="{6FC2D9BD-E72C-4675-B962-3C0266773F05}"/>
                  </a:ext>
                </a:extLst>
              </p:cNvPr>
              <p:cNvSpPr txBox="1">
                <a:spLocks noRot="1" noChangeAspect="1" noMove="1" noResize="1" noEditPoints="1" noAdjustHandles="1" noChangeArrowheads="1" noChangeShapeType="1" noTextEdit="1"/>
              </p:cNvSpPr>
              <p:nvPr/>
            </p:nvSpPr>
            <p:spPr>
              <a:xfrm>
                <a:off x="8299530" y="4153515"/>
                <a:ext cx="451958" cy="461665"/>
              </a:xfrm>
              <a:prstGeom prst="rect">
                <a:avLst/>
              </a:prstGeom>
              <a:blipFill>
                <a:blip r:embed="rId7"/>
                <a:stretch>
                  <a:fillRect l="-30667" r="-17333"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4BC6B04-2274-4F34-977B-FE4569D9F3C4}"/>
                  </a:ext>
                </a:extLst>
              </p:cNvPr>
              <p:cNvSpPr txBox="1"/>
              <p:nvPr/>
            </p:nvSpPr>
            <p:spPr>
              <a:xfrm>
                <a:off x="7628846" y="4823930"/>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i="1" smtClean="0">
                              <a:solidFill>
                                <a:srgbClr val="FF00FF"/>
                              </a:solidFill>
                              <a:latin typeface="Cambria Math" panose="02040503050406030204" pitchFamily="18" charset="0"/>
                            </a:rPr>
                          </m:ctrlPr>
                        </m:sSubPr>
                        <m:e>
                          <m:r>
                            <a:rPr lang="en-US" sz="2400" b="0" i="1" smtClean="0">
                              <a:solidFill>
                                <a:srgbClr val="FF00FF"/>
                              </a:solidFill>
                              <a:latin typeface="Cambria Math" panose="02040503050406030204" pitchFamily="18" charset="0"/>
                            </a:rPr>
                            <m:t>𝑞</m:t>
                          </m:r>
                        </m:e>
                        <m:sub>
                          <m:r>
                            <a:rPr lang="en-US" sz="2400" b="0" i="1" smtClean="0">
                              <a:solidFill>
                                <a:srgbClr val="FF00FF"/>
                              </a:solidFill>
                              <a:latin typeface="Cambria Math" panose="02040503050406030204" pitchFamily="18" charset="0"/>
                            </a:rPr>
                            <m:t>2</m:t>
                          </m:r>
                        </m:sub>
                      </m:sSub>
                    </m:oMath>
                  </m:oMathPara>
                </a14:m>
                <a:endParaRPr lang="en-US" sz="2400" dirty="0">
                  <a:solidFill>
                    <a:srgbClr val="FF00FF"/>
                  </a:solidFill>
                </a:endParaRPr>
              </a:p>
            </p:txBody>
          </p:sp>
        </mc:Choice>
        <mc:Fallback xmlns="">
          <p:sp>
            <p:nvSpPr>
              <p:cNvPr id="47" name="TextBox 46">
                <a:extLst>
                  <a:ext uri="{FF2B5EF4-FFF2-40B4-BE49-F238E27FC236}">
                    <a16:creationId xmlns:a16="http://schemas.microsoft.com/office/drawing/2014/main" id="{54BC6B04-2274-4F34-977B-FE4569D9F3C4}"/>
                  </a:ext>
                </a:extLst>
              </p:cNvPr>
              <p:cNvSpPr txBox="1">
                <a:spLocks noRot="1" noChangeAspect="1" noMove="1" noResize="1" noEditPoints="1" noAdjustHandles="1" noChangeArrowheads="1" noChangeShapeType="1" noTextEdit="1"/>
              </p:cNvSpPr>
              <p:nvPr/>
            </p:nvSpPr>
            <p:spPr>
              <a:xfrm>
                <a:off x="7628846" y="4823930"/>
                <a:ext cx="451958" cy="461665"/>
              </a:xfrm>
              <a:prstGeom prst="rect">
                <a:avLst/>
              </a:prstGeom>
              <a:blipFill>
                <a:blip r:embed="rId8"/>
                <a:stretch>
                  <a:fillRect l="-14667"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BEE9243-D3E3-499E-8A78-23179C05EC2C}"/>
                  </a:ext>
                </a:extLst>
              </p:cNvPr>
              <p:cNvSpPr txBox="1"/>
              <p:nvPr/>
            </p:nvSpPr>
            <p:spPr>
              <a:xfrm>
                <a:off x="8299530" y="4812088"/>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0" smtClean="0">
                          <a:solidFill>
                            <a:srgbClr val="FF00FF"/>
                          </a:solidFill>
                          <a:latin typeface="Cambria Math" panose="02040503050406030204" pitchFamily="18" charset="0"/>
                        </a:rPr>
                        <m:t>[</m:t>
                      </m:r>
                      <m:r>
                        <m:rPr>
                          <m:sty m:val="p"/>
                        </m:rPr>
                        <a:rPr lang="en-US" sz="2400" b="0" i="0" smtClean="0">
                          <a:solidFill>
                            <a:srgbClr val="FF00FF"/>
                          </a:solidFill>
                          <a:latin typeface="Cambria Math" panose="02040503050406030204" pitchFamily="18" charset="0"/>
                        </a:rPr>
                        <m:t>C</m:t>
                      </m:r>
                      <m:r>
                        <a:rPr lang="en-US" sz="2400" b="0" i="0" smtClean="0">
                          <a:solidFill>
                            <a:srgbClr val="FF00FF"/>
                          </a:solidFill>
                          <a:latin typeface="Cambria Math" panose="02040503050406030204" pitchFamily="18" charset="0"/>
                        </a:rPr>
                        <m:t>]</m:t>
                      </m:r>
                    </m:oMath>
                  </m:oMathPara>
                </a14:m>
                <a:endParaRPr lang="en-US" sz="2400" dirty="0">
                  <a:solidFill>
                    <a:srgbClr val="FF00FF"/>
                  </a:solidFill>
                </a:endParaRPr>
              </a:p>
            </p:txBody>
          </p:sp>
        </mc:Choice>
        <mc:Fallback xmlns="">
          <p:sp>
            <p:nvSpPr>
              <p:cNvPr id="48" name="TextBox 47">
                <a:extLst>
                  <a:ext uri="{FF2B5EF4-FFF2-40B4-BE49-F238E27FC236}">
                    <a16:creationId xmlns:a16="http://schemas.microsoft.com/office/drawing/2014/main" id="{BBEE9243-D3E3-499E-8A78-23179C05EC2C}"/>
                  </a:ext>
                </a:extLst>
              </p:cNvPr>
              <p:cNvSpPr txBox="1">
                <a:spLocks noRot="1" noChangeAspect="1" noMove="1" noResize="1" noEditPoints="1" noAdjustHandles="1" noChangeArrowheads="1" noChangeShapeType="1" noTextEdit="1"/>
              </p:cNvSpPr>
              <p:nvPr/>
            </p:nvSpPr>
            <p:spPr>
              <a:xfrm>
                <a:off x="8299530" y="4812088"/>
                <a:ext cx="451958" cy="461665"/>
              </a:xfrm>
              <a:prstGeom prst="rect">
                <a:avLst/>
              </a:prstGeom>
              <a:blipFill>
                <a:blip r:embed="rId9"/>
                <a:stretch>
                  <a:fillRect l="-30667" r="-17333"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0F580ED-0B14-4870-B7CC-2167D186BA51}"/>
                  </a:ext>
                </a:extLst>
              </p:cNvPr>
              <p:cNvSpPr txBox="1"/>
              <p:nvPr/>
            </p:nvSpPr>
            <p:spPr>
              <a:xfrm>
                <a:off x="7630595" y="5482503"/>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1" smtClean="0">
                          <a:solidFill>
                            <a:srgbClr val="00B050"/>
                          </a:solidFill>
                          <a:latin typeface="Cambria Math" panose="02040503050406030204" pitchFamily="18" charset="0"/>
                        </a:rPr>
                        <m:t>𝑟</m:t>
                      </m:r>
                    </m:oMath>
                  </m:oMathPara>
                </a14:m>
                <a:endParaRPr lang="en-US" sz="2400" dirty="0">
                  <a:solidFill>
                    <a:srgbClr val="00B050"/>
                  </a:solidFill>
                </a:endParaRPr>
              </a:p>
            </p:txBody>
          </p:sp>
        </mc:Choice>
        <mc:Fallback xmlns="">
          <p:sp>
            <p:nvSpPr>
              <p:cNvPr id="49" name="TextBox 48">
                <a:extLst>
                  <a:ext uri="{FF2B5EF4-FFF2-40B4-BE49-F238E27FC236}">
                    <a16:creationId xmlns:a16="http://schemas.microsoft.com/office/drawing/2014/main" id="{E0F580ED-0B14-4870-B7CC-2167D186BA51}"/>
                  </a:ext>
                </a:extLst>
              </p:cNvPr>
              <p:cNvSpPr txBox="1">
                <a:spLocks noRot="1" noChangeAspect="1" noMove="1" noResize="1" noEditPoints="1" noAdjustHandles="1" noChangeArrowheads="1" noChangeShapeType="1" noTextEdit="1"/>
              </p:cNvSpPr>
              <p:nvPr/>
            </p:nvSpPr>
            <p:spPr>
              <a:xfrm>
                <a:off x="7630595" y="5482503"/>
                <a:ext cx="451958"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932CFB5-AFC3-4908-815E-61EB88A7553A}"/>
                  </a:ext>
                </a:extLst>
              </p:cNvPr>
              <p:cNvSpPr txBox="1"/>
              <p:nvPr/>
            </p:nvSpPr>
            <p:spPr>
              <a:xfrm>
                <a:off x="8299530" y="5482503"/>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0" smtClean="0">
                          <a:solidFill>
                            <a:srgbClr val="00B050"/>
                          </a:solidFill>
                          <a:latin typeface="Cambria Math" panose="02040503050406030204" pitchFamily="18" charset="0"/>
                        </a:rPr>
                        <m:t>[</m:t>
                      </m:r>
                      <m:r>
                        <m:rPr>
                          <m:sty m:val="p"/>
                        </m:rPr>
                        <a:rPr lang="en-US" sz="2400" b="0" i="0" smtClean="0">
                          <a:solidFill>
                            <a:srgbClr val="00B050"/>
                          </a:solidFill>
                          <a:latin typeface="Cambria Math" panose="02040503050406030204" pitchFamily="18" charset="0"/>
                        </a:rPr>
                        <m:t>m</m:t>
                      </m:r>
                      <m:r>
                        <a:rPr lang="en-US" sz="2400" b="0" i="0" smtClean="0">
                          <a:solidFill>
                            <a:srgbClr val="00B050"/>
                          </a:solidFill>
                          <a:latin typeface="Cambria Math" panose="02040503050406030204" pitchFamily="18" charset="0"/>
                        </a:rPr>
                        <m:t>]</m:t>
                      </m:r>
                    </m:oMath>
                  </m:oMathPara>
                </a14:m>
                <a:endParaRPr lang="en-US" sz="2400" dirty="0">
                  <a:solidFill>
                    <a:srgbClr val="00B050"/>
                  </a:solidFill>
                </a:endParaRPr>
              </a:p>
            </p:txBody>
          </p:sp>
        </mc:Choice>
        <mc:Fallback xmlns="">
          <p:sp>
            <p:nvSpPr>
              <p:cNvPr id="50" name="TextBox 49">
                <a:extLst>
                  <a:ext uri="{FF2B5EF4-FFF2-40B4-BE49-F238E27FC236}">
                    <a16:creationId xmlns:a16="http://schemas.microsoft.com/office/drawing/2014/main" id="{B932CFB5-AFC3-4908-815E-61EB88A7553A}"/>
                  </a:ext>
                </a:extLst>
              </p:cNvPr>
              <p:cNvSpPr txBox="1">
                <a:spLocks noRot="1" noChangeAspect="1" noMove="1" noResize="1" noEditPoints="1" noAdjustHandles="1" noChangeArrowheads="1" noChangeShapeType="1" noTextEdit="1"/>
              </p:cNvSpPr>
              <p:nvPr/>
            </p:nvSpPr>
            <p:spPr>
              <a:xfrm>
                <a:off x="8299530" y="5482503"/>
                <a:ext cx="451958" cy="461665"/>
              </a:xfrm>
              <a:prstGeom prst="rect">
                <a:avLst/>
              </a:prstGeom>
              <a:blipFill>
                <a:blip r:embed="rId11"/>
                <a:stretch>
                  <a:fillRect l="-40000" r="-26667" b="-17105"/>
                </a:stretch>
              </a:blipFill>
            </p:spPr>
            <p:txBody>
              <a:bodyPr/>
              <a:lstStyle/>
              <a:p>
                <a:r>
                  <a:rPr lang="en-US">
                    <a:noFill/>
                  </a:rPr>
                  <a:t> </a:t>
                </a:r>
              </a:p>
            </p:txBody>
          </p:sp>
        </mc:Fallback>
      </mc:AlternateContent>
    </p:spTree>
    <p:extLst>
      <p:ext uri="{BB962C8B-B14F-4D97-AF65-F5344CB8AC3E}">
        <p14:creationId xmlns:p14="http://schemas.microsoft.com/office/powerpoint/2010/main" val="55197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1+#ppt_w/2"/>
                                          </p:val>
                                        </p:tav>
                                        <p:tav tm="100000">
                                          <p:val>
                                            <p:strVal val="#ppt_x"/>
                                          </p:val>
                                        </p:tav>
                                      </p:tavLst>
                                    </p:anim>
                                    <p:anim calcmode="lin" valueType="num">
                                      <p:cBhvr additive="base">
                                        <p:cTn id="14"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1+#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1+#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1+#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1+#ppt_w/2"/>
                                          </p:val>
                                        </p:tav>
                                        <p:tav tm="100000">
                                          <p:val>
                                            <p:strVal val="#ppt_x"/>
                                          </p:val>
                                        </p:tav>
                                      </p:tavLst>
                                    </p:anim>
                                    <p:anim calcmode="lin" valueType="num">
                                      <p:cBhvr additive="base">
                                        <p:cTn id="4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1+#ppt_w/2"/>
                                          </p:val>
                                        </p:tav>
                                        <p:tav tm="100000">
                                          <p:val>
                                            <p:strVal val="#ppt_x"/>
                                          </p:val>
                                        </p:tav>
                                      </p:tavLst>
                                    </p:anim>
                                    <p:anim calcmode="lin" valueType="num">
                                      <p:cBhvr additive="base">
                                        <p:cTn id="5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5" grpId="0"/>
      <p:bldP spid="46" grpId="0"/>
      <p:bldP spid="47"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Coulomb’s Constant</a:t>
            </a:r>
            <a:endParaRPr lang="en-US" u="sng"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34435" y="3391415"/>
            <a:ext cx="5928931" cy="523220"/>
          </a:xfrm>
          <a:prstGeom prst="rect">
            <a:avLst/>
          </a:prstGeom>
          <a:noFill/>
        </p:spPr>
        <p:txBody>
          <a:bodyPr wrap="none" rtlCol="0">
            <a:spAutoFit/>
          </a:bodyPr>
          <a:lstStyle/>
          <a:p>
            <a:r>
              <a:rPr lang="en-US" sz="2800" dirty="0">
                <a:latin typeface="+mj-lt"/>
              </a:rPr>
              <a:t>Use unit analysis to prove the units of k:</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7AFB750A-E92E-4969-94C4-99AA6E3C99B9}"/>
                  </a:ext>
                </a:extLst>
              </p:cNvPr>
              <p:cNvGraphicFramePr>
                <a:graphicFrameLocks noGrp="1"/>
              </p:cNvGraphicFramePr>
              <p:nvPr/>
            </p:nvGraphicFramePr>
            <p:xfrm>
              <a:off x="334435" y="1599994"/>
              <a:ext cx="4325174" cy="1492193"/>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492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4800" b="0" i="1" smtClean="0">
                                    <a:solidFill>
                                      <a:srgbClr val="C00000"/>
                                    </a:solidFill>
                                    <a:latin typeface="Cambria Math" panose="02040503050406030204" pitchFamily="18" charset="0"/>
                                  </a:rPr>
                                  <m:t>𝐹</m:t>
                                </m:r>
                                <m:r>
                                  <a:rPr lang="en-US" sz="4800" b="0" i="1" smtClean="0">
                                    <a:latin typeface="Cambria Math" panose="02040503050406030204" pitchFamily="18" charset="0"/>
                                  </a:rPr>
                                  <m:t>=</m:t>
                                </m:r>
                                <m:r>
                                  <a:rPr lang="en-US" sz="4800" b="0" i="1" smtClean="0">
                                    <a:solidFill>
                                      <a:srgbClr val="0070C0"/>
                                    </a:solidFill>
                                    <a:latin typeface="Cambria Math" panose="02040503050406030204" pitchFamily="18" charset="0"/>
                                  </a:rPr>
                                  <m:t>𝑘</m:t>
                                </m:r>
                                <m:f>
                                  <m:fPr>
                                    <m:ctrlPr>
                                      <a:rPr lang="en-US" sz="4800" b="0" i="1" smtClean="0">
                                        <a:latin typeface="Cambria Math" panose="02040503050406030204" pitchFamily="18" charset="0"/>
                                        <a:ea typeface="Cambria Math" panose="02040503050406030204" pitchFamily="18" charset="0"/>
                                      </a:rPr>
                                    </m:ctrlPr>
                                  </m:fPr>
                                  <m:num>
                                    <m:sSub>
                                      <m:sSubPr>
                                        <m:ctrlPr>
                                          <a:rPr lang="en-US" sz="4800" b="0" i="1" smtClean="0">
                                            <a:latin typeface="Cambria Math" panose="02040503050406030204" pitchFamily="18" charset="0"/>
                                            <a:ea typeface="Cambria Math" panose="02040503050406030204" pitchFamily="18" charset="0"/>
                                          </a:rPr>
                                        </m:ctrlPr>
                                      </m:sSubPr>
                                      <m:e>
                                        <m:r>
                                          <a:rPr lang="en-US" sz="4800" b="0" i="1" smtClean="0">
                                            <a:solidFill>
                                              <a:srgbClr val="7030A0"/>
                                            </a:solidFill>
                                            <a:latin typeface="Cambria Math" panose="02040503050406030204" pitchFamily="18" charset="0"/>
                                            <a:ea typeface="Cambria Math" panose="02040503050406030204" pitchFamily="18" charset="0"/>
                                          </a:rPr>
                                          <m:t>𝑞</m:t>
                                        </m:r>
                                      </m:e>
                                      <m:sub>
                                        <m:r>
                                          <a:rPr lang="en-US" sz="4800" b="0" i="1" smtClean="0">
                                            <a:solidFill>
                                              <a:srgbClr val="7030A0"/>
                                            </a:solidFill>
                                            <a:latin typeface="Cambria Math" panose="02040503050406030204" pitchFamily="18" charset="0"/>
                                            <a:ea typeface="Cambria Math" panose="02040503050406030204" pitchFamily="18" charset="0"/>
                                          </a:rPr>
                                          <m:t>1</m:t>
                                        </m:r>
                                      </m:sub>
                                    </m:sSub>
                                    <m:sSub>
                                      <m:sSubPr>
                                        <m:ctrlPr>
                                          <a:rPr lang="en-US" sz="4800" b="0" i="1" smtClean="0">
                                            <a:latin typeface="Cambria Math" panose="02040503050406030204" pitchFamily="18" charset="0"/>
                                            <a:ea typeface="Cambria Math" panose="02040503050406030204" pitchFamily="18" charset="0"/>
                                          </a:rPr>
                                        </m:ctrlPr>
                                      </m:sSubPr>
                                      <m:e>
                                        <m:r>
                                          <a:rPr lang="en-US" sz="4800" b="0" i="1" smtClean="0">
                                            <a:solidFill>
                                              <a:srgbClr val="FF00FF"/>
                                            </a:solidFill>
                                            <a:latin typeface="Cambria Math" panose="02040503050406030204" pitchFamily="18" charset="0"/>
                                            <a:ea typeface="Cambria Math" panose="02040503050406030204" pitchFamily="18" charset="0"/>
                                          </a:rPr>
                                          <m:t>𝑞</m:t>
                                        </m:r>
                                      </m:e>
                                      <m:sub>
                                        <m:r>
                                          <a:rPr lang="en-US" sz="4800" b="0" i="1" smtClean="0">
                                            <a:solidFill>
                                              <a:srgbClr val="FF00FF"/>
                                            </a:solidFill>
                                            <a:latin typeface="Cambria Math" panose="02040503050406030204" pitchFamily="18" charset="0"/>
                                            <a:ea typeface="Cambria Math" panose="02040503050406030204" pitchFamily="18" charset="0"/>
                                          </a:rPr>
                                          <m:t>2</m:t>
                                        </m:r>
                                      </m:sub>
                                    </m:sSub>
                                  </m:num>
                                  <m:den>
                                    <m:sSup>
                                      <m:sSupPr>
                                        <m:ctrlPr>
                                          <a:rPr lang="en-US" sz="4800" b="0" i="1" smtClean="0">
                                            <a:latin typeface="Cambria Math" panose="02040503050406030204" pitchFamily="18" charset="0"/>
                                            <a:ea typeface="Cambria Math" panose="02040503050406030204" pitchFamily="18" charset="0"/>
                                          </a:rPr>
                                        </m:ctrlPr>
                                      </m:sSupPr>
                                      <m:e>
                                        <m:r>
                                          <a:rPr lang="en-US" sz="4800" b="0" i="1" smtClean="0">
                                            <a:solidFill>
                                              <a:srgbClr val="00B050"/>
                                            </a:solidFill>
                                            <a:latin typeface="Cambria Math" panose="02040503050406030204" pitchFamily="18" charset="0"/>
                                            <a:ea typeface="Cambria Math" panose="02040503050406030204" pitchFamily="18" charset="0"/>
                                          </a:rPr>
                                          <m:t>𝑟</m:t>
                                        </m:r>
                                      </m:e>
                                      <m:sup>
                                        <m:r>
                                          <a:rPr lang="en-US" sz="4800" b="0" i="1" smtClean="0">
                                            <a:latin typeface="Cambria Math" panose="02040503050406030204" pitchFamily="18" charset="0"/>
                                            <a:ea typeface="Cambria Math" panose="02040503050406030204" pitchFamily="18" charset="0"/>
                                          </a:rPr>
                                          <m:t>2</m:t>
                                        </m:r>
                                      </m:sup>
                                    </m:sSup>
                                  </m:den>
                                </m:f>
                              </m:oMath>
                            </m:oMathPara>
                          </a14:m>
                          <a:endParaRPr lang="en-US" sz="4800" i="1" dirty="0"/>
                        </a:p>
                      </a:txBody>
                      <a:tcPr anchor="ctr"/>
                    </a:tc>
                    <a:extLst>
                      <a:ext uri="{0D108BD9-81ED-4DB2-BD59-A6C34878D82A}">
                        <a16:rowId xmlns:a16="http://schemas.microsoft.com/office/drawing/2014/main" val="10000"/>
                      </a:ext>
                    </a:extLst>
                  </a:tr>
                </a:tbl>
              </a:graphicData>
            </a:graphic>
          </p:graphicFrame>
        </mc:Choice>
        <mc:Fallback xmlns="">
          <p:graphicFrame>
            <p:nvGraphicFramePr>
              <p:cNvPr id="7" name="Table 6">
                <a:extLst>
                  <a:ext uri="{FF2B5EF4-FFF2-40B4-BE49-F238E27FC236}">
                    <a16:creationId xmlns:a16="http://schemas.microsoft.com/office/drawing/2014/main" id="{7AFB750A-E92E-4969-94C4-99AA6E3C99B9}"/>
                  </a:ext>
                </a:extLst>
              </p:cNvPr>
              <p:cNvGraphicFramePr>
                <a:graphicFrameLocks noGrp="1"/>
              </p:cNvGraphicFramePr>
              <p:nvPr>
                <p:extLst>
                  <p:ext uri="{D42A27DB-BD31-4B8C-83A1-F6EECF244321}">
                    <p14:modId xmlns:p14="http://schemas.microsoft.com/office/powerpoint/2010/main" val="2792970237"/>
                  </p:ext>
                </p:extLst>
              </p:nvPr>
            </p:nvGraphicFramePr>
            <p:xfrm>
              <a:off x="334435" y="1599994"/>
              <a:ext cx="4325174" cy="1492193"/>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492193">
                    <a:tc>
                      <a:txBody>
                        <a:bodyPr/>
                        <a:lstStyle/>
                        <a:p>
                          <a:endParaRPr lang="en-US"/>
                        </a:p>
                      </a:txBody>
                      <a:tcPr anchor="ctr">
                        <a:blipFill>
                          <a:blip r:embed="rId4"/>
                          <a:stretch>
                            <a:fillRect l="-141" t="-407" r="-281" b="-813"/>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15F4B3-AC83-4F77-8063-8E06AB5F0F70}"/>
                  </a:ext>
                </a:extLst>
              </p:cNvPr>
              <p:cNvSpPr txBox="1"/>
              <p:nvPr/>
            </p:nvSpPr>
            <p:spPr>
              <a:xfrm>
                <a:off x="1054370" y="4051313"/>
                <a:ext cx="2289281" cy="14727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0070C0"/>
                          </a:solidFill>
                          <a:latin typeface="Cambria Math" panose="02040503050406030204" pitchFamily="18" charset="0"/>
                        </a:rPr>
                        <m:t>𝑘</m:t>
                      </m:r>
                      <m:r>
                        <a:rPr lang="en-US" sz="4400" b="0" i="1" smtClean="0">
                          <a:latin typeface="Cambria Math" panose="02040503050406030204" pitchFamily="18" charset="0"/>
                        </a:rPr>
                        <m:t>=</m:t>
                      </m:r>
                      <m:f>
                        <m:fPr>
                          <m:ctrlPr>
                            <a:rPr lang="en-US" sz="4400" b="0" i="1" smtClean="0">
                              <a:latin typeface="Cambria Math" panose="02040503050406030204" pitchFamily="18" charset="0"/>
                            </a:rPr>
                          </m:ctrlPr>
                        </m:fPr>
                        <m:num>
                          <m:r>
                            <a:rPr lang="en-US" sz="4400" b="0" i="1" smtClean="0">
                              <a:solidFill>
                                <a:srgbClr val="C00000"/>
                              </a:solidFill>
                              <a:latin typeface="Cambria Math" panose="02040503050406030204" pitchFamily="18" charset="0"/>
                            </a:rPr>
                            <m:t>𝐹</m:t>
                          </m:r>
                          <m:sSup>
                            <m:sSupPr>
                              <m:ctrlPr>
                                <a:rPr lang="en-US" sz="4400" b="0" i="1" smtClean="0">
                                  <a:latin typeface="Cambria Math" panose="02040503050406030204" pitchFamily="18" charset="0"/>
                                </a:rPr>
                              </m:ctrlPr>
                            </m:sSupPr>
                            <m:e>
                              <m:r>
                                <a:rPr lang="en-US" sz="4400" b="0" i="1" smtClean="0">
                                  <a:solidFill>
                                    <a:srgbClr val="00B050"/>
                                  </a:solidFill>
                                  <a:latin typeface="Cambria Math" panose="02040503050406030204" pitchFamily="18" charset="0"/>
                                </a:rPr>
                                <m:t>𝑟</m:t>
                              </m:r>
                            </m:e>
                            <m:sup>
                              <m:r>
                                <a:rPr lang="en-US" sz="4400" b="0" i="1" smtClean="0">
                                  <a:latin typeface="Cambria Math" panose="02040503050406030204" pitchFamily="18" charset="0"/>
                                </a:rPr>
                                <m:t>2</m:t>
                              </m:r>
                            </m:sup>
                          </m:sSup>
                        </m:num>
                        <m:den>
                          <m:sSub>
                            <m:sSubPr>
                              <m:ctrlPr>
                                <a:rPr lang="en-US" sz="4400" b="0" i="1" smtClean="0">
                                  <a:solidFill>
                                    <a:srgbClr val="7030A0"/>
                                  </a:solidFill>
                                  <a:latin typeface="Cambria Math" panose="02040503050406030204" pitchFamily="18" charset="0"/>
                                </a:rPr>
                              </m:ctrlPr>
                            </m:sSubPr>
                            <m:e>
                              <m:r>
                                <a:rPr lang="en-US" sz="4400" b="0" i="1" smtClean="0">
                                  <a:solidFill>
                                    <a:srgbClr val="7030A0"/>
                                  </a:solidFill>
                                  <a:latin typeface="Cambria Math" panose="02040503050406030204" pitchFamily="18" charset="0"/>
                                </a:rPr>
                                <m:t>𝑞</m:t>
                              </m:r>
                            </m:e>
                            <m:sub>
                              <m:r>
                                <a:rPr lang="en-US" sz="4400" b="0" i="1" smtClean="0">
                                  <a:solidFill>
                                    <a:srgbClr val="7030A0"/>
                                  </a:solidFill>
                                  <a:latin typeface="Cambria Math" panose="02040503050406030204" pitchFamily="18" charset="0"/>
                                </a:rPr>
                                <m:t>1</m:t>
                              </m:r>
                            </m:sub>
                          </m:sSub>
                          <m:sSub>
                            <m:sSubPr>
                              <m:ctrlPr>
                                <a:rPr lang="en-US" sz="4400" i="1" smtClean="0">
                                  <a:solidFill>
                                    <a:srgbClr val="FF00FF"/>
                                  </a:solidFill>
                                  <a:latin typeface="Cambria Math" panose="02040503050406030204" pitchFamily="18" charset="0"/>
                                </a:rPr>
                              </m:ctrlPr>
                            </m:sSubPr>
                            <m:e>
                              <m:r>
                                <a:rPr lang="en-US" sz="4400" i="1">
                                  <a:solidFill>
                                    <a:srgbClr val="FF00FF"/>
                                  </a:solidFill>
                                  <a:latin typeface="Cambria Math" panose="02040503050406030204" pitchFamily="18" charset="0"/>
                                </a:rPr>
                                <m:t>𝑞</m:t>
                              </m:r>
                            </m:e>
                            <m:sub>
                              <m:r>
                                <a:rPr lang="en-US" sz="4400" b="0" i="1" smtClean="0">
                                  <a:solidFill>
                                    <a:srgbClr val="FF00FF"/>
                                  </a:solidFill>
                                  <a:latin typeface="Cambria Math" panose="02040503050406030204" pitchFamily="18" charset="0"/>
                                </a:rPr>
                                <m:t>2</m:t>
                              </m:r>
                            </m:sub>
                          </m:sSub>
                        </m:den>
                      </m:f>
                    </m:oMath>
                  </m:oMathPara>
                </a14:m>
                <a:endParaRPr lang="en-US" sz="4400" dirty="0"/>
              </a:p>
            </p:txBody>
          </p:sp>
        </mc:Choice>
        <mc:Fallback xmlns="">
          <p:sp>
            <p:nvSpPr>
              <p:cNvPr id="4" name="TextBox 3">
                <a:extLst>
                  <a:ext uri="{FF2B5EF4-FFF2-40B4-BE49-F238E27FC236}">
                    <a16:creationId xmlns:a16="http://schemas.microsoft.com/office/drawing/2014/main" id="{5E15F4B3-AC83-4F77-8063-8E06AB5F0F70}"/>
                  </a:ext>
                </a:extLst>
              </p:cNvPr>
              <p:cNvSpPr txBox="1">
                <a:spLocks noRot="1" noChangeAspect="1" noMove="1" noResize="1" noEditPoints="1" noAdjustHandles="1" noChangeArrowheads="1" noChangeShapeType="1" noTextEdit="1"/>
              </p:cNvSpPr>
              <p:nvPr/>
            </p:nvSpPr>
            <p:spPr>
              <a:xfrm>
                <a:off x="1054370" y="4051313"/>
                <a:ext cx="2289281" cy="1472775"/>
              </a:xfrm>
              <a:prstGeom prst="rect">
                <a:avLst/>
              </a:prstGeom>
              <a:blipFill>
                <a:blip r:embed="rId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8C15C55-3856-4008-B4F9-CFDD279D94EB}"/>
              </a:ext>
            </a:extLst>
          </p:cNvPr>
          <p:cNvSpPr txBox="1"/>
          <p:nvPr/>
        </p:nvSpPr>
        <p:spPr>
          <a:xfrm>
            <a:off x="1261642" y="5727316"/>
            <a:ext cx="1924617" cy="461665"/>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Solve for k</a:t>
            </a:r>
          </a:p>
        </p:txBody>
      </p:sp>
      <p:sp>
        <p:nvSpPr>
          <p:cNvPr id="11" name="TextBox 10">
            <a:extLst>
              <a:ext uri="{FF2B5EF4-FFF2-40B4-BE49-F238E27FC236}">
                <a16:creationId xmlns:a16="http://schemas.microsoft.com/office/drawing/2014/main" id="{16A7FC25-71E0-4608-A724-6915821E1C80}"/>
              </a:ext>
            </a:extLst>
          </p:cNvPr>
          <p:cNvSpPr txBox="1"/>
          <p:nvPr/>
        </p:nvSpPr>
        <p:spPr>
          <a:xfrm>
            <a:off x="3609690" y="5727315"/>
            <a:ext cx="1924617" cy="461665"/>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Plug in units</a:t>
            </a:r>
          </a:p>
        </p:txBody>
      </p:sp>
      <p:sp>
        <p:nvSpPr>
          <p:cNvPr id="12" name="TextBox 11">
            <a:extLst>
              <a:ext uri="{FF2B5EF4-FFF2-40B4-BE49-F238E27FC236}">
                <a16:creationId xmlns:a16="http://schemas.microsoft.com/office/drawing/2014/main" id="{0BA36232-9EE4-40F8-A85D-6EB151DE74C6}"/>
              </a:ext>
            </a:extLst>
          </p:cNvPr>
          <p:cNvSpPr txBox="1"/>
          <p:nvPr/>
        </p:nvSpPr>
        <p:spPr>
          <a:xfrm>
            <a:off x="5957741" y="5727314"/>
            <a:ext cx="1924617" cy="461665"/>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Simplify</a:t>
            </a:r>
          </a:p>
        </p:txBody>
      </p:sp>
      <p:grpSp>
        <p:nvGrpSpPr>
          <p:cNvPr id="5" name="Group 4">
            <a:extLst>
              <a:ext uri="{FF2B5EF4-FFF2-40B4-BE49-F238E27FC236}">
                <a16:creationId xmlns:a16="http://schemas.microsoft.com/office/drawing/2014/main" id="{ED7334C1-B503-4914-9353-C5AB2864D034}"/>
              </a:ext>
            </a:extLst>
          </p:cNvPr>
          <p:cNvGrpSpPr/>
          <p:nvPr/>
        </p:nvGrpSpPr>
        <p:grpSpPr>
          <a:xfrm>
            <a:off x="4784035" y="1639413"/>
            <a:ext cx="4171862" cy="2770667"/>
            <a:chOff x="4784035" y="1639413"/>
            <a:chExt cx="4171862" cy="2770667"/>
          </a:xfrm>
        </p:grpSpPr>
        <mc:AlternateContent xmlns:mc="http://schemas.openxmlformats.org/markup-compatibility/2006" xmlns:a14="http://schemas.microsoft.com/office/drawing/2010/main">
          <mc:Choice Requires="a14">
            <p:sp>
              <p:nvSpPr>
                <p:cNvPr id="8" name="TextBox 7"/>
                <p:cNvSpPr txBox="1"/>
                <p:nvPr/>
              </p:nvSpPr>
              <p:spPr>
                <a:xfrm>
                  <a:off x="4784035" y="1639413"/>
                  <a:ext cx="417186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𝑘</m:t>
                        </m:r>
                        <m:r>
                          <a:rPr lang="en-US" sz="2800" b="0" i="1" smtClean="0">
                            <a:solidFill>
                              <a:srgbClr val="0070C0"/>
                            </a:solidFill>
                            <a:latin typeface="Cambria Math" panose="02040503050406030204" pitchFamily="18" charset="0"/>
                          </a:rPr>
                          <m:t>=8.99×</m:t>
                        </m:r>
                        <m:sSup>
                          <m:sSupPr>
                            <m:ctrlPr>
                              <a:rPr lang="en-US" sz="2800" b="0" i="1" smtClean="0">
                                <a:solidFill>
                                  <a:srgbClr val="0070C0"/>
                                </a:solidFill>
                                <a:latin typeface="Cambria Math" panose="02040503050406030204" pitchFamily="18" charset="0"/>
                                <a:ea typeface="Cambria Math" panose="02040503050406030204" pitchFamily="18" charset="0"/>
                              </a:rPr>
                            </m:ctrlPr>
                          </m:sSupPr>
                          <m:e>
                            <m:r>
                              <a:rPr lang="en-US" sz="2800" b="0" i="1" smtClean="0">
                                <a:solidFill>
                                  <a:srgbClr val="0070C0"/>
                                </a:solidFill>
                                <a:latin typeface="Cambria Math" panose="02040503050406030204" pitchFamily="18" charset="0"/>
                                <a:ea typeface="Cambria Math" panose="02040503050406030204" pitchFamily="18" charset="0"/>
                              </a:rPr>
                              <m:t>10</m:t>
                            </m:r>
                          </m:e>
                          <m:sup>
                            <m:r>
                              <a:rPr lang="en-US" sz="2800" b="0" i="1" smtClean="0">
                                <a:solidFill>
                                  <a:srgbClr val="0070C0"/>
                                </a:solidFill>
                                <a:latin typeface="Cambria Math" panose="02040503050406030204" pitchFamily="18" charset="0"/>
                                <a:ea typeface="Cambria Math" panose="02040503050406030204" pitchFamily="18" charset="0"/>
                              </a:rPr>
                              <m:t>9</m:t>
                            </m:r>
                          </m:sup>
                        </m:sSup>
                        <m:r>
                          <a:rPr lang="en-US" sz="2800" b="0" i="1" smtClean="0">
                            <a:solidFill>
                              <a:srgbClr val="0070C0"/>
                            </a:solidFill>
                            <a:latin typeface="Cambria Math" panose="02040503050406030204" pitchFamily="18" charset="0"/>
                            <a:ea typeface="Cambria Math" panose="02040503050406030204" pitchFamily="18" charset="0"/>
                          </a:rPr>
                          <m:t> </m:t>
                        </m:r>
                        <m:r>
                          <a:rPr lang="en-US" sz="2800" i="1">
                            <a:solidFill>
                              <a:srgbClr val="0070C0"/>
                            </a:solidFill>
                            <a:latin typeface="Cambria Math" panose="02040503050406030204" pitchFamily="18" charset="0"/>
                            <a:ea typeface="Cambria Math" panose="02040503050406030204" pitchFamily="18" charset="0"/>
                          </a:rPr>
                          <m:t>𝑁</m:t>
                        </m:r>
                        <m:r>
                          <a:rPr lang="en-US" sz="2800" b="0" i="1" smtClean="0">
                            <a:solidFill>
                              <a:srgbClr val="0070C0"/>
                            </a:solidFill>
                            <a:latin typeface="Cambria Math" panose="02040503050406030204" pitchFamily="18" charset="0"/>
                            <a:ea typeface="Cambria Math" panose="02040503050406030204" pitchFamily="18" charset="0"/>
                          </a:rPr>
                          <m:t> </m:t>
                        </m:r>
                        <m:sSup>
                          <m:sSupPr>
                            <m:ctrlPr>
                              <a:rPr lang="en-US" sz="2800" i="1" smtClean="0">
                                <a:solidFill>
                                  <a:srgbClr val="0070C0"/>
                                </a:solidFill>
                                <a:latin typeface="Cambria Math" panose="02040503050406030204" pitchFamily="18" charset="0"/>
                                <a:ea typeface="Cambria Math" panose="02040503050406030204" pitchFamily="18" charset="0"/>
                              </a:rPr>
                            </m:ctrlPr>
                          </m:sSupPr>
                          <m:e>
                            <m:r>
                              <a:rPr lang="en-US" sz="2800" i="1">
                                <a:solidFill>
                                  <a:srgbClr val="0070C0"/>
                                </a:solidFill>
                                <a:latin typeface="Cambria Math" panose="02040503050406030204" pitchFamily="18" charset="0"/>
                                <a:ea typeface="Cambria Math" panose="02040503050406030204" pitchFamily="18" charset="0"/>
                              </a:rPr>
                              <m:t>𝑚</m:t>
                            </m:r>
                          </m:e>
                          <m:sup>
                            <m:r>
                              <a:rPr lang="en-US" sz="2800" i="1">
                                <a:solidFill>
                                  <a:srgbClr val="0070C0"/>
                                </a:solidFill>
                                <a:latin typeface="Cambria Math" panose="02040503050406030204" pitchFamily="18" charset="0"/>
                                <a:ea typeface="Cambria Math" panose="02040503050406030204" pitchFamily="18" charset="0"/>
                              </a:rPr>
                              <m:t>2</m:t>
                            </m:r>
                          </m:sup>
                        </m:sSup>
                        <m:r>
                          <a:rPr lang="en-US" sz="2800" b="0" i="1" smtClean="0">
                            <a:solidFill>
                              <a:srgbClr val="0070C0"/>
                            </a:solidFill>
                            <a:latin typeface="Cambria Math" panose="02040503050406030204" pitchFamily="18" charset="0"/>
                            <a:ea typeface="Cambria Math" panose="02040503050406030204" pitchFamily="18" charset="0"/>
                          </a:rPr>
                          <m:t> </m:t>
                        </m:r>
                        <m:sSup>
                          <m:sSupPr>
                            <m:ctrlPr>
                              <a:rPr lang="en-US" sz="2800" b="0" i="1" smtClean="0">
                                <a:solidFill>
                                  <a:srgbClr val="0070C0"/>
                                </a:solidFill>
                                <a:latin typeface="Cambria Math" panose="02040503050406030204" pitchFamily="18" charset="0"/>
                                <a:ea typeface="Cambria Math" panose="02040503050406030204" pitchFamily="18" charset="0"/>
                              </a:rPr>
                            </m:ctrlPr>
                          </m:sSupPr>
                          <m:e>
                            <m:r>
                              <a:rPr lang="en-US" sz="2800" b="0" i="1" smtClean="0">
                                <a:solidFill>
                                  <a:srgbClr val="0070C0"/>
                                </a:solidFill>
                                <a:latin typeface="Cambria Math" panose="02040503050406030204" pitchFamily="18" charset="0"/>
                                <a:ea typeface="Cambria Math" panose="02040503050406030204" pitchFamily="18" charset="0"/>
                              </a:rPr>
                              <m:t>𝐶</m:t>
                            </m:r>
                          </m:e>
                          <m:sup>
                            <m:r>
                              <a:rPr lang="en-US" sz="2800" b="0" i="1" smtClean="0">
                                <a:solidFill>
                                  <a:srgbClr val="0070C0"/>
                                </a:solidFill>
                                <a:latin typeface="Cambria Math" panose="02040503050406030204" pitchFamily="18" charset="0"/>
                                <a:ea typeface="Cambria Math" panose="02040503050406030204" pitchFamily="18" charset="0"/>
                              </a:rPr>
                              <m:t>−2</m:t>
                            </m:r>
                          </m:sup>
                        </m:sSup>
                      </m:oMath>
                    </m:oMathPara>
                  </a14:m>
                  <a:endParaRPr lang="en-US" sz="3600" i="1" dirty="0">
                    <a:solidFill>
                      <a:srgbClr val="0070C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84035" y="1639413"/>
                  <a:ext cx="4171862" cy="430887"/>
                </a:xfrm>
                <a:prstGeom prst="rect">
                  <a:avLst/>
                </a:prstGeom>
                <a:blipFill>
                  <a:blip r:embed="rId6"/>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B6BB468A-DEE6-4EEC-86A7-5B432D92CFDF}"/>
                </a:ext>
              </a:extLst>
            </p:cNvPr>
            <p:cNvCxnSpPr/>
            <p:nvPr/>
          </p:nvCxnSpPr>
          <p:spPr>
            <a:xfrm flipV="1">
              <a:off x="7004115" y="2153477"/>
              <a:ext cx="878243" cy="2256603"/>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34919AD-7BBF-4302-93DB-BFE675B09A13}"/>
                  </a:ext>
                </a:extLst>
              </p:cNvPr>
              <p:cNvSpPr txBox="1"/>
              <p:nvPr/>
            </p:nvSpPr>
            <p:spPr>
              <a:xfrm>
                <a:off x="3378020" y="4051313"/>
                <a:ext cx="1878656" cy="13587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f>
                        <m:fPr>
                          <m:ctrlPr>
                            <a:rPr lang="en-US" sz="4400" i="1">
                              <a:latin typeface="Cambria Math" panose="02040503050406030204" pitchFamily="18" charset="0"/>
                            </a:rPr>
                          </m:ctrlPr>
                        </m:fPr>
                        <m:num>
                          <m:r>
                            <a:rPr lang="en-US" sz="4400" b="0" i="1" smtClean="0">
                              <a:solidFill>
                                <a:srgbClr val="C00000"/>
                              </a:solidFill>
                              <a:latin typeface="Cambria Math" panose="02040503050406030204" pitchFamily="18" charset="0"/>
                            </a:rPr>
                            <m:t>𝑁</m:t>
                          </m:r>
                          <m:sSup>
                            <m:sSupPr>
                              <m:ctrlPr>
                                <a:rPr lang="en-US" sz="4400" i="1">
                                  <a:latin typeface="Cambria Math" panose="02040503050406030204" pitchFamily="18" charset="0"/>
                                </a:rPr>
                              </m:ctrlPr>
                            </m:sSupPr>
                            <m:e>
                              <m:r>
                                <a:rPr lang="en-US" sz="4400" b="0" i="1" smtClean="0">
                                  <a:solidFill>
                                    <a:srgbClr val="00B050"/>
                                  </a:solidFill>
                                  <a:latin typeface="Cambria Math" panose="02040503050406030204" pitchFamily="18" charset="0"/>
                                </a:rPr>
                                <m:t>𝑚</m:t>
                              </m:r>
                            </m:e>
                            <m:sup>
                              <m:r>
                                <a:rPr lang="en-US" sz="4400" i="1">
                                  <a:latin typeface="Cambria Math" panose="02040503050406030204" pitchFamily="18" charset="0"/>
                                </a:rPr>
                                <m:t>2</m:t>
                              </m:r>
                            </m:sup>
                          </m:sSup>
                        </m:num>
                        <m:den>
                          <m:r>
                            <a:rPr lang="en-US" sz="4400" b="0" i="1" smtClean="0">
                              <a:solidFill>
                                <a:srgbClr val="7030A0"/>
                              </a:solidFill>
                              <a:latin typeface="Cambria Math" panose="02040503050406030204" pitchFamily="18" charset="0"/>
                            </a:rPr>
                            <m:t>𝐶</m:t>
                          </m:r>
                          <m:r>
                            <a:rPr lang="en-US" sz="4400" b="0" i="1" smtClean="0">
                              <a:solidFill>
                                <a:srgbClr val="FF00FF"/>
                              </a:solidFill>
                              <a:latin typeface="Cambria Math" panose="02040503050406030204" pitchFamily="18" charset="0"/>
                            </a:rPr>
                            <m:t>𝐶</m:t>
                          </m:r>
                        </m:den>
                      </m:f>
                    </m:oMath>
                  </m:oMathPara>
                </a14:m>
                <a:endParaRPr lang="en-US" sz="4400" dirty="0"/>
              </a:p>
            </p:txBody>
          </p:sp>
        </mc:Choice>
        <mc:Fallback xmlns="">
          <p:sp>
            <p:nvSpPr>
              <p:cNvPr id="14" name="TextBox 13">
                <a:extLst>
                  <a:ext uri="{FF2B5EF4-FFF2-40B4-BE49-F238E27FC236}">
                    <a16:creationId xmlns:a16="http://schemas.microsoft.com/office/drawing/2014/main" id="{D34919AD-7BBF-4302-93DB-BFE675B09A13}"/>
                  </a:ext>
                </a:extLst>
              </p:cNvPr>
              <p:cNvSpPr txBox="1">
                <a:spLocks noRot="1" noChangeAspect="1" noMove="1" noResize="1" noEditPoints="1" noAdjustHandles="1" noChangeArrowheads="1" noChangeShapeType="1" noTextEdit="1"/>
              </p:cNvSpPr>
              <p:nvPr/>
            </p:nvSpPr>
            <p:spPr>
              <a:xfrm>
                <a:off x="3378020" y="4051313"/>
                <a:ext cx="1878656" cy="135870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7A591CA-44C3-40A3-B378-1F678999CE44}"/>
                  </a:ext>
                </a:extLst>
              </p:cNvPr>
              <p:cNvSpPr txBox="1"/>
              <p:nvPr/>
            </p:nvSpPr>
            <p:spPr>
              <a:xfrm>
                <a:off x="5256676" y="4493257"/>
                <a:ext cx="2810385"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chemeClr val="tx1"/>
                          </a:solidFill>
                          <a:latin typeface="Cambria Math" panose="02040503050406030204" pitchFamily="18" charset="0"/>
                        </a:rPr>
                        <m:t>=</m:t>
                      </m:r>
                      <m:r>
                        <a:rPr lang="en-US" sz="4400" b="0" i="1" smtClean="0">
                          <a:solidFill>
                            <a:srgbClr val="C00000"/>
                          </a:solidFill>
                          <a:latin typeface="Cambria Math" panose="02040503050406030204" pitchFamily="18" charset="0"/>
                        </a:rPr>
                        <m:t>𝑁</m:t>
                      </m:r>
                      <m:sSup>
                        <m:sSupPr>
                          <m:ctrlPr>
                            <a:rPr lang="en-US" sz="4400" b="0" i="1" smtClean="0">
                              <a:solidFill>
                                <a:schemeClr val="tx1"/>
                              </a:solidFill>
                              <a:latin typeface="Cambria Math" panose="02040503050406030204" pitchFamily="18" charset="0"/>
                            </a:rPr>
                          </m:ctrlPr>
                        </m:sSupPr>
                        <m:e>
                          <m:r>
                            <a:rPr lang="en-US" sz="4400" b="0" i="1" smtClean="0">
                              <a:solidFill>
                                <a:srgbClr val="00B050"/>
                              </a:solidFill>
                              <a:latin typeface="Cambria Math" panose="02040503050406030204" pitchFamily="18" charset="0"/>
                            </a:rPr>
                            <m:t>𝑚</m:t>
                          </m:r>
                        </m:e>
                        <m:sup>
                          <m:r>
                            <a:rPr lang="en-US" sz="4400" b="0" i="1" smtClean="0">
                              <a:solidFill>
                                <a:schemeClr val="tx1"/>
                              </a:solidFill>
                              <a:latin typeface="Cambria Math" panose="02040503050406030204" pitchFamily="18" charset="0"/>
                            </a:rPr>
                            <m:t>2</m:t>
                          </m:r>
                        </m:sup>
                      </m:sSup>
                      <m:sSup>
                        <m:sSupPr>
                          <m:ctrlPr>
                            <a:rPr lang="en-US" sz="4400" i="1">
                              <a:solidFill>
                                <a:schemeClr val="tx1"/>
                              </a:solidFill>
                              <a:latin typeface="Cambria Math" panose="02040503050406030204" pitchFamily="18" charset="0"/>
                            </a:rPr>
                          </m:ctrlPr>
                        </m:sSupPr>
                        <m:e>
                          <m:r>
                            <a:rPr lang="en-US" sz="4400" b="0" i="1" smtClean="0">
                              <a:solidFill>
                                <a:srgbClr val="7030A0"/>
                              </a:solidFill>
                              <a:latin typeface="Cambria Math" panose="02040503050406030204" pitchFamily="18" charset="0"/>
                            </a:rPr>
                            <m:t>𝐶</m:t>
                          </m:r>
                        </m:e>
                        <m:sup>
                          <m:r>
                            <a:rPr lang="en-US" sz="4400" b="0" i="1" smtClean="0">
                              <a:solidFill>
                                <a:schemeClr val="tx1"/>
                              </a:solidFill>
                              <a:latin typeface="Cambria Math" panose="02040503050406030204" pitchFamily="18" charset="0"/>
                            </a:rPr>
                            <m:t>−</m:t>
                          </m:r>
                          <m:r>
                            <a:rPr lang="en-US" sz="4400" i="1">
                              <a:solidFill>
                                <a:schemeClr val="tx1"/>
                              </a:solidFill>
                              <a:latin typeface="Cambria Math" panose="02040503050406030204" pitchFamily="18" charset="0"/>
                            </a:rPr>
                            <m:t>2</m:t>
                          </m:r>
                        </m:sup>
                      </m:sSup>
                    </m:oMath>
                  </m:oMathPara>
                </a14:m>
                <a:endParaRPr lang="en-US" sz="4400" dirty="0"/>
              </a:p>
            </p:txBody>
          </p:sp>
        </mc:Choice>
        <mc:Fallback xmlns="">
          <p:sp>
            <p:nvSpPr>
              <p:cNvPr id="15" name="TextBox 14">
                <a:extLst>
                  <a:ext uri="{FF2B5EF4-FFF2-40B4-BE49-F238E27FC236}">
                    <a16:creationId xmlns:a16="http://schemas.microsoft.com/office/drawing/2014/main" id="{D7A591CA-44C3-40A3-B378-1F678999CE44}"/>
                  </a:ext>
                </a:extLst>
              </p:cNvPr>
              <p:cNvSpPr txBox="1">
                <a:spLocks noRot="1" noChangeAspect="1" noMove="1" noResize="1" noEditPoints="1" noAdjustHandles="1" noChangeArrowheads="1" noChangeShapeType="1" noTextEdit="1"/>
              </p:cNvSpPr>
              <p:nvPr/>
            </p:nvSpPr>
            <p:spPr>
              <a:xfrm>
                <a:off x="5256676" y="4493257"/>
                <a:ext cx="2810385" cy="67710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226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IB Physics Data Booklet</a:t>
            </a:r>
          </a:p>
        </p:txBody>
      </p:sp>
      <p:pic>
        <p:nvPicPr>
          <p:cNvPr id="3" name="Picture 2"/>
          <p:cNvPicPr>
            <a:picLocks noChangeAspect="1"/>
          </p:cNvPicPr>
          <p:nvPr/>
        </p:nvPicPr>
        <p:blipFill>
          <a:blip r:embed="rId2"/>
          <a:stretch>
            <a:fillRect/>
          </a:stretch>
        </p:blipFill>
        <p:spPr>
          <a:xfrm>
            <a:off x="159026" y="1490161"/>
            <a:ext cx="8398392" cy="4341684"/>
          </a:xfrm>
          <a:prstGeom prst="rect">
            <a:avLst/>
          </a:prstGeom>
        </p:spPr>
      </p:pic>
      <p:sp>
        <p:nvSpPr>
          <p:cNvPr id="4" name="Rectangle 3"/>
          <p:cNvSpPr/>
          <p:nvPr/>
        </p:nvSpPr>
        <p:spPr>
          <a:xfrm>
            <a:off x="213365" y="2264916"/>
            <a:ext cx="887896" cy="450574"/>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55600" y="2264916"/>
            <a:ext cx="2173672" cy="461665"/>
          </a:xfrm>
          <a:prstGeom prst="rect">
            <a:avLst/>
          </a:prstGeom>
          <a:noFill/>
        </p:spPr>
        <p:txBody>
          <a:bodyPr wrap="none" rtlCol="0">
            <a:spAutoFit/>
          </a:bodyPr>
          <a:lstStyle/>
          <a:p>
            <a:r>
              <a:rPr lang="en-US" sz="2400" i="1" dirty="0">
                <a:solidFill>
                  <a:srgbClr val="0070C0"/>
                </a:solidFill>
                <a:latin typeface="+mj-lt"/>
              </a:rPr>
              <a:t>*Coulomb’s Law</a:t>
            </a:r>
          </a:p>
        </p:txBody>
      </p:sp>
      <p:pic>
        <p:nvPicPr>
          <p:cNvPr id="7" name="Picture 6">
            <a:extLst>
              <a:ext uri="{FF2B5EF4-FFF2-40B4-BE49-F238E27FC236}">
                <a16:creationId xmlns:a16="http://schemas.microsoft.com/office/drawing/2014/main" id="{CDFF36A1-9DB7-465F-B0B3-FF47172F58FC}"/>
              </a:ext>
            </a:extLst>
          </p:cNvPr>
          <p:cNvPicPr>
            <a:picLocks noChangeAspect="1"/>
          </p:cNvPicPr>
          <p:nvPr/>
        </p:nvPicPr>
        <p:blipFill>
          <a:blip r:embed="rId3"/>
          <a:stretch>
            <a:fillRect/>
          </a:stretch>
        </p:blipFill>
        <p:spPr>
          <a:xfrm>
            <a:off x="2729345" y="2837736"/>
            <a:ext cx="6289964" cy="3282262"/>
          </a:xfrm>
          <a:prstGeom prst="rect">
            <a:avLst/>
          </a:prstGeom>
        </p:spPr>
      </p:pic>
      <p:sp>
        <p:nvSpPr>
          <p:cNvPr id="8" name="Rectangle 7">
            <a:extLst>
              <a:ext uri="{FF2B5EF4-FFF2-40B4-BE49-F238E27FC236}">
                <a16:creationId xmlns:a16="http://schemas.microsoft.com/office/drawing/2014/main" id="{BED6599F-FF8C-4DE3-815A-03A549FCFDAB}"/>
              </a:ext>
            </a:extLst>
          </p:cNvPr>
          <p:cNvSpPr/>
          <p:nvPr/>
        </p:nvSpPr>
        <p:spPr>
          <a:xfrm>
            <a:off x="2786331" y="4980406"/>
            <a:ext cx="4362614" cy="256612"/>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4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Conceptual Math</a:t>
            </a:r>
            <a:endParaRPr lang="en-US" u="sng" dirty="0">
              <a:solidFill>
                <a:schemeClr val="bg1"/>
              </a:solidFill>
              <a:effectLst>
                <a:outerShdw blurRad="38100" dist="38100" dir="2700000" algn="tl">
                  <a:srgbClr val="000000">
                    <a:alpha val="43137"/>
                  </a:srgbClr>
                </a:outerShdw>
              </a:effectLst>
            </a:endParaRPr>
          </a:p>
        </p:txBody>
      </p:sp>
      <p:sp>
        <p:nvSpPr>
          <p:cNvPr id="16" name="Oval 15"/>
          <p:cNvSpPr/>
          <p:nvPr/>
        </p:nvSpPr>
        <p:spPr>
          <a:xfrm>
            <a:off x="2534594" y="2967866"/>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cxnSp>
        <p:nvCxnSpPr>
          <p:cNvPr id="4" name="Straight Arrow Connector 3"/>
          <p:cNvCxnSpPr>
            <a:stCxn id="16" idx="6"/>
          </p:cNvCxnSpPr>
          <p:nvPr/>
        </p:nvCxnSpPr>
        <p:spPr>
          <a:xfrm flipV="1">
            <a:off x="3253051" y="3327094"/>
            <a:ext cx="2677233" cy="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 y="4296793"/>
            <a:ext cx="914399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736256" y="4871168"/>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9" name="TextBox 8"/>
          <p:cNvSpPr txBox="1"/>
          <p:nvPr/>
        </p:nvSpPr>
        <p:spPr>
          <a:xfrm>
            <a:off x="4049736" y="2742988"/>
            <a:ext cx="821059" cy="646331"/>
          </a:xfrm>
          <a:prstGeom prst="rect">
            <a:avLst/>
          </a:prstGeom>
          <a:noFill/>
        </p:spPr>
        <p:txBody>
          <a:bodyPr wrap="none" rtlCol="0">
            <a:spAutoFit/>
          </a:bodyPr>
          <a:lstStyle/>
          <a:p>
            <a:r>
              <a:rPr lang="en-US" sz="3600" dirty="0">
                <a:solidFill>
                  <a:srgbClr val="C00000"/>
                </a:solidFill>
                <a:latin typeface="+mj-lt"/>
              </a:rPr>
              <a:t>4 N</a:t>
            </a:r>
          </a:p>
        </p:txBody>
      </p:sp>
      <p:cxnSp>
        <p:nvCxnSpPr>
          <p:cNvPr id="29" name="Straight Arrow Connector 28"/>
          <p:cNvCxnSpPr/>
          <p:nvPr/>
        </p:nvCxnSpPr>
        <p:spPr>
          <a:xfrm flipV="1">
            <a:off x="967669" y="3959441"/>
            <a:ext cx="1927933" cy="0"/>
          </a:xfrm>
          <a:prstGeom prst="straightConnector1">
            <a:avLst/>
          </a:prstGeom>
          <a:ln w="571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67669" y="3756299"/>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5602" y="3756299"/>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53671" y="3389319"/>
            <a:ext cx="343364" cy="646331"/>
          </a:xfrm>
          <a:prstGeom prst="rect">
            <a:avLst/>
          </a:prstGeom>
          <a:noFill/>
        </p:spPr>
        <p:txBody>
          <a:bodyPr wrap="none" rtlCol="0">
            <a:spAutoFit/>
          </a:bodyPr>
          <a:lstStyle/>
          <a:p>
            <a:r>
              <a:rPr lang="en-US" sz="3600" dirty="0">
                <a:solidFill>
                  <a:schemeClr val="accent5"/>
                </a:solidFill>
                <a:latin typeface="+mj-lt"/>
              </a:rPr>
              <a:t>r</a:t>
            </a:r>
          </a:p>
        </p:txBody>
      </p:sp>
      <p:cxnSp>
        <p:nvCxnSpPr>
          <p:cNvPr id="35" name="Straight Arrow Connector 34"/>
          <p:cNvCxnSpPr/>
          <p:nvPr/>
        </p:nvCxnSpPr>
        <p:spPr>
          <a:xfrm>
            <a:off x="967669" y="5920335"/>
            <a:ext cx="4138473" cy="934"/>
          </a:xfrm>
          <a:prstGeom prst="straightConnector1">
            <a:avLst/>
          </a:prstGeom>
          <a:ln w="571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67669" y="5717193"/>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06142" y="5717193"/>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02240" y="5330717"/>
            <a:ext cx="577402" cy="646331"/>
          </a:xfrm>
          <a:prstGeom prst="rect">
            <a:avLst/>
          </a:prstGeom>
          <a:noFill/>
        </p:spPr>
        <p:txBody>
          <a:bodyPr wrap="none" rtlCol="0">
            <a:spAutoFit/>
          </a:bodyPr>
          <a:lstStyle/>
          <a:p>
            <a:r>
              <a:rPr lang="en-US" sz="3600" dirty="0">
                <a:solidFill>
                  <a:schemeClr val="accent5"/>
                </a:solidFill>
                <a:latin typeface="+mj-lt"/>
              </a:rPr>
              <a:t>2r</a:t>
            </a:r>
          </a:p>
        </p:txBody>
      </p:sp>
      <p:sp>
        <p:nvSpPr>
          <p:cNvPr id="40" name="TextBox 39"/>
          <p:cNvSpPr txBox="1"/>
          <p:nvPr/>
        </p:nvSpPr>
        <p:spPr>
          <a:xfrm>
            <a:off x="341943" y="1536762"/>
            <a:ext cx="8489308" cy="523220"/>
          </a:xfrm>
          <a:prstGeom prst="rect">
            <a:avLst/>
          </a:prstGeom>
          <a:noFill/>
        </p:spPr>
        <p:txBody>
          <a:bodyPr wrap="square" rtlCol="0">
            <a:spAutoFit/>
          </a:bodyPr>
          <a:lstStyle/>
          <a:p>
            <a:r>
              <a:rPr lang="en-US" sz="2800" dirty="0">
                <a:solidFill>
                  <a:schemeClr val="tx1">
                    <a:lumMod val="85000"/>
                    <a:lumOff val="15000"/>
                  </a:schemeClr>
                </a:solidFill>
                <a:latin typeface="+mj-lt"/>
              </a:rPr>
              <a:t>What is the repulsion force on the positive charge below?</a:t>
            </a:r>
          </a:p>
        </p:txBody>
      </p:sp>
      <p:sp>
        <p:nvSpPr>
          <p:cNvPr id="20" name="Oval 19"/>
          <p:cNvSpPr/>
          <p:nvPr/>
        </p:nvSpPr>
        <p:spPr>
          <a:xfrm>
            <a:off x="594182" y="2974627"/>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21" name="Oval 20"/>
          <p:cNvSpPr/>
          <p:nvPr/>
        </p:nvSpPr>
        <p:spPr>
          <a:xfrm>
            <a:off x="594181" y="4904363"/>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grpSp>
        <p:nvGrpSpPr>
          <p:cNvPr id="3" name="Group 2">
            <a:extLst>
              <a:ext uri="{FF2B5EF4-FFF2-40B4-BE49-F238E27FC236}">
                <a16:creationId xmlns:a16="http://schemas.microsoft.com/office/drawing/2014/main" id="{C64C0D66-AD31-421B-857F-EC0FF838A045}"/>
              </a:ext>
            </a:extLst>
          </p:cNvPr>
          <p:cNvGrpSpPr/>
          <p:nvPr/>
        </p:nvGrpSpPr>
        <p:grpSpPr>
          <a:xfrm>
            <a:off x="5454713" y="4557937"/>
            <a:ext cx="886100" cy="708556"/>
            <a:chOff x="5454713" y="4557937"/>
            <a:chExt cx="886100" cy="708556"/>
          </a:xfrm>
        </p:grpSpPr>
        <p:cxnSp>
          <p:nvCxnSpPr>
            <p:cNvPr id="22" name="Straight Arrow Connector 21">
              <a:extLst>
                <a:ext uri="{FF2B5EF4-FFF2-40B4-BE49-F238E27FC236}">
                  <a16:creationId xmlns:a16="http://schemas.microsoft.com/office/drawing/2014/main" id="{044130D3-12F8-49AB-A30E-7620BE9C7F5D}"/>
                </a:ext>
              </a:extLst>
            </p:cNvPr>
            <p:cNvCxnSpPr/>
            <p:nvPr/>
          </p:nvCxnSpPr>
          <p:spPr>
            <a:xfrm flipV="1">
              <a:off x="5454713" y="5266492"/>
              <a:ext cx="667512" cy="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554BBDB-9AB9-4716-BC29-00ACD155D202}"/>
                </a:ext>
              </a:extLst>
            </p:cNvPr>
            <p:cNvSpPr txBox="1"/>
            <p:nvPr/>
          </p:nvSpPr>
          <p:spPr>
            <a:xfrm>
              <a:off x="5519754" y="4557937"/>
              <a:ext cx="821059" cy="646331"/>
            </a:xfrm>
            <a:prstGeom prst="rect">
              <a:avLst/>
            </a:prstGeom>
            <a:noFill/>
          </p:spPr>
          <p:txBody>
            <a:bodyPr wrap="none" rtlCol="0">
              <a:spAutoFit/>
            </a:bodyPr>
            <a:lstStyle/>
            <a:p>
              <a:r>
                <a:rPr lang="en-US" sz="3600" dirty="0">
                  <a:solidFill>
                    <a:srgbClr val="C00000"/>
                  </a:solidFill>
                  <a:latin typeface="+mj-lt"/>
                </a:rPr>
                <a:t>1 N</a:t>
              </a: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77B41C3-C007-4A45-B800-D86B4B0814C6}"/>
                  </a:ext>
                </a:extLst>
              </p:cNvPr>
              <p:cNvSpPr/>
              <p:nvPr/>
            </p:nvSpPr>
            <p:spPr>
              <a:xfrm>
                <a:off x="6742736" y="4505818"/>
                <a:ext cx="1402884" cy="6158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𝐹</m:t>
                      </m:r>
                      <m:r>
                        <a:rPr lang="en-US" i="1">
                          <a:latin typeface="Cambria Math" panose="02040503050406030204" pitchFamily="18" charset="0"/>
                        </a:rPr>
                        <m:t>=</m:t>
                      </m:r>
                      <m:r>
                        <a:rPr lang="en-US" i="1">
                          <a:solidFill>
                            <a:srgbClr val="0070C0"/>
                          </a:solidFill>
                          <a:latin typeface="Cambria Math" panose="02040503050406030204" pitchFamily="18" charset="0"/>
                        </a:rPr>
                        <m:t>𝑘</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solidFill>
                                    <a:srgbClr val="7030A0"/>
                                  </a:solidFill>
                                  <a:latin typeface="Cambria Math" panose="02040503050406030204" pitchFamily="18" charset="0"/>
                                  <a:ea typeface="Cambria Math" panose="02040503050406030204" pitchFamily="18" charset="0"/>
                                </a:rPr>
                                <m:t>𝑞</m:t>
                              </m:r>
                            </m:e>
                            <m:sub>
                              <m:r>
                                <a:rPr lang="en-US" i="1">
                                  <a:solidFill>
                                    <a:srgbClr val="7030A0"/>
                                  </a:solidFill>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ea typeface="Cambria Math" panose="02040503050406030204" pitchFamily="18" charset="0"/>
                                </a:rPr>
                              </m:ctrlPr>
                            </m:sSubPr>
                            <m:e>
                              <m:r>
                                <a:rPr lang="en-US" i="1">
                                  <a:solidFill>
                                    <a:srgbClr val="FF00FF"/>
                                  </a:solidFill>
                                  <a:latin typeface="Cambria Math" panose="02040503050406030204" pitchFamily="18" charset="0"/>
                                  <a:ea typeface="Cambria Math" panose="02040503050406030204" pitchFamily="18" charset="0"/>
                                </a:rPr>
                                <m:t>𝑞</m:t>
                              </m:r>
                            </m:e>
                            <m:sub>
                              <m:r>
                                <a:rPr lang="en-US" i="1">
                                  <a:solidFill>
                                    <a:srgbClr val="FF00FF"/>
                                  </a:solidFill>
                                  <a:latin typeface="Cambria Math" panose="02040503050406030204" pitchFamily="18" charset="0"/>
                                  <a:ea typeface="Cambria Math" panose="02040503050406030204" pitchFamily="18" charset="0"/>
                                </a:rPr>
                                <m:t>2</m:t>
                              </m:r>
                            </m:sub>
                          </m:sSub>
                        </m:num>
                        <m:den>
                          <m:sSup>
                            <m:sSupPr>
                              <m:ctrlPr>
                                <a:rPr lang="en-US" i="1">
                                  <a:latin typeface="Cambria Math" panose="02040503050406030204" pitchFamily="18" charset="0"/>
                                  <a:ea typeface="Cambria Math" panose="02040503050406030204" pitchFamily="18" charset="0"/>
                                </a:rPr>
                              </m:ctrlPr>
                            </m:sSupPr>
                            <m:e>
                              <m:r>
                                <a:rPr lang="en-US" i="1">
                                  <a:solidFill>
                                    <a:srgbClr val="00B050"/>
                                  </a:solidFill>
                                  <a:latin typeface="Cambria Math" panose="02040503050406030204" pitchFamily="18" charset="0"/>
                                  <a:ea typeface="Cambria Math" panose="02040503050406030204" pitchFamily="18" charset="0"/>
                                </a:rPr>
                                <m:t>(2</m:t>
                              </m:r>
                              <m:r>
                                <a:rPr lang="en-US" i="1">
                                  <a:solidFill>
                                    <a:srgbClr val="00B050"/>
                                  </a:solidFill>
                                  <a:latin typeface="Cambria Math" panose="02040503050406030204" pitchFamily="18" charset="0"/>
                                  <a:ea typeface="Cambria Math" panose="02040503050406030204" pitchFamily="18" charset="0"/>
                                </a:rPr>
                                <m:t>𝑟</m:t>
                              </m:r>
                              <m:r>
                                <a:rPr lang="en-US" i="1">
                                  <a:solidFill>
                                    <a:srgbClr val="00B050"/>
                                  </a:solidFill>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2" name="Rectangle 1">
                <a:extLst>
                  <a:ext uri="{FF2B5EF4-FFF2-40B4-BE49-F238E27FC236}">
                    <a16:creationId xmlns:a16="http://schemas.microsoft.com/office/drawing/2014/main" id="{677B41C3-C007-4A45-B800-D86B4B0814C6}"/>
                  </a:ext>
                </a:extLst>
              </p:cNvPr>
              <p:cNvSpPr>
                <a:spLocks noRot="1" noChangeAspect="1" noMove="1" noResize="1" noEditPoints="1" noAdjustHandles="1" noChangeArrowheads="1" noChangeShapeType="1" noTextEdit="1"/>
              </p:cNvSpPr>
              <p:nvPr/>
            </p:nvSpPr>
            <p:spPr>
              <a:xfrm>
                <a:off x="6742736" y="4505818"/>
                <a:ext cx="1402884" cy="6158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CB2E85F6-EC9E-4A88-AF08-91A882F66C91}"/>
                  </a:ext>
                </a:extLst>
              </p:cNvPr>
              <p:cNvSpPr/>
              <p:nvPr/>
            </p:nvSpPr>
            <p:spPr>
              <a:xfrm>
                <a:off x="7444178" y="5434744"/>
                <a:ext cx="1311321"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𝐹</m:t>
                      </m:r>
                      <m:r>
                        <a:rPr lang="en-US" i="1">
                          <a:latin typeface="Cambria Math" panose="02040503050406030204" pitchFamily="18" charset="0"/>
                        </a:rPr>
                        <m:t>=</m:t>
                      </m:r>
                      <m:r>
                        <a:rPr lang="en-US" i="1">
                          <a:solidFill>
                            <a:srgbClr val="0070C0"/>
                          </a:solidFill>
                          <a:latin typeface="Cambria Math" panose="02040503050406030204" pitchFamily="18" charset="0"/>
                        </a:rPr>
                        <m:t>𝑘</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solidFill>
                                    <a:srgbClr val="7030A0"/>
                                  </a:solidFill>
                                  <a:latin typeface="Cambria Math" panose="02040503050406030204" pitchFamily="18" charset="0"/>
                                  <a:ea typeface="Cambria Math" panose="02040503050406030204" pitchFamily="18" charset="0"/>
                                </a:rPr>
                                <m:t>𝑞</m:t>
                              </m:r>
                            </m:e>
                            <m:sub>
                              <m:r>
                                <a:rPr lang="en-US" i="1">
                                  <a:solidFill>
                                    <a:srgbClr val="7030A0"/>
                                  </a:solidFill>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ea typeface="Cambria Math" panose="02040503050406030204" pitchFamily="18" charset="0"/>
                                </a:rPr>
                              </m:ctrlPr>
                            </m:sSubPr>
                            <m:e>
                              <m:r>
                                <a:rPr lang="en-US" i="1">
                                  <a:solidFill>
                                    <a:srgbClr val="FF00FF"/>
                                  </a:solidFill>
                                  <a:latin typeface="Cambria Math" panose="02040503050406030204" pitchFamily="18" charset="0"/>
                                  <a:ea typeface="Cambria Math" panose="02040503050406030204" pitchFamily="18" charset="0"/>
                                </a:rPr>
                                <m:t>𝑞</m:t>
                              </m:r>
                            </m:e>
                            <m:sub>
                              <m:r>
                                <a:rPr lang="en-US" i="1">
                                  <a:solidFill>
                                    <a:srgbClr val="FF00FF"/>
                                  </a:solidFill>
                                  <a:latin typeface="Cambria Math" panose="02040503050406030204" pitchFamily="18" charset="0"/>
                                  <a:ea typeface="Cambria Math" panose="02040503050406030204" pitchFamily="18" charset="0"/>
                                </a:rPr>
                                <m:t>2</m:t>
                              </m:r>
                            </m:sub>
                          </m:sSub>
                        </m:num>
                        <m:den>
                          <m:sSup>
                            <m:sSupPr>
                              <m:ctrlPr>
                                <a:rPr lang="en-US" i="1">
                                  <a:latin typeface="Cambria Math" panose="02040503050406030204" pitchFamily="18" charset="0"/>
                                  <a:ea typeface="Cambria Math" panose="02040503050406030204" pitchFamily="18" charset="0"/>
                                </a:rPr>
                              </m:ctrlPr>
                            </m:sSupPr>
                            <m:e>
                              <m:r>
                                <a:rPr lang="en-US" b="0" i="1" smtClean="0">
                                  <a:solidFill>
                                    <a:srgbClr val="00B050"/>
                                  </a:solidFill>
                                  <a:latin typeface="Cambria Math" panose="02040503050406030204" pitchFamily="18" charset="0"/>
                                  <a:ea typeface="Cambria Math" panose="02040503050406030204" pitchFamily="18" charset="0"/>
                                </a:rPr>
                                <m:t>4</m:t>
                              </m:r>
                              <m:r>
                                <a:rPr lang="en-US" i="1">
                                  <a:solidFill>
                                    <a:srgbClr val="00B050"/>
                                  </a:solidFill>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24" name="Rectangle 23">
                <a:extLst>
                  <a:ext uri="{FF2B5EF4-FFF2-40B4-BE49-F238E27FC236}">
                    <a16:creationId xmlns:a16="http://schemas.microsoft.com/office/drawing/2014/main" id="{CB2E85F6-EC9E-4A88-AF08-91A882F66C91}"/>
                  </a:ext>
                </a:extLst>
              </p:cNvPr>
              <p:cNvSpPr>
                <a:spLocks noRot="1" noChangeAspect="1" noMove="1" noResize="1" noEditPoints="1" noAdjustHandles="1" noChangeArrowheads="1" noChangeShapeType="1" noTextEdit="1"/>
              </p:cNvSpPr>
              <p:nvPr/>
            </p:nvSpPr>
            <p:spPr>
              <a:xfrm>
                <a:off x="7444178" y="5434744"/>
                <a:ext cx="1311321" cy="56489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18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Conceptual Math</a:t>
            </a:r>
          </a:p>
        </p:txBody>
      </p:sp>
      <p:sp>
        <p:nvSpPr>
          <p:cNvPr id="16" name="Oval 15"/>
          <p:cNvSpPr/>
          <p:nvPr/>
        </p:nvSpPr>
        <p:spPr>
          <a:xfrm>
            <a:off x="2536372" y="2414772"/>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cxnSp>
        <p:nvCxnSpPr>
          <p:cNvPr id="4" name="Straight Arrow Connector 3"/>
          <p:cNvCxnSpPr/>
          <p:nvPr/>
        </p:nvCxnSpPr>
        <p:spPr>
          <a:xfrm flipV="1">
            <a:off x="3254829" y="2809308"/>
            <a:ext cx="132800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778" y="3924768"/>
            <a:ext cx="914399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93322" y="2797632"/>
            <a:ext cx="821059" cy="646331"/>
          </a:xfrm>
          <a:prstGeom prst="rect">
            <a:avLst/>
          </a:prstGeom>
          <a:noFill/>
        </p:spPr>
        <p:txBody>
          <a:bodyPr wrap="none" rtlCol="0">
            <a:spAutoFit/>
          </a:bodyPr>
          <a:lstStyle/>
          <a:p>
            <a:r>
              <a:rPr lang="en-US" sz="3600" dirty="0">
                <a:solidFill>
                  <a:srgbClr val="C00000"/>
                </a:solidFill>
                <a:latin typeface="+mj-lt"/>
              </a:rPr>
              <a:t>2 N</a:t>
            </a:r>
          </a:p>
        </p:txBody>
      </p:sp>
      <p:cxnSp>
        <p:nvCxnSpPr>
          <p:cNvPr id="29" name="Straight Arrow Connector 28"/>
          <p:cNvCxnSpPr/>
          <p:nvPr/>
        </p:nvCxnSpPr>
        <p:spPr>
          <a:xfrm flipV="1">
            <a:off x="969447" y="3406347"/>
            <a:ext cx="1927933" cy="0"/>
          </a:xfrm>
          <a:prstGeom prst="straightConnector1">
            <a:avLst/>
          </a:prstGeom>
          <a:ln w="571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69447" y="3203205"/>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7380" y="3203205"/>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55449" y="2836225"/>
            <a:ext cx="343364" cy="646331"/>
          </a:xfrm>
          <a:prstGeom prst="rect">
            <a:avLst/>
          </a:prstGeom>
          <a:noFill/>
        </p:spPr>
        <p:txBody>
          <a:bodyPr wrap="none" rtlCol="0">
            <a:spAutoFit/>
          </a:bodyPr>
          <a:lstStyle/>
          <a:p>
            <a:r>
              <a:rPr lang="en-US" sz="3600" dirty="0">
                <a:solidFill>
                  <a:schemeClr val="accent5"/>
                </a:solidFill>
                <a:latin typeface="+mj-lt"/>
              </a:rPr>
              <a:t>r</a:t>
            </a:r>
          </a:p>
        </p:txBody>
      </p:sp>
      <p:sp>
        <p:nvSpPr>
          <p:cNvPr id="40" name="TextBox 39"/>
          <p:cNvSpPr txBox="1"/>
          <p:nvPr/>
        </p:nvSpPr>
        <p:spPr>
          <a:xfrm>
            <a:off x="341943" y="1524062"/>
            <a:ext cx="8489308" cy="523220"/>
          </a:xfrm>
          <a:prstGeom prst="rect">
            <a:avLst/>
          </a:prstGeom>
          <a:noFill/>
        </p:spPr>
        <p:txBody>
          <a:bodyPr wrap="square" rtlCol="0">
            <a:spAutoFit/>
          </a:bodyPr>
          <a:lstStyle/>
          <a:p>
            <a:r>
              <a:rPr lang="en-US" sz="2800" dirty="0">
                <a:solidFill>
                  <a:schemeClr val="tx1">
                    <a:lumMod val="85000"/>
                    <a:lumOff val="15000"/>
                  </a:schemeClr>
                </a:solidFill>
                <a:latin typeface="+mj-lt"/>
              </a:rPr>
              <a:t>What is the repulsion force on the positive charge below?</a:t>
            </a:r>
          </a:p>
        </p:txBody>
      </p:sp>
      <p:sp>
        <p:nvSpPr>
          <p:cNvPr id="33" name="Oval 32"/>
          <p:cNvSpPr/>
          <p:nvPr/>
        </p:nvSpPr>
        <p:spPr>
          <a:xfrm>
            <a:off x="2536372" y="4552677"/>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cxnSp>
        <p:nvCxnSpPr>
          <p:cNvPr id="43" name="Straight Arrow Connector 42"/>
          <p:cNvCxnSpPr/>
          <p:nvPr/>
        </p:nvCxnSpPr>
        <p:spPr>
          <a:xfrm flipV="1">
            <a:off x="969448" y="5943875"/>
            <a:ext cx="1927933" cy="0"/>
          </a:xfrm>
          <a:prstGeom prst="straightConnector1">
            <a:avLst/>
          </a:prstGeom>
          <a:ln w="571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69448" y="5740733"/>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897380" y="5350598"/>
            <a:ext cx="1" cy="7964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720855" y="5384019"/>
            <a:ext cx="343364" cy="646331"/>
          </a:xfrm>
          <a:prstGeom prst="rect">
            <a:avLst/>
          </a:prstGeom>
          <a:noFill/>
        </p:spPr>
        <p:txBody>
          <a:bodyPr wrap="none" rtlCol="0">
            <a:spAutoFit/>
          </a:bodyPr>
          <a:lstStyle/>
          <a:p>
            <a:r>
              <a:rPr lang="en-US" sz="3600" dirty="0">
                <a:solidFill>
                  <a:schemeClr val="accent5"/>
                </a:solidFill>
                <a:latin typeface="+mj-lt"/>
              </a:rPr>
              <a:t>r</a:t>
            </a:r>
          </a:p>
        </p:txBody>
      </p:sp>
      <p:sp>
        <p:nvSpPr>
          <p:cNvPr id="51" name="Oval 50"/>
          <p:cNvSpPr/>
          <p:nvPr/>
        </p:nvSpPr>
        <p:spPr>
          <a:xfrm>
            <a:off x="593991" y="2421240"/>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52" name="Oval 51"/>
          <p:cNvSpPr/>
          <p:nvPr/>
        </p:nvSpPr>
        <p:spPr>
          <a:xfrm>
            <a:off x="341943" y="4343055"/>
            <a:ext cx="1280160" cy="12801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24" name="TextBox 23"/>
          <p:cNvSpPr txBox="1"/>
          <p:nvPr/>
        </p:nvSpPr>
        <p:spPr>
          <a:xfrm>
            <a:off x="628400" y="3939003"/>
            <a:ext cx="707245" cy="400110"/>
          </a:xfrm>
          <a:prstGeom prst="rect">
            <a:avLst/>
          </a:prstGeom>
          <a:noFill/>
        </p:spPr>
        <p:txBody>
          <a:bodyPr wrap="none" rtlCol="0">
            <a:spAutoFit/>
          </a:bodyPr>
          <a:lstStyle/>
          <a:p>
            <a:r>
              <a:rPr lang="en-US" sz="2000" dirty="0">
                <a:solidFill>
                  <a:schemeClr val="tx1">
                    <a:lumMod val="85000"/>
                    <a:lumOff val="15000"/>
                  </a:schemeClr>
                </a:solidFill>
                <a:latin typeface="+mj-lt"/>
              </a:rPr>
              <a:t>2 µC </a:t>
            </a:r>
          </a:p>
        </p:txBody>
      </p:sp>
      <p:sp>
        <p:nvSpPr>
          <p:cNvPr id="25" name="TextBox 24"/>
          <p:cNvSpPr txBox="1"/>
          <p:nvPr/>
        </p:nvSpPr>
        <p:spPr>
          <a:xfrm>
            <a:off x="615824" y="2040615"/>
            <a:ext cx="707245" cy="400110"/>
          </a:xfrm>
          <a:prstGeom prst="rect">
            <a:avLst/>
          </a:prstGeom>
          <a:noFill/>
        </p:spPr>
        <p:txBody>
          <a:bodyPr wrap="none" rtlCol="0">
            <a:spAutoFit/>
          </a:bodyPr>
          <a:lstStyle/>
          <a:p>
            <a:r>
              <a:rPr lang="en-US" sz="2000" dirty="0">
                <a:solidFill>
                  <a:schemeClr val="tx1">
                    <a:lumMod val="85000"/>
                    <a:lumOff val="15000"/>
                  </a:schemeClr>
                </a:solidFill>
                <a:latin typeface="+mj-lt"/>
              </a:rPr>
              <a:t>1 µC </a:t>
            </a:r>
          </a:p>
        </p:txBody>
      </p:sp>
      <p:sp>
        <p:nvSpPr>
          <p:cNvPr id="26" name="TextBox 25"/>
          <p:cNvSpPr txBox="1"/>
          <p:nvPr/>
        </p:nvSpPr>
        <p:spPr>
          <a:xfrm>
            <a:off x="2536372" y="2030972"/>
            <a:ext cx="707245" cy="400110"/>
          </a:xfrm>
          <a:prstGeom prst="rect">
            <a:avLst/>
          </a:prstGeom>
          <a:noFill/>
        </p:spPr>
        <p:txBody>
          <a:bodyPr wrap="none" rtlCol="0">
            <a:spAutoFit/>
          </a:bodyPr>
          <a:lstStyle/>
          <a:p>
            <a:r>
              <a:rPr lang="en-US" sz="2000" dirty="0">
                <a:solidFill>
                  <a:srgbClr val="0070C0"/>
                </a:solidFill>
                <a:latin typeface="+mj-lt"/>
              </a:rPr>
              <a:t>1 µC </a:t>
            </a:r>
          </a:p>
        </p:txBody>
      </p:sp>
      <p:sp>
        <p:nvSpPr>
          <p:cNvPr id="27" name="TextBox 26"/>
          <p:cNvSpPr txBox="1"/>
          <p:nvPr/>
        </p:nvSpPr>
        <p:spPr>
          <a:xfrm>
            <a:off x="2536371" y="4164690"/>
            <a:ext cx="707245" cy="400110"/>
          </a:xfrm>
          <a:prstGeom prst="rect">
            <a:avLst/>
          </a:prstGeom>
          <a:noFill/>
        </p:spPr>
        <p:txBody>
          <a:bodyPr wrap="none" rtlCol="0">
            <a:spAutoFit/>
          </a:bodyPr>
          <a:lstStyle/>
          <a:p>
            <a:r>
              <a:rPr lang="en-US" sz="2000" dirty="0">
                <a:solidFill>
                  <a:srgbClr val="0070C0"/>
                </a:solidFill>
                <a:latin typeface="+mj-lt"/>
              </a:rPr>
              <a:t>1 µC </a:t>
            </a:r>
          </a:p>
        </p:txBody>
      </p:sp>
      <p:grpSp>
        <p:nvGrpSpPr>
          <p:cNvPr id="2" name="Group 1">
            <a:extLst>
              <a:ext uri="{FF2B5EF4-FFF2-40B4-BE49-F238E27FC236}">
                <a16:creationId xmlns:a16="http://schemas.microsoft.com/office/drawing/2014/main" id="{96CCCB81-C050-4A2C-9DF1-DD85403E6F3C}"/>
              </a:ext>
            </a:extLst>
          </p:cNvPr>
          <p:cNvGrpSpPr/>
          <p:nvPr/>
        </p:nvGrpSpPr>
        <p:grpSpPr>
          <a:xfrm>
            <a:off x="3254829" y="4936160"/>
            <a:ext cx="2651760" cy="646331"/>
            <a:chOff x="3254829" y="4936160"/>
            <a:chExt cx="2651760" cy="646331"/>
          </a:xfrm>
        </p:grpSpPr>
        <p:cxnSp>
          <p:nvCxnSpPr>
            <p:cNvPr id="30" name="Straight Arrow Connector 29">
              <a:extLst>
                <a:ext uri="{FF2B5EF4-FFF2-40B4-BE49-F238E27FC236}">
                  <a16:creationId xmlns:a16="http://schemas.microsoft.com/office/drawing/2014/main" id="{31D99327-DA69-4AB2-83B6-810657311B45}"/>
                </a:ext>
              </a:extLst>
            </p:cNvPr>
            <p:cNvCxnSpPr/>
            <p:nvPr/>
          </p:nvCxnSpPr>
          <p:spPr>
            <a:xfrm flipV="1">
              <a:off x="3254829" y="4947836"/>
              <a:ext cx="265176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50E7B0E-D9C4-430D-81E0-1984203DCE78}"/>
                </a:ext>
              </a:extLst>
            </p:cNvPr>
            <p:cNvSpPr txBox="1"/>
            <p:nvPr/>
          </p:nvSpPr>
          <p:spPr>
            <a:xfrm>
              <a:off x="4004253" y="4936160"/>
              <a:ext cx="821059" cy="646331"/>
            </a:xfrm>
            <a:prstGeom prst="rect">
              <a:avLst/>
            </a:prstGeom>
            <a:noFill/>
          </p:spPr>
          <p:txBody>
            <a:bodyPr wrap="none" rtlCol="0">
              <a:spAutoFit/>
            </a:bodyPr>
            <a:lstStyle/>
            <a:p>
              <a:r>
                <a:rPr lang="en-US" sz="3600" dirty="0">
                  <a:solidFill>
                    <a:srgbClr val="C00000"/>
                  </a:solidFill>
                  <a:latin typeface="+mj-lt"/>
                </a:rPr>
                <a:t>4 N</a:t>
              </a:r>
            </a:p>
          </p:txBody>
        </p:sp>
      </p:gr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1C64B520-C983-474A-8ECE-1ADBF4CC32E8}"/>
                  </a:ext>
                </a:extLst>
              </p:cNvPr>
              <p:cNvSpPr/>
              <p:nvPr/>
            </p:nvSpPr>
            <p:spPr>
              <a:xfrm>
                <a:off x="6625046" y="4756842"/>
                <a:ext cx="2135200"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C00000"/>
                          </a:solidFill>
                          <a:latin typeface="Cambria Math" panose="02040503050406030204" pitchFamily="18" charset="0"/>
                        </a:rPr>
                        <m:t>𝐹</m:t>
                      </m:r>
                      <m:r>
                        <a:rPr lang="en-US" sz="2800" i="1">
                          <a:latin typeface="Cambria Math" panose="02040503050406030204" pitchFamily="18" charset="0"/>
                        </a:rPr>
                        <m:t>=</m:t>
                      </m:r>
                      <m:r>
                        <a:rPr lang="en-US" sz="2800" i="1">
                          <a:solidFill>
                            <a:srgbClr val="0070C0"/>
                          </a:solidFill>
                          <a:latin typeface="Cambria Math" panose="02040503050406030204" pitchFamily="18" charset="0"/>
                        </a:rPr>
                        <m:t>𝑘</m:t>
                      </m:r>
                      <m:f>
                        <m:fPr>
                          <m:ctrlPr>
                            <a:rPr lang="en-US" sz="2800" i="1">
                              <a:latin typeface="Cambria Math" panose="02040503050406030204" pitchFamily="18" charset="0"/>
                              <a:ea typeface="Cambria Math" panose="02040503050406030204" pitchFamily="18" charset="0"/>
                            </a:rPr>
                          </m:ctrlPr>
                        </m:fPr>
                        <m:num>
                          <m:sSub>
                            <m:sSubPr>
                              <m:ctrlPr>
                                <a:rPr lang="en-US" sz="2800" i="1">
                                  <a:latin typeface="Cambria Math" panose="02040503050406030204" pitchFamily="18" charset="0"/>
                                  <a:ea typeface="Cambria Math" panose="02040503050406030204" pitchFamily="18" charset="0"/>
                                </a:rPr>
                              </m:ctrlPr>
                            </m:sSubPr>
                            <m:e>
                              <m:r>
                                <a:rPr lang="en-US" sz="2800" b="0" i="1" smtClean="0">
                                  <a:solidFill>
                                    <a:srgbClr val="7030A0"/>
                                  </a:solidFill>
                                  <a:latin typeface="Cambria Math" panose="02040503050406030204" pitchFamily="18" charset="0"/>
                                  <a:ea typeface="Cambria Math" panose="02040503050406030204" pitchFamily="18" charset="0"/>
                                </a:rPr>
                                <m:t>2</m:t>
                              </m:r>
                              <m:r>
                                <a:rPr lang="en-US" sz="2800" i="1">
                                  <a:solidFill>
                                    <a:srgbClr val="7030A0"/>
                                  </a:solidFill>
                                  <a:latin typeface="Cambria Math" panose="02040503050406030204" pitchFamily="18" charset="0"/>
                                  <a:ea typeface="Cambria Math" panose="02040503050406030204" pitchFamily="18" charset="0"/>
                                </a:rPr>
                                <m:t>𝑞</m:t>
                              </m:r>
                            </m:e>
                            <m:sub>
                              <m:r>
                                <a:rPr lang="en-US" sz="2800" i="1">
                                  <a:solidFill>
                                    <a:srgbClr val="7030A0"/>
                                  </a:solidFill>
                                  <a:latin typeface="Cambria Math" panose="02040503050406030204" pitchFamily="18" charset="0"/>
                                  <a:ea typeface="Cambria Math" panose="02040503050406030204" pitchFamily="18" charset="0"/>
                                </a:rPr>
                                <m:t>1</m:t>
                              </m:r>
                            </m:sub>
                          </m:sSub>
                          <m:sSub>
                            <m:sSubPr>
                              <m:ctrlPr>
                                <a:rPr lang="en-US" sz="2800" i="1">
                                  <a:latin typeface="Cambria Math" panose="02040503050406030204" pitchFamily="18" charset="0"/>
                                  <a:ea typeface="Cambria Math" panose="02040503050406030204" pitchFamily="18" charset="0"/>
                                </a:rPr>
                              </m:ctrlPr>
                            </m:sSubPr>
                            <m:e>
                              <m:r>
                                <a:rPr lang="en-US" sz="2800" i="1">
                                  <a:solidFill>
                                    <a:srgbClr val="FF00FF"/>
                                  </a:solidFill>
                                  <a:latin typeface="Cambria Math" panose="02040503050406030204" pitchFamily="18" charset="0"/>
                                  <a:ea typeface="Cambria Math" panose="02040503050406030204" pitchFamily="18" charset="0"/>
                                </a:rPr>
                                <m:t>𝑞</m:t>
                              </m:r>
                            </m:e>
                            <m:sub>
                              <m:r>
                                <a:rPr lang="en-US" sz="2800" i="1">
                                  <a:solidFill>
                                    <a:srgbClr val="FF00FF"/>
                                  </a:solidFill>
                                  <a:latin typeface="Cambria Math" panose="02040503050406030204" pitchFamily="18" charset="0"/>
                                  <a:ea typeface="Cambria Math" panose="02040503050406030204" pitchFamily="18" charset="0"/>
                                </a:rPr>
                                <m:t>2</m:t>
                              </m:r>
                            </m:sub>
                          </m:sSub>
                        </m:num>
                        <m:den>
                          <m:sSup>
                            <m:sSupPr>
                              <m:ctrlPr>
                                <a:rPr lang="en-US" sz="2800" i="1">
                                  <a:latin typeface="Cambria Math" panose="02040503050406030204" pitchFamily="18" charset="0"/>
                                  <a:ea typeface="Cambria Math" panose="02040503050406030204" pitchFamily="18" charset="0"/>
                                </a:rPr>
                              </m:ctrlPr>
                            </m:sSupPr>
                            <m:e>
                              <m:r>
                                <a:rPr lang="en-US" sz="2800" i="1">
                                  <a:solidFill>
                                    <a:srgbClr val="00B050"/>
                                  </a:solidFill>
                                  <a:latin typeface="Cambria Math" panose="02040503050406030204" pitchFamily="18" charset="0"/>
                                  <a:ea typeface="Cambria Math" panose="02040503050406030204" pitchFamily="18" charset="0"/>
                                </a:rPr>
                                <m:t>𝑟</m:t>
                              </m:r>
                            </m:e>
                            <m:sup>
                              <m:r>
                                <a:rPr lang="en-US" sz="2800" i="1">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36" name="Rectangle 35">
                <a:extLst>
                  <a:ext uri="{FF2B5EF4-FFF2-40B4-BE49-F238E27FC236}">
                    <a16:creationId xmlns:a16="http://schemas.microsoft.com/office/drawing/2014/main" id="{1C64B520-C983-474A-8ECE-1ADBF4CC32E8}"/>
                  </a:ext>
                </a:extLst>
              </p:cNvPr>
              <p:cNvSpPr>
                <a:spLocks noRot="1" noChangeAspect="1" noMove="1" noResize="1" noEditPoints="1" noAdjustHandles="1" noChangeArrowheads="1" noChangeShapeType="1" noTextEdit="1"/>
              </p:cNvSpPr>
              <p:nvPr/>
            </p:nvSpPr>
            <p:spPr>
              <a:xfrm>
                <a:off x="6625046" y="4756842"/>
                <a:ext cx="2135200" cy="89896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0402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Conceptual Math</a:t>
            </a:r>
            <a:endParaRPr lang="en-US" u="sng" dirty="0">
              <a:solidFill>
                <a:schemeClr val="bg1"/>
              </a:solidFill>
              <a:effectLst>
                <a:outerShdw blurRad="38100" dist="38100" dir="2700000" algn="tl">
                  <a:srgbClr val="000000">
                    <a:alpha val="43137"/>
                  </a:srgbClr>
                </a:outerShdw>
              </a:effectLst>
            </a:endParaRPr>
          </a:p>
        </p:txBody>
      </p:sp>
      <p:sp>
        <p:nvSpPr>
          <p:cNvPr id="16" name="Oval 15"/>
          <p:cNvSpPr/>
          <p:nvPr/>
        </p:nvSpPr>
        <p:spPr>
          <a:xfrm>
            <a:off x="2534593" y="2749635"/>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+1</a:t>
            </a:r>
          </a:p>
        </p:txBody>
      </p:sp>
      <p:cxnSp>
        <p:nvCxnSpPr>
          <p:cNvPr id="18" name="Straight Connector 17"/>
          <p:cNvCxnSpPr/>
          <p:nvPr/>
        </p:nvCxnSpPr>
        <p:spPr>
          <a:xfrm flipV="1">
            <a:off x="2" y="4296793"/>
            <a:ext cx="914399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736256" y="4871168"/>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+2</a:t>
            </a:r>
          </a:p>
        </p:txBody>
      </p:sp>
      <p:cxnSp>
        <p:nvCxnSpPr>
          <p:cNvPr id="29" name="Straight Arrow Connector 28"/>
          <p:cNvCxnSpPr/>
          <p:nvPr/>
        </p:nvCxnSpPr>
        <p:spPr>
          <a:xfrm flipV="1">
            <a:off x="967668" y="3741210"/>
            <a:ext cx="1927933" cy="0"/>
          </a:xfrm>
          <a:prstGeom prst="straightConnector1">
            <a:avLst/>
          </a:prstGeom>
          <a:ln w="571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67668" y="3538068"/>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5601" y="3538068"/>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53670" y="3171088"/>
            <a:ext cx="425116" cy="646331"/>
          </a:xfrm>
          <a:prstGeom prst="rect">
            <a:avLst/>
          </a:prstGeom>
          <a:noFill/>
        </p:spPr>
        <p:txBody>
          <a:bodyPr wrap="none" rtlCol="0">
            <a:spAutoFit/>
          </a:bodyPr>
          <a:lstStyle/>
          <a:p>
            <a:r>
              <a:rPr lang="en-US" sz="3600" dirty="0">
                <a:solidFill>
                  <a:schemeClr val="accent5"/>
                </a:solidFill>
                <a:latin typeface="+mj-lt"/>
              </a:rPr>
              <a:t>d</a:t>
            </a:r>
          </a:p>
        </p:txBody>
      </p:sp>
      <p:cxnSp>
        <p:nvCxnSpPr>
          <p:cNvPr id="35" name="Straight Arrow Connector 34"/>
          <p:cNvCxnSpPr/>
          <p:nvPr/>
        </p:nvCxnSpPr>
        <p:spPr>
          <a:xfrm>
            <a:off x="967669" y="5920335"/>
            <a:ext cx="4138473" cy="934"/>
          </a:xfrm>
          <a:prstGeom prst="straightConnector1">
            <a:avLst/>
          </a:prstGeom>
          <a:ln w="5715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67669" y="5717193"/>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06142" y="5717193"/>
            <a:ext cx="0" cy="4062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02240" y="5330717"/>
            <a:ext cx="659155" cy="646331"/>
          </a:xfrm>
          <a:prstGeom prst="rect">
            <a:avLst/>
          </a:prstGeom>
          <a:noFill/>
        </p:spPr>
        <p:txBody>
          <a:bodyPr wrap="none" rtlCol="0">
            <a:spAutoFit/>
          </a:bodyPr>
          <a:lstStyle/>
          <a:p>
            <a:r>
              <a:rPr lang="en-US" sz="3600" dirty="0">
                <a:solidFill>
                  <a:schemeClr val="accent5"/>
                </a:solidFill>
                <a:latin typeface="+mj-lt"/>
              </a:rPr>
              <a:t>2d</a:t>
            </a:r>
          </a:p>
        </p:txBody>
      </p:sp>
      <p:sp>
        <p:nvSpPr>
          <p:cNvPr id="40" name="TextBox 39"/>
          <p:cNvSpPr txBox="1"/>
          <p:nvPr/>
        </p:nvSpPr>
        <p:spPr>
          <a:xfrm>
            <a:off x="341943" y="1536762"/>
            <a:ext cx="8489308" cy="523220"/>
          </a:xfrm>
          <a:prstGeom prst="rect">
            <a:avLst/>
          </a:prstGeom>
          <a:noFill/>
        </p:spPr>
        <p:txBody>
          <a:bodyPr wrap="square" rtlCol="0">
            <a:spAutoFit/>
          </a:bodyPr>
          <a:lstStyle/>
          <a:p>
            <a:r>
              <a:rPr lang="en-US" sz="2800" dirty="0">
                <a:solidFill>
                  <a:schemeClr val="tx1">
                    <a:lumMod val="85000"/>
                    <a:lumOff val="15000"/>
                  </a:schemeClr>
                </a:solidFill>
                <a:latin typeface="+mj-lt"/>
              </a:rPr>
              <a:t>Which pair has the greater electrostatic force?</a:t>
            </a:r>
          </a:p>
        </p:txBody>
      </p:sp>
      <p:sp>
        <p:nvSpPr>
          <p:cNvPr id="20" name="Oval 19"/>
          <p:cNvSpPr/>
          <p:nvPr/>
        </p:nvSpPr>
        <p:spPr>
          <a:xfrm>
            <a:off x="594181" y="2756396"/>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+1</a:t>
            </a:r>
          </a:p>
        </p:txBody>
      </p:sp>
      <p:sp>
        <p:nvSpPr>
          <p:cNvPr id="21" name="Oval 20"/>
          <p:cNvSpPr/>
          <p:nvPr/>
        </p:nvSpPr>
        <p:spPr>
          <a:xfrm>
            <a:off x="594181" y="4904363"/>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+2</a:t>
            </a:r>
          </a:p>
        </p:txBody>
      </p:sp>
      <p:sp>
        <p:nvSpPr>
          <p:cNvPr id="2" name="TextBox 1">
            <a:extLst>
              <a:ext uri="{FF2B5EF4-FFF2-40B4-BE49-F238E27FC236}">
                <a16:creationId xmlns:a16="http://schemas.microsoft.com/office/drawing/2014/main" id="{AFBE85B4-4D5A-4A90-9304-542B4B853BD1}"/>
              </a:ext>
            </a:extLst>
          </p:cNvPr>
          <p:cNvSpPr txBox="1"/>
          <p:nvPr/>
        </p:nvSpPr>
        <p:spPr>
          <a:xfrm>
            <a:off x="7394639" y="1456974"/>
            <a:ext cx="1436612" cy="646331"/>
          </a:xfrm>
          <a:prstGeom prst="rect">
            <a:avLst/>
          </a:prstGeom>
          <a:noFill/>
        </p:spPr>
        <p:txBody>
          <a:bodyPr wrap="none" rtlCol="0">
            <a:spAutoFit/>
          </a:bodyPr>
          <a:lstStyle/>
          <a:p>
            <a:r>
              <a:rPr lang="en-US" sz="3600" dirty="0">
                <a:solidFill>
                  <a:srgbClr val="C00000"/>
                </a:solidFill>
                <a:latin typeface="Ebrima" panose="02000000000000000000" pitchFamily="2" charset="0"/>
                <a:ea typeface="Ebrima" panose="02000000000000000000" pitchFamily="2" charset="0"/>
                <a:cs typeface="Ebrima" panose="02000000000000000000" pitchFamily="2" charset="0"/>
              </a:rPr>
              <a:t>Same!</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3C7FC8B-20C6-44AE-A57D-7FE59AB5894B}"/>
                  </a:ext>
                </a:extLst>
              </p:cNvPr>
              <p:cNvSpPr/>
              <p:nvPr/>
            </p:nvSpPr>
            <p:spPr>
              <a:xfrm>
                <a:off x="3361395" y="2689279"/>
                <a:ext cx="2333972" cy="9782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C00000"/>
                          </a:solidFill>
                          <a:latin typeface="Cambria Math" panose="02040503050406030204" pitchFamily="18" charset="0"/>
                        </a:rPr>
                        <m:t>𝐹</m:t>
                      </m:r>
                      <m:r>
                        <a:rPr lang="en-US" sz="2800" i="1">
                          <a:latin typeface="Cambria Math" panose="02040503050406030204" pitchFamily="18" charset="0"/>
                        </a:rPr>
                        <m:t>=</m:t>
                      </m:r>
                      <m:r>
                        <a:rPr lang="en-US" sz="2800" i="1">
                          <a:solidFill>
                            <a:srgbClr val="0070C0"/>
                          </a:solidFill>
                          <a:latin typeface="Cambria Math" panose="02040503050406030204" pitchFamily="18" charset="0"/>
                        </a:rPr>
                        <m:t>𝑘</m:t>
                      </m:r>
                      <m:f>
                        <m:fPr>
                          <m:ctrlPr>
                            <a:rPr lang="en-US" sz="2800" i="1">
                              <a:latin typeface="Cambria Math" panose="02040503050406030204" pitchFamily="18" charset="0"/>
                              <a:ea typeface="Cambria Math" panose="02040503050406030204" pitchFamily="18" charset="0"/>
                            </a:rPr>
                          </m:ctrlPr>
                        </m:fPr>
                        <m:num>
                          <m:sSub>
                            <m:sSubPr>
                              <m:ctrlPr>
                                <a:rPr lang="en-US" sz="2800" i="1">
                                  <a:latin typeface="Cambria Math" panose="02040503050406030204" pitchFamily="18" charset="0"/>
                                  <a:ea typeface="Cambria Math" panose="02040503050406030204" pitchFamily="18" charset="0"/>
                                </a:rPr>
                              </m:ctrlPr>
                            </m:sSubPr>
                            <m:e>
                              <m:r>
                                <a:rPr lang="en-US" sz="2800" b="0" i="1" smtClean="0">
                                  <a:solidFill>
                                    <a:srgbClr val="7030A0"/>
                                  </a:solidFill>
                                  <a:latin typeface="Cambria Math" panose="02040503050406030204" pitchFamily="18" charset="0"/>
                                  <a:ea typeface="Cambria Math" panose="02040503050406030204" pitchFamily="18" charset="0"/>
                                </a:rPr>
                                <m:t>2</m:t>
                              </m:r>
                              <m:r>
                                <a:rPr lang="en-US" sz="2800" i="1">
                                  <a:solidFill>
                                    <a:srgbClr val="7030A0"/>
                                  </a:solidFill>
                                  <a:latin typeface="Cambria Math" panose="02040503050406030204" pitchFamily="18" charset="0"/>
                                  <a:ea typeface="Cambria Math" panose="02040503050406030204" pitchFamily="18" charset="0"/>
                                </a:rPr>
                                <m:t>𝑞</m:t>
                              </m:r>
                            </m:e>
                            <m:sub>
                              <m:r>
                                <a:rPr lang="en-US" sz="2800" i="1">
                                  <a:solidFill>
                                    <a:srgbClr val="7030A0"/>
                                  </a:solidFill>
                                  <a:latin typeface="Cambria Math" panose="02040503050406030204" pitchFamily="18" charset="0"/>
                                  <a:ea typeface="Cambria Math" panose="02040503050406030204" pitchFamily="18" charset="0"/>
                                </a:rPr>
                                <m:t>1</m:t>
                              </m:r>
                            </m:sub>
                          </m:sSub>
                          <m:sSub>
                            <m:sSubPr>
                              <m:ctrlPr>
                                <a:rPr lang="en-US" sz="2800" i="1">
                                  <a:latin typeface="Cambria Math" panose="02040503050406030204" pitchFamily="18" charset="0"/>
                                  <a:ea typeface="Cambria Math" panose="02040503050406030204" pitchFamily="18" charset="0"/>
                                </a:rPr>
                              </m:ctrlPr>
                            </m:sSubPr>
                            <m:e>
                              <m:r>
                                <a:rPr lang="en-US" sz="2800" b="0" i="1" smtClean="0">
                                  <a:solidFill>
                                    <a:srgbClr val="FF00FF"/>
                                  </a:solidFill>
                                  <a:latin typeface="Cambria Math" panose="02040503050406030204" pitchFamily="18" charset="0"/>
                                  <a:ea typeface="Cambria Math" panose="02040503050406030204" pitchFamily="18" charset="0"/>
                                </a:rPr>
                                <m:t>2</m:t>
                              </m:r>
                              <m:r>
                                <a:rPr lang="en-US" sz="2800" i="1">
                                  <a:solidFill>
                                    <a:srgbClr val="FF00FF"/>
                                  </a:solidFill>
                                  <a:latin typeface="Cambria Math" panose="02040503050406030204" pitchFamily="18" charset="0"/>
                                  <a:ea typeface="Cambria Math" panose="02040503050406030204" pitchFamily="18" charset="0"/>
                                </a:rPr>
                                <m:t>𝑞</m:t>
                              </m:r>
                            </m:e>
                            <m:sub>
                              <m:r>
                                <a:rPr lang="en-US" sz="2800" i="1">
                                  <a:solidFill>
                                    <a:srgbClr val="FF00FF"/>
                                  </a:solidFill>
                                  <a:latin typeface="Cambria Math" panose="02040503050406030204" pitchFamily="18" charset="0"/>
                                  <a:ea typeface="Cambria Math" panose="02040503050406030204" pitchFamily="18" charset="0"/>
                                </a:rPr>
                                <m:t>2</m:t>
                              </m:r>
                            </m:sub>
                          </m:sSub>
                        </m:num>
                        <m:den>
                          <m:sSup>
                            <m:sSupPr>
                              <m:ctrlPr>
                                <a:rPr lang="en-US" sz="2800" i="1">
                                  <a:latin typeface="Cambria Math" panose="02040503050406030204" pitchFamily="18" charset="0"/>
                                  <a:ea typeface="Cambria Math" panose="02040503050406030204" pitchFamily="18" charset="0"/>
                                </a:rPr>
                              </m:ctrlPr>
                            </m:sSupPr>
                            <m:e>
                              <m:r>
                                <a:rPr lang="en-US" sz="2800" i="1">
                                  <a:solidFill>
                                    <a:srgbClr val="00B050"/>
                                  </a:solidFill>
                                  <a:latin typeface="Cambria Math" panose="02040503050406030204" pitchFamily="18" charset="0"/>
                                  <a:ea typeface="Cambria Math" panose="02040503050406030204" pitchFamily="18" charset="0"/>
                                </a:rPr>
                                <m:t>(2</m:t>
                              </m:r>
                              <m:r>
                                <a:rPr lang="en-US" sz="2800" i="1">
                                  <a:solidFill>
                                    <a:srgbClr val="00B050"/>
                                  </a:solidFill>
                                  <a:latin typeface="Cambria Math" panose="02040503050406030204" pitchFamily="18" charset="0"/>
                                  <a:ea typeface="Cambria Math" panose="02040503050406030204" pitchFamily="18" charset="0"/>
                                </a:rPr>
                                <m:t>𝑟</m:t>
                              </m:r>
                              <m:r>
                                <a:rPr lang="en-US" sz="2800" i="1">
                                  <a:solidFill>
                                    <a:srgbClr val="00B050"/>
                                  </a:solidFill>
                                  <a:latin typeface="Cambria Math" panose="02040503050406030204" pitchFamily="18" charset="0"/>
                                  <a:ea typeface="Cambria Math" panose="02040503050406030204" pitchFamily="18" charset="0"/>
                                </a:rPr>
                                <m:t>)</m:t>
                              </m:r>
                            </m:e>
                            <m:sup>
                              <m:r>
                                <a:rPr lang="en-US" sz="2800" i="1">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19" name="Rectangle 18">
                <a:extLst>
                  <a:ext uri="{FF2B5EF4-FFF2-40B4-BE49-F238E27FC236}">
                    <a16:creationId xmlns:a16="http://schemas.microsoft.com/office/drawing/2014/main" id="{C3C7FC8B-20C6-44AE-A57D-7FE59AB5894B}"/>
                  </a:ext>
                </a:extLst>
              </p:cNvPr>
              <p:cNvSpPr>
                <a:spLocks noRot="1" noChangeAspect="1" noMove="1" noResize="1" noEditPoints="1" noAdjustHandles="1" noChangeArrowheads="1" noChangeShapeType="1" noTextEdit="1"/>
              </p:cNvSpPr>
              <p:nvPr/>
            </p:nvSpPr>
            <p:spPr>
              <a:xfrm>
                <a:off x="3361395" y="2689279"/>
                <a:ext cx="2333972" cy="97821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453F98FE-9A90-4A81-8366-07EB8B63C889}"/>
                  </a:ext>
                </a:extLst>
              </p:cNvPr>
              <p:cNvSpPr/>
              <p:nvPr/>
            </p:nvSpPr>
            <p:spPr>
              <a:xfrm>
                <a:off x="5624007" y="2689453"/>
                <a:ext cx="1801775" cy="8974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i="1">
                          <a:solidFill>
                            <a:srgbClr val="0070C0"/>
                          </a:solidFill>
                          <a:latin typeface="Cambria Math" panose="02040503050406030204" pitchFamily="18" charset="0"/>
                        </a:rPr>
                        <m:t>𝑘</m:t>
                      </m:r>
                      <m:f>
                        <m:fPr>
                          <m:ctrlPr>
                            <a:rPr lang="en-US" sz="2800" i="1">
                              <a:latin typeface="Cambria Math" panose="02040503050406030204" pitchFamily="18" charset="0"/>
                              <a:ea typeface="Cambria Math" panose="02040503050406030204" pitchFamily="18" charset="0"/>
                            </a:rPr>
                          </m:ctrlPr>
                        </m:fPr>
                        <m:num>
                          <m:sSub>
                            <m:sSubPr>
                              <m:ctrlPr>
                                <a:rPr lang="en-US" sz="2800" i="1">
                                  <a:latin typeface="Cambria Math" panose="02040503050406030204" pitchFamily="18" charset="0"/>
                                  <a:ea typeface="Cambria Math" panose="02040503050406030204" pitchFamily="18" charset="0"/>
                                </a:rPr>
                              </m:ctrlPr>
                            </m:sSubPr>
                            <m:e>
                              <m:r>
                                <a:rPr lang="en-US" sz="2800" b="0" i="1" smtClean="0">
                                  <a:solidFill>
                                    <a:srgbClr val="7030A0"/>
                                  </a:solidFill>
                                  <a:latin typeface="Cambria Math" panose="02040503050406030204" pitchFamily="18" charset="0"/>
                                  <a:ea typeface="Cambria Math" panose="02040503050406030204" pitchFamily="18" charset="0"/>
                                </a:rPr>
                                <m:t>4</m:t>
                              </m:r>
                              <m:r>
                                <a:rPr lang="en-US" sz="2800" i="1">
                                  <a:solidFill>
                                    <a:srgbClr val="7030A0"/>
                                  </a:solidFill>
                                  <a:latin typeface="Cambria Math" panose="02040503050406030204" pitchFamily="18" charset="0"/>
                                  <a:ea typeface="Cambria Math" panose="02040503050406030204" pitchFamily="18" charset="0"/>
                                </a:rPr>
                                <m:t>𝑞</m:t>
                              </m:r>
                            </m:e>
                            <m:sub>
                              <m:r>
                                <a:rPr lang="en-US" sz="2800" i="1">
                                  <a:solidFill>
                                    <a:srgbClr val="7030A0"/>
                                  </a:solidFill>
                                  <a:latin typeface="Cambria Math" panose="02040503050406030204" pitchFamily="18" charset="0"/>
                                  <a:ea typeface="Cambria Math" panose="02040503050406030204" pitchFamily="18" charset="0"/>
                                </a:rPr>
                                <m:t>1</m:t>
                              </m:r>
                            </m:sub>
                          </m:sSub>
                          <m:sSub>
                            <m:sSubPr>
                              <m:ctrlPr>
                                <a:rPr lang="en-US" sz="2800" i="1">
                                  <a:latin typeface="Cambria Math" panose="02040503050406030204" pitchFamily="18" charset="0"/>
                                  <a:ea typeface="Cambria Math" panose="02040503050406030204" pitchFamily="18" charset="0"/>
                                </a:rPr>
                              </m:ctrlPr>
                            </m:sSubPr>
                            <m:e>
                              <m:r>
                                <a:rPr lang="en-US" sz="2800" i="1">
                                  <a:solidFill>
                                    <a:srgbClr val="FF00FF"/>
                                  </a:solidFill>
                                  <a:latin typeface="Cambria Math" panose="02040503050406030204" pitchFamily="18" charset="0"/>
                                  <a:ea typeface="Cambria Math" panose="02040503050406030204" pitchFamily="18" charset="0"/>
                                </a:rPr>
                                <m:t>𝑞</m:t>
                              </m:r>
                            </m:e>
                            <m:sub>
                              <m:r>
                                <a:rPr lang="en-US" sz="2800" i="1">
                                  <a:solidFill>
                                    <a:srgbClr val="FF00FF"/>
                                  </a:solidFill>
                                  <a:latin typeface="Cambria Math" panose="02040503050406030204" pitchFamily="18" charset="0"/>
                                  <a:ea typeface="Cambria Math" panose="02040503050406030204" pitchFamily="18" charset="0"/>
                                </a:rPr>
                                <m:t>2</m:t>
                              </m:r>
                            </m:sub>
                          </m:sSub>
                        </m:num>
                        <m:den>
                          <m:sSup>
                            <m:sSupPr>
                              <m:ctrlPr>
                                <a:rPr lang="en-US" sz="2800" i="1">
                                  <a:latin typeface="Cambria Math" panose="02040503050406030204" pitchFamily="18" charset="0"/>
                                  <a:ea typeface="Cambria Math" panose="02040503050406030204" pitchFamily="18" charset="0"/>
                                </a:rPr>
                              </m:ctrlPr>
                            </m:sSupPr>
                            <m:e>
                              <m:r>
                                <a:rPr lang="en-US" sz="2800" b="0" i="1" smtClean="0">
                                  <a:solidFill>
                                    <a:srgbClr val="00B050"/>
                                  </a:solidFill>
                                  <a:latin typeface="Cambria Math" panose="02040503050406030204" pitchFamily="18" charset="0"/>
                                  <a:ea typeface="Cambria Math" panose="02040503050406030204" pitchFamily="18" charset="0"/>
                                </a:rPr>
                                <m:t>4</m:t>
                              </m:r>
                              <m:r>
                                <a:rPr lang="en-US" sz="2800" i="1">
                                  <a:solidFill>
                                    <a:srgbClr val="00B050"/>
                                  </a:solidFill>
                                  <a:latin typeface="Cambria Math" panose="02040503050406030204" pitchFamily="18" charset="0"/>
                                  <a:ea typeface="Cambria Math" panose="02040503050406030204" pitchFamily="18" charset="0"/>
                                </a:rPr>
                                <m:t>𝑟</m:t>
                              </m:r>
                            </m:e>
                            <m:sup>
                              <m:r>
                                <a:rPr lang="en-US" sz="2800" i="1">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22" name="Rectangle 21">
                <a:extLst>
                  <a:ext uri="{FF2B5EF4-FFF2-40B4-BE49-F238E27FC236}">
                    <a16:creationId xmlns:a16="http://schemas.microsoft.com/office/drawing/2014/main" id="{453F98FE-9A90-4A81-8366-07EB8B63C889}"/>
                  </a:ext>
                </a:extLst>
              </p:cNvPr>
              <p:cNvSpPr>
                <a:spLocks noRot="1" noChangeAspect="1" noMove="1" noResize="1" noEditPoints="1" noAdjustHandles="1" noChangeArrowheads="1" noChangeShapeType="1" noTextEdit="1"/>
              </p:cNvSpPr>
              <p:nvPr/>
            </p:nvSpPr>
            <p:spPr>
              <a:xfrm>
                <a:off x="5624007" y="2689453"/>
                <a:ext cx="1801775" cy="8974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1738F9DE-1C00-4569-9882-4A03BBBB4B57}"/>
                  </a:ext>
                </a:extLst>
              </p:cNvPr>
              <p:cNvSpPr/>
              <p:nvPr/>
            </p:nvSpPr>
            <p:spPr>
              <a:xfrm>
                <a:off x="7249764" y="2756396"/>
                <a:ext cx="1603003" cy="8274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i="1">
                          <a:solidFill>
                            <a:srgbClr val="0070C0"/>
                          </a:solidFill>
                          <a:latin typeface="Cambria Math" panose="02040503050406030204" pitchFamily="18" charset="0"/>
                        </a:rPr>
                        <m:t>𝑘</m:t>
                      </m:r>
                      <m:f>
                        <m:fPr>
                          <m:ctrlPr>
                            <a:rPr lang="en-US" sz="2800" i="1">
                              <a:latin typeface="Cambria Math" panose="02040503050406030204" pitchFamily="18" charset="0"/>
                              <a:ea typeface="Cambria Math" panose="02040503050406030204" pitchFamily="18" charset="0"/>
                            </a:rPr>
                          </m:ctrlPr>
                        </m:fPr>
                        <m:num>
                          <m:sSub>
                            <m:sSubPr>
                              <m:ctrlPr>
                                <a:rPr lang="en-US" sz="2800" i="1">
                                  <a:latin typeface="Cambria Math" panose="02040503050406030204" pitchFamily="18" charset="0"/>
                                  <a:ea typeface="Cambria Math" panose="02040503050406030204" pitchFamily="18" charset="0"/>
                                </a:rPr>
                              </m:ctrlPr>
                            </m:sSubPr>
                            <m:e>
                              <m:r>
                                <a:rPr lang="en-US" sz="2800" i="1">
                                  <a:solidFill>
                                    <a:srgbClr val="7030A0"/>
                                  </a:solidFill>
                                  <a:latin typeface="Cambria Math" panose="02040503050406030204" pitchFamily="18" charset="0"/>
                                  <a:ea typeface="Cambria Math" panose="02040503050406030204" pitchFamily="18" charset="0"/>
                                </a:rPr>
                                <m:t>𝑞</m:t>
                              </m:r>
                            </m:e>
                            <m:sub>
                              <m:r>
                                <a:rPr lang="en-US" sz="2800" i="1">
                                  <a:solidFill>
                                    <a:srgbClr val="7030A0"/>
                                  </a:solidFill>
                                  <a:latin typeface="Cambria Math" panose="02040503050406030204" pitchFamily="18" charset="0"/>
                                  <a:ea typeface="Cambria Math" panose="02040503050406030204" pitchFamily="18" charset="0"/>
                                </a:rPr>
                                <m:t>1</m:t>
                              </m:r>
                            </m:sub>
                          </m:sSub>
                          <m:sSub>
                            <m:sSubPr>
                              <m:ctrlPr>
                                <a:rPr lang="en-US" sz="2800" i="1">
                                  <a:latin typeface="Cambria Math" panose="02040503050406030204" pitchFamily="18" charset="0"/>
                                  <a:ea typeface="Cambria Math" panose="02040503050406030204" pitchFamily="18" charset="0"/>
                                </a:rPr>
                              </m:ctrlPr>
                            </m:sSubPr>
                            <m:e>
                              <m:r>
                                <a:rPr lang="en-US" sz="2800" i="1">
                                  <a:solidFill>
                                    <a:srgbClr val="FF00FF"/>
                                  </a:solidFill>
                                  <a:latin typeface="Cambria Math" panose="02040503050406030204" pitchFamily="18" charset="0"/>
                                  <a:ea typeface="Cambria Math" panose="02040503050406030204" pitchFamily="18" charset="0"/>
                                </a:rPr>
                                <m:t>𝑞</m:t>
                              </m:r>
                            </m:e>
                            <m:sub>
                              <m:r>
                                <a:rPr lang="en-US" sz="2800" i="1">
                                  <a:solidFill>
                                    <a:srgbClr val="FF00FF"/>
                                  </a:solidFill>
                                  <a:latin typeface="Cambria Math" panose="02040503050406030204" pitchFamily="18" charset="0"/>
                                  <a:ea typeface="Cambria Math" panose="02040503050406030204" pitchFamily="18" charset="0"/>
                                </a:rPr>
                                <m:t>2</m:t>
                              </m:r>
                            </m:sub>
                          </m:sSub>
                        </m:num>
                        <m:den>
                          <m:sSup>
                            <m:sSupPr>
                              <m:ctrlPr>
                                <a:rPr lang="en-US" sz="2800" i="1">
                                  <a:latin typeface="Cambria Math" panose="02040503050406030204" pitchFamily="18" charset="0"/>
                                  <a:ea typeface="Cambria Math" panose="02040503050406030204" pitchFamily="18" charset="0"/>
                                </a:rPr>
                              </m:ctrlPr>
                            </m:sSupPr>
                            <m:e>
                              <m:r>
                                <a:rPr lang="en-US" sz="2800" i="1">
                                  <a:solidFill>
                                    <a:srgbClr val="00B050"/>
                                  </a:solidFill>
                                  <a:latin typeface="Cambria Math" panose="02040503050406030204" pitchFamily="18" charset="0"/>
                                  <a:ea typeface="Cambria Math" panose="02040503050406030204" pitchFamily="18" charset="0"/>
                                </a:rPr>
                                <m:t>𝑟</m:t>
                              </m:r>
                            </m:e>
                            <m:sup>
                              <m:r>
                                <a:rPr lang="en-US" sz="2800" i="1">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23" name="Rectangle 22">
                <a:extLst>
                  <a:ext uri="{FF2B5EF4-FFF2-40B4-BE49-F238E27FC236}">
                    <a16:creationId xmlns:a16="http://schemas.microsoft.com/office/drawing/2014/main" id="{1738F9DE-1C00-4569-9882-4A03BBBB4B57}"/>
                  </a:ext>
                </a:extLst>
              </p:cNvPr>
              <p:cNvSpPr>
                <a:spLocks noRot="1" noChangeAspect="1" noMove="1" noResize="1" noEditPoints="1" noAdjustHandles="1" noChangeArrowheads="1" noChangeShapeType="1" noTextEdit="1"/>
              </p:cNvSpPr>
              <p:nvPr/>
            </p:nvSpPr>
            <p:spPr>
              <a:xfrm>
                <a:off x="7249764" y="2756396"/>
                <a:ext cx="1603003" cy="82747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547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hlinkClick r:id="rId2"/>
          </p:cNvPr>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err="1">
                <a:solidFill>
                  <a:schemeClr val="bg1"/>
                </a:solidFill>
                <a:effectLst>
                  <a:outerShdw blurRad="38100" dist="38100" dir="2700000" algn="tl">
                    <a:srgbClr val="000000">
                      <a:alpha val="43137"/>
                    </a:srgbClr>
                  </a:outerShdw>
                </a:effectLst>
              </a:rPr>
              <a:t>PhET</a:t>
            </a:r>
            <a:r>
              <a:rPr lang="en-US" dirty="0">
                <a:solidFill>
                  <a:schemeClr val="bg1"/>
                </a:solidFill>
                <a:effectLst>
                  <a:outerShdw blurRad="38100" dist="38100" dir="2700000" algn="tl">
                    <a:srgbClr val="000000">
                      <a:alpha val="43137"/>
                    </a:srgbClr>
                  </a:outerShdw>
                </a:effectLst>
              </a:rPr>
              <a:t> Simulation</a:t>
            </a:r>
            <a:endParaRPr lang="en-US" u="sng" dirty="0">
              <a:solidFill>
                <a:schemeClr val="bg1"/>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a:xfrm>
            <a:off x="5162549" y="1465052"/>
            <a:ext cx="3648075" cy="219118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altLang="en-US" sz="3200" dirty="0">
                <a:latin typeface="+mj-lt"/>
              </a:rPr>
              <a:t>What happens when you rub the balloon on the sweater?</a:t>
            </a:r>
          </a:p>
        </p:txBody>
      </p:sp>
      <p:sp>
        <p:nvSpPr>
          <p:cNvPr id="8" name="TextBox 7">
            <a:extLst>
              <a:ext uri="{FF2B5EF4-FFF2-40B4-BE49-F238E27FC236}">
                <a16:creationId xmlns:a16="http://schemas.microsoft.com/office/drawing/2014/main" id="{F678BCD7-2165-45B2-BABA-AAEA61CC98E6}"/>
              </a:ext>
            </a:extLst>
          </p:cNvPr>
          <p:cNvSpPr txBox="1"/>
          <p:nvPr/>
        </p:nvSpPr>
        <p:spPr>
          <a:xfrm>
            <a:off x="5514681" y="3102445"/>
            <a:ext cx="2943809" cy="1384995"/>
          </a:xfrm>
          <a:prstGeom prst="rect">
            <a:avLst/>
          </a:prstGeom>
          <a:noFill/>
        </p:spPr>
        <p:txBody>
          <a:bodyPr wrap="square" rtlCol="0">
            <a:spAutoFit/>
          </a:bodyPr>
          <a:lstStyle/>
          <a:p>
            <a:pPr algn="ctr"/>
            <a:r>
              <a:rPr lang="en-US" sz="2800" dirty="0">
                <a:solidFill>
                  <a:srgbClr val="C00000"/>
                </a:solidFill>
                <a:latin typeface="Ebrima" panose="02000000000000000000" pitchFamily="2" charset="0"/>
                <a:ea typeface="Ebrima" panose="02000000000000000000" pitchFamily="2" charset="0"/>
                <a:cs typeface="Ebrima" panose="02000000000000000000" pitchFamily="2" charset="0"/>
              </a:rPr>
              <a:t>Electrons transfer from the sweater to the balloon</a:t>
            </a:r>
          </a:p>
        </p:txBody>
      </p:sp>
      <p:pic>
        <p:nvPicPr>
          <p:cNvPr id="12" name="Picture 11">
            <a:extLst>
              <a:ext uri="{FF2B5EF4-FFF2-40B4-BE49-F238E27FC236}">
                <a16:creationId xmlns:a16="http://schemas.microsoft.com/office/drawing/2014/main" id="{DA30F76F-CE7C-4856-BF64-678D2FBFD3E6}"/>
              </a:ext>
            </a:extLst>
          </p:cNvPr>
          <p:cNvPicPr>
            <a:picLocks noChangeAspect="1"/>
          </p:cNvPicPr>
          <p:nvPr/>
        </p:nvPicPr>
        <p:blipFill>
          <a:blip r:embed="rId3"/>
          <a:stretch>
            <a:fillRect/>
          </a:stretch>
        </p:blipFill>
        <p:spPr>
          <a:xfrm>
            <a:off x="148871" y="1465052"/>
            <a:ext cx="4837612" cy="3035921"/>
          </a:xfrm>
          <a:prstGeom prst="rect">
            <a:avLst/>
          </a:prstGeom>
        </p:spPr>
      </p:pic>
      <p:sp>
        <p:nvSpPr>
          <p:cNvPr id="6" name="TextBox 5">
            <a:extLst>
              <a:ext uri="{FF2B5EF4-FFF2-40B4-BE49-F238E27FC236}">
                <a16:creationId xmlns:a16="http://schemas.microsoft.com/office/drawing/2014/main" id="{CAC49975-2EC9-4CB3-93A7-415726836A5E}"/>
              </a:ext>
            </a:extLst>
          </p:cNvPr>
          <p:cNvSpPr txBox="1"/>
          <p:nvPr/>
        </p:nvSpPr>
        <p:spPr>
          <a:xfrm>
            <a:off x="148871" y="4553981"/>
            <a:ext cx="4837612" cy="523220"/>
          </a:xfrm>
          <a:prstGeom prst="rect">
            <a:avLst/>
          </a:prstGeom>
          <a:noFill/>
        </p:spPr>
        <p:txBody>
          <a:bodyPr wrap="square" rtlCol="0">
            <a:spAutoFit/>
          </a:bodyPr>
          <a:lstStyle/>
          <a:p>
            <a:pPr algn="ctr"/>
            <a:r>
              <a:rPr lang="en-US" sz="2800" b="1" dirty="0">
                <a:latin typeface="Ebrima" panose="02000000000000000000" pitchFamily="2" charset="0"/>
                <a:ea typeface="Ebrima" panose="02000000000000000000" pitchFamily="2" charset="0"/>
                <a:cs typeface="Ebrima" panose="02000000000000000000" pitchFamily="2" charset="0"/>
                <a:hlinkClick r:id="rId2"/>
              </a:rPr>
              <a:t>Click here for Simulation</a:t>
            </a:r>
            <a:endParaRPr lang="en-US" sz="2800" b="1"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47352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Charge on an Atom </a:t>
            </a:r>
            <a:endParaRPr lang="en-US" u="sng" dirty="0">
              <a:solidFill>
                <a:schemeClr val="bg1"/>
              </a:solidFill>
              <a:effectLst>
                <a:outerShdw blurRad="38100" dist="38100" dir="2700000" algn="tl">
                  <a:srgbClr val="000000">
                    <a:alpha val="43137"/>
                  </a:srgbClr>
                </a:outerShdw>
              </a:effectLst>
            </a:endParaRPr>
          </a:p>
        </p:txBody>
      </p:sp>
      <p:sp>
        <p:nvSpPr>
          <p:cNvPr id="9" name="Rectangle 3"/>
          <p:cNvSpPr txBox="1">
            <a:spLocks noChangeArrowheads="1"/>
          </p:cNvSpPr>
          <p:nvPr/>
        </p:nvSpPr>
        <p:spPr>
          <a:xfrm>
            <a:off x="248194" y="1531726"/>
            <a:ext cx="8552906" cy="118433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altLang="en-US" sz="3600" dirty="0">
                <a:latin typeface="+mj-lt"/>
              </a:rPr>
              <a:t>The </a:t>
            </a:r>
            <a:r>
              <a:rPr lang="en-US" altLang="en-US" sz="3600" b="1" dirty="0">
                <a:solidFill>
                  <a:srgbClr val="C00000"/>
                </a:solidFill>
                <a:latin typeface="+mj-lt"/>
              </a:rPr>
              <a:t>protons</a:t>
            </a:r>
            <a:r>
              <a:rPr lang="en-US" altLang="en-US" sz="3600" dirty="0">
                <a:latin typeface="+mj-lt"/>
              </a:rPr>
              <a:t> and </a:t>
            </a:r>
            <a:r>
              <a:rPr lang="en-US" altLang="en-US" sz="3600" b="1" dirty="0">
                <a:solidFill>
                  <a:srgbClr val="0070C0"/>
                </a:solidFill>
                <a:latin typeface="+mj-lt"/>
              </a:rPr>
              <a:t>neutrons</a:t>
            </a:r>
            <a:r>
              <a:rPr lang="en-US" altLang="en-US" sz="3600" dirty="0">
                <a:latin typeface="+mj-lt"/>
              </a:rPr>
              <a:t> are buried deep in the nucleus and cannot easily be touched</a:t>
            </a:r>
          </a:p>
        </p:txBody>
      </p:sp>
      <p:sp>
        <p:nvSpPr>
          <p:cNvPr id="6" name="Oval 5">
            <a:extLst>
              <a:ext uri="{FF2B5EF4-FFF2-40B4-BE49-F238E27FC236}">
                <a16:creationId xmlns:a16="http://schemas.microsoft.com/office/drawing/2014/main" id="{616D58E1-F753-4C10-8B06-6C475FE4265A}"/>
              </a:ext>
            </a:extLst>
          </p:cNvPr>
          <p:cNvSpPr/>
          <p:nvPr/>
        </p:nvSpPr>
        <p:spPr>
          <a:xfrm>
            <a:off x="4002312" y="3263748"/>
            <a:ext cx="1143000" cy="114153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7C5C52-A4E4-4A62-AB68-401E46B2CB4E}"/>
              </a:ext>
            </a:extLst>
          </p:cNvPr>
          <p:cNvSpPr/>
          <p:nvPr/>
        </p:nvSpPr>
        <p:spPr>
          <a:xfrm>
            <a:off x="4412694" y="3666282"/>
            <a:ext cx="159306" cy="1561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F5D0626A-FFA1-415F-AB01-3531C4CFCCBA}"/>
              </a:ext>
            </a:extLst>
          </p:cNvPr>
          <p:cNvSpPr/>
          <p:nvPr/>
        </p:nvSpPr>
        <p:spPr>
          <a:xfrm>
            <a:off x="4333804" y="3780832"/>
            <a:ext cx="157780" cy="15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Oval 9">
            <a:extLst>
              <a:ext uri="{FF2B5EF4-FFF2-40B4-BE49-F238E27FC236}">
                <a16:creationId xmlns:a16="http://schemas.microsoft.com/office/drawing/2014/main" id="{3FF860B6-B18D-49F1-9E78-32AE87BA3D32}"/>
              </a:ext>
            </a:extLst>
          </p:cNvPr>
          <p:cNvSpPr/>
          <p:nvPr/>
        </p:nvSpPr>
        <p:spPr>
          <a:xfrm>
            <a:off x="4382464" y="3891111"/>
            <a:ext cx="159306" cy="1561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a:extLst>
              <a:ext uri="{FF2B5EF4-FFF2-40B4-BE49-F238E27FC236}">
                <a16:creationId xmlns:a16="http://schemas.microsoft.com/office/drawing/2014/main" id="{51E32772-CE9F-4D72-BDA0-D23F5D288586}"/>
              </a:ext>
            </a:extLst>
          </p:cNvPr>
          <p:cNvSpPr/>
          <p:nvPr/>
        </p:nvSpPr>
        <p:spPr>
          <a:xfrm>
            <a:off x="4480843" y="3780832"/>
            <a:ext cx="157780" cy="15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C005FD3E-34B5-4004-B4F0-0BDDF1E19B5E}"/>
              </a:ext>
            </a:extLst>
          </p:cNvPr>
          <p:cNvSpPr/>
          <p:nvPr/>
        </p:nvSpPr>
        <p:spPr>
          <a:xfrm>
            <a:off x="4609919" y="3856569"/>
            <a:ext cx="159306" cy="1561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a:extLst>
              <a:ext uri="{FF2B5EF4-FFF2-40B4-BE49-F238E27FC236}">
                <a16:creationId xmlns:a16="http://schemas.microsoft.com/office/drawing/2014/main" id="{D044C355-F3DB-46F9-8847-0FF181D5AFFF}"/>
              </a:ext>
            </a:extLst>
          </p:cNvPr>
          <p:cNvSpPr/>
          <p:nvPr/>
        </p:nvSpPr>
        <p:spPr>
          <a:xfrm>
            <a:off x="4559733" y="3656573"/>
            <a:ext cx="157780" cy="15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Oval 14">
            <a:extLst>
              <a:ext uri="{FF2B5EF4-FFF2-40B4-BE49-F238E27FC236}">
                <a16:creationId xmlns:a16="http://schemas.microsoft.com/office/drawing/2014/main" id="{BE6B6939-959E-409C-B284-F2F7CDD2D2E9}"/>
              </a:ext>
            </a:extLst>
          </p:cNvPr>
          <p:cNvSpPr/>
          <p:nvPr/>
        </p:nvSpPr>
        <p:spPr>
          <a:xfrm>
            <a:off x="4631731" y="3729274"/>
            <a:ext cx="159306" cy="1561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Oval 15">
            <a:extLst>
              <a:ext uri="{FF2B5EF4-FFF2-40B4-BE49-F238E27FC236}">
                <a16:creationId xmlns:a16="http://schemas.microsoft.com/office/drawing/2014/main" id="{57F95DB3-1AF9-4D9F-895F-FC2E34041E17}"/>
              </a:ext>
            </a:extLst>
          </p:cNvPr>
          <p:cNvSpPr/>
          <p:nvPr/>
        </p:nvSpPr>
        <p:spPr>
          <a:xfrm>
            <a:off x="4508056" y="3909362"/>
            <a:ext cx="157780" cy="15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a:extLst>
              <a:ext uri="{FF2B5EF4-FFF2-40B4-BE49-F238E27FC236}">
                <a16:creationId xmlns:a16="http://schemas.microsoft.com/office/drawing/2014/main" id="{3652F3D9-B0BF-4B6A-902E-E56221B71283}"/>
              </a:ext>
            </a:extLst>
          </p:cNvPr>
          <p:cNvSpPr/>
          <p:nvPr/>
        </p:nvSpPr>
        <p:spPr>
          <a:xfrm>
            <a:off x="4468293" y="3212792"/>
            <a:ext cx="91440" cy="93738"/>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Oval 17">
            <a:extLst>
              <a:ext uri="{FF2B5EF4-FFF2-40B4-BE49-F238E27FC236}">
                <a16:creationId xmlns:a16="http://schemas.microsoft.com/office/drawing/2014/main" id="{1660143C-58CA-443D-8313-EB40C7D9CFAF}"/>
              </a:ext>
            </a:extLst>
          </p:cNvPr>
          <p:cNvSpPr/>
          <p:nvPr/>
        </p:nvSpPr>
        <p:spPr>
          <a:xfrm>
            <a:off x="4586011" y="3210210"/>
            <a:ext cx="91440" cy="93738"/>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Oval 18">
            <a:extLst>
              <a:ext uri="{FF2B5EF4-FFF2-40B4-BE49-F238E27FC236}">
                <a16:creationId xmlns:a16="http://schemas.microsoft.com/office/drawing/2014/main" id="{6C04745C-6B1C-41F6-919C-A53C83F3130B}"/>
              </a:ext>
            </a:extLst>
          </p:cNvPr>
          <p:cNvSpPr/>
          <p:nvPr/>
        </p:nvSpPr>
        <p:spPr>
          <a:xfrm>
            <a:off x="3657600" y="2920117"/>
            <a:ext cx="1828800" cy="182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27445F-2682-477C-AD93-9C81655B67CF}"/>
              </a:ext>
            </a:extLst>
          </p:cNvPr>
          <p:cNvSpPr/>
          <p:nvPr/>
        </p:nvSpPr>
        <p:spPr>
          <a:xfrm>
            <a:off x="4466161" y="2875366"/>
            <a:ext cx="91440" cy="93738"/>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Oval 20">
            <a:extLst>
              <a:ext uri="{FF2B5EF4-FFF2-40B4-BE49-F238E27FC236}">
                <a16:creationId xmlns:a16="http://schemas.microsoft.com/office/drawing/2014/main" id="{A6106262-BCD1-4F63-BC7C-22E8F6CC5111}"/>
              </a:ext>
            </a:extLst>
          </p:cNvPr>
          <p:cNvSpPr/>
          <p:nvPr/>
        </p:nvSpPr>
        <p:spPr>
          <a:xfrm>
            <a:off x="4583879" y="2872784"/>
            <a:ext cx="91440" cy="93738"/>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a:extLst>
              <a:ext uri="{FF2B5EF4-FFF2-40B4-BE49-F238E27FC236}">
                <a16:creationId xmlns:a16="http://schemas.microsoft.com/office/drawing/2014/main" id="{5142F4C8-E38A-45B2-8B85-59FCDB8787F6}"/>
              </a:ext>
            </a:extLst>
          </p:cNvPr>
          <p:cNvSpPr/>
          <p:nvPr/>
        </p:nvSpPr>
        <p:spPr>
          <a:xfrm>
            <a:off x="5439259" y="3685618"/>
            <a:ext cx="91440" cy="93738"/>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Rectangle 3">
            <a:extLst>
              <a:ext uri="{FF2B5EF4-FFF2-40B4-BE49-F238E27FC236}">
                <a16:creationId xmlns:a16="http://schemas.microsoft.com/office/drawing/2014/main" id="{AE428DE5-D679-47AC-BE8B-4FAA5B8E4325}"/>
              </a:ext>
            </a:extLst>
          </p:cNvPr>
          <p:cNvSpPr txBox="1">
            <a:spLocks noChangeArrowheads="1"/>
          </p:cNvSpPr>
          <p:nvPr/>
        </p:nvSpPr>
        <p:spPr>
          <a:xfrm>
            <a:off x="400594" y="5056105"/>
            <a:ext cx="8552906" cy="114470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None/>
            </a:pPr>
            <a:r>
              <a:rPr lang="en-US" altLang="en-US" sz="3600" b="1" dirty="0">
                <a:solidFill>
                  <a:schemeClr val="tx1"/>
                </a:solidFill>
                <a:latin typeface="+mj-lt"/>
              </a:rPr>
              <a:t>electrons</a:t>
            </a:r>
            <a:r>
              <a:rPr lang="en-US" altLang="en-US" sz="3600" dirty="0">
                <a:latin typeface="+mj-lt"/>
              </a:rPr>
              <a:t> orbiting the nucleus </a:t>
            </a:r>
          </a:p>
          <a:p>
            <a:pPr marL="0" indent="0" algn="ctr">
              <a:spcBef>
                <a:spcPts val="0"/>
              </a:spcBef>
              <a:spcAft>
                <a:spcPts val="0"/>
              </a:spcAft>
              <a:buNone/>
            </a:pPr>
            <a:r>
              <a:rPr lang="en-US" altLang="en-US" sz="3600" dirty="0">
                <a:latin typeface="+mj-lt"/>
              </a:rPr>
              <a:t>are easily lost or gained</a:t>
            </a:r>
          </a:p>
        </p:txBody>
      </p:sp>
    </p:spTree>
    <p:extLst>
      <p:ext uri="{BB962C8B-B14F-4D97-AF65-F5344CB8AC3E}">
        <p14:creationId xmlns:p14="http://schemas.microsoft.com/office/powerpoint/2010/main" val="52933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How do objects become charged?</a:t>
            </a:r>
            <a:endParaRPr lang="en-US" u="sng" dirty="0">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130629" y="1396999"/>
          <a:ext cx="8908869" cy="875937"/>
        </p:xfrm>
        <a:graphic>
          <a:graphicData uri="http://schemas.openxmlformats.org/drawingml/2006/table">
            <a:tbl>
              <a:tblPr>
                <a:tableStyleId>{8A107856-5554-42FB-B03E-39F5DBC370BA}</a:tableStyleId>
              </a:tblPr>
              <a:tblGrid>
                <a:gridCol w="2969623">
                  <a:extLst>
                    <a:ext uri="{9D8B030D-6E8A-4147-A177-3AD203B41FA5}">
                      <a16:colId xmlns:a16="http://schemas.microsoft.com/office/drawing/2014/main" val="20000"/>
                    </a:ext>
                  </a:extLst>
                </a:gridCol>
                <a:gridCol w="2969623">
                  <a:extLst>
                    <a:ext uri="{9D8B030D-6E8A-4147-A177-3AD203B41FA5}">
                      <a16:colId xmlns:a16="http://schemas.microsoft.com/office/drawing/2014/main" val="20001"/>
                    </a:ext>
                  </a:extLst>
                </a:gridCol>
                <a:gridCol w="2969623">
                  <a:extLst>
                    <a:ext uri="{9D8B030D-6E8A-4147-A177-3AD203B41FA5}">
                      <a16:colId xmlns:a16="http://schemas.microsoft.com/office/drawing/2014/main" val="20002"/>
                    </a:ext>
                  </a:extLst>
                </a:gridCol>
              </a:tblGrid>
              <a:tr h="875937">
                <a:tc>
                  <a:txBody>
                    <a:bodyPr/>
                    <a:lstStyle/>
                    <a:p>
                      <a:pPr algn="ctr"/>
                      <a:r>
                        <a:rPr lang="en-US" sz="4000" b="0" dirty="0">
                          <a:solidFill>
                            <a:schemeClr val="bg1"/>
                          </a:solidFill>
                          <a:latin typeface="+mj-lt"/>
                        </a:rPr>
                        <a:t>Friction</a:t>
                      </a:r>
                    </a:p>
                  </a:txBody>
                  <a:tcPr anchor="ctr">
                    <a:solidFill>
                      <a:srgbClr val="0070C0"/>
                    </a:solidFill>
                  </a:tcPr>
                </a:tc>
                <a:tc>
                  <a:txBody>
                    <a:bodyPr/>
                    <a:lstStyle/>
                    <a:p>
                      <a:pPr algn="ctr"/>
                      <a:r>
                        <a:rPr lang="en-US" sz="4000" b="0" dirty="0">
                          <a:latin typeface="+mj-lt"/>
                        </a:rPr>
                        <a:t>Contact</a:t>
                      </a:r>
                    </a:p>
                  </a:txBody>
                  <a:tcPr anchor="ctr"/>
                </a:tc>
                <a:tc>
                  <a:txBody>
                    <a:bodyPr/>
                    <a:lstStyle/>
                    <a:p>
                      <a:pPr algn="ctr"/>
                      <a:r>
                        <a:rPr lang="en-US" sz="4000" b="0" dirty="0">
                          <a:latin typeface="+mj-lt"/>
                        </a:rPr>
                        <a:t>Induction</a:t>
                      </a:r>
                    </a:p>
                  </a:txBody>
                  <a:tcPr anchor="ctr"/>
                </a:tc>
                <a:extLst>
                  <a:ext uri="{0D108BD9-81ED-4DB2-BD59-A6C34878D82A}">
                    <a16:rowId xmlns:a16="http://schemas.microsoft.com/office/drawing/2014/main" val="10000"/>
                  </a:ext>
                </a:extLst>
              </a:tr>
            </a:tbl>
          </a:graphicData>
        </a:graphic>
      </p:graphicFrame>
      <p:sp>
        <p:nvSpPr>
          <p:cNvPr id="9" name="Rectangle 3"/>
          <p:cNvSpPr txBox="1">
            <a:spLocks noChangeArrowheads="1"/>
          </p:cNvSpPr>
          <p:nvPr/>
        </p:nvSpPr>
        <p:spPr>
          <a:xfrm>
            <a:off x="5321808" y="2400935"/>
            <a:ext cx="3703320" cy="172313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None/>
            </a:pPr>
            <a:r>
              <a:rPr lang="en-US" altLang="en-US" sz="2900" dirty="0">
                <a:latin typeface="+mj-lt"/>
              </a:rPr>
              <a:t>What happens when you rub John </a:t>
            </a:r>
            <a:r>
              <a:rPr lang="en-US" altLang="en-US" sz="2900" dirty="0" err="1">
                <a:latin typeface="+mj-lt"/>
              </a:rPr>
              <a:t>Travoltage’s</a:t>
            </a:r>
            <a:r>
              <a:rPr lang="en-US" altLang="en-US" sz="2900" dirty="0">
                <a:latin typeface="+mj-lt"/>
              </a:rPr>
              <a:t> foot on the rug?</a:t>
            </a:r>
          </a:p>
        </p:txBody>
      </p:sp>
      <p:sp>
        <p:nvSpPr>
          <p:cNvPr id="8" name="TextBox 7">
            <a:extLst>
              <a:ext uri="{FF2B5EF4-FFF2-40B4-BE49-F238E27FC236}">
                <a16:creationId xmlns:a16="http://schemas.microsoft.com/office/drawing/2014/main" id="{CB4296B1-5E5A-4D20-A20B-B2A72427827C}"/>
              </a:ext>
            </a:extLst>
          </p:cNvPr>
          <p:cNvSpPr txBox="1"/>
          <p:nvPr/>
        </p:nvSpPr>
        <p:spPr>
          <a:xfrm>
            <a:off x="5456154" y="4137272"/>
            <a:ext cx="3434628" cy="1569660"/>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The foot gains electrons from rubbing on the carpet and the electrons spread out</a:t>
            </a:r>
          </a:p>
        </p:txBody>
      </p:sp>
      <p:sp>
        <p:nvSpPr>
          <p:cNvPr id="10" name="TextBox 9">
            <a:extLst>
              <a:ext uri="{FF2B5EF4-FFF2-40B4-BE49-F238E27FC236}">
                <a16:creationId xmlns:a16="http://schemas.microsoft.com/office/drawing/2014/main" id="{8162862B-A3D3-4916-9DDA-BB35DB548FC3}"/>
              </a:ext>
            </a:extLst>
          </p:cNvPr>
          <p:cNvSpPr txBox="1"/>
          <p:nvPr/>
        </p:nvSpPr>
        <p:spPr>
          <a:xfrm>
            <a:off x="202417" y="5516941"/>
            <a:ext cx="4837203" cy="523220"/>
          </a:xfrm>
          <a:prstGeom prst="rect">
            <a:avLst/>
          </a:prstGeom>
          <a:noFill/>
        </p:spPr>
        <p:txBody>
          <a:bodyPr wrap="square" rtlCol="0">
            <a:spAutoFit/>
          </a:bodyPr>
          <a:lstStyle/>
          <a:p>
            <a:pPr algn="ctr"/>
            <a:r>
              <a:rPr lang="en-US" sz="2800" b="1" dirty="0">
                <a:latin typeface="Ebrima" panose="02000000000000000000" pitchFamily="2" charset="0"/>
                <a:ea typeface="Ebrima" panose="02000000000000000000" pitchFamily="2" charset="0"/>
                <a:cs typeface="Ebrima" panose="02000000000000000000" pitchFamily="2" charset="0"/>
                <a:hlinkClick r:id="rId2"/>
              </a:rPr>
              <a:t>Click here for Simulation</a:t>
            </a:r>
            <a:endParaRPr lang="en-US" sz="2800" b="1" dirty="0">
              <a:latin typeface="Ebrima" panose="02000000000000000000" pitchFamily="2" charset="0"/>
              <a:ea typeface="Ebrima" panose="02000000000000000000" pitchFamily="2" charset="0"/>
              <a:cs typeface="Ebrima" panose="02000000000000000000" pitchFamily="2" charset="0"/>
            </a:endParaRPr>
          </a:p>
        </p:txBody>
      </p:sp>
      <p:pic>
        <p:nvPicPr>
          <p:cNvPr id="5" name="Picture 4">
            <a:extLst>
              <a:ext uri="{FF2B5EF4-FFF2-40B4-BE49-F238E27FC236}">
                <a16:creationId xmlns:a16="http://schemas.microsoft.com/office/drawing/2014/main" id="{4CDD9680-6ED3-4A46-BDB6-C7F97AC5C781}"/>
              </a:ext>
            </a:extLst>
          </p:cNvPr>
          <p:cNvPicPr>
            <a:picLocks noChangeAspect="1"/>
          </p:cNvPicPr>
          <p:nvPr/>
        </p:nvPicPr>
        <p:blipFill>
          <a:blip r:embed="rId3"/>
          <a:stretch>
            <a:fillRect/>
          </a:stretch>
        </p:blipFill>
        <p:spPr>
          <a:xfrm>
            <a:off x="316507" y="2618982"/>
            <a:ext cx="4609021" cy="2897959"/>
          </a:xfrm>
          <a:prstGeom prst="rect">
            <a:avLst/>
          </a:prstGeom>
        </p:spPr>
      </p:pic>
    </p:spTree>
    <p:extLst>
      <p:ext uri="{BB962C8B-B14F-4D97-AF65-F5344CB8AC3E}">
        <p14:creationId xmlns:p14="http://schemas.microsoft.com/office/powerpoint/2010/main" val="383428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How do objects become charged?</a:t>
            </a:r>
            <a:endParaRPr lang="en-US" u="sng" dirty="0">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130629" y="1396999"/>
          <a:ext cx="8908869" cy="875937"/>
        </p:xfrm>
        <a:graphic>
          <a:graphicData uri="http://schemas.openxmlformats.org/drawingml/2006/table">
            <a:tbl>
              <a:tblPr>
                <a:tableStyleId>{8A107856-5554-42FB-B03E-39F5DBC370BA}</a:tableStyleId>
              </a:tblPr>
              <a:tblGrid>
                <a:gridCol w="2969623">
                  <a:extLst>
                    <a:ext uri="{9D8B030D-6E8A-4147-A177-3AD203B41FA5}">
                      <a16:colId xmlns:a16="http://schemas.microsoft.com/office/drawing/2014/main" val="20000"/>
                    </a:ext>
                  </a:extLst>
                </a:gridCol>
                <a:gridCol w="2969623">
                  <a:extLst>
                    <a:ext uri="{9D8B030D-6E8A-4147-A177-3AD203B41FA5}">
                      <a16:colId xmlns:a16="http://schemas.microsoft.com/office/drawing/2014/main" val="20001"/>
                    </a:ext>
                  </a:extLst>
                </a:gridCol>
                <a:gridCol w="2969623">
                  <a:extLst>
                    <a:ext uri="{9D8B030D-6E8A-4147-A177-3AD203B41FA5}">
                      <a16:colId xmlns:a16="http://schemas.microsoft.com/office/drawing/2014/main" val="20002"/>
                    </a:ext>
                  </a:extLst>
                </a:gridCol>
              </a:tblGrid>
              <a:tr h="875937">
                <a:tc>
                  <a:txBody>
                    <a:bodyPr/>
                    <a:lstStyle/>
                    <a:p>
                      <a:pPr algn="ctr"/>
                      <a:r>
                        <a:rPr lang="en-US" sz="4000" dirty="0">
                          <a:latin typeface="+mj-lt"/>
                        </a:rPr>
                        <a:t>Friction</a:t>
                      </a:r>
                      <a:endParaRPr lang="en-US" sz="4000" b="0" dirty="0">
                        <a:solidFill>
                          <a:schemeClr val="bg1"/>
                        </a:solidFill>
                        <a:latin typeface="+mj-lt"/>
                      </a:endParaRPr>
                    </a:p>
                  </a:txBody>
                  <a:tcPr anchor="ctr"/>
                </a:tc>
                <a:tc>
                  <a:txBody>
                    <a:bodyPr/>
                    <a:lstStyle/>
                    <a:p>
                      <a:pPr algn="ctr"/>
                      <a:r>
                        <a:rPr lang="en-US" sz="4000" dirty="0">
                          <a:solidFill>
                            <a:schemeClr val="bg1"/>
                          </a:solidFill>
                          <a:latin typeface="+mj-lt"/>
                        </a:rPr>
                        <a:t>Contact</a:t>
                      </a:r>
                      <a:endParaRPr lang="en-US" sz="4000" b="0" dirty="0">
                        <a:solidFill>
                          <a:schemeClr val="bg1"/>
                        </a:solidFill>
                        <a:latin typeface="+mj-lt"/>
                      </a:endParaRPr>
                    </a:p>
                  </a:txBody>
                  <a:tcPr anchor="ctr">
                    <a:solidFill>
                      <a:srgbClr val="0070C0"/>
                    </a:solidFill>
                  </a:tcPr>
                </a:tc>
                <a:tc>
                  <a:txBody>
                    <a:bodyPr/>
                    <a:lstStyle/>
                    <a:p>
                      <a:pPr algn="ctr"/>
                      <a:r>
                        <a:rPr lang="en-US" sz="4000" dirty="0">
                          <a:latin typeface="+mj-lt"/>
                        </a:rPr>
                        <a:t>Induction</a:t>
                      </a:r>
                      <a:endParaRPr lang="en-US" sz="4000" b="0" dirty="0">
                        <a:latin typeface="+mj-lt"/>
                      </a:endParaRPr>
                    </a:p>
                  </a:txBody>
                  <a:tcPr anchor="ctr"/>
                </a:tc>
                <a:extLst>
                  <a:ext uri="{0D108BD9-81ED-4DB2-BD59-A6C34878D82A}">
                    <a16:rowId xmlns:a16="http://schemas.microsoft.com/office/drawing/2014/main" val="10000"/>
                  </a:ext>
                </a:extLst>
              </a:tr>
            </a:tbl>
          </a:graphicData>
        </a:graphic>
      </p:graphicFrame>
      <p:sp>
        <p:nvSpPr>
          <p:cNvPr id="4" name="Rectangle 3"/>
          <p:cNvSpPr/>
          <p:nvPr/>
        </p:nvSpPr>
        <p:spPr>
          <a:xfrm rot="2299358">
            <a:off x="120973" y="3144391"/>
            <a:ext cx="2148239" cy="6126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Oval 8"/>
          <p:cNvSpPr/>
          <p:nvPr/>
        </p:nvSpPr>
        <p:spPr>
          <a:xfrm>
            <a:off x="659366" y="3044952"/>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10" name="Oval 9"/>
          <p:cNvSpPr/>
          <p:nvPr/>
        </p:nvSpPr>
        <p:spPr>
          <a:xfrm>
            <a:off x="332987" y="2880932"/>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11" name="Oval 10"/>
          <p:cNvSpPr/>
          <p:nvPr/>
        </p:nvSpPr>
        <p:spPr>
          <a:xfrm>
            <a:off x="1379084" y="3586733"/>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12" name="Oval 11"/>
          <p:cNvSpPr/>
          <p:nvPr/>
        </p:nvSpPr>
        <p:spPr>
          <a:xfrm>
            <a:off x="810667" y="2921509"/>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16" name="Oval 15"/>
          <p:cNvSpPr/>
          <p:nvPr/>
        </p:nvSpPr>
        <p:spPr>
          <a:xfrm>
            <a:off x="942666" y="3379566"/>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17" name="Oval 16"/>
          <p:cNvSpPr/>
          <p:nvPr/>
        </p:nvSpPr>
        <p:spPr>
          <a:xfrm>
            <a:off x="1308168" y="3378421"/>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18" name="Oval 17"/>
          <p:cNvSpPr/>
          <p:nvPr/>
        </p:nvSpPr>
        <p:spPr>
          <a:xfrm>
            <a:off x="1493929" y="3795045"/>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19" name="Oval 18"/>
          <p:cNvSpPr/>
          <p:nvPr/>
        </p:nvSpPr>
        <p:spPr>
          <a:xfrm>
            <a:off x="1881838" y="3795045"/>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 name="Oval 4"/>
          <p:cNvSpPr/>
          <p:nvPr/>
        </p:nvSpPr>
        <p:spPr>
          <a:xfrm>
            <a:off x="1881838" y="3914297"/>
            <a:ext cx="2496312" cy="2340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75919" y="4353982"/>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25" name="Oval 24"/>
          <p:cNvSpPr/>
          <p:nvPr/>
        </p:nvSpPr>
        <p:spPr>
          <a:xfrm>
            <a:off x="2391078" y="4518674"/>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27" name="Oval 26"/>
          <p:cNvSpPr/>
          <p:nvPr/>
        </p:nvSpPr>
        <p:spPr>
          <a:xfrm>
            <a:off x="3598320" y="5304028"/>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29" name="Oval 28"/>
          <p:cNvSpPr/>
          <p:nvPr/>
        </p:nvSpPr>
        <p:spPr>
          <a:xfrm>
            <a:off x="2440511" y="5304028"/>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32" name="Oval 31"/>
          <p:cNvSpPr/>
          <p:nvPr/>
        </p:nvSpPr>
        <p:spPr>
          <a:xfrm>
            <a:off x="3005241" y="5634623"/>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35" name="Oval 34"/>
          <p:cNvSpPr/>
          <p:nvPr/>
        </p:nvSpPr>
        <p:spPr>
          <a:xfrm>
            <a:off x="3552281" y="4596749"/>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cxnSp>
        <p:nvCxnSpPr>
          <p:cNvPr id="37" name="Straight Connector 36"/>
          <p:cNvCxnSpPr>
            <a:stCxn id="3" idx="2"/>
          </p:cNvCxnSpPr>
          <p:nvPr/>
        </p:nvCxnSpPr>
        <p:spPr>
          <a:xfrm>
            <a:off x="4585063" y="2272936"/>
            <a:ext cx="1534" cy="408214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11556" y="5760353"/>
            <a:ext cx="1133708" cy="523220"/>
          </a:xfrm>
          <a:prstGeom prst="rect">
            <a:avLst/>
          </a:prstGeom>
          <a:noFill/>
        </p:spPr>
        <p:txBody>
          <a:bodyPr wrap="none" rtlCol="0">
            <a:spAutoFit/>
          </a:bodyPr>
          <a:lstStyle/>
          <a:p>
            <a:r>
              <a:rPr lang="en-US" sz="2800" dirty="0">
                <a:latin typeface="+mj-lt"/>
              </a:rPr>
              <a:t>Before</a:t>
            </a:r>
          </a:p>
        </p:txBody>
      </p:sp>
      <p:sp>
        <p:nvSpPr>
          <p:cNvPr id="40" name="TextBox 39"/>
          <p:cNvSpPr txBox="1"/>
          <p:nvPr/>
        </p:nvSpPr>
        <p:spPr>
          <a:xfrm>
            <a:off x="4726228" y="5760353"/>
            <a:ext cx="910506" cy="523220"/>
          </a:xfrm>
          <a:prstGeom prst="rect">
            <a:avLst/>
          </a:prstGeom>
          <a:noFill/>
        </p:spPr>
        <p:txBody>
          <a:bodyPr wrap="none" rtlCol="0">
            <a:spAutoFit/>
          </a:bodyPr>
          <a:lstStyle/>
          <a:p>
            <a:r>
              <a:rPr lang="en-US" sz="2800" dirty="0">
                <a:latin typeface="+mj-lt"/>
              </a:rPr>
              <a:t>After</a:t>
            </a:r>
          </a:p>
        </p:txBody>
      </p:sp>
      <p:sp>
        <p:nvSpPr>
          <p:cNvPr id="41" name="Rectangle 40"/>
          <p:cNvSpPr/>
          <p:nvPr/>
        </p:nvSpPr>
        <p:spPr>
          <a:xfrm rot="2299358">
            <a:off x="4837190" y="3384054"/>
            <a:ext cx="2148239" cy="6126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2" name="Oval 41"/>
          <p:cNvSpPr/>
          <p:nvPr/>
        </p:nvSpPr>
        <p:spPr>
          <a:xfrm>
            <a:off x="5375583" y="3284615"/>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44" name="Oval 43"/>
          <p:cNvSpPr/>
          <p:nvPr/>
        </p:nvSpPr>
        <p:spPr>
          <a:xfrm>
            <a:off x="6095301" y="3826396"/>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0" name="Oval 49"/>
          <p:cNvSpPr/>
          <p:nvPr/>
        </p:nvSpPr>
        <p:spPr>
          <a:xfrm>
            <a:off x="6475503" y="3914297"/>
            <a:ext cx="2496312" cy="2340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569584" y="4353982"/>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3" name="Oval 52"/>
          <p:cNvSpPr/>
          <p:nvPr/>
        </p:nvSpPr>
        <p:spPr>
          <a:xfrm>
            <a:off x="8191985" y="5304028"/>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4" name="Oval 53"/>
          <p:cNvSpPr/>
          <p:nvPr/>
        </p:nvSpPr>
        <p:spPr>
          <a:xfrm>
            <a:off x="7034176" y="5304028"/>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7" name="TextBox 56"/>
          <p:cNvSpPr txBox="1"/>
          <p:nvPr/>
        </p:nvSpPr>
        <p:spPr>
          <a:xfrm>
            <a:off x="6736356" y="2470812"/>
            <a:ext cx="2165465" cy="369332"/>
          </a:xfrm>
          <a:prstGeom prst="rect">
            <a:avLst/>
          </a:prstGeom>
          <a:noFill/>
        </p:spPr>
        <p:txBody>
          <a:bodyPr wrap="none" rtlCol="0">
            <a:spAutoFit/>
          </a:bodyPr>
          <a:lstStyle/>
          <a:p>
            <a:r>
              <a:rPr lang="en-US" dirty="0">
                <a:latin typeface="+mj-lt"/>
              </a:rPr>
              <a:t>Draw in the Electrons</a:t>
            </a:r>
          </a:p>
        </p:txBody>
      </p:sp>
      <p:sp>
        <p:nvSpPr>
          <p:cNvPr id="58" name="TextBox 57"/>
          <p:cNvSpPr txBox="1"/>
          <p:nvPr/>
        </p:nvSpPr>
        <p:spPr>
          <a:xfrm>
            <a:off x="1150306" y="2466581"/>
            <a:ext cx="3400996" cy="369332"/>
          </a:xfrm>
          <a:prstGeom prst="rect">
            <a:avLst/>
          </a:prstGeom>
          <a:noFill/>
        </p:spPr>
        <p:txBody>
          <a:bodyPr wrap="none" rtlCol="0">
            <a:spAutoFit/>
          </a:bodyPr>
          <a:lstStyle/>
          <a:p>
            <a:r>
              <a:rPr lang="en-US" dirty="0">
                <a:latin typeface="+mj-lt"/>
              </a:rPr>
              <a:t>What is the charge of each object?</a:t>
            </a:r>
          </a:p>
        </p:txBody>
      </p:sp>
      <p:sp>
        <p:nvSpPr>
          <p:cNvPr id="6" name="TextBox 5">
            <a:extLst>
              <a:ext uri="{FF2B5EF4-FFF2-40B4-BE49-F238E27FC236}">
                <a16:creationId xmlns:a16="http://schemas.microsoft.com/office/drawing/2014/main" id="{52483543-BA41-4C5B-90D2-C98A852128CC}"/>
              </a:ext>
            </a:extLst>
          </p:cNvPr>
          <p:cNvSpPr txBox="1"/>
          <p:nvPr/>
        </p:nvSpPr>
        <p:spPr>
          <a:xfrm rot="2282298">
            <a:off x="369152" y="3702101"/>
            <a:ext cx="1114408" cy="307777"/>
          </a:xfrm>
          <a:prstGeom prst="rect">
            <a:avLst/>
          </a:prstGeom>
          <a:noFill/>
        </p:spPr>
        <p:txBody>
          <a:bodyPr wrap="none" rtlCol="0">
            <a:spAutoFit/>
          </a:bodyPr>
          <a:lstStyle/>
          <a:p>
            <a:r>
              <a:rPr lang="en-US" sz="1400" dirty="0">
                <a:solidFill>
                  <a:srgbClr val="C00000"/>
                </a:solidFill>
                <a:latin typeface="Ebrima" panose="02000000000000000000" pitchFamily="2" charset="0"/>
                <a:ea typeface="Ebrima" panose="02000000000000000000" pitchFamily="2" charset="0"/>
                <a:cs typeface="Ebrima" panose="02000000000000000000" pitchFamily="2" charset="0"/>
              </a:rPr>
              <a:t>charge = -4</a:t>
            </a:r>
          </a:p>
        </p:txBody>
      </p:sp>
      <p:sp>
        <p:nvSpPr>
          <p:cNvPr id="49" name="TextBox 48">
            <a:extLst>
              <a:ext uri="{FF2B5EF4-FFF2-40B4-BE49-F238E27FC236}">
                <a16:creationId xmlns:a16="http://schemas.microsoft.com/office/drawing/2014/main" id="{8C958A31-E078-4FA8-A08A-D7170926CC71}"/>
              </a:ext>
            </a:extLst>
          </p:cNvPr>
          <p:cNvSpPr txBox="1"/>
          <p:nvPr/>
        </p:nvSpPr>
        <p:spPr>
          <a:xfrm rot="2282298">
            <a:off x="5046845" y="3882794"/>
            <a:ext cx="1114408" cy="307777"/>
          </a:xfrm>
          <a:prstGeom prst="rect">
            <a:avLst/>
          </a:prstGeom>
          <a:noFill/>
        </p:spPr>
        <p:txBody>
          <a:bodyPr wrap="none" rtlCol="0">
            <a:spAutoFit/>
          </a:bodyPr>
          <a:lstStyle/>
          <a:p>
            <a:r>
              <a:rPr lang="en-US" sz="1400" dirty="0">
                <a:solidFill>
                  <a:srgbClr val="C00000"/>
                </a:solidFill>
                <a:latin typeface="Ebrima" panose="02000000000000000000" pitchFamily="2" charset="0"/>
                <a:ea typeface="Ebrima" panose="02000000000000000000" pitchFamily="2" charset="0"/>
                <a:cs typeface="Ebrima" panose="02000000000000000000" pitchFamily="2" charset="0"/>
              </a:rPr>
              <a:t>charge = -1</a:t>
            </a:r>
          </a:p>
        </p:txBody>
      </p:sp>
      <p:sp>
        <p:nvSpPr>
          <p:cNvPr id="52" name="TextBox 51">
            <a:extLst>
              <a:ext uri="{FF2B5EF4-FFF2-40B4-BE49-F238E27FC236}">
                <a16:creationId xmlns:a16="http://schemas.microsoft.com/office/drawing/2014/main" id="{4DD2C84B-99A1-42E7-BF1E-C71A9AD3E0C3}"/>
              </a:ext>
            </a:extLst>
          </p:cNvPr>
          <p:cNvSpPr txBox="1"/>
          <p:nvPr/>
        </p:nvSpPr>
        <p:spPr>
          <a:xfrm>
            <a:off x="2614995" y="3572954"/>
            <a:ext cx="1042273" cy="307777"/>
          </a:xfrm>
          <a:prstGeom prst="rect">
            <a:avLst/>
          </a:prstGeom>
          <a:noFill/>
        </p:spPr>
        <p:txBody>
          <a:bodyPr wrap="none" rtlCol="0">
            <a:spAutoFit/>
          </a:bodyPr>
          <a:lstStyle/>
          <a:p>
            <a:r>
              <a:rPr lang="en-US" sz="1400" dirty="0">
                <a:solidFill>
                  <a:srgbClr val="C00000"/>
                </a:solidFill>
                <a:latin typeface="Ebrima" panose="02000000000000000000" pitchFamily="2" charset="0"/>
                <a:ea typeface="Ebrima" panose="02000000000000000000" pitchFamily="2" charset="0"/>
                <a:cs typeface="Ebrima" panose="02000000000000000000" pitchFamily="2" charset="0"/>
              </a:rPr>
              <a:t>charge = 0</a:t>
            </a:r>
          </a:p>
        </p:txBody>
      </p:sp>
      <p:sp>
        <p:nvSpPr>
          <p:cNvPr id="55" name="TextBox 54">
            <a:extLst>
              <a:ext uri="{FF2B5EF4-FFF2-40B4-BE49-F238E27FC236}">
                <a16:creationId xmlns:a16="http://schemas.microsoft.com/office/drawing/2014/main" id="{BD0897F4-E7BB-4AB7-9B47-A0D39BAF3D91}"/>
              </a:ext>
            </a:extLst>
          </p:cNvPr>
          <p:cNvSpPr txBox="1"/>
          <p:nvPr/>
        </p:nvSpPr>
        <p:spPr>
          <a:xfrm>
            <a:off x="7202522" y="3565270"/>
            <a:ext cx="1114408" cy="307777"/>
          </a:xfrm>
          <a:prstGeom prst="rect">
            <a:avLst/>
          </a:prstGeom>
          <a:noFill/>
        </p:spPr>
        <p:txBody>
          <a:bodyPr wrap="none" rtlCol="0">
            <a:spAutoFit/>
          </a:bodyPr>
          <a:lstStyle/>
          <a:p>
            <a:r>
              <a:rPr lang="en-US" sz="1400" dirty="0">
                <a:solidFill>
                  <a:srgbClr val="C00000"/>
                </a:solidFill>
                <a:latin typeface="Ebrima" panose="02000000000000000000" pitchFamily="2" charset="0"/>
                <a:ea typeface="Ebrima" panose="02000000000000000000" pitchFamily="2" charset="0"/>
                <a:cs typeface="Ebrima" panose="02000000000000000000" pitchFamily="2" charset="0"/>
              </a:rPr>
              <a:t>charge = -3</a:t>
            </a:r>
          </a:p>
        </p:txBody>
      </p:sp>
      <p:sp>
        <p:nvSpPr>
          <p:cNvPr id="56" name="Oval 55">
            <a:extLst>
              <a:ext uri="{FF2B5EF4-FFF2-40B4-BE49-F238E27FC236}">
                <a16:creationId xmlns:a16="http://schemas.microsoft.com/office/drawing/2014/main" id="{A858AAB4-8CD0-4290-A591-414949466B9A}"/>
              </a:ext>
            </a:extLst>
          </p:cNvPr>
          <p:cNvSpPr/>
          <p:nvPr/>
        </p:nvSpPr>
        <p:spPr>
          <a:xfrm>
            <a:off x="5022230" y="3103744"/>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9" name="Oval 58">
            <a:extLst>
              <a:ext uri="{FF2B5EF4-FFF2-40B4-BE49-F238E27FC236}">
                <a16:creationId xmlns:a16="http://schemas.microsoft.com/office/drawing/2014/main" id="{0DE9020E-451F-4DA3-AEB4-F45D2C3B8FE4}"/>
              </a:ext>
            </a:extLst>
          </p:cNvPr>
          <p:cNvSpPr/>
          <p:nvPr/>
        </p:nvSpPr>
        <p:spPr>
          <a:xfrm>
            <a:off x="5499910" y="3144321"/>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0" name="Oval 59">
            <a:extLst>
              <a:ext uri="{FF2B5EF4-FFF2-40B4-BE49-F238E27FC236}">
                <a16:creationId xmlns:a16="http://schemas.microsoft.com/office/drawing/2014/main" id="{4CF112B0-0E5F-4C14-AE2B-3F37C43B930B}"/>
              </a:ext>
            </a:extLst>
          </p:cNvPr>
          <p:cNvSpPr/>
          <p:nvPr/>
        </p:nvSpPr>
        <p:spPr>
          <a:xfrm>
            <a:off x="5631909" y="3602378"/>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1" name="Oval 60">
            <a:extLst>
              <a:ext uri="{FF2B5EF4-FFF2-40B4-BE49-F238E27FC236}">
                <a16:creationId xmlns:a16="http://schemas.microsoft.com/office/drawing/2014/main" id="{4594F186-7C8A-43CD-8018-BBEC9E939181}"/>
              </a:ext>
            </a:extLst>
          </p:cNvPr>
          <p:cNvSpPr/>
          <p:nvPr/>
        </p:nvSpPr>
        <p:spPr>
          <a:xfrm>
            <a:off x="5997411" y="3601233"/>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2" name="Oval 61">
            <a:extLst>
              <a:ext uri="{FF2B5EF4-FFF2-40B4-BE49-F238E27FC236}">
                <a16:creationId xmlns:a16="http://schemas.microsoft.com/office/drawing/2014/main" id="{37A53FA2-F586-47ED-B22C-F4FEC0CF7E1D}"/>
              </a:ext>
            </a:extLst>
          </p:cNvPr>
          <p:cNvSpPr/>
          <p:nvPr/>
        </p:nvSpPr>
        <p:spPr>
          <a:xfrm>
            <a:off x="6183172" y="4017857"/>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3" name="Oval 62">
            <a:extLst>
              <a:ext uri="{FF2B5EF4-FFF2-40B4-BE49-F238E27FC236}">
                <a16:creationId xmlns:a16="http://schemas.microsoft.com/office/drawing/2014/main" id="{433C69AB-E559-4B31-B304-7B08031090DE}"/>
              </a:ext>
            </a:extLst>
          </p:cNvPr>
          <p:cNvSpPr/>
          <p:nvPr/>
        </p:nvSpPr>
        <p:spPr>
          <a:xfrm>
            <a:off x="6571081" y="4017857"/>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4" name="Oval 63">
            <a:extLst>
              <a:ext uri="{FF2B5EF4-FFF2-40B4-BE49-F238E27FC236}">
                <a16:creationId xmlns:a16="http://schemas.microsoft.com/office/drawing/2014/main" id="{E6EB63D7-C667-4E96-A897-D322FC029C53}"/>
              </a:ext>
            </a:extLst>
          </p:cNvPr>
          <p:cNvSpPr/>
          <p:nvPr/>
        </p:nvSpPr>
        <p:spPr>
          <a:xfrm>
            <a:off x="7026000" y="4554953"/>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5" name="Oval 64">
            <a:extLst>
              <a:ext uri="{FF2B5EF4-FFF2-40B4-BE49-F238E27FC236}">
                <a16:creationId xmlns:a16="http://schemas.microsoft.com/office/drawing/2014/main" id="{AB4A32C7-58F4-4539-A6EB-968EB687F9B7}"/>
              </a:ext>
            </a:extLst>
          </p:cNvPr>
          <p:cNvSpPr/>
          <p:nvPr/>
        </p:nvSpPr>
        <p:spPr>
          <a:xfrm>
            <a:off x="7640163" y="5670902"/>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6" name="Oval 65">
            <a:extLst>
              <a:ext uri="{FF2B5EF4-FFF2-40B4-BE49-F238E27FC236}">
                <a16:creationId xmlns:a16="http://schemas.microsoft.com/office/drawing/2014/main" id="{CBA84FEE-04BC-43B3-804A-E68D617A08BB}"/>
              </a:ext>
            </a:extLst>
          </p:cNvPr>
          <p:cNvSpPr/>
          <p:nvPr/>
        </p:nvSpPr>
        <p:spPr>
          <a:xfrm>
            <a:off x="8187203" y="4633028"/>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Tree>
    <p:extLst>
      <p:ext uri="{BB962C8B-B14F-4D97-AF65-F5344CB8AC3E}">
        <p14:creationId xmlns:p14="http://schemas.microsoft.com/office/powerpoint/2010/main" val="327921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44444E-6 2.59259E-6 L -0.00086 0.14444 " pathEditMode="relative" rAng="0" ptsTypes="AA">
                                      <p:cBhvr>
                                        <p:cTn id="16" dur="2000" fill="hold"/>
                                        <p:tgtEl>
                                          <p:spTgt spid="64"/>
                                        </p:tgtEl>
                                        <p:attrNameLst>
                                          <p:attrName>ppt_x</p:attrName>
                                          <p:attrName>ppt_y</p:attrName>
                                        </p:attrNameLst>
                                      </p:cBhvr>
                                      <p:rCtr x="-52" y="7222"/>
                                    </p:animMotion>
                                  </p:childTnLst>
                                </p:cTn>
                              </p:par>
                              <p:par>
                                <p:cTn id="17" presetID="42" presetClass="path" presetSubtype="0" accel="50000" decel="50000" fill="hold" grpId="0" nodeType="withEffect">
                                  <p:stCondLst>
                                    <p:cond delay="0"/>
                                  </p:stCondLst>
                                  <p:childTnLst>
                                    <p:animMotion origin="layout" path="M -1.94444E-6 1.11111E-6 L 0.0507 -0.00509 " pathEditMode="relative" rAng="0" ptsTypes="AA">
                                      <p:cBhvr>
                                        <p:cTn id="18" dur="2000" fill="hold"/>
                                        <p:tgtEl>
                                          <p:spTgt spid="65"/>
                                        </p:tgtEl>
                                        <p:attrNameLst>
                                          <p:attrName>ppt_x</p:attrName>
                                          <p:attrName>ppt_y</p:attrName>
                                        </p:attrNameLst>
                                      </p:cBhvr>
                                      <p:rCtr x="2535" y="-255"/>
                                    </p:animMotion>
                                  </p:childTnLst>
                                </p:cTn>
                              </p:par>
                              <p:par>
                                <p:cTn id="19" presetID="42" presetClass="path" presetSubtype="0" accel="50000" decel="50000" fill="hold" grpId="0" nodeType="withEffect">
                                  <p:stCondLst>
                                    <p:cond delay="0"/>
                                  </p:stCondLst>
                                  <p:childTnLst>
                                    <p:animMotion origin="layout" path="M -4.16667E-6 2.22045E-16 L 0.02726 0.01852 " pathEditMode="relative" rAng="0" ptsTypes="AA">
                                      <p:cBhvr>
                                        <p:cTn id="20" dur="2000" fill="hold"/>
                                        <p:tgtEl>
                                          <p:spTgt spid="66"/>
                                        </p:tgtEl>
                                        <p:attrNameLst>
                                          <p:attrName>ppt_x</p:attrName>
                                          <p:attrName>ppt_y</p:attrName>
                                        </p:attrNameLst>
                                      </p:cBhvr>
                                      <p:rCtr x="1354" y="926"/>
                                    </p:animMotion>
                                  </p:childTnLst>
                                </p:cTn>
                              </p:par>
                              <p:par>
                                <p:cTn id="21" presetID="42" presetClass="path" presetSubtype="0" accel="50000" decel="50000" fill="hold" grpId="0" nodeType="withEffect">
                                  <p:stCondLst>
                                    <p:cond delay="0"/>
                                  </p:stCondLst>
                                  <p:childTnLst>
                                    <p:animMotion origin="layout" path="M 1.94444E-6 3.33333E-6 L 0.13472 0.02592 " pathEditMode="relative" rAng="0" ptsTypes="AA">
                                      <p:cBhvr>
                                        <p:cTn id="22" dur="2000" fill="hold"/>
                                        <p:tgtEl>
                                          <p:spTgt spid="63"/>
                                        </p:tgtEl>
                                        <p:attrNameLst>
                                          <p:attrName>ppt_x</p:attrName>
                                          <p:attrName>ppt_y</p:attrName>
                                        </p:attrNameLst>
                                      </p:cBhvr>
                                      <p:rCtr x="6736" y="1296"/>
                                    </p:animMotion>
                                  </p:childTnLst>
                                </p:cTn>
                              </p:par>
                              <p:par>
                                <p:cTn id="23" presetID="42" presetClass="path" presetSubtype="0" accel="50000" decel="50000" fill="hold" grpId="0" nodeType="withEffect">
                                  <p:stCondLst>
                                    <p:cond delay="0"/>
                                  </p:stCondLst>
                                  <p:childTnLst>
                                    <p:animMotion origin="layout" path="M 3.05556E-6 3.33333E-6 L 0.15017 0.14236 " pathEditMode="relative" rAng="0" ptsTypes="AA">
                                      <p:cBhvr>
                                        <p:cTn id="24" dur="2000" fill="hold"/>
                                        <p:tgtEl>
                                          <p:spTgt spid="62"/>
                                        </p:tgtEl>
                                        <p:attrNameLst>
                                          <p:attrName>ppt_x</p:attrName>
                                          <p:attrName>ppt_y</p:attrName>
                                        </p:attrNameLst>
                                      </p:cBhvr>
                                      <p:rCtr x="7500" y="7106"/>
                                    </p:animMotion>
                                  </p:childTnLst>
                                </p:cTn>
                              </p:par>
                              <p:par>
                                <p:cTn id="25" presetID="42" presetClass="path" presetSubtype="0" accel="50000" decel="50000" fill="hold" grpId="0" nodeType="withEffect">
                                  <p:stCondLst>
                                    <p:cond delay="0"/>
                                  </p:stCondLst>
                                  <p:childTnLst>
                                    <p:animMotion origin="layout" path="M -4.44444E-6 2.96296E-6 L 0.1125 0.13912 " pathEditMode="relative" rAng="0" ptsTypes="AA">
                                      <p:cBhvr>
                                        <p:cTn id="26" dur="2000" fill="hold"/>
                                        <p:tgtEl>
                                          <p:spTgt spid="61"/>
                                        </p:tgtEl>
                                        <p:attrNameLst>
                                          <p:attrName>ppt_x</p:attrName>
                                          <p:attrName>ppt_y</p:attrName>
                                        </p:attrNameLst>
                                      </p:cBhvr>
                                      <p:rCtr x="5625" y="6944"/>
                                    </p:animMotion>
                                  </p:childTnLst>
                                </p:cTn>
                              </p:par>
                              <p:par>
                                <p:cTn id="27" presetID="42" presetClass="path" presetSubtype="0" accel="50000" decel="50000" fill="hold" grpId="0" nodeType="withEffect">
                                  <p:stCondLst>
                                    <p:cond delay="0"/>
                                  </p:stCondLst>
                                  <p:childTnLst>
                                    <p:animMotion origin="layout" path="M -3.88889E-6 1.48148E-6 L 0.10261 0.06065 " pathEditMode="relative" rAng="0" ptsTypes="AA">
                                      <p:cBhvr>
                                        <p:cTn id="28" dur="2000" fill="hold"/>
                                        <p:tgtEl>
                                          <p:spTgt spid="60"/>
                                        </p:tgtEl>
                                        <p:attrNameLst>
                                          <p:attrName>ppt_x</p:attrName>
                                          <p:attrName>ppt_y</p:attrName>
                                        </p:attrNameLst>
                                      </p:cBhvr>
                                      <p:rCtr x="5122" y="3032"/>
                                    </p:animMotion>
                                  </p:childTnLst>
                                </p:cTn>
                              </p:par>
                              <p:par>
                                <p:cTn id="29" presetID="42" presetClass="path" presetSubtype="0" accel="50000" decel="50000" fill="hold" grpId="0" nodeType="withEffect">
                                  <p:stCondLst>
                                    <p:cond delay="0"/>
                                  </p:stCondLst>
                                  <p:childTnLst>
                                    <p:animMotion origin="layout" path="M -4.16667E-6 -1.85185E-6 L 0.03577 0.05255 " pathEditMode="relative" rAng="0" ptsTypes="AA">
                                      <p:cBhvr>
                                        <p:cTn id="30" dur="2000" fill="hold"/>
                                        <p:tgtEl>
                                          <p:spTgt spid="59"/>
                                        </p:tgtEl>
                                        <p:attrNameLst>
                                          <p:attrName>ppt_x</p:attrName>
                                          <p:attrName>ppt_y</p:attrName>
                                        </p:attrNameLst>
                                      </p:cBhvr>
                                      <p:rCtr x="1788" y="2616"/>
                                    </p:animMotion>
                                  </p:childTnLst>
                                </p:cTn>
                              </p:par>
                              <p:par>
                                <p:cTn id="31" presetID="42" presetClass="path" presetSubtype="0" accel="50000" decel="50000" fill="hold" grpId="0" nodeType="withEffect">
                                  <p:stCondLst>
                                    <p:cond delay="0"/>
                                  </p:stCondLst>
                                  <p:childTnLst>
                                    <p:animMotion origin="layout" path="M 2.77778E-6 -3.33333E-6 L 0.01614 0.00973 " pathEditMode="relative" rAng="0" ptsTypes="AA">
                                      <p:cBhvr>
                                        <p:cTn id="32" dur="2000" fill="hold"/>
                                        <p:tgtEl>
                                          <p:spTgt spid="56"/>
                                        </p:tgtEl>
                                        <p:attrNameLst>
                                          <p:attrName>ppt_x</p:attrName>
                                          <p:attrName>ppt_y</p:attrName>
                                        </p:attrNameLst>
                                      </p:cBhvr>
                                      <p:rCtr x="799" y="486"/>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left)">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2" grpId="0"/>
      <p:bldP spid="55" grpId="0"/>
      <p:bldP spid="56"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How do objects become charged?</a:t>
            </a:r>
            <a:endParaRPr lang="en-US" u="sng" dirty="0">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130629" y="1396999"/>
          <a:ext cx="8908869" cy="875937"/>
        </p:xfrm>
        <a:graphic>
          <a:graphicData uri="http://schemas.openxmlformats.org/drawingml/2006/table">
            <a:tbl>
              <a:tblPr>
                <a:tableStyleId>{8A107856-5554-42FB-B03E-39F5DBC370BA}</a:tableStyleId>
              </a:tblPr>
              <a:tblGrid>
                <a:gridCol w="2969623">
                  <a:extLst>
                    <a:ext uri="{9D8B030D-6E8A-4147-A177-3AD203B41FA5}">
                      <a16:colId xmlns:a16="http://schemas.microsoft.com/office/drawing/2014/main" val="20000"/>
                    </a:ext>
                  </a:extLst>
                </a:gridCol>
                <a:gridCol w="2969623">
                  <a:extLst>
                    <a:ext uri="{9D8B030D-6E8A-4147-A177-3AD203B41FA5}">
                      <a16:colId xmlns:a16="http://schemas.microsoft.com/office/drawing/2014/main" val="20001"/>
                    </a:ext>
                  </a:extLst>
                </a:gridCol>
                <a:gridCol w="2969623">
                  <a:extLst>
                    <a:ext uri="{9D8B030D-6E8A-4147-A177-3AD203B41FA5}">
                      <a16:colId xmlns:a16="http://schemas.microsoft.com/office/drawing/2014/main" val="20002"/>
                    </a:ext>
                  </a:extLst>
                </a:gridCol>
              </a:tblGrid>
              <a:tr h="875937">
                <a:tc>
                  <a:txBody>
                    <a:bodyPr/>
                    <a:lstStyle/>
                    <a:p>
                      <a:pPr algn="ctr"/>
                      <a:r>
                        <a:rPr lang="en-US" sz="4000" dirty="0">
                          <a:latin typeface="+mj-lt"/>
                        </a:rPr>
                        <a:t>Friction</a:t>
                      </a:r>
                      <a:endParaRPr lang="en-US" sz="4000" b="0" dirty="0">
                        <a:solidFill>
                          <a:schemeClr val="bg1"/>
                        </a:solidFill>
                        <a:latin typeface="+mj-lt"/>
                      </a:endParaRPr>
                    </a:p>
                  </a:txBody>
                  <a:tcPr anchor="ctr"/>
                </a:tc>
                <a:tc>
                  <a:txBody>
                    <a:bodyPr/>
                    <a:lstStyle/>
                    <a:p>
                      <a:pPr algn="ctr"/>
                      <a:r>
                        <a:rPr lang="en-US" sz="4000" dirty="0">
                          <a:latin typeface="+mj-lt"/>
                        </a:rPr>
                        <a:t>Contact</a:t>
                      </a:r>
                      <a:endParaRPr lang="en-US" sz="4000" b="0" dirty="0">
                        <a:latin typeface="+mj-lt"/>
                      </a:endParaRPr>
                    </a:p>
                  </a:txBody>
                  <a:tcPr anchor="ctr"/>
                </a:tc>
                <a:tc>
                  <a:txBody>
                    <a:bodyPr/>
                    <a:lstStyle/>
                    <a:p>
                      <a:pPr algn="ctr"/>
                      <a:r>
                        <a:rPr lang="en-US" sz="4000" dirty="0">
                          <a:solidFill>
                            <a:schemeClr val="bg1"/>
                          </a:solidFill>
                          <a:latin typeface="+mj-lt"/>
                        </a:rPr>
                        <a:t>Induction</a:t>
                      </a:r>
                      <a:endParaRPr lang="en-US" sz="4000" b="0" dirty="0">
                        <a:solidFill>
                          <a:schemeClr val="bg1"/>
                        </a:solidFill>
                        <a:latin typeface="+mj-lt"/>
                      </a:endParaRPr>
                    </a:p>
                  </a:txBody>
                  <a:tcPr anchor="ctr">
                    <a:solidFill>
                      <a:srgbClr val="0070C0"/>
                    </a:solidFill>
                  </a:tcPr>
                </a:tc>
                <a:extLst>
                  <a:ext uri="{0D108BD9-81ED-4DB2-BD59-A6C34878D82A}">
                    <a16:rowId xmlns:a16="http://schemas.microsoft.com/office/drawing/2014/main" val="10000"/>
                  </a:ext>
                </a:extLst>
              </a:tr>
            </a:tbl>
          </a:graphicData>
        </a:graphic>
      </p:graphicFrame>
      <p:sp>
        <p:nvSpPr>
          <p:cNvPr id="9" name="Rectangle 3"/>
          <p:cNvSpPr txBox="1">
            <a:spLocks noChangeArrowheads="1"/>
          </p:cNvSpPr>
          <p:nvPr/>
        </p:nvSpPr>
        <p:spPr>
          <a:xfrm>
            <a:off x="5532120" y="2400935"/>
            <a:ext cx="3493008" cy="172313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None/>
            </a:pPr>
            <a:r>
              <a:rPr lang="en-US" altLang="en-US" sz="2900" dirty="0">
                <a:latin typeface="+mj-lt"/>
              </a:rPr>
              <a:t>What happens when you bring the balloon over to the wall?</a:t>
            </a:r>
          </a:p>
        </p:txBody>
      </p:sp>
      <p:pic>
        <p:nvPicPr>
          <p:cNvPr id="6" name="Picture 5">
            <a:extLst>
              <a:ext uri="{FF2B5EF4-FFF2-40B4-BE49-F238E27FC236}">
                <a16:creationId xmlns:a16="http://schemas.microsoft.com/office/drawing/2014/main" id="{29EF1AB6-CB81-45DB-B1AE-543EC3552B89}"/>
              </a:ext>
            </a:extLst>
          </p:cNvPr>
          <p:cNvPicPr>
            <a:picLocks noChangeAspect="1"/>
          </p:cNvPicPr>
          <p:nvPr/>
        </p:nvPicPr>
        <p:blipFill>
          <a:blip r:embed="rId2"/>
          <a:stretch>
            <a:fillRect/>
          </a:stretch>
        </p:blipFill>
        <p:spPr>
          <a:xfrm>
            <a:off x="130629" y="2400935"/>
            <a:ext cx="5416122" cy="3398974"/>
          </a:xfrm>
          <a:prstGeom prst="rect">
            <a:avLst/>
          </a:prstGeom>
        </p:spPr>
      </p:pic>
      <p:sp>
        <p:nvSpPr>
          <p:cNvPr id="10" name="TextBox 9">
            <a:extLst>
              <a:ext uri="{FF2B5EF4-FFF2-40B4-BE49-F238E27FC236}">
                <a16:creationId xmlns:a16="http://schemas.microsoft.com/office/drawing/2014/main" id="{CD527629-E185-40F2-8B44-E28F4A3C2EF4}"/>
              </a:ext>
            </a:extLst>
          </p:cNvPr>
          <p:cNvSpPr txBox="1"/>
          <p:nvPr/>
        </p:nvSpPr>
        <p:spPr>
          <a:xfrm>
            <a:off x="5867400" y="4100422"/>
            <a:ext cx="3023382" cy="1569660"/>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The electrons in the wall redistribute and move away from the negative source</a:t>
            </a:r>
          </a:p>
        </p:txBody>
      </p:sp>
      <p:sp>
        <p:nvSpPr>
          <p:cNvPr id="8" name="TextBox 7">
            <a:extLst>
              <a:ext uri="{FF2B5EF4-FFF2-40B4-BE49-F238E27FC236}">
                <a16:creationId xmlns:a16="http://schemas.microsoft.com/office/drawing/2014/main" id="{6382ABC4-237F-4D7A-A591-5F3453805234}"/>
              </a:ext>
            </a:extLst>
          </p:cNvPr>
          <p:cNvSpPr txBox="1"/>
          <p:nvPr/>
        </p:nvSpPr>
        <p:spPr>
          <a:xfrm>
            <a:off x="130629" y="5799909"/>
            <a:ext cx="5401491" cy="523220"/>
          </a:xfrm>
          <a:prstGeom prst="rect">
            <a:avLst/>
          </a:prstGeom>
          <a:noFill/>
        </p:spPr>
        <p:txBody>
          <a:bodyPr wrap="square" rtlCol="0">
            <a:spAutoFit/>
          </a:bodyPr>
          <a:lstStyle/>
          <a:p>
            <a:pPr algn="ctr"/>
            <a:r>
              <a:rPr lang="en-US" sz="2800" b="1" dirty="0">
                <a:latin typeface="Ebrima" panose="02000000000000000000" pitchFamily="2" charset="0"/>
                <a:ea typeface="Ebrima" panose="02000000000000000000" pitchFamily="2" charset="0"/>
                <a:cs typeface="Ebrima" panose="02000000000000000000" pitchFamily="2" charset="0"/>
                <a:hlinkClick r:id="rId3"/>
              </a:rPr>
              <a:t>Click here for Simulation</a:t>
            </a:r>
            <a:endParaRPr lang="en-US" sz="2800" b="1"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05958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How do objects become charged?</a:t>
            </a:r>
            <a:endParaRPr lang="en-US" u="sng" dirty="0">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130629" y="1396999"/>
          <a:ext cx="8908869" cy="875937"/>
        </p:xfrm>
        <a:graphic>
          <a:graphicData uri="http://schemas.openxmlformats.org/drawingml/2006/table">
            <a:tbl>
              <a:tblPr>
                <a:tableStyleId>{8A107856-5554-42FB-B03E-39F5DBC370BA}</a:tableStyleId>
              </a:tblPr>
              <a:tblGrid>
                <a:gridCol w="2969623">
                  <a:extLst>
                    <a:ext uri="{9D8B030D-6E8A-4147-A177-3AD203B41FA5}">
                      <a16:colId xmlns:a16="http://schemas.microsoft.com/office/drawing/2014/main" val="20000"/>
                    </a:ext>
                  </a:extLst>
                </a:gridCol>
                <a:gridCol w="2969623">
                  <a:extLst>
                    <a:ext uri="{9D8B030D-6E8A-4147-A177-3AD203B41FA5}">
                      <a16:colId xmlns:a16="http://schemas.microsoft.com/office/drawing/2014/main" val="20001"/>
                    </a:ext>
                  </a:extLst>
                </a:gridCol>
                <a:gridCol w="2969623">
                  <a:extLst>
                    <a:ext uri="{9D8B030D-6E8A-4147-A177-3AD203B41FA5}">
                      <a16:colId xmlns:a16="http://schemas.microsoft.com/office/drawing/2014/main" val="20002"/>
                    </a:ext>
                  </a:extLst>
                </a:gridCol>
              </a:tblGrid>
              <a:tr h="875937">
                <a:tc>
                  <a:txBody>
                    <a:bodyPr/>
                    <a:lstStyle/>
                    <a:p>
                      <a:pPr algn="ctr"/>
                      <a:r>
                        <a:rPr lang="en-US" sz="4000" dirty="0">
                          <a:latin typeface="+mj-lt"/>
                        </a:rPr>
                        <a:t>Friction</a:t>
                      </a:r>
                      <a:endParaRPr lang="en-US" sz="4000" b="0" dirty="0">
                        <a:solidFill>
                          <a:schemeClr val="bg1"/>
                        </a:solidFill>
                        <a:latin typeface="+mj-lt"/>
                      </a:endParaRPr>
                    </a:p>
                  </a:txBody>
                  <a:tcPr anchor="ctr"/>
                </a:tc>
                <a:tc>
                  <a:txBody>
                    <a:bodyPr/>
                    <a:lstStyle/>
                    <a:p>
                      <a:pPr algn="ctr"/>
                      <a:r>
                        <a:rPr lang="en-US" sz="4000" dirty="0">
                          <a:latin typeface="+mj-lt"/>
                        </a:rPr>
                        <a:t>Contact</a:t>
                      </a:r>
                      <a:endParaRPr lang="en-US" sz="4000" b="0" dirty="0">
                        <a:latin typeface="+mj-lt"/>
                      </a:endParaRPr>
                    </a:p>
                  </a:txBody>
                  <a:tcPr anchor="ctr"/>
                </a:tc>
                <a:tc>
                  <a:txBody>
                    <a:bodyPr/>
                    <a:lstStyle/>
                    <a:p>
                      <a:pPr algn="ctr"/>
                      <a:r>
                        <a:rPr lang="en-US" sz="4000" dirty="0">
                          <a:solidFill>
                            <a:schemeClr val="bg1"/>
                          </a:solidFill>
                          <a:latin typeface="+mj-lt"/>
                        </a:rPr>
                        <a:t>Induction</a:t>
                      </a:r>
                      <a:endParaRPr lang="en-US" sz="4000" b="0" dirty="0">
                        <a:solidFill>
                          <a:schemeClr val="bg1"/>
                        </a:solidFill>
                        <a:latin typeface="+mj-lt"/>
                      </a:endParaRPr>
                    </a:p>
                  </a:txBody>
                  <a:tcPr anchor="ctr">
                    <a:solidFill>
                      <a:srgbClr val="0070C0"/>
                    </a:solidFill>
                  </a:tcPr>
                </a:tc>
                <a:extLst>
                  <a:ext uri="{0D108BD9-81ED-4DB2-BD59-A6C34878D82A}">
                    <a16:rowId xmlns:a16="http://schemas.microsoft.com/office/drawing/2014/main" val="10000"/>
                  </a:ext>
                </a:extLst>
              </a:tr>
            </a:tbl>
          </a:graphicData>
        </a:graphic>
      </p:graphicFrame>
      <p:sp>
        <p:nvSpPr>
          <p:cNvPr id="18" name="Oval 17"/>
          <p:cNvSpPr/>
          <p:nvPr/>
        </p:nvSpPr>
        <p:spPr>
          <a:xfrm>
            <a:off x="800177" y="2963164"/>
            <a:ext cx="2496312" cy="2340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923580" y="3195736"/>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20" name="Oval 19"/>
          <p:cNvSpPr/>
          <p:nvPr/>
        </p:nvSpPr>
        <p:spPr>
          <a:xfrm>
            <a:off x="2052065" y="3337386"/>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21" name="Oval 20"/>
          <p:cNvSpPr/>
          <p:nvPr/>
        </p:nvSpPr>
        <p:spPr>
          <a:xfrm>
            <a:off x="2374958" y="4662997"/>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22" name="Oval 21"/>
          <p:cNvSpPr/>
          <p:nvPr/>
        </p:nvSpPr>
        <p:spPr>
          <a:xfrm>
            <a:off x="1490309" y="4662997"/>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25" name="TextBox 24"/>
          <p:cNvSpPr txBox="1"/>
          <p:nvPr/>
        </p:nvSpPr>
        <p:spPr>
          <a:xfrm>
            <a:off x="111556" y="5760353"/>
            <a:ext cx="1133708" cy="523220"/>
          </a:xfrm>
          <a:prstGeom prst="rect">
            <a:avLst/>
          </a:prstGeom>
          <a:noFill/>
        </p:spPr>
        <p:txBody>
          <a:bodyPr wrap="none" rtlCol="0">
            <a:spAutoFit/>
          </a:bodyPr>
          <a:lstStyle/>
          <a:p>
            <a:r>
              <a:rPr lang="en-US" sz="2800" dirty="0">
                <a:latin typeface="+mj-lt"/>
              </a:rPr>
              <a:t>Before</a:t>
            </a:r>
          </a:p>
        </p:txBody>
      </p:sp>
      <p:sp>
        <p:nvSpPr>
          <p:cNvPr id="26" name="TextBox 25"/>
          <p:cNvSpPr txBox="1"/>
          <p:nvPr/>
        </p:nvSpPr>
        <p:spPr>
          <a:xfrm>
            <a:off x="4726228" y="5760353"/>
            <a:ext cx="910506" cy="523220"/>
          </a:xfrm>
          <a:prstGeom prst="rect">
            <a:avLst/>
          </a:prstGeom>
          <a:noFill/>
        </p:spPr>
        <p:txBody>
          <a:bodyPr wrap="none" rtlCol="0">
            <a:spAutoFit/>
          </a:bodyPr>
          <a:lstStyle/>
          <a:p>
            <a:r>
              <a:rPr lang="en-US" sz="2800" dirty="0">
                <a:latin typeface="+mj-lt"/>
              </a:rPr>
              <a:t>After</a:t>
            </a:r>
          </a:p>
        </p:txBody>
      </p:sp>
      <p:sp>
        <p:nvSpPr>
          <p:cNvPr id="36" name="Rectangle 35"/>
          <p:cNvSpPr/>
          <p:nvPr/>
        </p:nvSpPr>
        <p:spPr>
          <a:xfrm rot="2299358">
            <a:off x="4714638" y="3144391"/>
            <a:ext cx="2148239" cy="6126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7" name="Oval 36"/>
          <p:cNvSpPr/>
          <p:nvPr/>
        </p:nvSpPr>
        <p:spPr>
          <a:xfrm>
            <a:off x="5253031" y="3044952"/>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38" name="Oval 37"/>
          <p:cNvSpPr/>
          <p:nvPr/>
        </p:nvSpPr>
        <p:spPr>
          <a:xfrm>
            <a:off x="4926652" y="2880932"/>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39" name="Oval 38"/>
          <p:cNvSpPr/>
          <p:nvPr/>
        </p:nvSpPr>
        <p:spPr>
          <a:xfrm>
            <a:off x="5972749" y="3586733"/>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40" name="Oval 39"/>
          <p:cNvSpPr/>
          <p:nvPr/>
        </p:nvSpPr>
        <p:spPr>
          <a:xfrm>
            <a:off x="5404332" y="2921509"/>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41" name="Oval 40"/>
          <p:cNvSpPr/>
          <p:nvPr/>
        </p:nvSpPr>
        <p:spPr>
          <a:xfrm>
            <a:off x="5536331" y="3379566"/>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42" name="Oval 41"/>
          <p:cNvSpPr/>
          <p:nvPr/>
        </p:nvSpPr>
        <p:spPr>
          <a:xfrm>
            <a:off x="5901833" y="3378421"/>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43" name="Oval 42"/>
          <p:cNvSpPr/>
          <p:nvPr/>
        </p:nvSpPr>
        <p:spPr>
          <a:xfrm>
            <a:off x="6087594" y="3795045"/>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44" name="Oval 43"/>
          <p:cNvSpPr/>
          <p:nvPr/>
        </p:nvSpPr>
        <p:spPr>
          <a:xfrm>
            <a:off x="6475503" y="3795045"/>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3" name="Oval 52"/>
          <p:cNvSpPr/>
          <p:nvPr/>
        </p:nvSpPr>
        <p:spPr>
          <a:xfrm>
            <a:off x="1639010" y="4776615"/>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4" name="Oval 53"/>
          <p:cNvSpPr/>
          <p:nvPr/>
        </p:nvSpPr>
        <p:spPr>
          <a:xfrm>
            <a:off x="2504800" y="4788727"/>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5" name="Oval 54"/>
          <p:cNvSpPr/>
          <p:nvPr/>
        </p:nvSpPr>
        <p:spPr>
          <a:xfrm>
            <a:off x="1922223" y="4006382"/>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6" name="Oval 55"/>
          <p:cNvSpPr/>
          <p:nvPr/>
        </p:nvSpPr>
        <p:spPr>
          <a:xfrm>
            <a:off x="2052065" y="4132112"/>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7" name="Oval 56"/>
          <p:cNvSpPr/>
          <p:nvPr/>
        </p:nvSpPr>
        <p:spPr>
          <a:xfrm>
            <a:off x="2677921" y="3776218"/>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8" name="Oval 57"/>
          <p:cNvSpPr/>
          <p:nvPr/>
        </p:nvSpPr>
        <p:spPr>
          <a:xfrm>
            <a:off x="2807763" y="3901948"/>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9" name="Oval 58"/>
          <p:cNvSpPr/>
          <p:nvPr/>
        </p:nvSpPr>
        <p:spPr>
          <a:xfrm>
            <a:off x="1174026" y="3776218"/>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0" name="Oval 59"/>
          <p:cNvSpPr/>
          <p:nvPr/>
        </p:nvSpPr>
        <p:spPr>
          <a:xfrm>
            <a:off x="1303868" y="3901948"/>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2" name="Oval 61"/>
          <p:cNvSpPr/>
          <p:nvPr/>
        </p:nvSpPr>
        <p:spPr>
          <a:xfrm>
            <a:off x="6549789" y="3776218"/>
            <a:ext cx="2496312" cy="23408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673192" y="4008790"/>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5" name="Oval 64"/>
          <p:cNvSpPr/>
          <p:nvPr/>
        </p:nvSpPr>
        <p:spPr>
          <a:xfrm>
            <a:off x="8124570" y="5476051"/>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6" name="Oval 65"/>
          <p:cNvSpPr/>
          <p:nvPr/>
        </p:nvSpPr>
        <p:spPr>
          <a:xfrm>
            <a:off x="7239921" y="5476051"/>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9" name="Oval 68"/>
          <p:cNvSpPr/>
          <p:nvPr/>
        </p:nvSpPr>
        <p:spPr>
          <a:xfrm>
            <a:off x="7671835" y="4819436"/>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71" name="Oval 70"/>
          <p:cNvSpPr/>
          <p:nvPr/>
        </p:nvSpPr>
        <p:spPr>
          <a:xfrm>
            <a:off x="8427533" y="4589272"/>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73" name="Oval 72"/>
          <p:cNvSpPr/>
          <p:nvPr/>
        </p:nvSpPr>
        <p:spPr>
          <a:xfrm>
            <a:off x="6923638" y="4589272"/>
            <a:ext cx="249505" cy="25146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cxnSp>
        <p:nvCxnSpPr>
          <p:cNvPr id="75" name="Straight Connector 74"/>
          <p:cNvCxnSpPr/>
          <p:nvPr/>
        </p:nvCxnSpPr>
        <p:spPr>
          <a:xfrm>
            <a:off x="4585063" y="2272936"/>
            <a:ext cx="1534" cy="408214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793151" y="2407385"/>
            <a:ext cx="3229025" cy="369332"/>
          </a:xfrm>
          <a:prstGeom prst="rect">
            <a:avLst/>
          </a:prstGeom>
          <a:noFill/>
        </p:spPr>
        <p:txBody>
          <a:bodyPr wrap="none" rtlCol="0">
            <a:spAutoFit/>
          </a:bodyPr>
          <a:lstStyle/>
          <a:p>
            <a:r>
              <a:rPr lang="en-US" dirty="0">
                <a:latin typeface="+mj-lt"/>
              </a:rPr>
              <a:t>Draw in the Electrons for the ball</a:t>
            </a:r>
          </a:p>
        </p:txBody>
      </p:sp>
      <p:sp>
        <p:nvSpPr>
          <p:cNvPr id="77" name="TextBox 76"/>
          <p:cNvSpPr txBox="1"/>
          <p:nvPr/>
        </p:nvSpPr>
        <p:spPr>
          <a:xfrm>
            <a:off x="1150306" y="2466581"/>
            <a:ext cx="3296800" cy="369332"/>
          </a:xfrm>
          <a:prstGeom prst="rect">
            <a:avLst/>
          </a:prstGeom>
          <a:noFill/>
        </p:spPr>
        <p:txBody>
          <a:bodyPr wrap="none" rtlCol="0">
            <a:spAutoFit/>
          </a:bodyPr>
          <a:lstStyle/>
          <a:p>
            <a:r>
              <a:rPr lang="en-US" dirty="0">
                <a:latin typeface="+mj-lt"/>
              </a:rPr>
              <a:t>What is the charge of this object?</a:t>
            </a:r>
          </a:p>
        </p:txBody>
      </p:sp>
      <p:sp>
        <p:nvSpPr>
          <p:cNvPr id="45" name="Oval 44">
            <a:extLst>
              <a:ext uri="{FF2B5EF4-FFF2-40B4-BE49-F238E27FC236}">
                <a16:creationId xmlns:a16="http://schemas.microsoft.com/office/drawing/2014/main" id="{766CD147-7811-4F42-99A5-FF6BF652DE3B}"/>
              </a:ext>
            </a:extLst>
          </p:cNvPr>
          <p:cNvSpPr/>
          <p:nvPr/>
        </p:nvSpPr>
        <p:spPr>
          <a:xfrm>
            <a:off x="7804571" y="4093934"/>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46" name="Oval 45">
            <a:extLst>
              <a:ext uri="{FF2B5EF4-FFF2-40B4-BE49-F238E27FC236}">
                <a16:creationId xmlns:a16="http://schemas.microsoft.com/office/drawing/2014/main" id="{17B05D31-BD5F-4CB4-A974-1AB57664987E}"/>
              </a:ext>
            </a:extLst>
          </p:cNvPr>
          <p:cNvSpPr/>
          <p:nvPr/>
        </p:nvSpPr>
        <p:spPr>
          <a:xfrm>
            <a:off x="7391516" y="5533163"/>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47" name="Oval 46">
            <a:extLst>
              <a:ext uri="{FF2B5EF4-FFF2-40B4-BE49-F238E27FC236}">
                <a16:creationId xmlns:a16="http://schemas.microsoft.com/office/drawing/2014/main" id="{6FD6D91F-3859-419D-9E27-B091561D1677}"/>
              </a:ext>
            </a:extLst>
          </p:cNvPr>
          <p:cNvSpPr/>
          <p:nvPr/>
        </p:nvSpPr>
        <p:spPr>
          <a:xfrm>
            <a:off x="8257306" y="5545275"/>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48" name="Oval 47">
            <a:extLst>
              <a:ext uri="{FF2B5EF4-FFF2-40B4-BE49-F238E27FC236}">
                <a16:creationId xmlns:a16="http://schemas.microsoft.com/office/drawing/2014/main" id="{90C1B391-C1B5-4406-A1BE-834274356659}"/>
              </a:ext>
            </a:extLst>
          </p:cNvPr>
          <p:cNvSpPr/>
          <p:nvPr/>
        </p:nvSpPr>
        <p:spPr>
          <a:xfrm>
            <a:off x="7804571" y="4888660"/>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49" name="Oval 48">
            <a:extLst>
              <a:ext uri="{FF2B5EF4-FFF2-40B4-BE49-F238E27FC236}">
                <a16:creationId xmlns:a16="http://schemas.microsoft.com/office/drawing/2014/main" id="{931BE047-072A-42BA-9493-0CCA964EA0C8}"/>
              </a:ext>
            </a:extLst>
          </p:cNvPr>
          <p:cNvSpPr/>
          <p:nvPr/>
        </p:nvSpPr>
        <p:spPr>
          <a:xfrm>
            <a:off x="8560269" y="4658496"/>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50" name="Oval 49">
            <a:extLst>
              <a:ext uri="{FF2B5EF4-FFF2-40B4-BE49-F238E27FC236}">
                <a16:creationId xmlns:a16="http://schemas.microsoft.com/office/drawing/2014/main" id="{AAB8007C-6436-4255-BFCF-68E9A66FBCFF}"/>
              </a:ext>
            </a:extLst>
          </p:cNvPr>
          <p:cNvSpPr/>
          <p:nvPr/>
        </p:nvSpPr>
        <p:spPr>
          <a:xfrm>
            <a:off x="7056374" y="4658496"/>
            <a:ext cx="249505" cy="25146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Tree>
    <p:extLst>
      <p:ext uri="{BB962C8B-B14F-4D97-AF65-F5344CB8AC3E}">
        <p14:creationId xmlns:p14="http://schemas.microsoft.com/office/powerpoint/2010/main" val="19576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0 L 0.04445 0.02685 " pathEditMode="relative" rAng="0" ptsTypes="AA">
                                      <p:cBhvr>
                                        <p:cTn id="6" dur="2000" fill="hold"/>
                                        <p:tgtEl>
                                          <p:spTgt spid="46"/>
                                        </p:tgtEl>
                                        <p:attrNameLst>
                                          <p:attrName>ppt_x</p:attrName>
                                          <p:attrName>ppt_y</p:attrName>
                                        </p:attrNameLst>
                                      </p:cBhvr>
                                      <p:rCtr x="2222" y="1343"/>
                                    </p:animMotion>
                                  </p:childTnLst>
                                </p:cTn>
                              </p:par>
                              <p:par>
                                <p:cTn id="7" presetID="42" presetClass="path" presetSubtype="0" accel="50000" decel="50000" fill="hold" grpId="0" nodeType="withEffect">
                                  <p:stCondLst>
                                    <p:cond delay="0"/>
                                  </p:stCondLst>
                                  <p:childTnLst>
                                    <p:animMotion origin="layout" path="M -3.05556E-6 -3.7037E-6 L 0.08108 0.09283 " pathEditMode="relative" rAng="0" ptsTypes="AA">
                                      <p:cBhvr>
                                        <p:cTn id="8" dur="2000" fill="hold"/>
                                        <p:tgtEl>
                                          <p:spTgt spid="50"/>
                                        </p:tgtEl>
                                        <p:attrNameLst>
                                          <p:attrName>ppt_x</p:attrName>
                                          <p:attrName>ppt_y</p:attrName>
                                        </p:attrNameLst>
                                      </p:cBhvr>
                                      <p:rCtr x="4045" y="4630"/>
                                    </p:animMotion>
                                  </p:childTnLst>
                                </p:cTn>
                              </p:par>
                              <p:par>
                                <p:cTn id="9" presetID="42" presetClass="path" presetSubtype="0" accel="50000" decel="50000" fill="hold" grpId="0" nodeType="withEffect">
                                  <p:stCondLst>
                                    <p:cond delay="0"/>
                                  </p:stCondLst>
                                  <p:childTnLst>
                                    <p:animMotion origin="layout" path="M -3.88889E-6 1.48148E-6 L 0.07535 0.03588 " pathEditMode="relative" rAng="0" ptsTypes="AA">
                                      <p:cBhvr>
                                        <p:cTn id="10" dur="2000" fill="hold"/>
                                        <p:tgtEl>
                                          <p:spTgt spid="48"/>
                                        </p:tgtEl>
                                        <p:attrNameLst>
                                          <p:attrName>ppt_x</p:attrName>
                                          <p:attrName>ppt_y</p:attrName>
                                        </p:attrNameLst>
                                      </p:cBhvr>
                                      <p:rCtr x="3767" y="1782"/>
                                    </p:animMotion>
                                  </p:childTnLst>
                                </p:cTn>
                              </p:par>
                              <p:par>
                                <p:cTn id="11" presetID="42" presetClass="path" presetSubtype="0" accel="50000" decel="50000" fill="hold" grpId="0" nodeType="withEffect">
                                  <p:stCondLst>
                                    <p:cond delay="0"/>
                                  </p:stCondLst>
                                  <p:childTnLst>
                                    <p:animMotion origin="layout" path="M -2.77778E-6 -3.7037E-6 L 1.94444E-6 -2.22222E-6 " pathEditMode="relative" rAng="0" ptsTypes="AA">
                                      <p:cBhvr>
                                        <p:cTn id="12" dur="2000" fill="hold"/>
                                        <p:tgtEl>
                                          <p:spTgt spid="49"/>
                                        </p:tgtEl>
                                        <p:attrNameLst>
                                          <p:attrName>ppt_x</p:attrName>
                                          <p:attrName>ppt_y</p:attrName>
                                        </p:attrNameLst>
                                      </p:cBhvr>
                                      <p:rCtr x="677" y="926"/>
                                    </p:animMotion>
                                  </p:childTnLst>
                                </p:cTn>
                              </p:par>
                              <p:par>
                                <p:cTn id="13" presetID="42" presetClass="path" presetSubtype="0" accel="50000" decel="50000" fill="hold" grpId="0" nodeType="withEffect">
                                  <p:stCondLst>
                                    <p:cond delay="0"/>
                                  </p:stCondLst>
                                  <p:childTnLst>
                                    <p:animMotion origin="layout" path="M -3.88889E-6 2.22222E-6 L 0.03924 0.11782 " pathEditMode="relative" rAng="0" ptsTypes="AA">
                                      <p:cBhvr>
                                        <p:cTn id="14" dur="2000" fill="hold"/>
                                        <p:tgtEl>
                                          <p:spTgt spid="45"/>
                                        </p:tgtEl>
                                        <p:attrNameLst>
                                          <p:attrName>ppt_x</p:attrName>
                                          <p:attrName>ppt_y</p:attrName>
                                        </p:attrNameLst>
                                      </p:cBhvr>
                                      <p:rCtr x="1962" y="5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P spid="4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How do objects become charged?</a:t>
            </a:r>
            <a:endParaRPr lang="en-US" u="sng" dirty="0">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130629" y="1396999"/>
          <a:ext cx="8908869" cy="875937"/>
        </p:xfrm>
        <a:graphic>
          <a:graphicData uri="http://schemas.openxmlformats.org/drawingml/2006/table">
            <a:tbl>
              <a:tblPr>
                <a:tableStyleId>{8A107856-5554-42FB-B03E-39F5DBC370BA}</a:tableStyleId>
              </a:tblPr>
              <a:tblGrid>
                <a:gridCol w="2969623">
                  <a:extLst>
                    <a:ext uri="{9D8B030D-6E8A-4147-A177-3AD203B41FA5}">
                      <a16:colId xmlns:a16="http://schemas.microsoft.com/office/drawing/2014/main" val="20000"/>
                    </a:ext>
                  </a:extLst>
                </a:gridCol>
                <a:gridCol w="2969623">
                  <a:extLst>
                    <a:ext uri="{9D8B030D-6E8A-4147-A177-3AD203B41FA5}">
                      <a16:colId xmlns:a16="http://schemas.microsoft.com/office/drawing/2014/main" val="20001"/>
                    </a:ext>
                  </a:extLst>
                </a:gridCol>
                <a:gridCol w="2969623">
                  <a:extLst>
                    <a:ext uri="{9D8B030D-6E8A-4147-A177-3AD203B41FA5}">
                      <a16:colId xmlns:a16="http://schemas.microsoft.com/office/drawing/2014/main" val="20002"/>
                    </a:ext>
                  </a:extLst>
                </a:gridCol>
              </a:tblGrid>
              <a:tr h="875937">
                <a:tc>
                  <a:txBody>
                    <a:bodyPr/>
                    <a:lstStyle/>
                    <a:p>
                      <a:pPr algn="ctr"/>
                      <a:r>
                        <a:rPr lang="en-US" sz="4000" dirty="0">
                          <a:latin typeface="+mj-lt"/>
                        </a:rPr>
                        <a:t>Friction</a:t>
                      </a:r>
                      <a:endParaRPr lang="en-US" sz="4000" b="0" dirty="0">
                        <a:solidFill>
                          <a:schemeClr val="bg1"/>
                        </a:solidFill>
                        <a:latin typeface="+mj-lt"/>
                      </a:endParaRPr>
                    </a:p>
                  </a:txBody>
                  <a:tcPr anchor="ctr"/>
                </a:tc>
                <a:tc>
                  <a:txBody>
                    <a:bodyPr/>
                    <a:lstStyle/>
                    <a:p>
                      <a:pPr algn="ctr"/>
                      <a:r>
                        <a:rPr lang="en-US" sz="4000" dirty="0">
                          <a:latin typeface="+mj-lt"/>
                        </a:rPr>
                        <a:t>Contact</a:t>
                      </a:r>
                      <a:endParaRPr lang="en-US" sz="4000" b="0" dirty="0">
                        <a:latin typeface="+mj-lt"/>
                      </a:endParaRPr>
                    </a:p>
                  </a:txBody>
                  <a:tcPr anchor="ctr"/>
                </a:tc>
                <a:tc>
                  <a:txBody>
                    <a:bodyPr/>
                    <a:lstStyle/>
                    <a:p>
                      <a:pPr algn="ctr"/>
                      <a:r>
                        <a:rPr lang="en-US" sz="4000" dirty="0">
                          <a:solidFill>
                            <a:schemeClr val="bg1"/>
                          </a:solidFill>
                          <a:latin typeface="+mj-lt"/>
                        </a:rPr>
                        <a:t>Induction</a:t>
                      </a:r>
                      <a:endParaRPr lang="en-US" sz="4000" b="0" dirty="0">
                        <a:solidFill>
                          <a:schemeClr val="bg1"/>
                        </a:solidFill>
                        <a:latin typeface="+mj-lt"/>
                      </a:endParaRPr>
                    </a:p>
                  </a:txBody>
                  <a:tcPr anchor="ctr">
                    <a:solidFill>
                      <a:srgbClr val="0070C0"/>
                    </a:solidFill>
                  </a:tcPr>
                </a:tc>
                <a:extLst>
                  <a:ext uri="{0D108BD9-81ED-4DB2-BD59-A6C34878D82A}">
                    <a16:rowId xmlns:a16="http://schemas.microsoft.com/office/drawing/2014/main" val="10000"/>
                  </a:ext>
                </a:extLst>
              </a:tr>
            </a:tbl>
          </a:graphicData>
        </a:graphic>
      </p:graphicFrame>
      <p:pic>
        <p:nvPicPr>
          <p:cNvPr id="2050" name="Picture 2" descr="http://www.physicsclassroom.com/Class/estatics/u8l2b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92" y="2812986"/>
            <a:ext cx="8150416" cy="301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3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Use your knowledge responsibly</a:t>
            </a:r>
            <a:endParaRPr lang="en-US" u="sng" dirty="0">
              <a:solidFill>
                <a:schemeClr val="bg1"/>
              </a:solidFill>
              <a:effectLst>
                <a:outerShdw blurRad="38100" dist="38100" dir="2700000" algn="tl">
                  <a:srgbClr val="000000">
                    <a:alpha val="43137"/>
                  </a:srgbClr>
                </a:outerShdw>
              </a:effectLst>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748" y="1460704"/>
            <a:ext cx="4536183" cy="486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80519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29783</TotalTime>
  <Words>574</Words>
  <Application>Microsoft Office PowerPoint</Application>
  <PresentationFormat>On-screen Show (4:3)</PresentationFormat>
  <Paragraphs>225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Calibri Light</vt:lpstr>
      <vt:lpstr>Cambria Math</vt:lpstr>
      <vt:lpstr>Ebrima</vt:lpstr>
      <vt:lpstr>Retrospect</vt:lpstr>
      <vt:lpstr>Static Electricity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- 08.1 - Static Electricity</dc:title>
  <dc:creator>Joe Cossette</dc:creator>
  <cp:lastModifiedBy>Cossette, Joseph</cp:lastModifiedBy>
  <cp:revision>226</cp:revision>
  <dcterms:created xsi:type="dcterms:W3CDTF">2014-08-31T00:23:19Z</dcterms:created>
  <dcterms:modified xsi:type="dcterms:W3CDTF">2022-02-02T03:28:55Z</dcterms:modified>
</cp:coreProperties>
</file>