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586" r:id="rId3"/>
    <p:sldId id="482" r:id="rId4"/>
    <p:sldId id="483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601" r:id="rId16"/>
    <p:sldId id="497" r:id="rId17"/>
    <p:sldId id="498" r:id="rId18"/>
    <p:sldId id="4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7D7D"/>
    <a:srgbClr val="FECFC6"/>
    <a:srgbClr val="E29DFD"/>
    <a:srgbClr val="FF00FF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/>
              <a:t>Magnetism &amp; </a:t>
            </a:r>
            <a:br>
              <a:rPr lang="en-US" sz="6600"/>
            </a:br>
            <a:r>
              <a:rPr lang="en-US" sz="6600"/>
              <a:t>Right Hand Rule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Force Fields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arrow">
            <a:extLst>
              <a:ext uri="{FF2B5EF4-FFF2-40B4-BE49-F238E27FC236}">
                <a16:creationId xmlns:a16="http://schemas.microsoft.com/office/drawing/2014/main" id="{93A84A9E-842F-4738-9E50-FF3D428D5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6409"/>
          <a:stretch/>
        </p:blipFill>
        <p:spPr bwMode="auto">
          <a:xfrm rot="1039620" flipH="1">
            <a:off x="4581983" y="2978176"/>
            <a:ext cx="2532293" cy="11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in 3D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6" y="1531726"/>
            <a:ext cx="2425515" cy="2425515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68487" y="1531726"/>
            <a:ext cx="60448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It can be hard to translate a 3</a:t>
            </a:r>
            <a:r>
              <a:rPr lang="en-US" altLang="en-US" sz="2400" baseline="30000" dirty="0">
                <a:latin typeface="+mj-lt"/>
              </a:rPr>
              <a:t>rd</a:t>
            </a:r>
            <a:r>
              <a:rPr lang="en-US" altLang="en-US" sz="2400" dirty="0">
                <a:latin typeface="+mj-lt"/>
              </a:rPr>
              <a:t> dimension into a 2-dimensional diagram so there some conventions to help us out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3295" y="4356009"/>
            <a:ext cx="870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How do you represent a direction that’s perpendicular to the paper?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6743" y="4996918"/>
          <a:ext cx="3620122" cy="103876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516091">
                  <a:extLst>
                    <a:ext uri="{9D8B030D-6E8A-4147-A177-3AD203B41FA5}">
                      <a16:colId xmlns:a16="http://schemas.microsoft.com/office/drawing/2014/main" val="2238473765"/>
                    </a:ext>
                  </a:extLst>
                </a:gridCol>
                <a:gridCol w="1104031">
                  <a:extLst>
                    <a:ext uri="{9D8B030D-6E8A-4147-A177-3AD203B41FA5}">
                      <a16:colId xmlns:a16="http://schemas.microsoft.com/office/drawing/2014/main" val="3316424453"/>
                    </a:ext>
                  </a:extLst>
                </a:gridCol>
              </a:tblGrid>
              <a:tr h="10387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Into the 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2638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63441" y="4996918"/>
          <a:ext cx="3921253" cy="103876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808514">
                  <a:extLst>
                    <a:ext uri="{9D8B030D-6E8A-4147-A177-3AD203B41FA5}">
                      <a16:colId xmlns:a16="http://schemas.microsoft.com/office/drawing/2014/main" val="2238473765"/>
                    </a:ext>
                  </a:extLst>
                </a:gridCol>
                <a:gridCol w="1112739">
                  <a:extLst>
                    <a:ext uri="{9D8B030D-6E8A-4147-A177-3AD203B41FA5}">
                      <a16:colId xmlns:a16="http://schemas.microsoft.com/office/drawing/2014/main" val="3316424453"/>
                    </a:ext>
                  </a:extLst>
                </a:gridCol>
              </a:tblGrid>
              <a:tr h="10387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Out of the 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26380"/>
                  </a:ext>
                </a:extLst>
              </a:tr>
            </a:tbl>
          </a:graphicData>
        </a:graphic>
      </p:graphicFrame>
      <p:sp>
        <p:nvSpPr>
          <p:cNvPr id="14" name="Multiply 63">
            <a:extLst>
              <a:ext uri="{FF2B5EF4-FFF2-40B4-BE49-F238E27FC236}">
                <a16:creationId xmlns:a16="http://schemas.microsoft.com/office/drawing/2014/main" id="{92134F4C-82F4-4DEB-8617-181EC67C4487}"/>
              </a:ext>
            </a:extLst>
          </p:cNvPr>
          <p:cNvSpPr/>
          <p:nvPr/>
        </p:nvSpPr>
        <p:spPr>
          <a:xfrm>
            <a:off x="3166986" y="5022788"/>
            <a:ext cx="987578" cy="98757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B2773-C8CF-44C0-BD6D-380C9F268370}"/>
              </a:ext>
            </a:extLst>
          </p:cNvPr>
          <p:cNvSpPr/>
          <p:nvPr/>
        </p:nvSpPr>
        <p:spPr>
          <a:xfrm>
            <a:off x="7879538" y="5350895"/>
            <a:ext cx="330805" cy="3308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in 3D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9487" y="2189136"/>
            <a:ext cx="398449" cy="39769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56721" y="2909971"/>
            <a:ext cx="0" cy="8759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33557" y="228314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33557" y="272709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33557" y="31710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557" y="36149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33557" y="40589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33557" y="450288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33557" y="49429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33557" y="53868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557" y="58308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93805" y="228314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93805" y="272709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93805" y="31710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93805" y="36149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93805" y="40589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93805" y="450288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3805" y="49429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93805" y="53868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93805" y="58308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25453" y="228314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25453" y="272709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25453" y="31710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25453" y="36149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25453" y="40589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25453" y="450288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25453" y="49429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25453" y="53868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25453" y="58308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48553" y="228314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48553" y="272709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648553" y="31710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48553" y="36149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48553" y="40589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48553" y="450288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648553" y="49429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48553" y="53868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648553" y="58308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4583" y="228314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4583" y="2727091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4583" y="31710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4583" y="36149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4583" y="40589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583" y="4502883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4583" y="4942939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4583" y="5386887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4583" y="5830835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4886379" y="223742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4886379" y="268137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/>
          <p:cNvSpPr/>
          <p:nvPr/>
        </p:nvSpPr>
        <p:spPr>
          <a:xfrm>
            <a:off x="4886379" y="3125319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4"/>
          <p:cNvSpPr/>
          <p:nvPr/>
        </p:nvSpPr>
        <p:spPr>
          <a:xfrm>
            <a:off x="4886379" y="3569476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y 65"/>
          <p:cNvSpPr/>
          <p:nvPr/>
        </p:nvSpPr>
        <p:spPr>
          <a:xfrm>
            <a:off x="4886379" y="4013215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>
            <a:off x="4886379" y="445716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67"/>
          <p:cNvSpPr/>
          <p:nvPr/>
        </p:nvSpPr>
        <p:spPr>
          <a:xfrm>
            <a:off x="4886379" y="490111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y 68"/>
          <p:cNvSpPr/>
          <p:nvPr/>
        </p:nvSpPr>
        <p:spPr>
          <a:xfrm>
            <a:off x="4886379" y="5788798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/>
        </p:nvSpPr>
        <p:spPr>
          <a:xfrm>
            <a:off x="4886379" y="534464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ultiply 70"/>
          <p:cNvSpPr/>
          <p:nvPr/>
        </p:nvSpPr>
        <p:spPr>
          <a:xfrm>
            <a:off x="5403271" y="223742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/>
          <p:cNvSpPr/>
          <p:nvPr/>
        </p:nvSpPr>
        <p:spPr>
          <a:xfrm>
            <a:off x="5403271" y="268137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y 72"/>
          <p:cNvSpPr/>
          <p:nvPr/>
        </p:nvSpPr>
        <p:spPr>
          <a:xfrm>
            <a:off x="5403271" y="3125319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y 73"/>
          <p:cNvSpPr/>
          <p:nvPr/>
        </p:nvSpPr>
        <p:spPr>
          <a:xfrm>
            <a:off x="5403271" y="3569476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5403271" y="4013215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y 75"/>
          <p:cNvSpPr/>
          <p:nvPr/>
        </p:nvSpPr>
        <p:spPr>
          <a:xfrm>
            <a:off x="5403271" y="445716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ultiply 76"/>
          <p:cNvSpPr/>
          <p:nvPr/>
        </p:nvSpPr>
        <p:spPr>
          <a:xfrm>
            <a:off x="5403271" y="490111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ultiply 77"/>
          <p:cNvSpPr/>
          <p:nvPr/>
        </p:nvSpPr>
        <p:spPr>
          <a:xfrm>
            <a:off x="5403271" y="5788798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y 78"/>
          <p:cNvSpPr/>
          <p:nvPr/>
        </p:nvSpPr>
        <p:spPr>
          <a:xfrm>
            <a:off x="5403271" y="534464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y 79"/>
          <p:cNvSpPr/>
          <p:nvPr/>
        </p:nvSpPr>
        <p:spPr>
          <a:xfrm>
            <a:off x="6106955" y="223742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6106955" y="268137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6106955" y="3125319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6106955" y="3569476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y 83"/>
          <p:cNvSpPr/>
          <p:nvPr/>
        </p:nvSpPr>
        <p:spPr>
          <a:xfrm>
            <a:off x="6106955" y="4013215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6106955" y="445716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ultiply 85"/>
          <p:cNvSpPr/>
          <p:nvPr/>
        </p:nvSpPr>
        <p:spPr>
          <a:xfrm>
            <a:off x="6106955" y="490111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ultiply 86"/>
          <p:cNvSpPr/>
          <p:nvPr/>
        </p:nvSpPr>
        <p:spPr>
          <a:xfrm>
            <a:off x="6106955" y="5788798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6106955" y="534464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7082224" y="223742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ultiply 89"/>
          <p:cNvSpPr/>
          <p:nvPr/>
        </p:nvSpPr>
        <p:spPr>
          <a:xfrm>
            <a:off x="7082224" y="268137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/>
          <p:cNvSpPr/>
          <p:nvPr/>
        </p:nvSpPr>
        <p:spPr>
          <a:xfrm>
            <a:off x="7082224" y="3125319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/>
          <p:cNvSpPr/>
          <p:nvPr/>
        </p:nvSpPr>
        <p:spPr>
          <a:xfrm>
            <a:off x="7082224" y="3569476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y 92"/>
          <p:cNvSpPr/>
          <p:nvPr/>
        </p:nvSpPr>
        <p:spPr>
          <a:xfrm>
            <a:off x="7082224" y="4013215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ultiply 93"/>
          <p:cNvSpPr/>
          <p:nvPr/>
        </p:nvSpPr>
        <p:spPr>
          <a:xfrm>
            <a:off x="7082224" y="445716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ultiply 94"/>
          <p:cNvSpPr/>
          <p:nvPr/>
        </p:nvSpPr>
        <p:spPr>
          <a:xfrm>
            <a:off x="7082224" y="490111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ultiply 95"/>
          <p:cNvSpPr/>
          <p:nvPr/>
        </p:nvSpPr>
        <p:spPr>
          <a:xfrm>
            <a:off x="7082224" y="5788798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ultiply 96"/>
          <p:cNvSpPr/>
          <p:nvPr/>
        </p:nvSpPr>
        <p:spPr>
          <a:xfrm>
            <a:off x="7082224" y="534464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ultiply 97"/>
          <p:cNvSpPr/>
          <p:nvPr/>
        </p:nvSpPr>
        <p:spPr>
          <a:xfrm>
            <a:off x="8378547" y="223742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ultiply 98"/>
          <p:cNvSpPr/>
          <p:nvPr/>
        </p:nvSpPr>
        <p:spPr>
          <a:xfrm>
            <a:off x="8378547" y="268137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ultiply 99"/>
          <p:cNvSpPr/>
          <p:nvPr/>
        </p:nvSpPr>
        <p:spPr>
          <a:xfrm>
            <a:off x="8378547" y="3125319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ultiply 100"/>
          <p:cNvSpPr/>
          <p:nvPr/>
        </p:nvSpPr>
        <p:spPr>
          <a:xfrm>
            <a:off x="8378547" y="3569476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ultiply 101"/>
          <p:cNvSpPr/>
          <p:nvPr/>
        </p:nvSpPr>
        <p:spPr>
          <a:xfrm>
            <a:off x="8378547" y="4013215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ultiply 102"/>
          <p:cNvSpPr/>
          <p:nvPr/>
        </p:nvSpPr>
        <p:spPr>
          <a:xfrm>
            <a:off x="8378547" y="4457163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ultiply 103"/>
          <p:cNvSpPr/>
          <p:nvPr/>
        </p:nvSpPr>
        <p:spPr>
          <a:xfrm>
            <a:off x="8378547" y="490111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ultiply 104"/>
          <p:cNvSpPr/>
          <p:nvPr/>
        </p:nvSpPr>
        <p:spPr>
          <a:xfrm>
            <a:off x="8378547" y="5788798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ultiply 105"/>
          <p:cNvSpPr/>
          <p:nvPr/>
        </p:nvSpPr>
        <p:spPr>
          <a:xfrm>
            <a:off x="8378547" y="5344641"/>
            <a:ext cx="274320" cy="274320"/>
          </a:xfrm>
          <a:prstGeom prst="mathMultiply">
            <a:avLst>
              <a:gd name="adj1" fmla="val 9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86" y="1538514"/>
            <a:ext cx="565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Where is Magnetic Flux Density the highest?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1D3DB3-0DAD-4192-9B47-CEE8AE167C67}"/>
              </a:ext>
            </a:extLst>
          </p:cNvPr>
          <p:cNvSpPr/>
          <p:nvPr/>
        </p:nvSpPr>
        <p:spPr>
          <a:xfrm>
            <a:off x="3235516" y="2189136"/>
            <a:ext cx="1015527" cy="3976910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E16B724-197C-40F9-A49B-8A46ED3E09A4}"/>
              </a:ext>
            </a:extLst>
          </p:cNvPr>
          <p:cNvSpPr/>
          <p:nvPr/>
        </p:nvSpPr>
        <p:spPr>
          <a:xfrm>
            <a:off x="4837722" y="2189136"/>
            <a:ext cx="1015527" cy="3976910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7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 Rule #1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368" y="1450073"/>
            <a:ext cx="8472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Draw in the magnetic field lines around these current carrying wires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27278" y="3039413"/>
            <a:ext cx="3503054" cy="4378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97746" y="3258354"/>
            <a:ext cx="121061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27278" y="4840308"/>
            <a:ext cx="3503054" cy="4378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146220" y="5059248"/>
            <a:ext cx="1313646" cy="21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79603" y="2869838"/>
            <a:ext cx="398449" cy="25779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78827" y="3039413"/>
            <a:ext cx="0" cy="8759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27323" y="2869838"/>
            <a:ext cx="398449" cy="25779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939425" y="4402195"/>
            <a:ext cx="0" cy="8759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0FDF1F84-8534-4589-8B15-0572798B8AE4}"/>
              </a:ext>
            </a:extLst>
          </p:cNvPr>
          <p:cNvSpPr/>
          <p:nvPr/>
        </p:nvSpPr>
        <p:spPr>
          <a:xfrm>
            <a:off x="5646506" y="4273161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733712D-80F1-4853-8993-E9CCC83A6F99}"/>
              </a:ext>
            </a:extLst>
          </p:cNvPr>
          <p:cNvSpPr/>
          <p:nvPr/>
        </p:nvSpPr>
        <p:spPr>
          <a:xfrm>
            <a:off x="5646506" y="4617468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63">
            <a:extLst>
              <a:ext uri="{FF2B5EF4-FFF2-40B4-BE49-F238E27FC236}">
                <a16:creationId xmlns:a16="http://schemas.microsoft.com/office/drawing/2014/main" id="{EEAA375B-9879-410A-9057-7BE79F0F4A7D}"/>
              </a:ext>
            </a:extLst>
          </p:cNvPr>
          <p:cNvSpPr/>
          <p:nvPr/>
        </p:nvSpPr>
        <p:spPr>
          <a:xfrm>
            <a:off x="6346937" y="3237065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63">
            <a:extLst>
              <a:ext uri="{FF2B5EF4-FFF2-40B4-BE49-F238E27FC236}">
                <a16:creationId xmlns:a16="http://schemas.microsoft.com/office/drawing/2014/main" id="{95B01829-2A22-421B-946F-9381371E4974}"/>
              </a:ext>
            </a:extLst>
          </p:cNvPr>
          <p:cNvSpPr/>
          <p:nvPr/>
        </p:nvSpPr>
        <p:spPr>
          <a:xfrm>
            <a:off x="6346937" y="3538865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Multiply 63">
            <a:extLst>
              <a:ext uri="{FF2B5EF4-FFF2-40B4-BE49-F238E27FC236}">
                <a16:creationId xmlns:a16="http://schemas.microsoft.com/office/drawing/2014/main" id="{40B62E84-F914-434A-92FD-B885025433E5}"/>
              </a:ext>
            </a:extLst>
          </p:cNvPr>
          <p:cNvSpPr/>
          <p:nvPr/>
        </p:nvSpPr>
        <p:spPr>
          <a:xfrm>
            <a:off x="6346937" y="3837413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A515EE-0474-41C7-A408-C24FA1655863}"/>
              </a:ext>
            </a:extLst>
          </p:cNvPr>
          <p:cNvSpPr/>
          <p:nvPr/>
        </p:nvSpPr>
        <p:spPr>
          <a:xfrm>
            <a:off x="5686756" y="388127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28F81D-41F0-4514-94F2-8A07A22E9CC5}"/>
              </a:ext>
            </a:extLst>
          </p:cNvPr>
          <p:cNvSpPr/>
          <p:nvPr/>
        </p:nvSpPr>
        <p:spPr>
          <a:xfrm>
            <a:off x="5678584" y="358268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C72BE5-6677-486E-96E4-5764E32C8D0E}"/>
              </a:ext>
            </a:extLst>
          </p:cNvPr>
          <p:cNvSpPr/>
          <p:nvPr/>
        </p:nvSpPr>
        <p:spPr>
          <a:xfrm>
            <a:off x="5679529" y="328109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7E783C4-077C-4D19-8FAE-CF2427B712F6}"/>
              </a:ext>
            </a:extLst>
          </p:cNvPr>
          <p:cNvSpPr/>
          <p:nvPr/>
        </p:nvSpPr>
        <p:spPr>
          <a:xfrm rot="10800000">
            <a:off x="7507104" y="3132988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67039DF-3924-4A32-96B4-D5B87DAD4239}"/>
              </a:ext>
            </a:extLst>
          </p:cNvPr>
          <p:cNvSpPr/>
          <p:nvPr/>
        </p:nvSpPr>
        <p:spPr>
          <a:xfrm rot="10800000">
            <a:off x="7507104" y="3477295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1BB99F-23D3-4247-94FF-2BFB1D4BE5B9}"/>
              </a:ext>
            </a:extLst>
          </p:cNvPr>
          <p:cNvSpPr/>
          <p:nvPr/>
        </p:nvSpPr>
        <p:spPr>
          <a:xfrm>
            <a:off x="8242727" y="514281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92067A-2396-4B5E-A450-F2F84C43B0D8}"/>
              </a:ext>
            </a:extLst>
          </p:cNvPr>
          <p:cNvSpPr/>
          <p:nvPr/>
        </p:nvSpPr>
        <p:spPr>
          <a:xfrm>
            <a:off x="8234555" y="484422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25921E-B923-409F-8D7D-7670F0293F2E}"/>
              </a:ext>
            </a:extLst>
          </p:cNvPr>
          <p:cNvSpPr/>
          <p:nvPr/>
        </p:nvSpPr>
        <p:spPr>
          <a:xfrm>
            <a:off x="8235500" y="454263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63">
            <a:extLst>
              <a:ext uri="{FF2B5EF4-FFF2-40B4-BE49-F238E27FC236}">
                <a16:creationId xmlns:a16="http://schemas.microsoft.com/office/drawing/2014/main" id="{7D4249E6-A189-4012-B175-34ADA980D542}"/>
              </a:ext>
            </a:extLst>
          </p:cNvPr>
          <p:cNvSpPr/>
          <p:nvPr/>
        </p:nvSpPr>
        <p:spPr>
          <a:xfrm>
            <a:off x="7456798" y="4476040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63">
            <a:extLst>
              <a:ext uri="{FF2B5EF4-FFF2-40B4-BE49-F238E27FC236}">
                <a16:creationId xmlns:a16="http://schemas.microsoft.com/office/drawing/2014/main" id="{E359FE6C-E794-43CC-8F0C-9E07807082E2}"/>
              </a:ext>
            </a:extLst>
          </p:cNvPr>
          <p:cNvSpPr/>
          <p:nvPr/>
        </p:nvSpPr>
        <p:spPr>
          <a:xfrm>
            <a:off x="7456798" y="4777840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Multiply 63">
            <a:extLst>
              <a:ext uri="{FF2B5EF4-FFF2-40B4-BE49-F238E27FC236}">
                <a16:creationId xmlns:a16="http://schemas.microsoft.com/office/drawing/2014/main" id="{E5403006-B1BC-4DE4-97E0-CDBB550AA890}"/>
              </a:ext>
            </a:extLst>
          </p:cNvPr>
          <p:cNvSpPr/>
          <p:nvPr/>
        </p:nvSpPr>
        <p:spPr>
          <a:xfrm>
            <a:off x="7456798" y="5076388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BEE1C76-AAA4-46EA-924E-37429A646D02}"/>
              </a:ext>
            </a:extLst>
          </p:cNvPr>
          <p:cNvSpPr/>
          <p:nvPr/>
        </p:nvSpPr>
        <p:spPr>
          <a:xfrm rot="5400000">
            <a:off x="1289686" y="2952130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73C387E-2287-42DB-93A8-1F57838B2F85}"/>
              </a:ext>
            </a:extLst>
          </p:cNvPr>
          <p:cNvSpPr/>
          <p:nvPr/>
        </p:nvSpPr>
        <p:spPr>
          <a:xfrm rot="5400000">
            <a:off x="1711375" y="2952131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06EEF0-E337-4E48-9C50-28DB6F8B0645}"/>
              </a:ext>
            </a:extLst>
          </p:cNvPr>
          <p:cNvSpPr/>
          <p:nvPr/>
        </p:nvSpPr>
        <p:spPr>
          <a:xfrm>
            <a:off x="3074069" y="281700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63">
            <a:extLst>
              <a:ext uri="{FF2B5EF4-FFF2-40B4-BE49-F238E27FC236}">
                <a16:creationId xmlns:a16="http://schemas.microsoft.com/office/drawing/2014/main" id="{37C8BF08-AA9D-41E7-BD64-4A9EA38CA538}"/>
              </a:ext>
            </a:extLst>
          </p:cNvPr>
          <p:cNvSpPr/>
          <p:nvPr/>
        </p:nvSpPr>
        <p:spPr>
          <a:xfrm>
            <a:off x="3022884" y="3520125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63">
            <a:extLst>
              <a:ext uri="{FF2B5EF4-FFF2-40B4-BE49-F238E27FC236}">
                <a16:creationId xmlns:a16="http://schemas.microsoft.com/office/drawing/2014/main" id="{91C10CA9-5659-4C04-902C-46A539B7AAAC}"/>
              </a:ext>
            </a:extLst>
          </p:cNvPr>
          <p:cNvSpPr/>
          <p:nvPr/>
        </p:nvSpPr>
        <p:spPr>
          <a:xfrm>
            <a:off x="3340977" y="3520125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Multiply 63">
            <a:extLst>
              <a:ext uri="{FF2B5EF4-FFF2-40B4-BE49-F238E27FC236}">
                <a16:creationId xmlns:a16="http://schemas.microsoft.com/office/drawing/2014/main" id="{F84CDA94-FE4F-404A-BCED-D0CE9FE908CB}"/>
              </a:ext>
            </a:extLst>
          </p:cNvPr>
          <p:cNvSpPr/>
          <p:nvPr/>
        </p:nvSpPr>
        <p:spPr>
          <a:xfrm>
            <a:off x="3652637" y="3520125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BCEC7F2-C7A1-4BC2-9CC3-9566990D309C}"/>
              </a:ext>
            </a:extLst>
          </p:cNvPr>
          <p:cNvSpPr/>
          <p:nvPr/>
        </p:nvSpPr>
        <p:spPr>
          <a:xfrm>
            <a:off x="3391795" y="281700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928535E-A4E6-48FF-B68C-632E34D4CC9B}"/>
              </a:ext>
            </a:extLst>
          </p:cNvPr>
          <p:cNvSpPr/>
          <p:nvPr/>
        </p:nvSpPr>
        <p:spPr>
          <a:xfrm>
            <a:off x="3703455" y="2817003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ADA5D79-83D9-4183-A7F8-0CE001700A80}"/>
              </a:ext>
            </a:extLst>
          </p:cNvPr>
          <p:cNvSpPr/>
          <p:nvPr/>
        </p:nvSpPr>
        <p:spPr>
          <a:xfrm rot="16200000">
            <a:off x="2697046" y="4755908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BDD0B35-9EE2-437D-8DEE-2A5D39C1BB55}"/>
              </a:ext>
            </a:extLst>
          </p:cNvPr>
          <p:cNvSpPr/>
          <p:nvPr/>
        </p:nvSpPr>
        <p:spPr>
          <a:xfrm rot="16200000">
            <a:off x="3099247" y="4755909"/>
            <a:ext cx="864642" cy="600347"/>
          </a:xfrm>
          <a:prstGeom prst="arc">
            <a:avLst>
              <a:gd name="adj1" fmla="val 182948"/>
              <a:gd name="adj2" fmla="val 10136885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8CF82DD-7134-42F4-B854-56B927065FC3}"/>
              </a:ext>
            </a:extLst>
          </p:cNvPr>
          <p:cNvSpPr/>
          <p:nvPr/>
        </p:nvSpPr>
        <p:spPr>
          <a:xfrm>
            <a:off x="1523932" y="535604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>
            <a:extLst>
              <a:ext uri="{FF2B5EF4-FFF2-40B4-BE49-F238E27FC236}">
                <a16:creationId xmlns:a16="http://schemas.microsoft.com/office/drawing/2014/main" id="{5816C566-C629-4662-BB67-945C0D64E1FE}"/>
              </a:ext>
            </a:extLst>
          </p:cNvPr>
          <p:cNvSpPr/>
          <p:nvPr/>
        </p:nvSpPr>
        <p:spPr>
          <a:xfrm>
            <a:off x="1479451" y="4604970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3">
            <a:extLst>
              <a:ext uri="{FF2B5EF4-FFF2-40B4-BE49-F238E27FC236}">
                <a16:creationId xmlns:a16="http://schemas.microsoft.com/office/drawing/2014/main" id="{6AB39244-0AA1-49FA-8732-409C699CD636}"/>
              </a:ext>
            </a:extLst>
          </p:cNvPr>
          <p:cNvSpPr/>
          <p:nvPr/>
        </p:nvSpPr>
        <p:spPr>
          <a:xfrm>
            <a:off x="1797544" y="4604970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6" name="Multiply 63">
            <a:extLst>
              <a:ext uri="{FF2B5EF4-FFF2-40B4-BE49-F238E27FC236}">
                <a16:creationId xmlns:a16="http://schemas.microsoft.com/office/drawing/2014/main" id="{9DF55AB7-1C25-4BC9-A07F-9BE70980C55A}"/>
              </a:ext>
            </a:extLst>
          </p:cNvPr>
          <p:cNvSpPr/>
          <p:nvPr/>
        </p:nvSpPr>
        <p:spPr>
          <a:xfrm>
            <a:off x="2109204" y="4604970"/>
            <a:ext cx="182880" cy="1828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1461D6C-6E44-4B17-BC35-38C577E9BED6}"/>
              </a:ext>
            </a:extLst>
          </p:cNvPr>
          <p:cNvSpPr/>
          <p:nvPr/>
        </p:nvSpPr>
        <p:spPr>
          <a:xfrm>
            <a:off x="1841658" y="535604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1504766-DAB3-4E46-B40C-50DD5652BC2D}"/>
              </a:ext>
            </a:extLst>
          </p:cNvPr>
          <p:cNvSpPr/>
          <p:nvPr/>
        </p:nvSpPr>
        <p:spPr>
          <a:xfrm>
            <a:off x="2153318" y="535604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1E9889-4720-45ED-B85E-643389CC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6267" y="2796512"/>
            <a:ext cx="924722" cy="9247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24BAC4-1D12-4220-93CE-BE2C9081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90248" y="4614027"/>
            <a:ext cx="924722" cy="9247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CBD209B-C74C-4425-9684-9AFABBF3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20" y="5351772"/>
            <a:ext cx="924722" cy="9247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119F76D-DF3D-474D-96AC-7F3C2D84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482218" y="2103193"/>
            <a:ext cx="924722" cy="9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0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Looped Wire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48728" y="3704967"/>
            <a:ext cx="2008187" cy="1985963"/>
            <a:chOff x="3084" y="2824"/>
            <a:chExt cx="1265" cy="1251"/>
          </a:xfrm>
        </p:grpSpPr>
        <p:grpSp>
          <p:nvGrpSpPr>
            <p:cNvPr id="627" name="Group 626"/>
            <p:cNvGrpSpPr>
              <a:grpSpLocks/>
            </p:cNvGrpSpPr>
            <p:nvPr/>
          </p:nvGrpSpPr>
          <p:grpSpPr bwMode="auto">
            <a:xfrm>
              <a:off x="3084" y="2824"/>
              <a:ext cx="1265" cy="1237"/>
              <a:chOff x="3084" y="2824"/>
              <a:chExt cx="1209" cy="1209"/>
            </a:xfrm>
          </p:grpSpPr>
          <p:sp>
            <p:nvSpPr>
              <p:cNvPr id="630" name="Arc 470"/>
              <p:cNvSpPr>
                <a:spLocks/>
              </p:cNvSpPr>
              <p:nvPr/>
            </p:nvSpPr>
            <p:spPr bwMode="auto">
              <a:xfrm rot="10800000" flipV="1">
                <a:off x="3108" y="2862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1" name="Arc 471"/>
              <p:cNvSpPr>
                <a:spLocks/>
              </p:cNvSpPr>
              <p:nvPr/>
            </p:nvSpPr>
            <p:spPr bwMode="auto">
              <a:xfrm rot="10800000" flipV="1">
                <a:off x="3084" y="2824"/>
                <a:ext cx="1209" cy="1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2" name="Arc 472"/>
              <p:cNvSpPr>
                <a:spLocks/>
              </p:cNvSpPr>
              <p:nvPr/>
            </p:nvSpPr>
            <p:spPr bwMode="auto">
              <a:xfrm rot="10800000" flipV="1">
                <a:off x="3131" y="2871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28" name="Arc 473"/>
            <p:cNvSpPr>
              <a:spLocks/>
            </p:cNvSpPr>
            <p:nvPr/>
          </p:nvSpPr>
          <p:spPr bwMode="auto">
            <a:xfrm flipH="1">
              <a:off x="3174" y="2856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29" name="Text Box 474"/>
            <p:cNvSpPr txBox="1">
              <a:spLocks noChangeArrowheads="1"/>
            </p:cNvSpPr>
            <p:nvPr/>
          </p:nvSpPr>
          <p:spPr bwMode="auto">
            <a:xfrm>
              <a:off x="3304" y="29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altLang="en-US" b="1" i="1" dirty="0"/>
                <a:t>I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 rot="-495474">
            <a:off x="7947365" y="4009768"/>
            <a:ext cx="98425" cy="1760539"/>
            <a:chOff x="5001" y="2922"/>
            <a:chExt cx="62" cy="1109"/>
          </a:xfrm>
        </p:grpSpPr>
        <p:sp>
          <p:nvSpPr>
            <p:cNvPr id="615" name="Oval 61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" name="Oval 61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" name="Oval 61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" name="Oval 61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9" name="Oval 61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0" name="Oval 61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1" name="Oval 62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2" name="Oval 62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3" name="Oval 62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" name="Oval 62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" name="Oval 62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6" name="Oval 62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-4802906">
            <a:off x="7275067" y="4677308"/>
            <a:ext cx="98425" cy="1760539"/>
            <a:chOff x="5001" y="2922"/>
            <a:chExt cx="62" cy="1109"/>
          </a:xfrm>
        </p:grpSpPr>
        <p:sp>
          <p:nvSpPr>
            <p:cNvPr id="603" name="Oval 60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" name="Oval 60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5" name="Oval 60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6" name="Oval 60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7" name="Oval 60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8" name="Oval 60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9" name="Oval 60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0" name="Oval 60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1" name="Oval 61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2" name="Oval 61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3" name="Oval 61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" name="Oval 61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 rot="-4579716">
            <a:off x="7305223" y="4583652"/>
            <a:ext cx="98425" cy="1760539"/>
            <a:chOff x="5001" y="2922"/>
            <a:chExt cx="62" cy="1109"/>
          </a:xfrm>
        </p:grpSpPr>
        <p:sp>
          <p:nvSpPr>
            <p:cNvPr id="591" name="Oval 590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2" name="Oval 591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3" name="Oval 592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" name="Oval 593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5" name="Oval 594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6" name="Oval 595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8" name="Oval 597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0" name="Oval 599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1" name="Oval 600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2" name="Oval 601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 rot="-4145806">
            <a:off x="7346499" y="4513798"/>
            <a:ext cx="98425" cy="1760539"/>
            <a:chOff x="5001" y="2922"/>
            <a:chExt cx="62" cy="1109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0" name="Oval 579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2" name="Oval 581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" name="Oval 582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" name="Oval 583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5" name="Oval 584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6" name="Oval 585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7" name="Oval 586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9" name="Oval 588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 rot="-3648535">
            <a:off x="7387774" y="4455061"/>
            <a:ext cx="98425" cy="1760539"/>
            <a:chOff x="5001" y="2922"/>
            <a:chExt cx="62" cy="1109"/>
          </a:xfrm>
        </p:grpSpPr>
        <p:sp>
          <p:nvSpPr>
            <p:cNvPr id="567" name="Oval 56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8" name="Oval 56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9" name="Oval 56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1" name="Oval 57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" name="Oval 57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4" name="Oval 57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5" name="Oval 57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" name="Oval 57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7" name="Oval 57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8" name="Oval 57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 rot="-1000428">
            <a:off x="7888628" y="4028819"/>
            <a:ext cx="98425" cy="1760539"/>
            <a:chOff x="5001" y="2922"/>
            <a:chExt cx="62" cy="1109"/>
          </a:xfrm>
        </p:grpSpPr>
        <p:sp>
          <p:nvSpPr>
            <p:cNvPr id="555" name="Oval 55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6" name="Oval 55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7" name="Oval 55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8" name="Oval 55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9" name="Oval 55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0" name="Oval 55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2" name="Oval 56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4" name="Oval 56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5" name="Oval 56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6" name="Oval 56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-1367206">
            <a:off x="7818779" y="4058984"/>
            <a:ext cx="98425" cy="1760539"/>
            <a:chOff x="5001" y="2922"/>
            <a:chExt cx="62" cy="1109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4" name="Oval 54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6" name="Oval 54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7" name="Oval 54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8" name="Oval 54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9" name="Oval 54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0" name="Oval 54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1" name="Oval 55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" name="Oval 55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-1772800">
            <a:off x="7748929" y="4089145"/>
            <a:ext cx="98425" cy="1760539"/>
            <a:chOff x="5001" y="2922"/>
            <a:chExt cx="62" cy="1109"/>
          </a:xfrm>
        </p:grpSpPr>
        <p:sp>
          <p:nvSpPr>
            <p:cNvPr id="531" name="Oval 530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" name="Oval 531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" name="Oval 532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5" name="Oval 534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7" name="Oval 536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8" name="Oval 537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9" name="Oval 538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0" name="Oval 539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1" name="Oval 540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" name="Oval 541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-2152304">
            <a:off x="7667968" y="4141534"/>
            <a:ext cx="98425" cy="1760539"/>
            <a:chOff x="5001" y="2922"/>
            <a:chExt cx="62" cy="1109"/>
          </a:xfrm>
        </p:grpSpPr>
        <p:sp>
          <p:nvSpPr>
            <p:cNvPr id="519" name="Oval 518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0" name="Oval 519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1" name="Oval 520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" name="Oval 521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" name="Oval 522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4" name="Oval 523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5" name="Oval 524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" name="Oval 525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" name="Oval 526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" name="Oval 527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9" name="Oval 528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0" name="Oval 529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rot="-2500737">
            <a:off x="7599705" y="4197094"/>
            <a:ext cx="98425" cy="1760539"/>
            <a:chOff x="5001" y="2922"/>
            <a:chExt cx="62" cy="1109"/>
          </a:xfrm>
        </p:grpSpPr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8" name="Oval 50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9" name="Oval 50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0" name="Oval 50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1" name="Oval 51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" name="Oval 51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" name="Oval 51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" name="Oval 51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5" name="Oval 51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" name="Oval 51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7" name="Oval 51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8" name="Oval 51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 rot="-2810340">
            <a:off x="7521122" y="4253451"/>
            <a:ext cx="98425" cy="1760539"/>
            <a:chOff x="5001" y="2922"/>
            <a:chExt cx="62" cy="1109"/>
          </a:xfrm>
        </p:grpSpPr>
        <p:sp>
          <p:nvSpPr>
            <p:cNvPr id="495" name="Oval 49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7" name="Oval 49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9" name="Oval 49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0" name="Oval 49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1" name="Oval 50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" name="Oval 50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3" name="Oval 50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4" name="Oval 50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6" name="Oval 50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 rot="-3179420">
            <a:off x="7430639" y="4353464"/>
            <a:ext cx="98425" cy="1760539"/>
            <a:chOff x="5001" y="2922"/>
            <a:chExt cx="62" cy="1109"/>
          </a:xfrm>
        </p:grpSpPr>
        <p:sp>
          <p:nvSpPr>
            <p:cNvPr id="483" name="Oval 48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4" name="Oval 48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5" name="Oval 48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6" name="Oval 48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8" name="Oval 48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0" name="Oval 48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" name="Oval 49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2" name="Oval 49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3" name="Oval 49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4" name="Oval 49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 rot="-4684932">
            <a:off x="5008947" y="4266799"/>
            <a:ext cx="101602" cy="1749430"/>
            <a:chOff x="4656" y="2883"/>
            <a:chExt cx="64" cy="1102"/>
          </a:xfrm>
        </p:grpSpPr>
        <p:grpSp>
          <p:nvGrpSpPr>
            <p:cNvPr id="447" name="Group 446"/>
            <p:cNvGrpSpPr>
              <a:grpSpLocks/>
            </p:cNvGrpSpPr>
            <p:nvPr/>
          </p:nvGrpSpPr>
          <p:grpSpPr bwMode="auto">
            <a:xfrm>
              <a:off x="4658" y="2984"/>
              <a:ext cx="42" cy="42"/>
              <a:chOff x="2185" y="2697"/>
              <a:chExt cx="126" cy="126"/>
            </a:xfrm>
          </p:grpSpPr>
          <p:sp>
            <p:nvSpPr>
              <p:cNvPr id="481" name="Line 6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2" name="Line 6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8" name="Group 447"/>
            <p:cNvGrpSpPr>
              <a:grpSpLocks/>
            </p:cNvGrpSpPr>
            <p:nvPr/>
          </p:nvGrpSpPr>
          <p:grpSpPr bwMode="auto">
            <a:xfrm>
              <a:off x="4656" y="2883"/>
              <a:ext cx="42" cy="42"/>
              <a:chOff x="2185" y="2697"/>
              <a:chExt cx="126" cy="126"/>
            </a:xfrm>
          </p:grpSpPr>
          <p:sp>
            <p:nvSpPr>
              <p:cNvPr id="479" name="Line 6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0" name="Line 6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49" name="Group 448"/>
            <p:cNvGrpSpPr>
              <a:grpSpLocks/>
            </p:cNvGrpSpPr>
            <p:nvPr/>
          </p:nvGrpSpPr>
          <p:grpSpPr bwMode="auto">
            <a:xfrm>
              <a:off x="4663" y="3178"/>
              <a:ext cx="42" cy="42"/>
              <a:chOff x="2185" y="2697"/>
              <a:chExt cx="126" cy="126"/>
            </a:xfrm>
          </p:grpSpPr>
          <p:sp>
            <p:nvSpPr>
              <p:cNvPr id="477" name="Line 6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8" name="Line 6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0" name="Group 449"/>
            <p:cNvGrpSpPr>
              <a:grpSpLocks/>
            </p:cNvGrpSpPr>
            <p:nvPr/>
          </p:nvGrpSpPr>
          <p:grpSpPr bwMode="auto">
            <a:xfrm>
              <a:off x="4661" y="3084"/>
              <a:ext cx="42" cy="42"/>
              <a:chOff x="2185" y="2697"/>
              <a:chExt cx="126" cy="126"/>
            </a:xfrm>
          </p:grpSpPr>
          <p:sp>
            <p:nvSpPr>
              <p:cNvPr id="475" name="Line 6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6" name="Line 6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1" name="Group 450"/>
            <p:cNvGrpSpPr>
              <a:grpSpLocks/>
            </p:cNvGrpSpPr>
            <p:nvPr/>
          </p:nvGrpSpPr>
          <p:grpSpPr bwMode="auto">
            <a:xfrm>
              <a:off x="4668" y="3365"/>
              <a:ext cx="42" cy="42"/>
              <a:chOff x="2185" y="2697"/>
              <a:chExt cx="126" cy="126"/>
            </a:xfrm>
          </p:grpSpPr>
          <p:sp>
            <p:nvSpPr>
              <p:cNvPr id="473" name="Line 6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4" name="Line 6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2" name="Group 451"/>
            <p:cNvGrpSpPr>
              <a:grpSpLocks/>
            </p:cNvGrpSpPr>
            <p:nvPr/>
          </p:nvGrpSpPr>
          <p:grpSpPr bwMode="auto">
            <a:xfrm>
              <a:off x="4666" y="3271"/>
              <a:ext cx="42" cy="42"/>
              <a:chOff x="2185" y="2697"/>
              <a:chExt cx="126" cy="126"/>
            </a:xfrm>
          </p:grpSpPr>
          <p:sp>
            <p:nvSpPr>
              <p:cNvPr id="471" name="Line 6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2" name="Line 6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3" name="Group 452"/>
            <p:cNvGrpSpPr>
              <a:grpSpLocks/>
            </p:cNvGrpSpPr>
            <p:nvPr/>
          </p:nvGrpSpPr>
          <p:grpSpPr bwMode="auto">
            <a:xfrm>
              <a:off x="4673" y="3559"/>
              <a:ext cx="42" cy="42"/>
              <a:chOff x="2185" y="2697"/>
              <a:chExt cx="126" cy="126"/>
            </a:xfrm>
          </p:grpSpPr>
          <p:sp>
            <p:nvSpPr>
              <p:cNvPr id="469" name="Line 6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0" name="Line 6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4" name="Group 453"/>
            <p:cNvGrpSpPr>
              <a:grpSpLocks/>
            </p:cNvGrpSpPr>
            <p:nvPr/>
          </p:nvGrpSpPr>
          <p:grpSpPr bwMode="auto">
            <a:xfrm>
              <a:off x="4671" y="3458"/>
              <a:ext cx="42" cy="42"/>
              <a:chOff x="2185" y="2697"/>
              <a:chExt cx="126" cy="126"/>
            </a:xfrm>
          </p:grpSpPr>
          <p:sp>
            <p:nvSpPr>
              <p:cNvPr id="467" name="Line 6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8" name="Line 6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5" name="Group 454"/>
            <p:cNvGrpSpPr>
              <a:grpSpLocks/>
            </p:cNvGrpSpPr>
            <p:nvPr/>
          </p:nvGrpSpPr>
          <p:grpSpPr bwMode="auto">
            <a:xfrm>
              <a:off x="4673" y="3749"/>
              <a:ext cx="42" cy="42"/>
              <a:chOff x="2185" y="2697"/>
              <a:chExt cx="126" cy="126"/>
            </a:xfrm>
          </p:grpSpPr>
          <p:sp>
            <p:nvSpPr>
              <p:cNvPr id="465" name="Line 6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6" name="Line 6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6" name="Group 455"/>
            <p:cNvGrpSpPr>
              <a:grpSpLocks/>
            </p:cNvGrpSpPr>
            <p:nvPr/>
          </p:nvGrpSpPr>
          <p:grpSpPr bwMode="auto">
            <a:xfrm>
              <a:off x="4671" y="3655"/>
              <a:ext cx="42" cy="42"/>
              <a:chOff x="2185" y="2697"/>
              <a:chExt cx="126" cy="126"/>
            </a:xfrm>
          </p:grpSpPr>
          <p:sp>
            <p:nvSpPr>
              <p:cNvPr id="463" name="Line 6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4" name="Line 6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7" name="Group 456"/>
            <p:cNvGrpSpPr>
              <a:grpSpLocks/>
            </p:cNvGrpSpPr>
            <p:nvPr/>
          </p:nvGrpSpPr>
          <p:grpSpPr bwMode="auto">
            <a:xfrm>
              <a:off x="4678" y="3943"/>
              <a:ext cx="42" cy="42"/>
              <a:chOff x="2185" y="2697"/>
              <a:chExt cx="126" cy="126"/>
            </a:xfrm>
          </p:grpSpPr>
          <p:sp>
            <p:nvSpPr>
              <p:cNvPr id="461" name="Line 6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2" name="Line 6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58" name="Group 457"/>
            <p:cNvGrpSpPr>
              <a:grpSpLocks/>
            </p:cNvGrpSpPr>
            <p:nvPr/>
          </p:nvGrpSpPr>
          <p:grpSpPr bwMode="auto">
            <a:xfrm>
              <a:off x="4676" y="3842"/>
              <a:ext cx="42" cy="42"/>
              <a:chOff x="2185" y="2697"/>
              <a:chExt cx="126" cy="126"/>
            </a:xfrm>
          </p:grpSpPr>
          <p:sp>
            <p:nvSpPr>
              <p:cNvPr id="459" name="Line 6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0" name="Line 6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 rot="-2165814">
            <a:off x="6099644" y="2422189"/>
            <a:ext cx="101602" cy="1749430"/>
            <a:chOff x="4773" y="2887"/>
            <a:chExt cx="64" cy="1102"/>
          </a:xfrm>
        </p:grpSpPr>
        <p:grpSp>
          <p:nvGrpSpPr>
            <p:cNvPr id="411" name="Group 410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445" name="Line 6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6" name="Line 6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2" name="Group 411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443" name="Line 6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4" name="Line 6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3" name="Group 412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441" name="Line 6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2" name="Line 6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4" name="Group 413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439" name="Line 6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0" name="Line 6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5" name="Group 414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437" name="Line 6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8" name="Line 6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6" name="Group 415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435" name="Line 6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6" name="Line 6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7" name="Group 416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433" name="Line 6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4" name="Line 6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8" name="Group 417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431" name="Line 69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2" name="Line 69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19" name="Group 418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429" name="Line 69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0" name="Line 69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0" name="Group 419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427" name="Line 69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8" name="Line 69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1" name="Group 420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425" name="Line 7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Line 7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422" name="Group 421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423" name="Line 7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4" name="Line 7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 rot="-1733063">
            <a:off x="6383819" y="2207892"/>
            <a:ext cx="101602" cy="1749430"/>
            <a:chOff x="4890" y="2885"/>
            <a:chExt cx="64" cy="1102"/>
          </a:xfrm>
        </p:grpSpPr>
        <p:grpSp>
          <p:nvGrpSpPr>
            <p:cNvPr id="375" name="Group 374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409" name="Line 7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0" name="Line 7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76" name="Group 375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407" name="Line 7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8" name="Line 7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77" name="Group 376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405" name="Line 7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6" name="Line 7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78" name="Group 377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403" name="Line 7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4" name="Line 7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79" name="Group 378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401" name="Line 7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2" name="Line 7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0" name="Group 379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399" name="Line 7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0" name="Line 7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1" name="Group 380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397" name="Line 7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8" name="Line 7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2" name="Group 381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395" name="Line 7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6" name="Line 7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3" name="Group 382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393" name="Line 7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Line 7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4" name="Group 383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391" name="Line 7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Line 7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5" name="Group 384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389" name="Line 7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Line 7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6" name="Group 385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387" name="Line 7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Line 7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-1463320">
            <a:off x="6660052" y="2047563"/>
            <a:ext cx="101602" cy="1749430"/>
            <a:chOff x="5000" y="2883"/>
            <a:chExt cx="64" cy="1102"/>
          </a:xfrm>
        </p:grpSpPr>
        <p:grpSp>
          <p:nvGrpSpPr>
            <p:cNvPr id="339" name="Group 338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373" name="Line 7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4" name="Line 7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0" name="Group 339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371" name="Line 7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Line 7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1" name="Group 340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369" name="Line 7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Line 7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2" name="Group 341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367" name="Line 7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8" name="Line 7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3" name="Group 342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365" name="Line 7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6" name="Line 7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4" name="Group 343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363" name="Line 7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Line 7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5" name="Group 344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361" name="Line 7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Line 7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6" name="Group 345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359" name="Line 7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0" name="Line 7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7" name="Group 346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357" name="Line 7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8" name="Line 7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8" name="Group 347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355" name="Line 7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Line 7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49" name="Group 348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353" name="Line 7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4" name="Line 7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50" name="Group 349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351" name="Line 7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Line 7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 rot="-1208568">
            <a:off x="6956921" y="1911049"/>
            <a:ext cx="101602" cy="1749430"/>
            <a:chOff x="5117" y="2881"/>
            <a:chExt cx="64" cy="1102"/>
          </a:xfrm>
        </p:grpSpPr>
        <p:grpSp>
          <p:nvGrpSpPr>
            <p:cNvPr id="303" name="Group 302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337" name="Line 7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Line 7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4" name="Group 303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335" name="Line 7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7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5" name="Group 304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333" name="Line 7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Line 7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6" name="Group 305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331" name="Line 7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Line 7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7" name="Group 306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329" name="Line 7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Line 7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8" name="Group 307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327" name="Line 7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8" name="Line 7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9" name="Group 308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325" name="Line 7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6" name="Line 8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10" name="Group 309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323" name="Line 8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Line 8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11" name="Group 310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321" name="Line 8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2" name="Line 8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12" name="Group 311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319" name="Line 8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0" name="Line 8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13" name="Group 312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317" name="Line 8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8" name="Line 8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14" name="Group 313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315" name="Line 8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Line 8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6" name="Group 35"/>
          <p:cNvGrpSpPr>
            <a:grpSpLocks/>
          </p:cNvGrpSpPr>
          <p:nvPr/>
        </p:nvGrpSpPr>
        <p:grpSpPr bwMode="auto">
          <a:xfrm rot="-577920">
            <a:off x="7555416" y="1739627"/>
            <a:ext cx="101602" cy="1749430"/>
            <a:chOff x="5234" y="2886"/>
            <a:chExt cx="64" cy="1102"/>
          </a:xfrm>
        </p:grpSpPr>
        <p:grpSp>
          <p:nvGrpSpPr>
            <p:cNvPr id="267" name="Group 266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301" name="Line 8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2" name="Line 8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8" name="Group 267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99" name="Line 8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0" name="Line 8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9" name="Group 268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97" name="Line 8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8" name="Line 8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0" name="Group 269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95" name="Line 8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Line 8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1" name="Group 270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93" name="Line 8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4" name="Line 8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2" name="Group 271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91" name="Line 8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2" name="Line 8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3" name="Group 272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89" name="Line 8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Line 8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4" name="Group 273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87" name="Line 8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8" name="Line 8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5" name="Group 274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85" name="Line 8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6" name="Line 8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6" name="Group 275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83" name="Line 8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4" name="Line 8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7" name="Group 276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81" name="Line 8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2" name="Line 8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8" name="Group 277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79" name="Line 8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0" name="Line 8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 rot="-865571">
            <a:off x="7253776" y="1804704"/>
            <a:ext cx="101602" cy="1749430"/>
            <a:chOff x="4773" y="2887"/>
            <a:chExt cx="64" cy="1102"/>
          </a:xfrm>
        </p:grpSpPr>
        <p:grpSp>
          <p:nvGrpSpPr>
            <p:cNvPr id="231" name="Group 230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65" name="Line 8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6" name="Line 8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63" name="Line 8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4" name="Line 8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3" name="Group 232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61" name="Line 8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2" name="Line 8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4" name="Group 233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59" name="Line 8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0" name="Line 8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5" name="Group 234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57" name="Line 8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8" name="Line 8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6" name="Group 235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55" name="Line 8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6" name="Line 8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7" name="Group 236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53" name="Line 8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4" name="Line 8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8" name="Group 237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51" name="Line 8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2" name="Line 8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9" name="Group 238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49" name="Line 8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0" name="Line 8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40" name="Group 239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47" name="Line 8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8" name="Line 8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41" name="Group 240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45" name="Line 8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Line 8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42" name="Group 241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43" name="Line 8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Line 8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 rot="-2725139">
            <a:off x="5834521" y="2672992"/>
            <a:ext cx="101602" cy="1749430"/>
            <a:chOff x="4890" y="2885"/>
            <a:chExt cx="64" cy="1102"/>
          </a:xfrm>
        </p:grpSpPr>
        <p:grpSp>
          <p:nvGrpSpPr>
            <p:cNvPr id="195" name="Group 194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29" name="Line 8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0" name="Line 8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6" name="Group 195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27" name="Line 8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8" name="Line 8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7" name="Group 196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25" name="Line 8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6" name="Line 8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8" name="Group 197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23" name="Line 9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4" name="Line 9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9" name="Group 198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21" name="Line 9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Line 9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0" name="Group 199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19" name="Line 9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Line 9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1" name="Group 200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17" name="Line 9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Line 9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2" name="Group 201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15" name="Line 9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Line 9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3" name="Group 202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13" name="Line 9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4" name="Line 9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4" name="Group 203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11" name="Line 9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2" name="Line 9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5" name="Group 204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9" name="Line 9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Line 9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6" name="Group 205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7" name="Line 9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Line 9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9" name="Group 38"/>
          <p:cNvGrpSpPr>
            <a:grpSpLocks/>
          </p:cNvGrpSpPr>
          <p:nvPr/>
        </p:nvGrpSpPr>
        <p:grpSpPr bwMode="auto">
          <a:xfrm rot="-3112930">
            <a:off x="5596387" y="2947613"/>
            <a:ext cx="101602" cy="1749430"/>
            <a:chOff x="5000" y="2883"/>
            <a:chExt cx="64" cy="1102"/>
          </a:xfrm>
        </p:grpSpPr>
        <p:grpSp>
          <p:nvGrpSpPr>
            <p:cNvPr id="159" name="Group 158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193" name="Line 9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" name="Line 9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0" name="Group 159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191" name="Line 9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Line 9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1" name="Group 160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189" name="Line 9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Line 9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2" name="Group 161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187" name="Line 9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Line 9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3" name="Group 162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185" name="Line 9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Line 9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4" name="Group 163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183" name="Line 9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Line 9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181" name="Line 9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Line 9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6" name="Group 165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179" name="Line 9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Line 9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7" name="Group 166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177" name="Line 9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8" name="Line 9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8" name="Group 167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175" name="Line 9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Line 9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9" name="Group 168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173" name="Line 9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Line 9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171" name="Line 9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2" name="Line 9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0" name="Group 39"/>
          <p:cNvGrpSpPr>
            <a:grpSpLocks/>
          </p:cNvGrpSpPr>
          <p:nvPr/>
        </p:nvGrpSpPr>
        <p:grpSpPr bwMode="auto">
          <a:xfrm rot="-3518700">
            <a:off x="5399524" y="3257160"/>
            <a:ext cx="101602" cy="1749430"/>
            <a:chOff x="5117" y="2881"/>
            <a:chExt cx="64" cy="1102"/>
          </a:xfrm>
        </p:grpSpPr>
        <p:grpSp>
          <p:nvGrpSpPr>
            <p:cNvPr id="123" name="Group 122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157" name="Line 9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Line 9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155" name="Line 9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Line 9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5" name="Group 124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153" name="Line 9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Line 9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6" name="Group 125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151" name="Line 9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Line 9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7" name="Group 126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149" name="Line 9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Line 9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8" name="Group 127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147" name="Line 9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Line 9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9" name="Group 128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145" name="Line 9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Line 9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143" name="Line 9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Line 9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1" name="Group 130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141" name="Line 9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Line 9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139" name="Line 9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0" name="Line 9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3" name="Group 132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137" name="Line 9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Line 9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34" name="Group 133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135" name="Line 9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Line 10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1" name="Group 40"/>
          <p:cNvGrpSpPr>
            <a:grpSpLocks/>
          </p:cNvGrpSpPr>
          <p:nvPr/>
        </p:nvGrpSpPr>
        <p:grpSpPr bwMode="auto">
          <a:xfrm rot="-3973225">
            <a:off x="5210595" y="3620681"/>
            <a:ext cx="101602" cy="1749430"/>
            <a:chOff x="5234" y="2886"/>
            <a:chExt cx="64" cy="1102"/>
          </a:xfrm>
        </p:grpSpPr>
        <p:grpSp>
          <p:nvGrpSpPr>
            <p:cNvPr id="87" name="Group 86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121" name="Line 10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" name="Line 10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119" name="Line 10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Line 10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9" name="Group 88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117" name="Line 100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Line 101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0" name="Group 89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115" name="Line 101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Line 101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113" name="Line 101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Line 101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111" name="Line 10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Line 10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3" name="Group 92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109" name="Line 10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Line 10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4" name="Group 93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107" name="Line 10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Line 10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105" name="Line 10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" name="Line 10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103" name="Line 10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Line 10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7" name="Group 96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101" name="Line 10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Line 10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99" name="Line 10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Line 10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 rot="-4472433">
            <a:off x="5074048" y="3973097"/>
            <a:ext cx="101602" cy="1749430"/>
            <a:chOff x="5234" y="2886"/>
            <a:chExt cx="64" cy="1102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85" name="Line 10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Line 10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83" name="Line 10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Line 10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81" name="Line 10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Line 10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79" name="Line 10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Line 10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77" name="Line 10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Line 10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75" name="Line 10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Line 10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73" name="Line 10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Line 10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71" name="Line 10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Line 10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69" name="Line 10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Line 10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67" name="Line 10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Line 10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65" name="Line 10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Line 10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63" name="Line 10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Line 10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7340940" y="5030530"/>
            <a:ext cx="1047750" cy="958850"/>
            <a:chOff x="2803" y="3435"/>
            <a:chExt cx="660" cy="604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4" name="Text Box 1078"/>
          <p:cNvSpPr txBox="1">
            <a:spLocks noChangeArrowheads="1"/>
          </p:cNvSpPr>
          <p:nvPr/>
        </p:nvSpPr>
        <p:spPr bwMode="auto">
          <a:xfrm>
            <a:off x="6218578" y="5479792"/>
            <a:ext cx="1385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i="1" dirty="0">
                <a:solidFill>
                  <a:srgbClr val="333333"/>
                </a:solidFill>
              </a:rPr>
              <a:t>strong B-field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612278" y="1680905"/>
            <a:ext cx="1047750" cy="958850"/>
            <a:chOff x="2803" y="3435"/>
            <a:chExt cx="660" cy="604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6" name="Text Box 1082"/>
          <p:cNvSpPr txBox="1">
            <a:spLocks noChangeArrowheads="1"/>
          </p:cNvSpPr>
          <p:nvPr/>
        </p:nvSpPr>
        <p:spPr bwMode="auto">
          <a:xfrm>
            <a:off x="7745753" y="1726942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i="1" dirty="0">
                <a:solidFill>
                  <a:srgbClr val="333333"/>
                </a:solidFill>
              </a:rPr>
              <a:t>weak   B-field</a:t>
            </a:r>
          </a:p>
        </p:txBody>
      </p:sp>
      <p:sp>
        <p:nvSpPr>
          <p:cNvPr id="633" name="Text Box 3"/>
          <p:cNvSpPr txBox="1">
            <a:spLocks noChangeArrowheads="1"/>
          </p:cNvSpPr>
          <p:nvPr/>
        </p:nvSpPr>
        <p:spPr bwMode="auto">
          <a:xfrm>
            <a:off x="350368" y="1450073"/>
            <a:ext cx="53090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A wire in a loop has as stronger magnetic field inside the loop than outside…</a:t>
            </a:r>
          </a:p>
        </p:txBody>
      </p:sp>
    </p:spTree>
    <p:extLst>
      <p:ext uri="{BB962C8B-B14F-4D97-AF65-F5344CB8AC3E}">
        <p14:creationId xmlns:p14="http://schemas.microsoft.com/office/powerpoint/2010/main" val="3791019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electromagnet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1244" y="27307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75171" y="27307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5015013" y="2537522"/>
            <a:ext cx="2276475" cy="650384"/>
          </a:xfrm>
          <a:prstGeom prst="arc">
            <a:avLst>
              <a:gd name="adj1" fmla="val 10998114"/>
              <a:gd name="adj2" fmla="val 2140132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5267425" y="2941670"/>
            <a:ext cx="1771650" cy="593298"/>
          </a:xfrm>
          <a:prstGeom prst="arc">
            <a:avLst>
              <a:gd name="adj1" fmla="val 11393563"/>
              <a:gd name="adj2" fmla="val 20920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71244" y="338109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75171" y="338109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015013" y="3187906"/>
            <a:ext cx="2276475" cy="650384"/>
          </a:xfrm>
          <a:prstGeom prst="arc">
            <a:avLst>
              <a:gd name="adj1" fmla="val 10998114"/>
              <a:gd name="adj2" fmla="val 2140132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71244" y="40894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75171" y="40894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5015013" y="3896244"/>
            <a:ext cx="2276475" cy="650384"/>
          </a:xfrm>
          <a:prstGeom prst="arc">
            <a:avLst>
              <a:gd name="adj1" fmla="val 10998114"/>
              <a:gd name="adj2" fmla="val 2140132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71244" y="479776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75171" y="479776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5015013" y="4604582"/>
            <a:ext cx="2276475" cy="650384"/>
          </a:xfrm>
          <a:prstGeom prst="arc">
            <a:avLst>
              <a:gd name="adj1" fmla="val 10998114"/>
              <a:gd name="adj2" fmla="val 2140132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5267425" y="3600972"/>
            <a:ext cx="1771650" cy="593298"/>
          </a:xfrm>
          <a:prstGeom prst="arc">
            <a:avLst>
              <a:gd name="adj1" fmla="val 11393563"/>
              <a:gd name="adj2" fmla="val 20920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5265983" y="4300661"/>
            <a:ext cx="1771650" cy="593298"/>
          </a:xfrm>
          <a:prstGeom prst="arc">
            <a:avLst>
              <a:gd name="adj1" fmla="val 11393563"/>
              <a:gd name="adj2" fmla="val 20920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5270746" y="5019055"/>
            <a:ext cx="1771650" cy="593298"/>
          </a:xfrm>
          <a:prstGeom prst="arc">
            <a:avLst>
              <a:gd name="adj1" fmla="val 11393563"/>
              <a:gd name="adj2" fmla="val 20920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75171" y="54791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015013" y="5285957"/>
            <a:ext cx="2276475" cy="650384"/>
          </a:xfrm>
          <a:prstGeom prst="arc">
            <a:avLst>
              <a:gd name="adj1" fmla="val 15631008"/>
              <a:gd name="adj2" fmla="val 2140132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5270746" y="5700430"/>
            <a:ext cx="1771650" cy="593298"/>
          </a:xfrm>
          <a:prstGeom prst="arc">
            <a:avLst>
              <a:gd name="adj1" fmla="val 15455473"/>
              <a:gd name="adj2" fmla="val 2092025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2396" y="205778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4996165" y="1864600"/>
            <a:ext cx="2276475" cy="650384"/>
          </a:xfrm>
          <a:prstGeom prst="arc">
            <a:avLst>
              <a:gd name="adj1" fmla="val 10998114"/>
              <a:gd name="adj2" fmla="val 16663343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>
            <a:off x="5251898" y="2279073"/>
            <a:ext cx="1771650" cy="593298"/>
          </a:xfrm>
          <a:prstGeom prst="arc">
            <a:avLst>
              <a:gd name="adj1" fmla="val 11393563"/>
              <a:gd name="adj2" fmla="val 1680604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6178840" y="1864600"/>
            <a:ext cx="2057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78840" y="2279073"/>
            <a:ext cx="2057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64289" y="5285957"/>
            <a:ext cx="2057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64289" y="5700430"/>
            <a:ext cx="2057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5400000" flipV="1">
            <a:off x="-371913" y="3027715"/>
            <a:ext cx="4210363" cy="1567656"/>
            <a:chOff x="2466818" y="4186280"/>
            <a:chExt cx="4210363" cy="1531939"/>
          </a:xfrm>
        </p:grpSpPr>
        <p:pic>
          <p:nvPicPr>
            <p:cNvPr id="65" name="Picture 2" descr="http://s.hswstatic.com/gif/electromagnet-nail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15"/>
            <a:stretch/>
          </p:blipFill>
          <p:spPr bwMode="auto">
            <a:xfrm>
              <a:off x="2466818" y="4186280"/>
              <a:ext cx="4210363" cy="153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6130344" y="4952250"/>
              <a:ext cx="321971" cy="379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85753" y="4952250"/>
              <a:ext cx="321971" cy="379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 flipV="1">
            <a:off x="7272640" y="2071126"/>
            <a:ext cx="1313646" cy="21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034797" y="5517878"/>
            <a:ext cx="1313646" cy="21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0690C981-7DDE-4AB6-AFFE-34A9EF8ADA06}"/>
              </a:ext>
            </a:extLst>
          </p:cNvPr>
          <p:cNvSpPr/>
          <p:nvPr/>
        </p:nvSpPr>
        <p:spPr>
          <a:xfrm rot="16200000">
            <a:off x="4976294" y="1987825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CA10F56-92C9-476A-96C4-E47E2E057088}"/>
              </a:ext>
            </a:extLst>
          </p:cNvPr>
          <p:cNvSpPr/>
          <p:nvPr/>
        </p:nvSpPr>
        <p:spPr>
          <a:xfrm rot="5400000">
            <a:off x="4712860" y="2005827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E8E6887-48E9-43F9-8F0E-159816FAB0E6}"/>
              </a:ext>
            </a:extLst>
          </p:cNvPr>
          <p:cNvSpPr/>
          <p:nvPr/>
        </p:nvSpPr>
        <p:spPr>
          <a:xfrm rot="16200000">
            <a:off x="4976294" y="2663399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73FC32E-BE46-4BDD-AE9A-5C32A6CA1220}"/>
              </a:ext>
            </a:extLst>
          </p:cNvPr>
          <p:cNvSpPr/>
          <p:nvPr/>
        </p:nvSpPr>
        <p:spPr>
          <a:xfrm rot="5400000">
            <a:off x="4712860" y="2681401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6F98D64-2920-4D47-ABF7-F83E466CBD36}"/>
              </a:ext>
            </a:extLst>
          </p:cNvPr>
          <p:cNvSpPr/>
          <p:nvPr/>
        </p:nvSpPr>
        <p:spPr>
          <a:xfrm rot="16200000">
            <a:off x="4989203" y="3302050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28737A83-865A-48F9-99F7-395E9E1DE5E1}"/>
              </a:ext>
            </a:extLst>
          </p:cNvPr>
          <p:cNvSpPr/>
          <p:nvPr/>
        </p:nvSpPr>
        <p:spPr>
          <a:xfrm rot="5400000">
            <a:off x="4725769" y="3320052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4354F54B-7178-4B37-B4C0-BD48D9B6DE1B}"/>
              </a:ext>
            </a:extLst>
          </p:cNvPr>
          <p:cNvSpPr/>
          <p:nvPr/>
        </p:nvSpPr>
        <p:spPr>
          <a:xfrm rot="16200000">
            <a:off x="4997698" y="4014527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9F6A2C0C-7B1E-4221-BC3B-0874BB286BDD}"/>
              </a:ext>
            </a:extLst>
          </p:cNvPr>
          <p:cNvSpPr/>
          <p:nvPr/>
        </p:nvSpPr>
        <p:spPr>
          <a:xfrm rot="5400000">
            <a:off x="4734264" y="4032529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0CDE95F-ECF5-4C63-9160-E9EF4889EBDE}"/>
              </a:ext>
            </a:extLst>
          </p:cNvPr>
          <p:cNvSpPr/>
          <p:nvPr/>
        </p:nvSpPr>
        <p:spPr>
          <a:xfrm rot="16200000">
            <a:off x="4976294" y="4736366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DDDE34AF-3E19-4EA2-B81D-F6E49928018F}"/>
              </a:ext>
            </a:extLst>
          </p:cNvPr>
          <p:cNvSpPr/>
          <p:nvPr/>
        </p:nvSpPr>
        <p:spPr>
          <a:xfrm rot="5400000">
            <a:off x="4712860" y="4754368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4015A6A7-E221-4D03-BC2D-EE53357A0105}"/>
              </a:ext>
            </a:extLst>
          </p:cNvPr>
          <p:cNvSpPr/>
          <p:nvPr/>
        </p:nvSpPr>
        <p:spPr>
          <a:xfrm rot="5400000" flipV="1">
            <a:off x="6901650" y="5420656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C53F8028-2772-458A-8FB9-A07829FAF801}"/>
              </a:ext>
            </a:extLst>
          </p:cNvPr>
          <p:cNvSpPr/>
          <p:nvPr/>
        </p:nvSpPr>
        <p:spPr>
          <a:xfrm rot="16200000" flipV="1">
            <a:off x="6638216" y="5438658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3C3E4D49-6E1A-4FF3-B087-6DB0857F19E7}"/>
              </a:ext>
            </a:extLst>
          </p:cNvPr>
          <p:cNvSpPr/>
          <p:nvPr/>
        </p:nvSpPr>
        <p:spPr>
          <a:xfrm rot="5400000" flipV="1">
            <a:off x="6896887" y="4733454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41568E15-8281-4223-9C2C-42B74F4C2314}"/>
              </a:ext>
            </a:extLst>
          </p:cNvPr>
          <p:cNvSpPr/>
          <p:nvPr/>
        </p:nvSpPr>
        <p:spPr>
          <a:xfrm rot="16200000" flipV="1">
            <a:off x="6633453" y="4751456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E6937B14-3D2D-4073-9206-3B043DEFF601}"/>
              </a:ext>
            </a:extLst>
          </p:cNvPr>
          <p:cNvSpPr/>
          <p:nvPr/>
        </p:nvSpPr>
        <p:spPr>
          <a:xfrm rot="5400000" flipV="1">
            <a:off x="6894430" y="4042434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C1EBECB-B362-48CD-9725-410A461C7103}"/>
              </a:ext>
            </a:extLst>
          </p:cNvPr>
          <p:cNvSpPr/>
          <p:nvPr/>
        </p:nvSpPr>
        <p:spPr>
          <a:xfrm rot="16200000" flipV="1">
            <a:off x="6630996" y="4060436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735A6085-6B6E-40E4-9C6D-331CBF6ECDE8}"/>
              </a:ext>
            </a:extLst>
          </p:cNvPr>
          <p:cNvSpPr/>
          <p:nvPr/>
        </p:nvSpPr>
        <p:spPr>
          <a:xfrm rot="5400000" flipV="1">
            <a:off x="6901650" y="3323167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13322F36-2019-4B3C-BB02-893B8E025FA4}"/>
              </a:ext>
            </a:extLst>
          </p:cNvPr>
          <p:cNvSpPr/>
          <p:nvPr/>
        </p:nvSpPr>
        <p:spPr>
          <a:xfrm rot="16200000" flipV="1">
            <a:off x="6638216" y="3341169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A9399CDB-8C58-4111-994B-D0342318D810}"/>
              </a:ext>
            </a:extLst>
          </p:cNvPr>
          <p:cNvSpPr/>
          <p:nvPr/>
        </p:nvSpPr>
        <p:spPr>
          <a:xfrm rot="5400000" flipV="1">
            <a:off x="6894430" y="2658596"/>
            <a:ext cx="684290" cy="552688"/>
          </a:xfrm>
          <a:prstGeom prst="arc">
            <a:avLst>
              <a:gd name="adj1" fmla="val 1592710"/>
              <a:gd name="adj2" fmla="val 8522657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F9862B76-4D69-4F16-80DF-A7FD9E44FABF}"/>
              </a:ext>
            </a:extLst>
          </p:cNvPr>
          <p:cNvSpPr/>
          <p:nvPr/>
        </p:nvSpPr>
        <p:spPr>
          <a:xfrm rot="16200000" flipV="1">
            <a:off x="6630996" y="2676598"/>
            <a:ext cx="684290" cy="552686"/>
          </a:xfrm>
          <a:prstGeom prst="arc">
            <a:avLst>
              <a:gd name="adj1" fmla="val 1470495"/>
              <a:gd name="adj2" fmla="val 9076030"/>
            </a:avLst>
          </a:prstGeom>
          <a:ln w="57150" cap="rnd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84EFB6-8842-4EBA-BF9C-518865BBDC71}"/>
              </a:ext>
            </a:extLst>
          </p:cNvPr>
          <p:cNvCxnSpPr/>
          <p:nvPr/>
        </p:nvCxnSpPr>
        <p:spPr>
          <a:xfrm flipV="1">
            <a:off x="6191830" y="1800111"/>
            <a:ext cx="0" cy="4116614"/>
          </a:xfrm>
          <a:prstGeom prst="straightConnector1">
            <a:avLst/>
          </a:prstGeom>
          <a:ln w="254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28B803AF-FAC9-4402-922F-6FD8650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27377" y="1622546"/>
            <a:ext cx="924722" cy="92472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E24F3D2-A4AE-41A6-AB3B-1338D7D1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60375" y="5072357"/>
            <a:ext cx="924722" cy="9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4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2" grpId="0" animBg="1"/>
      <p:bldP spid="46" grpId="0" animBg="1"/>
      <p:bldP spid="47" grpId="0" animBg="1"/>
      <p:bldP spid="51" grpId="0" animBg="1"/>
      <p:bldP spid="56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3809">
            <a:off x="1375682" y="2285659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Line 76"/>
          <p:cNvSpPr>
            <a:spLocks noChangeShapeType="1"/>
          </p:cNvSpPr>
          <p:nvPr/>
        </p:nvSpPr>
        <p:spPr bwMode="auto">
          <a:xfrm>
            <a:off x="1467757" y="3287372"/>
            <a:ext cx="0" cy="474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1324884" y="2861922"/>
            <a:ext cx="1781176" cy="312737"/>
            <a:chOff x="1656" y="2062"/>
            <a:chExt cx="1122" cy="197"/>
          </a:xfrm>
        </p:grpSpPr>
        <p:grpSp>
          <p:nvGrpSpPr>
            <p:cNvPr id="184" name="Group 183"/>
            <p:cNvGrpSpPr>
              <a:grpSpLocks/>
            </p:cNvGrpSpPr>
            <p:nvPr/>
          </p:nvGrpSpPr>
          <p:grpSpPr bwMode="auto">
            <a:xfrm>
              <a:off x="1656" y="2062"/>
              <a:ext cx="1122" cy="197"/>
              <a:chOff x="1656" y="2062"/>
              <a:chExt cx="1122" cy="197"/>
            </a:xfrm>
          </p:grpSpPr>
          <p:grpSp>
            <p:nvGrpSpPr>
              <p:cNvPr id="186" name="Group 185"/>
              <p:cNvGrpSpPr>
                <a:grpSpLocks/>
              </p:cNvGrpSpPr>
              <p:nvPr/>
            </p:nvGrpSpPr>
            <p:grpSpPr bwMode="auto">
              <a:xfrm>
                <a:off x="1803" y="2062"/>
                <a:ext cx="851" cy="2"/>
                <a:chOff x="1780" y="1847"/>
                <a:chExt cx="851" cy="2"/>
              </a:xfrm>
            </p:grpSpPr>
            <p:sp>
              <p:nvSpPr>
                <p:cNvPr id="18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1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1656" y="2062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85" name="Line 77"/>
            <p:cNvSpPr>
              <a:spLocks noChangeShapeType="1"/>
            </p:cNvSpPr>
            <p:nvPr/>
          </p:nvSpPr>
          <p:spPr bwMode="auto">
            <a:xfrm>
              <a:off x="2175" y="2259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1250270" y="2165018"/>
            <a:ext cx="1781176" cy="314326"/>
            <a:chOff x="1609" y="1623"/>
            <a:chExt cx="1122" cy="198"/>
          </a:xfrm>
        </p:grpSpPr>
        <p:grpSp>
          <p:nvGrpSpPr>
            <p:cNvPr id="173" name="Group 172"/>
            <p:cNvGrpSpPr>
              <a:grpSpLocks/>
            </p:cNvGrpSpPr>
            <p:nvPr/>
          </p:nvGrpSpPr>
          <p:grpSpPr bwMode="auto">
            <a:xfrm>
              <a:off x="1609" y="1624"/>
              <a:ext cx="1122" cy="197"/>
              <a:chOff x="1609" y="1624"/>
              <a:chExt cx="1122" cy="197"/>
            </a:xfrm>
          </p:grpSpPr>
          <p:grpSp>
            <p:nvGrpSpPr>
              <p:cNvPr id="175" name="Group 174"/>
              <p:cNvGrpSpPr>
                <a:grpSpLocks/>
              </p:cNvGrpSpPr>
              <p:nvPr/>
            </p:nvGrpSpPr>
            <p:grpSpPr bwMode="auto">
              <a:xfrm>
                <a:off x="1763" y="1818"/>
                <a:ext cx="851" cy="2"/>
                <a:chOff x="1780" y="1847"/>
                <a:chExt cx="851" cy="2"/>
              </a:xfrm>
            </p:grpSpPr>
            <p:sp>
              <p:nvSpPr>
                <p:cNvPr id="17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9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 flipV="1">
                <a:off x="1609" y="1624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4" name="Line 78"/>
            <p:cNvSpPr>
              <a:spLocks noChangeShapeType="1"/>
            </p:cNvSpPr>
            <p:nvPr/>
          </p:nvSpPr>
          <p:spPr bwMode="auto">
            <a:xfrm>
              <a:off x="2109" y="1623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1134384" y="2790484"/>
            <a:ext cx="2178051" cy="725488"/>
            <a:chOff x="2306" y="2061"/>
            <a:chExt cx="1372" cy="457"/>
          </a:xfrm>
        </p:grpSpPr>
        <p:grpSp>
          <p:nvGrpSpPr>
            <p:cNvPr id="163" name="Group 162"/>
            <p:cNvGrpSpPr>
              <a:grpSpLocks/>
            </p:cNvGrpSpPr>
            <p:nvPr/>
          </p:nvGrpSpPr>
          <p:grpSpPr bwMode="auto">
            <a:xfrm>
              <a:off x="2578" y="2063"/>
              <a:ext cx="851" cy="2"/>
              <a:chOff x="1780" y="1847"/>
              <a:chExt cx="851" cy="2"/>
            </a:xfrm>
          </p:grpSpPr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8" name="Line 48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Line 49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0" name="Line 50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Line 51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2" name="Line 52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306" y="2061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5" name="Line 83"/>
            <p:cNvSpPr>
              <a:spLocks noChangeShapeType="1"/>
            </p:cNvSpPr>
            <p:nvPr/>
          </p:nvSpPr>
          <p:spPr bwMode="auto">
            <a:xfrm>
              <a:off x="2991" y="251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1088346" y="1811000"/>
            <a:ext cx="2178051" cy="725488"/>
            <a:chOff x="2277" y="1444"/>
            <a:chExt cx="1372" cy="457"/>
          </a:xfrm>
        </p:grpSpPr>
        <p:grpSp>
          <p:nvGrpSpPr>
            <p:cNvPr id="153" name="Group 152"/>
            <p:cNvGrpSpPr>
              <a:grpSpLocks/>
            </p:cNvGrpSpPr>
            <p:nvPr/>
          </p:nvGrpSpPr>
          <p:grpSpPr bwMode="auto">
            <a:xfrm>
              <a:off x="2550" y="1897"/>
              <a:ext cx="851" cy="2"/>
              <a:chOff x="1780" y="1847"/>
              <a:chExt cx="851" cy="2"/>
            </a:xfrm>
          </p:grpSpPr>
          <p:sp>
            <p:nvSpPr>
              <p:cNvPr id="156" name="Line 13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Line 14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Line 15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Line 16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Line 17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Line 18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Line 19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4" name="Freeform 153"/>
            <p:cNvSpPr>
              <a:spLocks/>
            </p:cNvSpPr>
            <p:nvPr/>
          </p:nvSpPr>
          <p:spPr bwMode="auto">
            <a:xfrm flipV="1">
              <a:off x="2277" y="1444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55" name="Line 85"/>
            <p:cNvSpPr>
              <a:spLocks noChangeShapeType="1"/>
            </p:cNvSpPr>
            <p:nvPr/>
          </p:nvSpPr>
          <p:spPr bwMode="auto">
            <a:xfrm>
              <a:off x="2857" y="1452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812120" y="2115803"/>
            <a:ext cx="2806701" cy="485776"/>
            <a:chOff x="2103" y="1636"/>
            <a:chExt cx="1768" cy="306"/>
          </a:xfrm>
        </p:grpSpPr>
        <p:grpSp>
          <p:nvGrpSpPr>
            <p:cNvPr id="141" name="Group 140"/>
            <p:cNvGrpSpPr>
              <a:grpSpLocks/>
            </p:cNvGrpSpPr>
            <p:nvPr/>
          </p:nvGrpSpPr>
          <p:grpSpPr bwMode="auto">
            <a:xfrm>
              <a:off x="2563" y="1940"/>
              <a:ext cx="851" cy="2"/>
              <a:chOff x="1780" y="1847"/>
              <a:chExt cx="851" cy="2"/>
            </a:xfrm>
          </p:grpSpPr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Line 23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Line 24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" name="Line 25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Line 26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Line 27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Line 28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410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 flipH="1">
              <a:off x="2103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4" name="Line 92"/>
            <p:cNvSpPr>
              <a:spLocks noChangeShapeType="1"/>
            </p:cNvSpPr>
            <p:nvPr/>
          </p:nvSpPr>
          <p:spPr bwMode="auto">
            <a:xfrm rot="17630135" flipH="1">
              <a:off x="3797" y="1693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5" name="Line 93"/>
            <p:cNvSpPr>
              <a:spLocks noChangeShapeType="1"/>
            </p:cNvSpPr>
            <p:nvPr/>
          </p:nvSpPr>
          <p:spPr bwMode="auto">
            <a:xfrm rot="3818577" flipH="1">
              <a:off x="2086" y="1698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848633" y="2719053"/>
            <a:ext cx="2797176" cy="493713"/>
            <a:chOff x="2126" y="2016"/>
            <a:chExt cx="1762" cy="311"/>
          </a:xfrm>
        </p:grpSpPr>
        <p:grpSp>
          <p:nvGrpSpPr>
            <p:cNvPr id="129" name="Group 128"/>
            <p:cNvGrpSpPr>
              <a:grpSpLocks/>
            </p:cNvGrpSpPr>
            <p:nvPr/>
          </p:nvGrpSpPr>
          <p:grpSpPr bwMode="auto">
            <a:xfrm>
              <a:off x="2577" y="2020"/>
              <a:ext cx="851" cy="2"/>
              <a:chOff x="1780" y="1847"/>
              <a:chExt cx="851" cy="2"/>
            </a:xfrm>
          </p:grpSpPr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Line 39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Line 40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Line 41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Line 42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Line 43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0" name="Line 44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0" name="Freeform 129"/>
            <p:cNvSpPr>
              <a:spLocks/>
            </p:cNvSpPr>
            <p:nvPr/>
          </p:nvSpPr>
          <p:spPr bwMode="auto">
            <a:xfrm flipV="1">
              <a:off x="3427" y="201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 flipH="1" flipV="1">
              <a:off x="2126" y="2022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2" name="Line 94"/>
            <p:cNvSpPr>
              <a:spLocks noChangeShapeType="1"/>
            </p:cNvSpPr>
            <p:nvPr/>
          </p:nvSpPr>
          <p:spPr bwMode="auto">
            <a:xfrm rot="3969865" flipH="1" flipV="1">
              <a:off x="3816" y="2266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3" name="Line 95"/>
            <p:cNvSpPr>
              <a:spLocks noChangeShapeType="1"/>
            </p:cNvSpPr>
            <p:nvPr/>
          </p:nvSpPr>
          <p:spPr bwMode="auto">
            <a:xfrm rot="-3818577" flipH="1" flipV="1">
              <a:off x="2105" y="2271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18" name="Text Box 101"/>
          <p:cNvSpPr txBox="1">
            <a:spLocks noChangeArrowheads="1"/>
          </p:cNvSpPr>
          <p:nvPr/>
        </p:nvSpPr>
        <p:spPr bwMode="auto">
          <a:xfrm>
            <a:off x="424769" y="2453934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b="1"/>
              <a:t>N</a:t>
            </a:r>
          </a:p>
        </p:txBody>
      </p:sp>
      <p:sp>
        <p:nvSpPr>
          <p:cNvPr id="119" name="Text Box 102"/>
          <p:cNvSpPr txBox="1">
            <a:spLocks noChangeArrowheads="1"/>
          </p:cNvSpPr>
          <p:nvPr/>
        </p:nvSpPr>
        <p:spPr bwMode="auto">
          <a:xfrm>
            <a:off x="3591832" y="2444409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b="1"/>
              <a:t>S</a:t>
            </a:r>
          </a:p>
        </p:txBody>
      </p:sp>
      <p:pic>
        <p:nvPicPr>
          <p:cNvPr id="197" name="Picture 196" descr="solen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044" y="1595747"/>
            <a:ext cx="3816348" cy="285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 Applications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coasterimage.com/wp-content/uploads/2012/05/steelveno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1680906"/>
            <a:ext cx="3823997" cy="25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2.wikia.nocookie.net/__cb20111220015658/disney/images/8/8c/Mag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91" y="4378816"/>
            <a:ext cx="2525001" cy="18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lassmagazine.com/files/u15/hw_0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9" y="3400023"/>
            <a:ext cx="2235704" cy="27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oasterville.com/wp-content/uploads/toast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3291" r="15754" b="10885"/>
          <a:stretch/>
        </p:blipFill>
        <p:spPr bwMode="auto">
          <a:xfrm>
            <a:off x="6730430" y="1680906"/>
            <a:ext cx="2034863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dn2.ubergizmo.com/wp-content/uploads/2012/07/03-EKOCYCLE-Beats-headpho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63" y="3902725"/>
            <a:ext cx="2665610" cy="2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chinaprivatetravel.com/images/attractions/shanghai-maglev-t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8" y="1669969"/>
            <a:ext cx="2258391" cy="1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5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magnetic field">
            <a:extLst>
              <a:ext uri="{FF2B5EF4-FFF2-40B4-BE49-F238E27FC236}">
                <a16:creationId xmlns:a16="http://schemas.microsoft.com/office/drawing/2014/main" id="{F502F8BC-564E-412C-9C36-2DF57EC0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8" y="1783366"/>
            <a:ext cx="7822915" cy="44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in the Field Lines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A2FE27-949C-493B-8C39-7AA542EB9E3F}"/>
              </a:ext>
            </a:extLst>
          </p:cNvPr>
          <p:cNvGraphicFramePr>
            <a:graphicFrameLocks noGrp="1"/>
          </p:cNvGraphicFramePr>
          <p:nvPr/>
        </p:nvGraphicFramePr>
        <p:xfrm>
          <a:off x="3121379" y="3494357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A84A9A6-B287-4248-9C18-4A333A98B750}"/>
              </a:ext>
            </a:extLst>
          </p:cNvPr>
          <p:cNvSpPr/>
          <p:nvPr/>
        </p:nvSpPr>
        <p:spPr>
          <a:xfrm>
            <a:off x="2608019" y="2815484"/>
            <a:ext cx="720436" cy="67887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7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and Study Electromagnets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79917" y="1531726"/>
            <a:ext cx="87334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Explore what factors can be changed to increase the strength of an electromagnet</a:t>
            </a:r>
          </a:p>
        </p:txBody>
      </p:sp>
      <p:pic>
        <p:nvPicPr>
          <p:cNvPr id="1026" name="Picture 2" descr="http://physicsatweb.com/db/uploads/images/electromag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2" y="2731780"/>
            <a:ext cx="6206589" cy="33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00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of Interaction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80062" y="11515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8605" y="1720975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55622" y="1720975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18605" y="3403907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255622" y="3403907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S               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8605" y="5060713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S               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55622" y="5060713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0" y="2991394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64602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FEF5B94-7E97-4DA8-AB7F-DF6DBFACF4D3}"/>
              </a:ext>
            </a:extLst>
          </p:cNvPr>
          <p:cNvGrpSpPr/>
          <p:nvPr/>
        </p:nvGrpSpPr>
        <p:grpSpPr>
          <a:xfrm>
            <a:off x="3749040" y="2164702"/>
            <a:ext cx="1506582" cy="0"/>
            <a:chOff x="3749040" y="2164702"/>
            <a:chExt cx="1506582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3296040-084A-47B1-BB31-5AF1B0A04928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2164702"/>
              <a:ext cx="627017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57B400A-9B45-401C-9DC6-F90B540F57CA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05" y="2164702"/>
              <a:ext cx="627017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B866E2-23D4-41C3-8B5F-7396E1FEB032}"/>
              </a:ext>
            </a:extLst>
          </p:cNvPr>
          <p:cNvCxnSpPr>
            <a:cxnSpLocks/>
          </p:cNvCxnSpPr>
          <p:nvPr/>
        </p:nvCxnSpPr>
        <p:spPr>
          <a:xfrm>
            <a:off x="8186057" y="3856653"/>
            <a:ext cx="62701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E22FB0-007F-48D6-BCEF-978DA6DFE21E}"/>
              </a:ext>
            </a:extLst>
          </p:cNvPr>
          <p:cNvCxnSpPr>
            <a:cxnSpLocks/>
          </p:cNvCxnSpPr>
          <p:nvPr/>
        </p:nvCxnSpPr>
        <p:spPr>
          <a:xfrm>
            <a:off x="191588" y="3856653"/>
            <a:ext cx="627017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48B2C4-E871-4923-B474-734E5D2CA64C}"/>
              </a:ext>
            </a:extLst>
          </p:cNvPr>
          <p:cNvCxnSpPr>
            <a:cxnSpLocks/>
          </p:cNvCxnSpPr>
          <p:nvPr/>
        </p:nvCxnSpPr>
        <p:spPr>
          <a:xfrm>
            <a:off x="8183076" y="5501951"/>
            <a:ext cx="62701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156C75-DB26-4D46-B2D4-52A718926236}"/>
              </a:ext>
            </a:extLst>
          </p:cNvPr>
          <p:cNvCxnSpPr>
            <a:cxnSpLocks/>
          </p:cNvCxnSpPr>
          <p:nvPr/>
        </p:nvCxnSpPr>
        <p:spPr>
          <a:xfrm>
            <a:off x="188607" y="5501951"/>
            <a:ext cx="627017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81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 Magnets in Half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71009" y="1401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440" y="1553162"/>
            <a:ext cx="8445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Poles cannot be isolated – a magnet cannot be broken to get a separate north and south pole. Instead, it creates two magnets, each with a north and south pole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6627" y="3670545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61309B-B1C8-4464-9B25-654F125F9ADF}"/>
              </a:ext>
            </a:extLst>
          </p:cNvPr>
          <p:cNvCxnSpPr>
            <a:cxnSpLocks/>
          </p:cNvCxnSpPr>
          <p:nvPr/>
        </p:nvCxnSpPr>
        <p:spPr>
          <a:xfrm flipH="1">
            <a:off x="2176765" y="3264170"/>
            <a:ext cx="300575" cy="17049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220A71-A470-4605-B2E4-2855AEC85561}"/>
              </a:ext>
            </a:extLst>
          </p:cNvPr>
          <p:cNvSpPr/>
          <p:nvPr/>
        </p:nvSpPr>
        <p:spPr>
          <a:xfrm>
            <a:off x="2421844" y="36917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06CF7-88E6-45F5-8081-0FD70475B2AF}"/>
              </a:ext>
            </a:extLst>
          </p:cNvPr>
          <p:cNvSpPr/>
          <p:nvPr/>
        </p:nvSpPr>
        <p:spPr>
          <a:xfrm>
            <a:off x="1771009" y="3699120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59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34FADA-65FF-4595-86DC-92BE118B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-247"/>
          <a:stretch/>
        </p:blipFill>
        <p:spPr>
          <a:xfrm>
            <a:off x="222959" y="3856008"/>
            <a:ext cx="3400900" cy="2307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Domains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71009" y="1401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7062" y="1967230"/>
            <a:ext cx="4876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In order for a material with domains to become magnetic, the domains have to be aligned by an external magnetic field.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If enough of a materials domains become aligned, the material forms a magnetic dipole and becomes a permanent magnet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753"/>
          <a:stretch/>
        </p:blipFill>
        <p:spPr>
          <a:xfrm>
            <a:off x="222959" y="1548821"/>
            <a:ext cx="3400900" cy="23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76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gnetic field">
            <a:extLst>
              <a:ext uri="{FF2B5EF4-FFF2-40B4-BE49-F238E27FC236}">
                <a16:creationId xmlns:a16="http://schemas.microsoft.com/office/drawing/2014/main" id="{E997D066-2575-4F9A-A11B-12B8DAEC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97" y="2063054"/>
            <a:ext cx="6231358" cy="3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71009" y="1401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440" y="1553162"/>
            <a:ext cx="8445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Magnetic field lines point from _________ to _________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21379" y="3308235"/>
          <a:ext cx="2930435" cy="830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0435">
                  <a:extLst>
                    <a:ext uri="{9D8B030D-6E8A-4147-A177-3AD203B41FA5}">
                      <a16:colId xmlns:a16="http://schemas.microsoft.com/office/drawing/2014/main" val="1577276966"/>
                    </a:ext>
                  </a:extLst>
                </a:gridCol>
              </a:tblGrid>
              <a:tr h="83083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+mj-lt"/>
                        </a:rPr>
                        <a:t>N               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1275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3959" y="5690966"/>
            <a:ext cx="8445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 compass would align with these field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5E75B-41BF-440E-91FE-AAB9AA0996C4}"/>
              </a:ext>
            </a:extLst>
          </p:cNvPr>
          <p:cNvSpPr txBox="1"/>
          <p:nvPr/>
        </p:nvSpPr>
        <p:spPr>
          <a:xfrm>
            <a:off x="5019675" y="1383379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North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F4507-B981-4607-99B5-2BB4C6CC714D}"/>
              </a:ext>
            </a:extLst>
          </p:cNvPr>
          <p:cNvSpPr txBox="1"/>
          <p:nvPr/>
        </p:nvSpPr>
        <p:spPr>
          <a:xfrm>
            <a:off x="7077075" y="138426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36163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B-Field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71009" y="1401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440" y="1553162"/>
            <a:ext cx="8445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B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3200" dirty="0">
                <a:latin typeface="+mj-lt"/>
                <a:sym typeface="Wingdings" panose="05000000000000000000" pitchFamily="2" charset="2"/>
              </a:rPr>
              <a:t></a:t>
            </a:r>
            <a:endParaRPr lang="en-US" alt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http://sciphile.org/sites/default/files/users/guy/media/BarMagnetWithField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" y="2322603"/>
            <a:ext cx="5159878" cy="39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95226" y="4537407"/>
          <a:ext cx="2968487" cy="1504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386898992"/>
                    </a:ext>
                  </a:extLst>
                </a:gridCol>
              </a:tblGrid>
              <a:tr h="4454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72150"/>
                  </a:ext>
                </a:extLst>
              </a:tr>
              <a:tr h="986771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2489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C756DC-D1BC-4A19-98A2-760F0CE1C0AF}"/>
              </a:ext>
            </a:extLst>
          </p:cNvPr>
          <p:cNvSpPr txBox="1"/>
          <p:nvPr/>
        </p:nvSpPr>
        <p:spPr>
          <a:xfrm>
            <a:off x="5795226" y="5056508"/>
            <a:ext cx="3100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Tesla [T]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6DF6E2-31E0-44E8-94F6-8C913B735AD8}"/>
              </a:ext>
            </a:extLst>
          </p:cNvPr>
          <p:cNvSpPr/>
          <p:nvPr/>
        </p:nvSpPr>
        <p:spPr>
          <a:xfrm>
            <a:off x="1194048" y="1583939"/>
            <a:ext cx="6320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Magnetic Field Strength</a:t>
            </a:r>
            <a:r>
              <a:rPr lang="en-US" alt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endParaRPr lang="en-US" altLang="en-U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Image result for 9 volt battery"/>
          <p:cNvSpPr>
            <a:spLocks noChangeAspect="1" noChangeArrowheads="1"/>
          </p:cNvSpPr>
          <p:nvPr/>
        </p:nvSpPr>
        <p:spPr bwMode="auto">
          <a:xfrm>
            <a:off x="1771009" y="1401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8440" y="1553162"/>
            <a:ext cx="8445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 horseshoe magnet is just a bent bar magnet. The rules for magnetic fields still apply.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5057" y="3548400"/>
            <a:ext cx="488089" cy="1245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0695" y="3549989"/>
            <a:ext cx="488089" cy="1245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N</a:t>
            </a:r>
            <a:endParaRPr lang="en-US" dirty="0"/>
          </a:p>
        </p:txBody>
      </p:sp>
      <p:sp>
        <p:nvSpPr>
          <p:cNvPr id="11" name="Block Arc 10"/>
          <p:cNvSpPr/>
          <p:nvPr/>
        </p:nvSpPr>
        <p:spPr>
          <a:xfrm rot="10800000">
            <a:off x="3737914" y="3813004"/>
            <a:ext cx="1946366" cy="1943122"/>
          </a:xfrm>
          <a:prstGeom prst="blockArc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6191" y="3548399"/>
            <a:ext cx="488089" cy="1245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3" name="Block Arc 12"/>
          <p:cNvSpPr/>
          <p:nvPr/>
        </p:nvSpPr>
        <p:spPr>
          <a:xfrm rot="10800000">
            <a:off x="3493870" y="3814593"/>
            <a:ext cx="1946366" cy="1943122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1829" y="3548399"/>
            <a:ext cx="488089" cy="1245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60FB8-052C-4F74-8075-D055F5F6183C}"/>
              </a:ext>
            </a:extLst>
          </p:cNvPr>
          <p:cNvCxnSpPr/>
          <p:nvPr/>
        </p:nvCxnSpPr>
        <p:spPr>
          <a:xfrm>
            <a:off x="4283273" y="3615074"/>
            <a:ext cx="57745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1CA4DC-2A00-48CA-A470-9A8FBD558366}"/>
              </a:ext>
            </a:extLst>
          </p:cNvPr>
          <p:cNvCxnSpPr/>
          <p:nvPr/>
        </p:nvCxnSpPr>
        <p:spPr>
          <a:xfrm>
            <a:off x="4283273" y="3813004"/>
            <a:ext cx="57745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2A89E9-B130-4D09-8056-536A5BDD7428}"/>
              </a:ext>
            </a:extLst>
          </p:cNvPr>
          <p:cNvCxnSpPr/>
          <p:nvPr/>
        </p:nvCxnSpPr>
        <p:spPr>
          <a:xfrm>
            <a:off x="4283273" y="4024649"/>
            <a:ext cx="57745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F145AE-3999-4835-BE52-2D770DAAB2A1}"/>
              </a:ext>
            </a:extLst>
          </p:cNvPr>
          <p:cNvSpPr/>
          <p:nvPr/>
        </p:nvSpPr>
        <p:spPr>
          <a:xfrm>
            <a:off x="3996465" y="3287228"/>
            <a:ext cx="990597" cy="171135"/>
          </a:xfrm>
          <a:custGeom>
            <a:avLst/>
            <a:gdLst>
              <a:gd name="connsiteX0" fmla="*/ 0 w 962025"/>
              <a:gd name="connsiteY0" fmla="*/ 0 h 9165"/>
              <a:gd name="connsiteX1" fmla="*/ 962025 w 962025"/>
              <a:gd name="connsiteY1" fmla="*/ 0 h 9165"/>
              <a:gd name="connsiteX0" fmla="*/ 0 w 10297"/>
              <a:gd name="connsiteY0" fmla="*/ 10393 h 15478"/>
              <a:gd name="connsiteX1" fmla="*/ 10297 w 10297"/>
              <a:gd name="connsiteY1" fmla="*/ 0 h 15478"/>
              <a:gd name="connsiteX0" fmla="*/ 0 w 10297"/>
              <a:gd name="connsiteY0" fmla="*/ 82760 h 82759"/>
              <a:gd name="connsiteX1" fmla="*/ 10297 w 10297"/>
              <a:gd name="connsiteY1" fmla="*/ 72367 h 82759"/>
              <a:gd name="connsiteX0" fmla="*/ 0 w 10297"/>
              <a:gd name="connsiteY0" fmla="*/ 120922 h 120923"/>
              <a:gd name="connsiteX1" fmla="*/ 10297 w 10297"/>
              <a:gd name="connsiteY1" fmla="*/ 110529 h 120923"/>
              <a:gd name="connsiteX0" fmla="*/ 0 w 10297"/>
              <a:gd name="connsiteY0" fmla="*/ 155376 h 155376"/>
              <a:gd name="connsiteX1" fmla="*/ 10297 w 10297"/>
              <a:gd name="connsiteY1" fmla="*/ 144983 h 155376"/>
              <a:gd name="connsiteX0" fmla="*/ 0 w 10297"/>
              <a:gd name="connsiteY0" fmla="*/ 186722 h 186722"/>
              <a:gd name="connsiteX1" fmla="*/ 10297 w 10297"/>
              <a:gd name="connsiteY1" fmla="*/ 176329 h 1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7" h="186722">
                <a:moveTo>
                  <a:pt x="0" y="186722"/>
                </a:moveTo>
                <a:cubicBezTo>
                  <a:pt x="3696" y="-85215"/>
                  <a:pt x="7789" y="-34985"/>
                  <a:pt x="10297" y="176329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9C8EF-C373-49B1-8721-203A838A580B}"/>
              </a:ext>
            </a:extLst>
          </p:cNvPr>
          <p:cNvSpPr/>
          <p:nvPr/>
        </p:nvSpPr>
        <p:spPr>
          <a:xfrm>
            <a:off x="3787656" y="3013271"/>
            <a:ext cx="1408217" cy="450158"/>
          </a:xfrm>
          <a:custGeom>
            <a:avLst/>
            <a:gdLst>
              <a:gd name="connsiteX0" fmla="*/ 0 w 962025"/>
              <a:gd name="connsiteY0" fmla="*/ 0 h 9165"/>
              <a:gd name="connsiteX1" fmla="*/ 962025 w 962025"/>
              <a:gd name="connsiteY1" fmla="*/ 0 h 9165"/>
              <a:gd name="connsiteX0" fmla="*/ 0 w 10297"/>
              <a:gd name="connsiteY0" fmla="*/ 10393 h 15478"/>
              <a:gd name="connsiteX1" fmla="*/ 10297 w 10297"/>
              <a:gd name="connsiteY1" fmla="*/ 0 h 15478"/>
              <a:gd name="connsiteX0" fmla="*/ 0 w 10297"/>
              <a:gd name="connsiteY0" fmla="*/ 82760 h 82759"/>
              <a:gd name="connsiteX1" fmla="*/ 10297 w 10297"/>
              <a:gd name="connsiteY1" fmla="*/ 72367 h 82759"/>
              <a:gd name="connsiteX0" fmla="*/ 0 w 10297"/>
              <a:gd name="connsiteY0" fmla="*/ 120922 h 120923"/>
              <a:gd name="connsiteX1" fmla="*/ 10297 w 10297"/>
              <a:gd name="connsiteY1" fmla="*/ 110529 h 120923"/>
              <a:gd name="connsiteX0" fmla="*/ 0 w 10297"/>
              <a:gd name="connsiteY0" fmla="*/ 130064 h 130064"/>
              <a:gd name="connsiteX1" fmla="*/ 10297 w 10297"/>
              <a:gd name="connsiteY1" fmla="*/ 119671 h 130064"/>
              <a:gd name="connsiteX0" fmla="*/ 0 w 10297"/>
              <a:gd name="connsiteY0" fmla="*/ 132885 h 132885"/>
              <a:gd name="connsiteX1" fmla="*/ 10297 w 10297"/>
              <a:gd name="connsiteY1" fmla="*/ 122492 h 1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7" h="132885">
                <a:moveTo>
                  <a:pt x="0" y="132885"/>
                </a:moveTo>
                <a:cubicBezTo>
                  <a:pt x="3047" y="-78406"/>
                  <a:pt x="8368" y="-3724"/>
                  <a:pt x="10297" y="122492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B720B-9F2F-4897-8DCB-8615ED58A4CA}"/>
              </a:ext>
            </a:extLst>
          </p:cNvPr>
          <p:cNvSpPr/>
          <p:nvPr/>
        </p:nvSpPr>
        <p:spPr>
          <a:xfrm>
            <a:off x="3543612" y="2726869"/>
            <a:ext cx="1896306" cy="736558"/>
          </a:xfrm>
          <a:custGeom>
            <a:avLst/>
            <a:gdLst>
              <a:gd name="connsiteX0" fmla="*/ 0 w 962025"/>
              <a:gd name="connsiteY0" fmla="*/ 0 h 9165"/>
              <a:gd name="connsiteX1" fmla="*/ 962025 w 962025"/>
              <a:gd name="connsiteY1" fmla="*/ 0 h 9165"/>
              <a:gd name="connsiteX0" fmla="*/ 0 w 10297"/>
              <a:gd name="connsiteY0" fmla="*/ 10393 h 15478"/>
              <a:gd name="connsiteX1" fmla="*/ 10297 w 10297"/>
              <a:gd name="connsiteY1" fmla="*/ 0 h 15478"/>
              <a:gd name="connsiteX0" fmla="*/ 0 w 10297"/>
              <a:gd name="connsiteY0" fmla="*/ 82760 h 82759"/>
              <a:gd name="connsiteX1" fmla="*/ 10297 w 10297"/>
              <a:gd name="connsiteY1" fmla="*/ 72367 h 82759"/>
              <a:gd name="connsiteX0" fmla="*/ 0 w 10297"/>
              <a:gd name="connsiteY0" fmla="*/ 120922 h 120923"/>
              <a:gd name="connsiteX1" fmla="*/ 10297 w 10297"/>
              <a:gd name="connsiteY1" fmla="*/ 110529 h 120923"/>
              <a:gd name="connsiteX0" fmla="*/ 0 w 10297"/>
              <a:gd name="connsiteY0" fmla="*/ 120922 h 120922"/>
              <a:gd name="connsiteX1" fmla="*/ 10297 w 10297"/>
              <a:gd name="connsiteY1" fmla="*/ 110529 h 120922"/>
              <a:gd name="connsiteX0" fmla="*/ 0 w 10297"/>
              <a:gd name="connsiteY0" fmla="*/ 128496 h 128496"/>
              <a:gd name="connsiteX1" fmla="*/ 10297 w 10297"/>
              <a:gd name="connsiteY1" fmla="*/ 118103 h 128496"/>
              <a:gd name="connsiteX0" fmla="*/ 0 w 10297"/>
              <a:gd name="connsiteY0" fmla="*/ 128496 h 128496"/>
              <a:gd name="connsiteX1" fmla="*/ 10297 w 10297"/>
              <a:gd name="connsiteY1" fmla="*/ 118103 h 12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97" h="128496">
                <a:moveTo>
                  <a:pt x="0" y="128496"/>
                </a:moveTo>
                <a:cubicBezTo>
                  <a:pt x="2282" y="-60301"/>
                  <a:pt x="8531" y="-21280"/>
                  <a:pt x="10297" y="118103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79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is a Magnet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02" y="1926476"/>
            <a:ext cx="3905795" cy="38676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0AC53B-CAB8-4F18-8F47-D7332CC200E9}"/>
              </a:ext>
            </a:extLst>
          </p:cNvPr>
          <p:cNvGrpSpPr/>
          <p:nvPr/>
        </p:nvGrpSpPr>
        <p:grpSpPr>
          <a:xfrm>
            <a:off x="3914131" y="1497535"/>
            <a:ext cx="1344933" cy="4725573"/>
            <a:chOff x="5839181" y="441718"/>
            <a:chExt cx="1652008" cy="58045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0189D0-90B9-4FC3-8A30-B15676EF92FD}"/>
                </a:ext>
              </a:extLst>
            </p:cNvPr>
            <p:cNvSpPr/>
            <p:nvPr/>
          </p:nvSpPr>
          <p:spPr>
            <a:xfrm rot="16675262">
              <a:off x="3752376" y="2734328"/>
              <a:ext cx="5804514" cy="1219293"/>
            </a:xfrm>
            <a:prstGeom prst="rect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A6CEB2-04DB-4441-ACC1-3615B13D806B}"/>
                </a:ext>
              </a:extLst>
            </p:cNvPr>
            <p:cNvSpPr/>
            <p:nvPr/>
          </p:nvSpPr>
          <p:spPr>
            <a:xfrm rot="16675262">
              <a:off x="5359061" y="1335715"/>
              <a:ext cx="2980340" cy="1219293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AC6553-9B2D-42A4-9E88-A4ED5BDA954A}"/>
                </a:ext>
              </a:extLst>
            </p:cNvPr>
            <p:cNvSpPr/>
            <p:nvPr/>
          </p:nvSpPr>
          <p:spPr>
            <a:xfrm rot="518570">
              <a:off x="6480719" y="578145"/>
              <a:ext cx="1010470" cy="8412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94E61-ED83-48F4-B496-B1964153236D}"/>
                </a:ext>
              </a:extLst>
            </p:cNvPr>
            <p:cNvSpPr/>
            <p:nvPr/>
          </p:nvSpPr>
          <p:spPr>
            <a:xfrm rot="518570">
              <a:off x="5839181" y="5268528"/>
              <a:ext cx="1010470" cy="84128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193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 Rule #1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5" y="1680906"/>
            <a:ext cx="3333750" cy="333375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82603" y="1531726"/>
            <a:ext cx="493076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If you make a “thumbs up” sign and point your thumb down a wire in the direction of the current, your other four fingers will point in the direction of the magnetic field.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82603" y="4440342"/>
            <a:ext cx="37594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Thumb</a:t>
            </a:r>
            <a:r>
              <a:rPr lang="en-US" altLang="en-US" sz="2800" dirty="0">
                <a:latin typeface="+mj-lt"/>
              </a:rPr>
              <a:t> points in direction of the 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current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82603" y="5304936"/>
            <a:ext cx="37594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Fingers</a:t>
            </a:r>
            <a:r>
              <a:rPr lang="en-US" altLang="en-US" sz="2800" dirty="0">
                <a:latin typeface="+mj-lt"/>
              </a:rPr>
              <a:t> point in direction of the 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field lines</a:t>
            </a:r>
          </a:p>
        </p:txBody>
      </p:sp>
    </p:spTree>
    <p:extLst>
      <p:ext uri="{BB962C8B-B14F-4D97-AF65-F5344CB8AC3E}">
        <p14:creationId xmlns:p14="http://schemas.microsoft.com/office/powerpoint/2010/main" val="60228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26704</TotalTime>
  <Words>362</Words>
  <Application>Microsoft Office PowerPoint</Application>
  <PresentationFormat>On-screen Show (4:3)</PresentationFormat>
  <Paragraphs>67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Ebrima</vt:lpstr>
      <vt:lpstr>Verdana</vt:lpstr>
      <vt:lpstr>Retrospect</vt:lpstr>
      <vt:lpstr>Magnetism &amp;  Right Hand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- 09.4 - Magnetism and Right Hand Rule</dc:title>
  <dc:creator>Joe Cossette</dc:creator>
  <cp:lastModifiedBy>Cossette, Joseph</cp:lastModifiedBy>
  <cp:revision>232</cp:revision>
  <dcterms:created xsi:type="dcterms:W3CDTF">2014-08-31T00:23:19Z</dcterms:created>
  <dcterms:modified xsi:type="dcterms:W3CDTF">2022-01-28T02:32:20Z</dcterms:modified>
</cp:coreProperties>
</file>