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371" r:id="rId2"/>
    <p:sldId id="362" r:id="rId3"/>
    <p:sldId id="493" r:id="rId4"/>
    <p:sldId id="363" r:id="rId5"/>
    <p:sldId id="364" r:id="rId6"/>
    <p:sldId id="365" r:id="rId7"/>
    <p:sldId id="285" r:id="rId8"/>
    <p:sldId id="366" r:id="rId9"/>
    <p:sldId id="367" r:id="rId10"/>
    <p:sldId id="368" r:id="rId11"/>
    <p:sldId id="494" r:id="rId12"/>
    <p:sldId id="495" r:id="rId13"/>
    <p:sldId id="369" r:id="rId14"/>
    <p:sldId id="370" r:id="rId15"/>
    <p:sldId id="39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FF00"/>
    <a:srgbClr val="002060"/>
    <a:srgbClr val="344068"/>
    <a:srgbClr val="00B050"/>
    <a:srgbClr val="FF0066"/>
    <a:srgbClr val="C89736"/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992A-6374-41E8-AE7E-984A7763F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Newton’s 1</a:t>
            </a:r>
            <a:r>
              <a:rPr lang="en-US" sz="7200" baseline="30000" dirty="0"/>
              <a:t>st</a:t>
            </a:r>
            <a:r>
              <a:rPr lang="en-US" sz="7200" dirty="0"/>
              <a:t> Law </a:t>
            </a:r>
            <a:br>
              <a:rPr lang="en-US" sz="7200" dirty="0"/>
            </a:br>
            <a:r>
              <a:rPr lang="en-US" sz="7200" dirty="0"/>
              <a:t>&amp; Net Force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Forces</a:t>
            </a:r>
          </a:p>
        </p:txBody>
      </p:sp>
    </p:spTree>
    <p:extLst>
      <p:ext uri="{BB962C8B-B14F-4D97-AF65-F5344CB8AC3E}">
        <p14:creationId xmlns:p14="http://schemas.microsoft.com/office/powerpoint/2010/main" val="14469941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>
            <a:extLst>
              <a:ext uri="{FF2B5EF4-FFF2-40B4-BE49-F238E27FC236}">
                <a16:creationId xmlns:a16="http://schemas.microsoft.com/office/drawing/2014/main" id="{B9BFD566-C523-4B4C-A211-617B9EB84F42}"/>
              </a:ext>
            </a:extLst>
          </p:cNvPr>
          <p:cNvGrpSpPr/>
          <p:nvPr/>
        </p:nvGrpSpPr>
        <p:grpSpPr>
          <a:xfrm>
            <a:off x="1185506" y="3187292"/>
            <a:ext cx="861133" cy="1930062"/>
            <a:chOff x="1193126" y="3187292"/>
            <a:chExt cx="861133" cy="193006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C2FDAF8-B797-4C8F-B4B3-C04C732EC260}"/>
                </a:ext>
              </a:extLst>
            </p:cNvPr>
            <p:cNvSpPr/>
            <p:nvPr/>
          </p:nvSpPr>
          <p:spPr>
            <a:xfrm>
              <a:off x="1235239" y="3187292"/>
              <a:ext cx="731520" cy="7315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1618852-AE40-405F-A282-74BFD180226B}"/>
                </a:ext>
              </a:extLst>
            </p:cNvPr>
            <p:cNvCxnSpPr/>
            <p:nvPr/>
          </p:nvCxnSpPr>
          <p:spPr>
            <a:xfrm>
              <a:off x="1600999" y="3579178"/>
              <a:ext cx="0" cy="1008600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55D887E-7CDB-46C1-A4C7-9A2333D09C17}"/>
                </a:ext>
              </a:extLst>
            </p:cNvPr>
            <p:cNvSpPr txBox="1"/>
            <p:nvPr/>
          </p:nvSpPr>
          <p:spPr>
            <a:xfrm>
              <a:off x="1193126" y="4594134"/>
              <a:ext cx="8611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  <a:latin typeface="+mj-lt"/>
                </a:rPr>
                <a:t>10 N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547115E-97CD-40AD-8439-A4F5AE96AFF8}"/>
                </a:ext>
              </a:extLst>
            </p:cNvPr>
            <p:cNvSpPr/>
            <p:nvPr/>
          </p:nvSpPr>
          <p:spPr>
            <a:xfrm>
              <a:off x="1477175" y="3452175"/>
              <a:ext cx="247650" cy="24765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Net Force? | 3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7179" y="3181590"/>
            <a:ext cx="731520" cy="736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2714EDA-9BEF-4A2D-9BB3-5693FAC68292}"/>
              </a:ext>
            </a:extLst>
          </p:cNvPr>
          <p:cNvGrpSpPr/>
          <p:nvPr/>
        </p:nvGrpSpPr>
        <p:grpSpPr>
          <a:xfrm>
            <a:off x="1592939" y="2441342"/>
            <a:ext cx="1280160" cy="1141712"/>
            <a:chOff x="1592939" y="2441342"/>
            <a:chExt cx="1280160" cy="1141712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1592939" y="2625777"/>
              <a:ext cx="1280160" cy="957277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690063" y="2441342"/>
              <a:ext cx="8611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  <a:latin typeface="+mj-lt"/>
                </a:rPr>
                <a:t>20 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546C2F3-48EC-46E8-906D-A4682099755D}"/>
              </a:ext>
            </a:extLst>
          </p:cNvPr>
          <p:cNvGrpSpPr/>
          <p:nvPr/>
        </p:nvGrpSpPr>
        <p:grpSpPr>
          <a:xfrm>
            <a:off x="1185066" y="3578524"/>
            <a:ext cx="861133" cy="1538176"/>
            <a:chOff x="1185066" y="3578524"/>
            <a:chExt cx="861133" cy="1538176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592939" y="3578524"/>
              <a:ext cx="0" cy="1008600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185066" y="4593480"/>
              <a:ext cx="8611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  <a:latin typeface="+mj-lt"/>
                </a:rPr>
                <a:t>10 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A1F97D-3DDD-4704-A70E-D9BC099DF65B}"/>
              </a:ext>
            </a:extLst>
          </p:cNvPr>
          <p:cNvGrpSpPr/>
          <p:nvPr/>
        </p:nvGrpSpPr>
        <p:grpSpPr>
          <a:xfrm>
            <a:off x="1533823" y="3175223"/>
            <a:ext cx="1098308" cy="652466"/>
            <a:chOff x="1533823" y="3175223"/>
            <a:chExt cx="1098308" cy="652466"/>
          </a:xfrm>
        </p:grpSpPr>
        <p:sp>
          <p:nvSpPr>
            <p:cNvPr id="19" name="Arc 18"/>
            <p:cNvSpPr/>
            <p:nvPr/>
          </p:nvSpPr>
          <p:spPr>
            <a:xfrm rot="883673">
              <a:off x="1533823" y="3202360"/>
              <a:ext cx="597387" cy="625329"/>
            </a:xfrm>
            <a:prstGeom prst="arc">
              <a:avLst>
                <a:gd name="adj1" fmla="val 17679633"/>
                <a:gd name="adj2" fmla="val 21417311"/>
              </a:avLst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01216" y="3175223"/>
              <a:ext cx="53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2060"/>
                  </a:solidFill>
                  <a:latin typeface="+mj-lt"/>
                </a:rPr>
                <a:t>30°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EDE258B-7EC5-4903-9686-3B7F75413B27}"/>
              </a:ext>
            </a:extLst>
          </p:cNvPr>
          <p:cNvCxnSpPr/>
          <p:nvPr/>
        </p:nvCxnSpPr>
        <p:spPr>
          <a:xfrm flipV="1">
            <a:off x="2865838" y="2625777"/>
            <a:ext cx="0" cy="95727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CD51D24-3A8F-409F-B0C0-468DEF43532E}"/>
              </a:ext>
            </a:extLst>
          </p:cNvPr>
          <p:cNvSpPr txBox="1"/>
          <p:nvPr/>
        </p:nvSpPr>
        <p:spPr>
          <a:xfrm>
            <a:off x="2093156" y="3498049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BF57DE-EC00-4986-804F-A51C9017A970}"/>
              </a:ext>
            </a:extLst>
          </p:cNvPr>
          <p:cNvSpPr txBox="1"/>
          <p:nvPr/>
        </p:nvSpPr>
        <p:spPr>
          <a:xfrm>
            <a:off x="2897852" y="2913613"/>
            <a:ext cx="333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88458-0643-403D-8740-F0DF0B73FB50}"/>
              </a:ext>
            </a:extLst>
          </p:cNvPr>
          <p:cNvSpPr txBox="1"/>
          <p:nvPr/>
        </p:nvSpPr>
        <p:spPr>
          <a:xfrm>
            <a:off x="4334378" y="1598466"/>
            <a:ext cx="2752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x = 20 cos(30) =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75FA45-FC5E-4825-8863-77879B7BEE8C}"/>
              </a:ext>
            </a:extLst>
          </p:cNvPr>
          <p:cNvSpPr txBox="1"/>
          <p:nvPr/>
        </p:nvSpPr>
        <p:spPr>
          <a:xfrm>
            <a:off x="4334377" y="2121686"/>
            <a:ext cx="2675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 = 20 sin(30) =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C35E83-39A0-4A31-9365-B99BD3ACFEFA}"/>
              </a:ext>
            </a:extLst>
          </p:cNvPr>
          <p:cNvSpPr txBox="1"/>
          <p:nvPr/>
        </p:nvSpPr>
        <p:spPr>
          <a:xfrm>
            <a:off x="5657195" y="4404679"/>
            <a:ext cx="1067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17.3 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0BB650-B7CC-40FE-934B-60BF380FC7FF}"/>
              </a:ext>
            </a:extLst>
          </p:cNvPr>
          <p:cNvSpPr txBox="1"/>
          <p:nvPr/>
        </p:nvSpPr>
        <p:spPr>
          <a:xfrm>
            <a:off x="3989925" y="3175223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N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4871185-6221-45E6-92A4-FAF46D8BDBB1}"/>
              </a:ext>
            </a:extLst>
          </p:cNvPr>
          <p:cNvGrpSpPr/>
          <p:nvPr/>
        </p:nvGrpSpPr>
        <p:grpSpPr>
          <a:xfrm>
            <a:off x="5948899" y="5116699"/>
            <a:ext cx="2936298" cy="1096445"/>
            <a:chOff x="5948899" y="5116699"/>
            <a:chExt cx="2936298" cy="1096445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EB3BAD7C-F2E3-401A-A2CA-EA5FBEC923F4}"/>
                </a:ext>
              </a:extLst>
            </p:cNvPr>
            <p:cNvSpPr/>
            <p:nvPr/>
          </p:nvSpPr>
          <p:spPr>
            <a:xfrm>
              <a:off x="5948899" y="5116699"/>
              <a:ext cx="2936292" cy="1096445"/>
            </a:xfrm>
            <a:prstGeom prst="roundRect">
              <a:avLst/>
            </a:prstGeom>
            <a:solidFill>
              <a:srgbClr val="FFFF00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5E089B7-E6BA-400C-A81D-E3932FF013F9}"/>
                </a:ext>
              </a:extLst>
            </p:cNvPr>
            <p:cNvSpPr/>
            <p:nvPr/>
          </p:nvSpPr>
          <p:spPr>
            <a:xfrm>
              <a:off x="6131867" y="5339832"/>
              <a:ext cx="731520" cy="7315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0048ED6-C9C7-4D10-A33E-D2067628DFF1}"/>
                </a:ext>
              </a:extLst>
            </p:cNvPr>
            <p:cNvCxnSpPr>
              <a:stCxn id="40" idx="6"/>
            </p:cNvCxnSpPr>
            <p:nvPr/>
          </p:nvCxnSpPr>
          <p:spPr>
            <a:xfrm>
              <a:off x="6621452" y="5728540"/>
              <a:ext cx="548640" cy="0"/>
            </a:xfrm>
            <a:prstGeom prst="line">
              <a:avLst/>
            </a:prstGeom>
            <a:ln w="28575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582CB15-D4E3-4B80-AFF0-488856DFCA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7627" y="5730166"/>
              <a:ext cx="1280160" cy="0"/>
            </a:xfrm>
            <a:prstGeom prst="straightConnector1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798927F-851D-4865-9A42-B1BA18760998}"/>
                </a:ext>
              </a:extLst>
            </p:cNvPr>
            <p:cNvSpPr/>
            <p:nvPr/>
          </p:nvSpPr>
          <p:spPr>
            <a:xfrm>
              <a:off x="6373803" y="5604715"/>
              <a:ext cx="247650" cy="24765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FE2BDF3-D7CD-468B-ABF0-0A5EA48C2F57}"/>
                </a:ext>
              </a:extLst>
            </p:cNvPr>
            <p:cNvSpPr txBox="1"/>
            <p:nvPr/>
          </p:nvSpPr>
          <p:spPr>
            <a:xfrm>
              <a:off x="6895772" y="5143050"/>
              <a:ext cx="1989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F</a:t>
              </a:r>
              <a:r>
                <a:rPr lang="en-US" sz="2400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net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= 17.3 N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44FCE82-74A8-4721-9939-18A1A7205590}"/>
              </a:ext>
            </a:extLst>
          </p:cNvPr>
          <p:cNvSpPr txBox="1"/>
          <p:nvPr/>
        </p:nvSpPr>
        <p:spPr>
          <a:xfrm>
            <a:off x="218884" y="1525340"/>
            <a:ext cx="3359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Remember SOHCAHTOA?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D79DAF6-FCC4-415C-B0A5-A4DA93193A45}"/>
              </a:ext>
            </a:extLst>
          </p:cNvPr>
          <p:cNvCxnSpPr>
            <a:cxnSpLocks/>
          </p:cNvCxnSpPr>
          <p:nvPr/>
        </p:nvCxnSpPr>
        <p:spPr>
          <a:xfrm flipV="1">
            <a:off x="2865838" y="2625779"/>
            <a:ext cx="0" cy="94955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6A1E0EED-9747-4FCD-A469-634719AE3434}"/>
              </a:ext>
            </a:extLst>
          </p:cNvPr>
          <p:cNvSpPr txBox="1"/>
          <p:nvPr/>
        </p:nvSpPr>
        <p:spPr>
          <a:xfrm>
            <a:off x="6977312" y="1598466"/>
            <a:ext cx="1212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17.3 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8CDAB9F-63D9-4913-8BF0-86E55A644FC0}"/>
              </a:ext>
            </a:extLst>
          </p:cNvPr>
          <p:cNvSpPr txBox="1"/>
          <p:nvPr/>
        </p:nvSpPr>
        <p:spPr>
          <a:xfrm>
            <a:off x="6805384" y="2121686"/>
            <a:ext cx="1037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10 N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495E422-689C-419B-8D7C-1BFE37A11B56}"/>
              </a:ext>
            </a:extLst>
          </p:cNvPr>
          <p:cNvCxnSpPr>
            <a:cxnSpLocks/>
          </p:cNvCxnSpPr>
          <p:nvPr/>
        </p:nvCxnSpPr>
        <p:spPr>
          <a:xfrm flipV="1">
            <a:off x="4065237" y="3248022"/>
            <a:ext cx="683257" cy="33503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5BA3F98E-8158-476E-AD03-CF6432BE106B}"/>
              </a:ext>
            </a:extLst>
          </p:cNvPr>
          <p:cNvCxnSpPr>
            <a:cxnSpLocks/>
          </p:cNvCxnSpPr>
          <p:nvPr/>
        </p:nvCxnSpPr>
        <p:spPr>
          <a:xfrm flipV="1">
            <a:off x="4103620" y="5747740"/>
            <a:ext cx="683257" cy="33503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D2A0A9B-C1C2-44D4-91B7-5A34EE79ADAD}"/>
              </a:ext>
            </a:extLst>
          </p:cNvPr>
          <p:cNvCxnSpPr/>
          <p:nvPr/>
        </p:nvCxnSpPr>
        <p:spPr>
          <a:xfrm>
            <a:off x="1652245" y="3583054"/>
            <a:ext cx="548640" cy="0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F3B23E5-D486-41CD-8D0B-4D87CE604E32}"/>
              </a:ext>
            </a:extLst>
          </p:cNvPr>
          <p:cNvCxnSpPr/>
          <p:nvPr/>
        </p:nvCxnSpPr>
        <p:spPr>
          <a:xfrm flipV="1">
            <a:off x="1615632" y="3583054"/>
            <a:ext cx="128016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4AF676F-2F64-46A7-823D-475F21BC7043}"/>
              </a:ext>
            </a:extLst>
          </p:cNvPr>
          <p:cNvCxnSpPr>
            <a:cxnSpLocks/>
          </p:cNvCxnSpPr>
          <p:nvPr/>
        </p:nvCxnSpPr>
        <p:spPr>
          <a:xfrm>
            <a:off x="1716765" y="3583054"/>
            <a:ext cx="1179027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469115" y="3451521"/>
            <a:ext cx="247650" cy="2476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606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30556 0.1539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78" y="768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0.16528 0.1416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708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0.3052 0.1555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6" grpId="0"/>
      <p:bldP spid="21" grpId="0"/>
      <p:bldP spid="34" grpId="0"/>
      <p:bldP spid="35" grpId="0"/>
      <p:bldP spid="104" grpId="0"/>
      <p:bldP spid="1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EB3BAD7C-F2E3-401A-A2CA-EA5FBEC923F4}"/>
              </a:ext>
            </a:extLst>
          </p:cNvPr>
          <p:cNvSpPr/>
          <p:nvPr/>
        </p:nvSpPr>
        <p:spPr>
          <a:xfrm>
            <a:off x="5948899" y="5116699"/>
            <a:ext cx="2936292" cy="1096445"/>
          </a:xfrm>
          <a:prstGeom prst="roundRect">
            <a:avLst/>
          </a:prstGeom>
          <a:solidFill>
            <a:srgbClr val="FFFF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Net Force? | 3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7179" y="3186638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2714EDA-9BEF-4A2D-9BB3-5693FAC68292}"/>
              </a:ext>
            </a:extLst>
          </p:cNvPr>
          <p:cNvGrpSpPr/>
          <p:nvPr/>
        </p:nvGrpSpPr>
        <p:grpSpPr>
          <a:xfrm>
            <a:off x="1592939" y="2358558"/>
            <a:ext cx="2076486" cy="1224496"/>
            <a:chOff x="1592939" y="2358558"/>
            <a:chExt cx="2076486" cy="1224496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1592939" y="2625777"/>
              <a:ext cx="1280160" cy="957277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808292" y="2358558"/>
              <a:ext cx="8611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  <a:latin typeface="+mj-lt"/>
                </a:rPr>
                <a:t>20 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546C2F3-48EC-46E8-906D-A4682099755D}"/>
              </a:ext>
            </a:extLst>
          </p:cNvPr>
          <p:cNvGrpSpPr/>
          <p:nvPr/>
        </p:nvGrpSpPr>
        <p:grpSpPr>
          <a:xfrm>
            <a:off x="1185066" y="3578524"/>
            <a:ext cx="861133" cy="1538176"/>
            <a:chOff x="1185066" y="3578524"/>
            <a:chExt cx="861133" cy="1538176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592939" y="3578524"/>
              <a:ext cx="0" cy="1008600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185066" y="4593480"/>
              <a:ext cx="8611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  <a:latin typeface="+mj-lt"/>
                </a:rPr>
                <a:t>10 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A1F97D-3DDD-4704-A70E-D9BC099DF65B}"/>
              </a:ext>
            </a:extLst>
          </p:cNvPr>
          <p:cNvGrpSpPr/>
          <p:nvPr/>
        </p:nvGrpSpPr>
        <p:grpSpPr>
          <a:xfrm>
            <a:off x="1533823" y="3175223"/>
            <a:ext cx="1098308" cy="652466"/>
            <a:chOff x="1533823" y="3175223"/>
            <a:chExt cx="1098308" cy="652466"/>
          </a:xfrm>
        </p:grpSpPr>
        <p:sp>
          <p:nvSpPr>
            <p:cNvPr id="19" name="Arc 18"/>
            <p:cNvSpPr/>
            <p:nvPr/>
          </p:nvSpPr>
          <p:spPr>
            <a:xfrm rot="883673">
              <a:off x="1533823" y="3202360"/>
              <a:ext cx="597387" cy="625329"/>
            </a:xfrm>
            <a:prstGeom prst="arc">
              <a:avLst>
                <a:gd name="adj1" fmla="val 17679633"/>
                <a:gd name="adj2" fmla="val 21417311"/>
              </a:avLst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01216" y="3175223"/>
              <a:ext cx="53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+mj-lt"/>
                </a:rPr>
                <a:t>30°</a:t>
              </a: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F3B23E5-D486-41CD-8D0B-4D87CE604E32}"/>
              </a:ext>
            </a:extLst>
          </p:cNvPr>
          <p:cNvCxnSpPr/>
          <p:nvPr/>
        </p:nvCxnSpPr>
        <p:spPr>
          <a:xfrm flipV="1">
            <a:off x="1615632" y="3583054"/>
            <a:ext cx="128016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EDE258B-7EC5-4903-9686-3B7F75413B27}"/>
              </a:ext>
            </a:extLst>
          </p:cNvPr>
          <p:cNvCxnSpPr/>
          <p:nvPr/>
        </p:nvCxnSpPr>
        <p:spPr>
          <a:xfrm flipV="1">
            <a:off x="2865838" y="2625777"/>
            <a:ext cx="0" cy="95727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CD51D24-3A8F-409F-B0C0-468DEF43532E}"/>
              </a:ext>
            </a:extLst>
          </p:cNvPr>
          <p:cNvSpPr txBox="1"/>
          <p:nvPr/>
        </p:nvSpPr>
        <p:spPr>
          <a:xfrm>
            <a:off x="2093156" y="3498049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BF57DE-EC00-4986-804F-A51C9017A970}"/>
              </a:ext>
            </a:extLst>
          </p:cNvPr>
          <p:cNvSpPr txBox="1"/>
          <p:nvPr/>
        </p:nvSpPr>
        <p:spPr>
          <a:xfrm>
            <a:off x="2897852" y="2913613"/>
            <a:ext cx="333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88458-0643-403D-8740-F0DF0B73FB50}"/>
              </a:ext>
            </a:extLst>
          </p:cNvPr>
          <p:cNvSpPr txBox="1"/>
          <p:nvPr/>
        </p:nvSpPr>
        <p:spPr>
          <a:xfrm>
            <a:off x="4334378" y="1598466"/>
            <a:ext cx="3877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x = 20 cos(30) = 17.3 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75FA45-FC5E-4825-8863-77879B7BEE8C}"/>
              </a:ext>
            </a:extLst>
          </p:cNvPr>
          <p:cNvSpPr txBox="1"/>
          <p:nvPr/>
        </p:nvSpPr>
        <p:spPr>
          <a:xfrm>
            <a:off x="4334377" y="2121686"/>
            <a:ext cx="3528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 = 20 sin(30) = 10 N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67CF90A2-4085-495E-8237-4B338A542007}"/>
              </a:ext>
            </a:extLst>
          </p:cNvPr>
          <p:cNvSpPr/>
          <p:nvPr/>
        </p:nvSpPr>
        <p:spPr>
          <a:xfrm rot="883673">
            <a:off x="4317919" y="4262526"/>
            <a:ext cx="597387" cy="625329"/>
          </a:xfrm>
          <a:prstGeom prst="arc">
            <a:avLst>
              <a:gd name="adj1" fmla="val 17679633"/>
              <a:gd name="adj2" fmla="val 21417311"/>
            </a:avLst>
          </a:prstGeom>
          <a:ln w="38100">
            <a:solidFill>
              <a:srgbClr val="00B05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C2FDAF8-B797-4C8F-B4B3-C04C732EC260}"/>
              </a:ext>
            </a:extLst>
          </p:cNvPr>
          <p:cNvSpPr/>
          <p:nvPr/>
        </p:nvSpPr>
        <p:spPr>
          <a:xfrm>
            <a:off x="4011275" y="4246804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1618852-AE40-405F-A282-74BFD180226B}"/>
              </a:ext>
            </a:extLst>
          </p:cNvPr>
          <p:cNvCxnSpPr/>
          <p:nvPr/>
        </p:nvCxnSpPr>
        <p:spPr>
          <a:xfrm>
            <a:off x="4377035" y="4638690"/>
            <a:ext cx="0" cy="100860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233B8C1-4CBB-4AFB-A558-341BFB9F544F}"/>
              </a:ext>
            </a:extLst>
          </p:cNvPr>
          <p:cNvCxnSpPr/>
          <p:nvPr/>
        </p:nvCxnSpPr>
        <p:spPr>
          <a:xfrm flipV="1">
            <a:off x="4377035" y="3685943"/>
            <a:ext cx="1280160" cy="957277"/>
          </a:xfrm>
          <a:prstGeom prst="straightConnector1">
            <a:avLst/>
          </a:prstGeom>
          <a:ln w="76200">
            <a:solidFill>
              <a:srgbClr val="002060">
                <a:alpha val="4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55D887E-7CDB-46C1-A4C7-9A2333D09C17}"/>
              </a:ext>
            </a:extLst>
          </p:cNvPr>
          <p:cNvSpPr txBox="1"/>
          <p:nvPr/>
        </p:nvSpPr>
        <p:spPr>
          <a:xfrm>
            <a:off x="3969162" y="5653646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10 N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65A4CB0-B809-43AC-9EFF-9D9303823F6F}"/>
              </a:ext>
            </a:extLst>
          </p:cNvPr>
          <p:cNvCxnSpPr>
            <a:stCxn id="33" idx="6"/>
          </p:cNvCxnSpPr>
          <p:nvPr/>
        </p:nvCxnSpPr>
        <p:spPr>
          <a:xfrm>
            <a:off x="4500860" y="4635512"/>
            <a:ext cx="548640" cy="0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B30D0C2-364C-4B46-A175-A7DC27D9EAE0}"/>
              </a:ext>
            </a:extLst>
          </p:cNvPr>
          <p:cNvCxnSpPr/>
          <p:nvPr/>
        </p:nvCxnSpPr>
        <p:spPr>
          <a:xfrm flipV="1">
            <a:off x="4377035" y="4637138"/>
            <a:ext cx="128016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5249FE5-5516-4A87-A345-AD02F8E0CCB3}"/>
              </a:ext>
            </a:extLst>
          </p:cNvPr>
          <p:cNvCxnSpPr/>
          <p:nvPr/>
        </p:nvCxnSpPr>
        <p:spPr>
          <a:xfrm flipV="1">
            <a:off x="4383108" y="3600938"/>
            <a:ext cx="0" cy="95727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0547115E-97CD-40AD-8439-A4F5AE96AFF8}"/>
              </a:ext>
            </a:extLst>
          </p:cNvPr>
          <p:cNvSpPr/>
          <p:nvPr/>
        </p:nvSpPr>
        <p:spPr>
          <a:xfrm>
            <a:off x="4253211" y="4511687"/>
            <a:ext cx="247650" cy="2476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C35E83-39A0-4A31-9365-B99BD3ACFEFA}"/>
              </a:ext>
            </a:extLst>
          </p:cNvPr>
          <p:cNvSpPr txBox="1"/>
          <p:nvPr/>
        </p:nvSpPr>
        <p:spPr>
          <a:xfrm>
            <a:off x="5657195" y="4404679"/>
            <a:ext cx="1067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17.3 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0BB650-B7CC-40FE-934B-60BF380FC7FF}"/>
              </a:ext>
            </a:extLst>
          </p:cNvPr>
          <p:cNvSpPr txBox="1"/>
          <p:nvPr/>
        </p:nvSpPr>
        <p:spPr>
          <a:xfrm>
            <a:off x="3989925" y="3175223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5E089B7-E6BA-400C-A81D-E3932FF013F9}"/>
              </a:ext>
            </a:extLst>
          </p:cNvPr>
          <p:cNvSpPr/>
          <p:nvPr/>
        </p:nvSpPr>
        <p:spPr>
          <a:xfrm>
            <a:off x="6131867" y="5339832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0048ED6-C9C7-4D10-A33E-D2067628DFF1}"/>
              </a:ext>
            </a:extLst>
          </p:cNvPr>
          <p:cNvCxnSpPr>
            <a:stCxn id="40" idx="6"/>
          </p:cNvCxnSpPr>
          <p:nvPr/>
        </p:nvCxnSpPr>
        <p:spPr>
          <a:xfrm>
            <a:off x="6621452" y="5728540"/>
            <a:ext cx="548640" cy="0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582CB15-D4E3-4B80-AFF0-488856DFCA6E}"/>
              </a:ext>
            </a:extLst>
          </p:cNvPr>
          <p:cNvCxnSpPr>
            <a:cxnSpLocks/>
          </p:cNvCxnSpPr>
          <p:nvPr/>
        </p:nvCxnSpPr>
        <p:spPr>
          <a:xfrm flipV="1">
            <a:off x="6497627" y="5730166"/>
            <a:ext cx="1280160" cy="0"/>
          </a:xfrm>
          <a:prstGeom prst="straightConnector1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5798927F-851D-4865-9A42-B1BA18760998}"/>
              </a:ext>
            </a:extLst>
          </p:cNvPr>
          <p:cNvSpPr/>
          <p:nvPr/>
        </p:nvSpPr>
        <p:spPr>
          <a:xfrm>
            <a:off x="6373803" y="5604715"/>
            <a:ext cx="247650" cy="2476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FE2BDF3-D7CD-468B-ABF0-0A5EA48C2F57}"/>
              </a:ext>
            </a:extLst>
          </p:cNvPr>
          <p:cNvSpPr txBox="1"/>
          <p:nvPr/>
        </p:nvSpPr>
        <p:spPr>
          <a:xfrm>
            <a:off x="6895772" y="5143050"/>
            <a:ext cx="1989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</a:t>
            </a:r>
            <a:r>
              <a:rPr lang="en-US" sz="24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= 17.3 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4FCE82-74A8-4721-9939-18A1A7205590}"/>
              </a:ext>
            </a:extLst>
          </p:cNvPr>
          <p:cNvSpPr txBox="1"/>
          <p:nvPr/>
        </p:nvSpPr>
        <p:spPr>
          <a:xfrm>
            <a:off x="218884" y="1525340"/>
            <a:ext cx="3359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Remember SOHCAHTOA?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4AF676F-2F64-46A7-823D-475F21BC7043}"/>
              </a:ext>
            </a:extLst>
          </p:cNvPr>
          <p:cNvCxnSpPr/>
          <p:nvPr/>
        </p:nvCxnSpPr>
        <p:spPr>
          <a:xfrm flipV="1">
            <a:off x="1615632" y="3583054"/>
            <a:ext cx="128016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D79DAF6-FCC4-415C-B0A5-A4DA93193A45}"/>
              </a:ext>
            </a:extLst>
          </p:cNvPr>
          <p:cNvCxnSpPr/>
          <p:nvPr/>
        </p:nvCxnSpPr>
        <p:spPr>
          <a:xfrm flipV="1">
            <a:off x="2865838" y="2625777"/>
            <a:ext cx="0" cy="95727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469115" y="3451521"/>
            <a:ext cx="247650" cy="2476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F77CCF4-84CC-4812-AC17-F55E60DE9ED8}"/>
              </a:ext>
            </a:extLst>
          </p:cNvPr>
          <p:cNvCxnSpPr>
            <a:cxnSpLocks/>
          </p:cNvCxnSpPr>
          <p:nvPr/>
        </p:nvCxnSpPr>
        <p:spPr>
          <a:xfrm flipV="1">
            <a:off x="1684050" y="1639113"/>
            <a:ext cx="683257" cy="33503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7739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30556 0.1539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78" y="768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0.16528 0.1416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63D894E2-11A3-468A-98C2-C5B1CE236F28}"/>
              </a:ext>
            </a:extLst>
          </p:cNvPr>
          <p:cNvGrpSpPr/>
          <p:nvPr/>
        </p:nvGrpSpPr>
        <p:grpSpPr>
          <a:xfrm>
            <a:off x="2140681" y="3256719"/>
            <a:ext cx="731520" cy="2356005"/>
            <a:chOff x="2140681" y="3256719"/>
            <a:chExt cx="731520" cy="2356005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9BD746E-EA49-4C27-8460-1AFC6BB365DB}"/>
                </a:ext>
              </a:extLst>
            </p:cNvPr>
            <p:cNvSpPr/>
            <p:nvPr/>
          </p:nvSpPr>
          <p:spPr>
            <a:xfrm>
              <a:off x="2140681" y="3256719"/>
              <a:ext cx="731520" cy="7315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03692879-9D10-4394-A13F-B4E9D442DF41}"/>
                </a:ext>
              </a:extLst>
            </p:cNvPr>
            <p:cNvCxnSpPr/>
            <p:nvPr/>
          </p:nvCxnSpPr>
          <p:spPr>
            <a:xfrm>
              <a:off x="2506441" y="3648605"/>
              <a:ext cx="0" cy="1964119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Missing Force?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1579" y="3244695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FE04C2F-3C5C-45C2-9084-41B3CB7A28FC}"/>
              </a:ext>
            </a:extLst>
          </p:cNvPr>
          <p:cNvGrpSpPr/>
          <p:nvPr/>
        </p:nvGrpSpPr>
        <p:grpSpPr>
          <a:xfrm>
            <a:off x="2515708" y="2445331"/>
            <a:ext cx="1188720" cy="1188720"/>
            <a:chOff x="2515708" y="2445331"/>
            <a:chExt cx="1188720" cy="1188720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2515708" y="2445331"/>
              <a:ext cx="1188720" cy="1188720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18927803">
              <a:off x="2674540" y="2569573"/>
              <a:ext cx="7617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2060"/>
                  </a:solidFill>
                  <a:latin typeface="+mj-lt"/>
                </a:rPr>
                <a:t>50 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332094C-88C2-4773-8CF7-09390865FF24}"/>
              </a:ext>
            </a:extLst>
          </p:cNvPr>
          <p:cNvGrpSpPr/>
          <p:nvPr/>
        </p:nvGrpSpPr>
        <p:grpSpPr>
          <a:xfrm>
            <a:off x="1544567" y="3141632"/>
            <a:ext cx="1991640" cy="851639"/>
            <a:chOff x="1544567" y="3141632"/>
            <a:chExt cx="1991640" cy="851639"/>
          </a:xfrm>
        </p:grpSpPr>
        <p:sp>
          <p:nvSpPr>
            <p:cNvPr id="26" name="Arc 25"/>
            <p:cNvSpPr/>
            <p:nvPr/>
          </p:nvSpPr>
          <p:spPr>
            <a:xfrm rot="766077">
              <a:off x="2246242" y="3141632"/>
              <a:ext cx="803317" cy="851639"/>
            </a:xfrm>
            <a:prstGeom prst="arc">
              <a:avLst>
                <a:gd name="adj1" fmla="val 17679633"/>
                <a:gd name="adj2" fmla="val 21417311"/>
              </a:avLst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rot="14095041">
              <a:off x="1976888" y="3141632"/>
              <a:ext cx="803317" cy="851639"/>
            </a:xfrm>
            <a:prstGeom prst="arc">
              <a:avLst>
                <a:gd name="adj1" fmla="val 17679633"/>
                <a:gd name="adj2" fmla="val 21417311"/>
              </a:avLst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561428" y="3633073"/>
              <a:ext cx="548640" cy="0"/>
            </a:xfrm>
            <a:prstGeom prst="line">
              <a:avLst/>
            </a:prstGeom>
            <a:ln w="28575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005292" y="3171216"/>
              <a:ext cx="53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2060"/>
                  </a:solidFill>
                  <a:latin typeface="+mj-lt"/>
                </a:rPr>
                <a:t>45°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919279" y="3635634"/>
              <a:ext cx="548640" cy="0"/>
            </a:xfrm>
            <a:prstGeom prst="line">
              <a:avLst/>
            </a:prstGeom>
            <a:ln w="28575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544567" y="3160745"/>
              <a:ext cx="53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2060"/>
                  </a:solidFill>
                  <a:latin typeface="+mj-lt"/>
                </a:rPr>
                <a:t>45°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56CC1C9-893C-46AE-9837-79192DCEAFC8}"/>
              </a:ext>
            </a:extLst>
          </p:cNvPr>
          <p:cNvGrpSpPr/>
          <p:nvPr/>
        </p:nvGrpSpPr>
        <p:grpSpPr>
          <a:xfrm>
            <a:off x="1326988" y="2444353"/>
            <a:ext cx="1188720" cy="1188720"/>
            <a:chOff x="1326988" y="2444353"/>
            <a:chExt cx="1188720" cy="1188720"/>
          </a:xfrm>
        </p:grpSpPr>
        <p:cxnSp>
          <p:nvCxnSpPr>
            <p:cNvPr id="15" name="Straight Arrow Connector 14"/>
            <p:cNvCxnSpPr/>
            <p:nvPr/>
          </p:nvCxnSpPr>
          <p:spPr>
            <a:xfrm flipH="1" flipV="1">
              <a:off x="1326988" y="2444353"/>
              <a:ext cx="1188720" cy="1188720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2720393">
              <a:off x="1622147" y="2599894"/>
              <a:ext cx="7617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2060"/>
                  </a:solidFill>
                  <a:latin typeface="+mj-lt"/>
                </a:rPr>
                <a:t>50 N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295228" y="1623151"/>
            <a:ext cx="2258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+mj-lt"/>
              </a:rPr>
              <a:t>F</a:t>
            </a:r>
            <a:r>
              <a:rPr lang="en-US" sz="4400" baseline="-25000" dirty="0">
                <a:solidFill>
                  <a:srgbClr val="7030A0"/>
                </a:solidFill>
                <a:latin typeface="+mj-lt"/>
              </a:rPr>
              <a:t>net</a:t>
            </a:r>
            <a:r>
              <a:rPr lang="en-US" sz="4400" dirty="0">
                <a:solidFill>
                  <a:srgbClr val="7030A0"/>
                </a:solidFill>
                <a:latin typeface="+mj-lt"/>
              </a:rPr>
              <a:t> = 0 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12E017F-7A73-452B-8EBA-3DB384434ED5}"/>
              </a:ext>
            </a:extLst>
          </p:cNvPr>
          <p:cNvGrpSpPr/>
          <p:nvPr/>
        </p:nvGrpSpPr>
        <p:grpSpPr>
          <a:xfrm>
            <a:off x="2509465" y="3526574"/>
            <a:ext cx="1188720" cy="461665"/>
            <a:chOff x="2509465" y="3526574"/>
            <a:chExt cx="1188720" cy="461665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C53ED4D-6CE8-4B98-9D85-A6DF99537D2F}"/>
                </a:ext>
              </a:extLst>
            </p:cNvPr>
            <p:cNvCxnSpPr/>
            <p:nvPr/>
          </p:nvCxnSpPr>
          <p:spPr>
            <a:xfrm flipV="1">
              <a:off x="2509465" y="3633073"/>
              <a:ext cx="1188720" cy="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8595A18-169B-434E-8124-1146364B6BA0}"/>
                </a:ext>
              </a:extLst>
            </p:cNvPr>
            <p:cNvSpPr txBox="1"/>
            <p:nvPr/>
          </p:nvSpPr>
          <p:spPr>
            <a:xfrm>
              <a:off x="3031314" y="3526574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x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32A6D52-5DDD-4C7C-9588-80A0DEB8C634}"/>
              </a:ext>
            </a:extLst>
          </p:cNvPr>
          <p:cNvGrpSpPr/>
          <p:nvPr/>
        </p:nvGrpSpPr>
        <p:grpSpPr>
          <a:xfrm>
            <a:off x="3698185" y="2444353"/>
            <a:ext cx="333746" cy="1188720"/>
            <a:chOff x="3698185" y="2444353"/>
            <a:chExt cx="333746" cy="1188720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2D748E8-8A96-4A8D-92E6-446947A88313}"/>
                </a:ext>
              </a:extLst>
            </p:cNvPr>
            <p:cNvCxnSpPr/>
            <p:nvPr/>
          </p:nvCxnSpPr>
          <p:spPr>
            <a:xfrm flipV="1">
              <a:off x="3704428" y="2444353"/>
              <a:ext cx="0" cy="118872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E4783C0-38C0-4A59-9DA1-0066E8DC479D}"/>
                </a:ext>
              </a:extLst>
            </p:cNvPr>
            <p:cNvSpPr txBox="1"/>
            <p:nvPr/>
          </p:nvSpPr>
          <p:spPr>
            <a:xfrm>
              <a:off x="3698185" y="2763188"/>
              <a:ext cx="3337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y</a:t>
              </a:r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C6A3795-D500-4DD7-9DAF-FD2616F274C8}"/>
              </a:ext>
            </a:extLst>
          </p:cNvPr>
          <p:cNvCxnSpPr/>
          <p:nvPr/>
        </p:nvCxnSpPr>
        <p:spPr>
          <a:xfrm flipV="1">
            <a:off x="1318619" y="3633073"/>
            <a:ext cx="1188720" cy="0"/>
          </a:xfrm>
          <a:prstGeom prst="straightConnector1">
            <a:avLst/>
          </a:prstGeom>
          <a:ln w="762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248D84B-EEDA-4BBE-A417-B7D274AA1D3A}"/>
              </a:ext>
            </a:extLst>
          </p:cNvPr>
          <p:cNvCxnSpPr/>
          <p:nvPr/>
        </p:nvCxnSpPr>
        <p:spPr>
          <a:xfrm flipV="1">
            <a:off x="1335356" y="2444353"/>
            <a:ext cx="0" cy="118872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383515" y="3509578"/>
            <a:ext cx="247650" cy="2476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F1DECB-1118-40BC-8F71-7ED8E71599B9}"/>
              </a:ext>
            </a:extLst>
          </p:cNvPr>
          <p:cNvSpPr txBox="1"/>
          <p:nvPr/>
        </p:nvSpPr>
        <p:spPr>
          <a:xfrm>
            <a:off x="2899780" y="3849560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35.4 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1371F61-0706-47D1-B00D-939EFFFA4B67}"/>
              </a:ext>
            </a:extLst>
          </p:cNvPr>
          <p:cNvSpPr txBox="1"/>
          <p:nvPr/>
        </p:nvSpPr>
        <p:spPr>
          <a:xfrm>
            <a:off x="1646769" y="3547207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x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9322024-124C-4097-9810-ED142BD48845}"/>
              </a:ext>
            </a:extLst>
          </p:cNvPr>
          <p:cNvSpPr txBox="1"/>
          <p:nvPr/>
        </p:nvSpPr>
        <p:spPr>
          <a:xfrm>
            <a:off x="1515235" y="3870193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35.4 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2314D6-FF97-4C6A-B053-6DC458DCE01A}"/>
              </a:ext>
            </a:extLst>
          </p:cNvPr>
          <p:cNvSpPr txBox="1"/>
          <p:nvPr/>
        </p:nvSpPr>
        <p:spPr>
          <a:xfrm>
            <a:off x="3705205" y="3161513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35.4 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50465B-5D30-4462-BFEC-16A6FC8B00FC}"/>
              </a:ext>
            </a:extLst>
          </p:cNvPr>
          <p:cNvSpPr txBox="1"/>
          <p:nvPr/>
        </p:nvSpPr>
        <p:spPr>
          <a:xfrm>
            <a:off x="1011033" y="2761529"/>
            <a:ext cx="333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153ED1C-81D9-41BC-98F9-B01A3EEC6AEF}"/>
              </a:ext>
            </a:extLst>
          </p:cNvPr>
          <p:cNvSpPr txBox="1"/>
          <p:nvPr/>
        </p:nvSpPr>
        <p:spPr>
          <a:xfrm>
            <a:off x="718996" y="3171216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35.4 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80D6A12-18E1-43B5-9AFE-AD52DA6C068D}"/>
              </a:ext>
            </a:extLst>
          </p:cNvPr>
          <p:cNvGrpSpPr/>
          <p:nvPr/>
        </p:nvGrpSpPr>
        <p:grpSpPr>
          <a:xfrm>
            <a:off x="2309208" y="3636581"/>
            <a:ext cx="396262" cy="2610450"/>
            <a:chOff x="2309208" y="3636581"/>
            <a:chExt cx="396262" cy="261045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507339" y="3636581"/>
              <a:ext cx="0" cy="1964119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00E0642-35B2-4A14-9A8B-0210B44EFE63}"/>
                </a:ext>
              </a:extLst>
            </p:cNvPr>
            <p:cNvSpPr txBox="1"/>
            <p:nvPr/>
          </p:nvSpPr>
          <p:spPr>
            <a:xfrm>
              <a:off x="2309208" y="5600700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</a:rPr>
                <a:t>F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BF37D76E-9988-425E-8F5C-B8DDD1666148}"/>
              </a:ext>
            </a:extLst>
          </p:cNvPr>
          <p:cNvSpPr txBox="1"/>
          <p:nvPr/>
        </p:nvSpPr>
        <p:spPr>
          <a:xfrm>
            <a:off x="5858346" y="3032716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35.4 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CF12E4A-14F5-478B-8FB5-03C3F5E7166E}"/>
              </a:ext>
            </a:extLst>
          </p:cNvPr>
          <p:cNvSpPr txBox="1"/>
          <p:nvPr/>
        </p:nvSpPr>
        <p:spPr>
          <a:xfrm>
            <a:off x="5126826" y="3039691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35.4 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D640200-A11E-4546-A6BA-1B6ED6ED7C76}"/>
              </a:ext>
            </a:extLst>
          </p:cNvPr>
          <p:cNvSpPr txBox="1"/>
          <p:nvPr/>
        </p:nvSpPr>
        <p:spPr>
          <a:xfrm>
            <a:off x="6175923" y="3797310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35.4 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062234C-4FE7-485F-A199-C1741AB78DA8}"/>
              </a:ext>
            </a:extLst>
          </p:cNvPr>
          <p:cNvSpPr txBox="1"/>
          <p:nvPr/>
        </p:nvSpPr>
        <p:spPr>
          <a:xfrm>
            <a:off x="4836125" y="3791004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35.4 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FC9211-91F5-42ED-A33A-76DB31DC8DB6}"/>
              </a:ext>
            </a:extLst>
          </p:cNvPr>
          <p:cNvGrpSpPr/>
          <p:nvPr/>
        </p:nvGrpSpPr>
        <p:grpSpPr>
          <a:xfrm>
            <a:off x="5884032" y="4836097"/>
            <a:ext cx="2295821" cy="646331"/>
            <a:chOff x="5884032" y="4836097"/>
            <a:chExt cx="2295821" cy="646331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04389331-D6D8-4110-B64D-7C5D3AE0BE33}"/>
                </a:ext>
              </a:extLst>
            </p:cNvPr>
            <p:cNvSpPr/>
            <p:nvPr/>
          </p:nvSpPr>
          <p:spPr>
            <a:xfrm>
              <a:off x="5884032" y="4850618"/>
              <a:ext cx="2295818" cy="628410"/>
            </a:xfrm>
            <a:prstGeom prst="roundRect">
              <a:avLst/>
            </a:prstGeom>
            <a:solidFill>
              <a:srgbClr val="FFFF00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3C51D0A-E39B-45CE-9DC0-E0883CB90B68}"/>
                </a:ext>
              </a:extLst>
            </p:cNvPr>
            <p:cNvSpPr txBox="1"/>
            <p:nvPr/>
          </p:nvSpPr>
          <p:spPr>
            <a:xfrm>
              <a:off x="5884032" y="4836097"/>
              <a:ext cx="22958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F = 70.8 N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4E8B6C-F477-41EC-821B-81EBBDE0EA66}"/>
              </a:ext>
            </a:extLst>
          </p:cNvPr>
          <p:cNvCxnSpPr>
            <a:cxnSpLocks/>
          </p:cNvCxnSpPr>
          <p:nvPr/>
        </p:nvCxnSpPr>
        <p:spPr>
          <a:xfrm flipV="1">
            <a:off x="4916051" y="3930607"/>
            <a:ext cx="465639" cy="0"/>
          </a:xfrm>
          <a:prstGeom prst="line">
            <a:avLst/>
          </a:prstGeom>
          <a:ln w="28575">
            <a:solidFill>
              <a:srgbClr val="344068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3149375-64B9-441E-AFD6-7AD3A6BD30E5}"/>
              </a:ext>
            </a:extLst>
          </p:cNvPr>
          <p:cNvCxnSpPr>
            <a:cxnSpLocks/>
          </p:cNvCxnSpPr>
          <p:nvPr/>
        </p:nvCxnSpPr>
        <p:spPr>
          <a:xfrm flipV="1">
            <a:off x="6251018" y="3935809"/>
            <a:ext cx="465639" cy="0"/>
          </a:xfrm>
          <a:prstGeom prst="line">
            <a:avLst/>
          </a:prstGeom>
          <a:ln w="28575">
            <a:solidFill>
              <a:srgbClr val="344068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A032108D-AA40-4FB7-8B78-29766527DEF1}"/>
              </a:ext>
            </a:extLst>
          </p:cNvPr>
          <p:cNvSpPr txBox="1"/>
          <p:nvPr/>
        </p:nvSpPr>
        <p:spPr>
          <a:xfrm>
            <a:off x="218218" y="1460283"/>
            <a:ext cx="1457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x = 50 cos(45)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748F783-2CFC-4FB8-A262-7F767B912B02}"/>
              </a:ext>
            </a:extLst>
          </p:cNvPr>
          <p:cNvSpPr txBox="1"/>
          <p:nvPr/>
        </p:nvSpPr>
        <p:spPr>
          <a:xfrm>
            <a:off x="2705470" y="1460283"/>
            <a:ext cx="1412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 = 50 sin(45)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0F4C46C-5134-4224-B751-7355D2F058FB}"/>
              </a:ext>
            </a:extLst>
          </p:cNvPr>
          <p:cNvSpPr txBox="1"/>
          <p:nvPr/>
        </p:nvSpPr>
        <p:spPr>
          <a:xfrm>
            <a:off x="1533317" y="1460283"/>
            <a:ext cx="968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35.4 N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EDB55F9-60E9-40A3-8A06-F0DCD49A7A47}"/>
              </a:ext>
            </a:extLst>
          </p:cNvPr>
          <p:cNvSpPr txBox="1"/>
          <p:nvPr/>
        </p:nvSpPr>
        <p:spPr>
          <a:xfrm>
            <a:off x="3977996" y="1460283"/>
            <a:ext cx="968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35.4 N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04D641B-AC0A-41AD-AB17-1284F3BA3069}"/>
              </a:ext>
            </a:extLst>
          </p:cNvPr>
          <p:cNvCxnSpPr/>
          <p:nvPr/>
        </p:nvCxnSpPr>
        <p:spPr>
          <a:xfrm flipV="1">
            <a:off x="3705205" y="2445331"/>
            <a:ext cx="0" cy="118872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3DE36D1-1B95-44B1-BA2C-010F39412781}"/>
              </a:ext>
            </a:extLst>
          </p:cNvPr>
          <p:cNvCxnSpPr/>
          <p:nvPr/>
        </p:nvCxnSpPr>
        <p:spPr>
          <a:xfrm flipV="1">
            <a:off x="2501852" y="3624028"/>
            <a:ext cx="118872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6D38861-D7B5-41CA-9B69-89C778C7D4F4}"/>
              </a:ext>
            </a:extLst>
          </p:cNvPr>
          <p:cNvCxnSpPr/>
          <p:nvPr/>
        </p:nvCxnSpPr>
        <p:spPr>
          <a:xfrm flipV="1">
            <a:off x="1318619" y="3624028"/>
            <a:ext cx="1188720" cy="0"/>
          </a:xfrm>
          <a:prstGeom prst="straightConnector1">
            <a:avLst/>
          </a:prstGeom>
          <a:ln w="762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768BA33-16DF-4872-8FE7-F6223C233D6A}"/>
              </a:ext>
            </a:extLst>
          </p:cNvPr>
          <p:cNvCxnSpPr/>
          <p:nvPr/>
        </p:nvCxnSpPr>
        <p:spPr>
          <a:xfrm flipV="1">
            <a:off x="1335356" y="2445331"/>
            <a:ext cx="0" cy="118872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037808DB-10B7-4EE2-8249-2B35F55054C3}"/>
              </a:ext>
            </a:extLst>
          </p:cNvPr>
          <p:cNvSpPr/>
          <p:nvPr/>
        </p:nvSpPr>
        <p:spPr>
          <a:xfrm>
            <a:off x="2381543" y="3500203"/>
            <a:ext cx="247650" cy="2476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82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"/>
                            </p:stCondLst>
                            <p:childTnLst>
                              <p:par>
                                <p:cTn id="10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36163 0.0657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3287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0.48107 0.05277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45" y="263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3618 0.0655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3264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3618 0.0631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3148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3632 0.06482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0" y="3241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23889 0.0513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4" y="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34" grpId="0"/>
      <p:bldP spid="35" grpId="0"/>
      <p:bldP spid="36" grpId="0"/>
      <p:bldP spid="37" grpId="0"/>
      <p:bldP spid="38" grpId="0"/>
      <p:bldP spid="60" grpId="0"/>
      <p:bldP spid="61" grpId="0"/>
      <p:bldP spid="62" grpId="0"/>
      <p:bldP spid="63" grpId="0"/>
      <p:bldP spid="67" grpId="0"/>
      <p:bldP spid="68" grpId="0"/>
      <p:bldP spid="65" grpId="0"/>
      <p:bldP spid="70" grpId="0"/>
      <p:bldP spid="77" grpId="0" animBg="1"/>
      <p:bldP spid="7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04389331-D6D8-4110-B64D-7C5D3AE0BE33}"/>
              </a:ext>
            </a:extLst>
          </p:cNvPr>
          <p:cNvSpPr/>
          <p:nvPr/>
        </p:nvSpPr>
        <p:spPr>
          <a:xfrm>
            <a:off x="5884032" y="4850618"/>
            <a:ext cx="2295818" cy="628410"/>
          </a:xfrm>
          <a:prstGeom prst="roundRect">
            <a:avLst/>
          </a:prstGeom>
          <a:solidFill>
            <a:srgbClr val="FFFF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Missing Force?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1579" y="3244695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FE04C2F-3C5C-45C2-9084-41B3CB7A28FC}"/>
              </a:ext>
            </a:extLst>
          </p:cNvPr>
          <p:cNvGrpSpPr/>
          <p:nvPr/>
        </p:nvGrpSpPr>
        <p:grpSpPr>
          <a:xfrm>
            <a:off x="2515708" y="2445331"/>
            <a:ext cx="1188720" cy="1188720"/>
            <a:chOff x="2515708" y="2445331"/>
            <a:chExt cx="1188720" cy="1188720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2515708" y="2445331"/>
              <a:ext cx="1188720" cy="1188720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18927803">
              <a:off x="2674540" y="2569573"/>
              <a:ext cx="7617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2060"/>
                  </a:solidFill>
                  <a:latin typeface="+mj-lt"/>
                </a:rPr>
                <a:t>50 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332094C-88C2-4773-8CF7-09390865FF24}"/>
              </a:ext>
            </a:extLst>
          </p:cNvPr>
          <p:cNvGrpSpPr/>
          <p:nvPr/>
        </p:nvGrpSpPr>
        <p:grpSpPr>
          <a:xfrm>
            <a:off x="1544567" y="3141632"/>
            <a:ext cx="1991640" cy="851639"/>
            <a:chOff x="1544567" y="3141632"/>
            <a:chExt cx="1991640" cy="851639"/>
          </a:xfrm>
        </p:grpSpPr>
        <p:sp>
          <p:nvSpPr>
            <p:cNvPr id="26" name="Arc 25"/>
            <p:cNvSpPr/>
            <p:nvPr/>
          </p:nvSpPr>
          <p:spPr>
            <a:xfrm rot="766077">
              <a:off x="2246242" y="3141632"/>
              <a:ext cx="803317" cy="851639"/>
            </a:xfrm>
            <a:prstGeom prst="arc">
              <a:avLst>
                <a:gd name="adj1" fmla="val 17679633"/>
                <a:gd name="adj2" fmla="val 21417311"/>
              </a:avLst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rot="14095041">
              <a:off x="1976888" y="3141632"/>
              <a:ext cx="803317" cy="851639"/>
            </a:xfrm>
            <a:prstGeom prst="arc">
              <a:avLst>
                <a:gd name="adj1" fmla="val 17679633"/>
                <a:gd name="adj2" fmla="val 21417311"/>
              </a:avLst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561428" y="3633073"/>
              <a:ext cx="548640" cy="0"/>
            </a:xfrm>
            <a:prstGeom prst="line">
              <a:avLst/>
            </a:prstGeom>
            <a:ln w="28575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005292" y="3171216"/>
              <a:ext cx="53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2060"/>
                  </a:solidFill>
                  <a:latin typeface="+mj-lt"/>
                </a:rPr>
                <a:t>45°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919279" y="3635634"/>
              <a:ext cx="548640" cy="0"/>
            </a:xfrm>
            <a:prstGeom prst="line">
              <a:avLst/>
            </a:prstGeom>
            <a:ln w="28575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544567" y="3160745"/>
              <a:ext cx="53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2060"/>
                  </a:solidFill>
                  <a:latin typeface="+mj-lt"/>
                </a:rPr>
                <a:t>45°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56CC1C9-893C-46AE-9837-79192DCEAFC8}"/>
              </a:ext>
            </a:extLst>
          </p:cNvPr>
          <p:cNvGrpSpPr/>
          <p:nvPr/>
        </p:nvGrpSpPr>
        <p:grpSpPr>
          <a:xfrm>
            <a:off x="1326988" y="2444353"/>
            <a:ext cx="1188720" cy="1188720"/>
            <a:chOff x="1326988" y="2444353"/>
            <a:chExt cx="1188720" cy="1188720"/>
          </a:xfrm>
        </p:grpSpPr>
        <p:cxnSp>
          <p:nvCxnSpPr>
            <p:cNvPr id="15" name="Straight Arrow Connector 14"/>
            <p:cNvCxnSpPr/>
            <p:nvPr/>
          </p:nvCxnSpPr>
          <p:spPr>
            <a:xfrm flipH="1" flipV="1">
              <a:off x="1326988" y="2444353"/>
              <a:ext cx="1188720" cy="1188720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2720393">
              <a:off x="1622147" y="2599894"/>
              <a:ext cx="7617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2060"/>
                  </a:solidFill>
                  <a:latin typeface="+mj-lt"/>
                </a:rPr>
                <a:t>50 N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295228" y="1623151"/>
            <a:ext cx="2258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+mj-lt"/>
              </a:rPr>
              <a:t>F</a:t>
            </a:r>
            <a:r>
              <a:rPr lang="en-US" sz="4400" baseline="-25000" dirty="0">
                <a:solidFill>
                  <a:srgbClr val="7030A0"/>
                </a:solidFill>
                <a:latin typeface="+mj-lt"/>
              </a:rPr>
              <a:t>net</a:t>
            </a:r>
            <a:r>
              <a:rPr lang="en-US" sz="4400" dirty="0">
                <a:solidFill>
                  <a:srgbClr val="7030A0"/>
                </a:solidFill>
                <a:latin typeface="+mj-lt"/>
              </a:rPr>
              <a:t> = 0 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12E017F-7A73-452B-8EBA-3DB384434ED5}"/>
              </a:ext>
            </a:extLst>
          </p:cNvPr>
          <p:cNvGrpSpPr/>
          <p:nvPr/>
        </p:nvGrpSpPr>
        <p:grpSpPr>
          <a:xfrm>
            <a:off x="2509465" y="3526574"/>
            <a:ext cx="1188720" cy="461665"/>
            <a:chOff x="2509465" y="3526574"/>
            <a:chExt cx="1188720" cy="461665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C53ED4D-6CE8-4B98-9D85-A6DF99537D2F}"/>
                </a:ext>
              </a:extLst>
            </p:cNvPr>
            <p:cNvCxnSpPr/>
            <p:nvPr/>
          </p:nvCxnSpPr>
          <p:spPr>
            <a:xfrm flipV="1">
              <a:off x="2509465" y="3633073"/>
              <a:ext cx="1188720" cy="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8595A18-169B-434E-8124-1146364B6BA0}"/>
                </a:ext>
              </a:extLst>
            </p:cNvPr>
            <p:cNvSpPr txBox="1"/>
            <p:nvPr/>
          </p:nvSpPr>
          <p:spPr>
            <a:xfrm>
              <a:off x="3031314" y="3526574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x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32A6D52-5DDD-4C7C-9588-80A0DEB8C634}"/>
              </a:ext>
            </a:extLst>
          </p:cNvPr>
          <p:cNvGrpSpPr/>
          <p:nvPr/>
        </p:nvGrpSpPr>
        <p:grpSpPr>
          <a:xfrm>
            <a:off x="3698185" y="2444353"/>
            <a:ext cx="333746" cy="1188720"/>
            <a:chOff x="3698185" y="2444353"/>
            <a:chExt cx="333746" cy="1188720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2D748E8-8A96-4A8D-92E6-446947A88313}"/>
                </a:ext>
              </a:extLst>
            </p:cNvPr>
            <p:cNvCxnSpPr/>
            <p:nvPr/>
          </p:nvCxnSpPr>
          <p:spPr>
            <a:xfrm flipV="1">
              <a:off x="3704428" y="2444353"/>
              <a:ext cx="0" cy="118872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E4783C0-38C0-4A59-9DA1-0066E8DC479D}"/>
                </a:ext>
              </a:extLst>
            </p:cNvPr>
            <p:cNvSpPr txBox="1"/>
            <p:nvPr/>
          </p:nvSpPr>
          <p:spPr>
            <a:xfrm>
              <a:off x="3698185" y="2763188"/>
              <a:ext cx="3337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y</a:t>
              </a:r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C6A3795-D500-4DD7-9DAF-FD2616F274C8}"/>
              </a:ext>
            </a:extLst>
          </p:cNvPr>
          <p:cNvCxnSpPr/>
          <p:nvPr/>
        </p:nvCxnSpPr>
        <p:spPr>
          <a:xfrm flipV="1">
            <a:off x="1318619" y="3633073"/>
            <a:ext cx="1188720" cy="0"/>
          </a:xfrm>
          <a:prstGeom prst="straightConnector1">
            <a:avLst/>
          </a:prstGeom>
          <a:ln w="762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248D84B-EEDA-4BBE-A417-B7D274AA1D3A}"/>
              </a:ext>
            </a:extLst>
          </p:cNvPr>
          <p:cNvCxnSpPr/>
          <p:nvPr/>
        </p:nvCxnSpPr>
        <p:spPr>
          <a:xfrm flipV="1">
            <a:off x="1335356" y="2444353"/>
            <a:ext cx="0" cy="118872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383515" y="3509578"/>
            <a:ext cx="247650" cy="2476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F1DECB-1118-40BC-8F71-7ED8E71599B9}"/>
              </a:ext>
            </a:extLst>
          </p:cNvPr>
          <p:cNvSpPr txBox="1"/>
          <p:nvPr/>
        </p:nvSpPr>
        <p:spPr>
          <a:xfrm>
            <a:off x="2899780" y="3849560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35.4 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1371F61-0706-47D1-B00D-939EFFFA4B67}"/>
              </a:ext>
            </a:extLst>
          </p:cNvPr>
          <p:cNvSpPr txBox="1"/>
          <p:nvPr/>
        </p:nvSpPr>
        <p:spPr>
          <a:xfrm>
            <a:off x="1646769" y="3547207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x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9322024-124C-4097-9810-ED142BD48845}"/>
              </a:ext>
            </a:extLst>
          </p:cNvPr>
          <p:cNvSpPr txBox="1"/>
          <p:nvPr/>
        </p:nvSpPr>
        <p:spPr>
          <a:xfrm>
            <a:off x="1515235" y="3870193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35.4 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2314D6-FF97-4C6A-B053-6DC458DCE01A}"/>
              </a:ext>
            </a:extLst>
          </p:cNvPr>
          <p:cNvSpPr txBox="1"/>
          <p:nvPr/>
        </p:nvSpPr>
        <p:spPr>
          <a:xfrm>
            <a:off x="3705205" y="3161513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35.4 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50465B-5D30-4462-BFEC-16A6FC8B00FC}"/>
              </a:ext>
            </a:extLst>
          </p:cNvPr>
          <p:cNvSpPr txBox="1"/>
          <p:nvPr/>
        </p:nvSpPr>
        <p:spPr>
          <a:xfrm>
            <a:off x="1011033" y="2761529"/>
            <a:ext cx="333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153ED1C-81D9-41BC-98F9-B01A3EEC6AEF}"/>
              </a:ext>
            </a:extLst>
          </p:cNvPr>
          <p:cNvSpPr txBox="1"/>
          <p:nvPr/>
        </p:nvSpPr>
        <p:spPr>
          <a:xfrm>
            <a:off x="718996" y="3171216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35.4 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80D6A12-18E1-43B5-9AFE-AD52DA6C068D}"/>
              </a:ext>
            </a:extLst>
          </p:cNvPr>
          <p:cNvGrpSpPr/>
          <p:nvPr/>
        </p:nvGrpSpPr>
        <p:grpSpPr>
          <a:xfrm>
            <a:off x="2309208" y="3636581"/>
            <a:ext cx="396262" cy="2610450"/>
            <a:chOff x="2309208" y="3636581"/>
            <a:chExt cx="396262" cy="261045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507339" y="3636581"/>
              <a:ext cx="0" cy="1964119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00E0642-35B2-4A14-9A8B-0210B44EFE63}"/>
                </a:ext>
              </a:extLst>
            </p:cNvPr>
            <p:cNvSpPr txBox="1"/>
            <p:nvPr/>
          </p:nvSpPr>
          <p:spPr>
            <a:xfrm>
              <a:off x="2309208" y="5600700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</a:rPr>
                <a:t>F</a:t>
              </a: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ADD95559-F958-43AC-92F3-CD7E2071748B}"/>
              </a:ext>
            </a:extLst>
          </p:cNvPr>
          <p:cNvSpPr/>
          <p:nvPr/>
        </p:nvSpPr>
        <p:spPr>
          <a:xfrm>
            <a:off x="5439572" y="3683132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B7D69A9-A232-43FE-9EE0-17FD0102FA60}"/>
              </a:ext>
            </a:extLst>
          </p:cNvPr>
          <p:cNvCxnSpPr/>
          <p:nvPr/>
        </p:nvCxnSpPr>
        <p:spPr>
          <a:xfrm>
            <a:off x="5805332" y="4075018"/>
            <a:ext cx="0" cy="196411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D5D559E-0D80-4157-9EEC-AAB708965A2B}"/>
              </a:ext>
            </a:extLst>
          </p:cNvPr>
          <p:cNvCxnSpPr/>
          <p:nvPr/>
        </p:nvCxnSpPr>
        <p:spPr>
          <a:xfrm flipV="1">
            <a:off x="5813701" y="4071510"/>
            <a:ext cx="118872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7FF407A-E088-47CB-BB62-5E65EC38BEB9}"/>
              </a:ext>
            </a:extLst>
          </p:cNvPr>
          <p:cNvCxnSpPr/>
          <p:nvPr/>
        </p:nvCxnSpPr>
        <p:spPr>
          <a:xfrm flipV="1">
            <a:off x="5876771" y="2800405"/>
            <a:ext cx="0" cy="118872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EFFB563-6644-4750-A3AB-7E632D44CB3D}"/>
              </a:ext>
            </a:extLst>
          </p:cNvPr>
          <p:cNvCxnSpPr/>
          <p:nvPr/>
        </p:nvCxnSpPr>
        <p:spPr>
          <a:xfrm flipV="1">
            <a:off x="4633349" y="4071510"/>
            <a:ext cx="1188720" cy="0"/>
          </a:xfrm>
          <a:prstGeom prst="straightConnector1">
            <a:avLst/>
          </a:prstGeom>
          <a:ln w="762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BB47617-A168-4FD0-9EBD-D8254688558F}"/>
              </a:ext>
            </a:extLst>
          </p:cNvPr>
          <p:cNvCxnSpPr/>
          <p:nvPr/>
        </p:nvCxnSpPr>
        <p:spPr>
          <a:xfrm flipV="1">
            <a:off x="5742857" y="2800405"/>
            <a:ext cx="0" cy="118872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FC388ED6-032D-43CA-8FAF-488CFC53AA0C}"/>
              </a:ext>
            </a:extLst>
          </p:cNvPr>
          <p:cNvSpPr/>
          <p:nvPr/>
        </p:nvSpPr>
        <p:spPr>
          <a:xfrm>
            <a:off x="5681508" y="3948015"/>
            <a:ext cx="247650" cy="2476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F37D76E-9988-425E-8F5C-B8DDD1666148}"/>
              </a:ext>
            </a:extLst>
          </p:cNvPr>
          <p:cNvSpPr txBox="1"/>
          <p:nvPr/>
        </p:nvSpPr>
        <p:spPr>
          <a:xfrm>
            <a:off x="5858346" y="3032716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35.4 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CF12E4A-14F5-478B-8FB5-03C3F5E7166E}"/>
              </a:ext>
            </a:extLst>
          </p:cNvPr>
          <p:cNvSpPr txBox="1"/>
          <p:nvPr/>
        </p:nvSpPr>
        <p:spPr>
          <a:xfrm>
            <a:off x="5126826" y="3039691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35.4 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D640200-A11E-4546-A6BA-1B6ED6ED7C76}"/>
              </a:ext>
            </a:extLst>
          </p:cNvPr>
          <p:cNvSpPr txBox="1"/>
          <p:nvPr/>
        </p:nvSpPr>
        <p:spPr>
          <a:xfrm>
            <a:off x="6175923" y="3797310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35.4 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062234C-4FE7-485F-A199-C1741AB78DA8}"/>
              </a:ext>
            </a:extLst>
          </p:cNvPr>
          <p:cNvSpPr txBox="1"/>
          <p:nvPr/>
        </p:nvSpPr>
        <p:spPr>
          <a:xfrm>
            <a:off x="4836125" y="3791004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35.4 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3C51D0A-E39B-45CE-9DC0-E0883CB90B68}"/>
              </a:ext>
            </a:extLst>
          </p:cNvPr>
          <p:cNvSpPr txBox="1"/>
          <p:nvPr/>
        </p:nvSpPr>
        <p:spPr>
          <a:xfrm>
            <a:off x="5884032" y="4836097"/>
            <a:ext cx="2295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 = 70.8 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4E8B6C-F477-41EC-821B-81EBBDE0EA66}"/>
              </a:ext>
            </a:extLst>
          </p:cNvPr>
          <p:cNvCxnSpPr>
            <a:cxnSpLocks/>
          </p:cNvCxnSpPr>
          <p:nvPr/>
        </p:nvCxnSpPr>
        <p:spPr>
          <a:xfrm flipV="1">
            <a:off x="4916051" y="3930607"/>
            <a:ext cx="465639" cy="0"/>
          </a:xfrm>
          <a:prstGeom prst="line">
            <a:avLst/>
          </a:prstGeom>
          <a:ln w="28575">
            <a:solidFill>
              <a:srgbClr val="344068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3149375-64B9-441E-AFD6-7AD3A6BD30E5}"/>
              </a:ext>
            </a:extLst>
          </p:cNvPr>
          <p:cNvCxnSpPr>
            <a:cxnSpLocks/>
          </p:cNvCxnSpPr>
          <p:nvPr/>
        </p:nvCxnSpPr>
        <p:spPr>
          <a:xfrm flipV="1">
            <a:off x="6251018" y="3935809"/>
            <a:ext cx="465639" cy="0"/>
          </a:xfrm>
          <a:prstGeom prst="line">
            <a:avLst/>
          </a:prstGeom>
          <a:ln w="28575">
            <a:solidFill>
              <a:srgbClr val="344068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A032108D-AA40-4FB7-8B78-29766527DEF1}"/>
              </a:ext>
            </a:extLst>
          </p:cNvPr>
          <p:cNvSpPr txBox="1"/>
          <p:nvPr/>
        </p:nvSpPr>
        <p:spPr>
          <a:xfrm>
            <a:off x="218218" y="1460283"/>
            <a:ext cx="1457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x = 50 cos(45)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748F783-2CFC-4FB8-A262-7F767B912B02}"/>
              </a:ext>
            </a:extLst>
          </p:cNvPr>
          <p:cNvSpPr txBox="1"/>
          <p:nvPr/>
        </p:nvSpPr>
        <p:spPr>
          <a:xfrm>
            <a:off x="2705470" y="1460283"/>
            <a:ext cx="1412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 = 50 sin(45)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0F4C46C-5134-4224-B751-7355D2F058FB}"/>
              </a:ext>
            </a:extLst>
          </p:cNvPr>
          <p:cNvSpPr txBox="1"/>
          <p:nvPr/>
        </p:nvSpPr>
        <p:spPr>
          <a:xfrm>
            <a:off x="1533317" y="1460283"/>
            <a:ext cx="968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35.4 N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EDB55F9-60E9-40A3-8A06-F0DCD49A7A47}"/>
              </a:ext>
            </a:extLst>
          </p:cNvPr>
          <p:cNvSpPr txBox="1"/>
          <p:nvPr/>
        </p:nvSpPr>
        <p:spPr>
          <a:xfrm>
            <a:off x="3977996" y="1460283"/>
            <a:ext cx="968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35.4 N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04D641B-AC0A-41AD-AB17-1284F3BA3069}"/>
              </a:ext>
            </a:extLst>
          </p:cNvPr>
          <p:cNvCxnSpPr/>
          <p:nvPr/>
        </p:nvCxnSpPr>
        <p:spPr>
          <a:xfrm flipV="1">
            <a:off x="3705205" y="2445331"/>
            <a:ext cx="0" cy="118872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3DE36D1-1B95-44B1-BA2C-010F39412781}"/>
              </a:ext>
            </a:extLst>
          </p:cNvPr>
          <p:cNvCxnSpPr/>
          <p:nvPr/>
        </p:nvCxnSpPr>
        <p:spPr>
          <a:xfrm flipV="1">
            <a:off x="2501852" y="3624028"/>
            <a:ext cx="118872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6D38861-D7B5-41CA-9B69-89C778C7D4F4}"/>
              </a:ext>
            </a:extLst>
          </p:cNvPr>
          <p:cNvCxnSpPr/>
          <p:nvPr/>
        </p:nvCxnSpPr>
        <p:spPr>
          <a:xfrm flipV="1">
            <a:off x="1318619" y="3624028"/>
            <a:ext cx="1188720" cy="0"/>
          </a:xfrm>
          <a:prstGeom prst="straightConnector1">
            <a:avLst/>
          </a:prstGeom>
          <a:ln w="762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768BA33-16DF-4872-8FE7-F6223C233D6A}"/>
              </a:ext>
            </a:extLst>
          </p:cNvPr>
          <p:cNvCxnSpPr/>
          <p:nvPr/>
        </p:nvCxnSpPr>
        <p:spPr>
          <a:xfrm flipV="1">
            <a:off x="1335356" y="2445331"/>
            <a:ext cx="0" cy="118872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3D894E2-11A3-468A-98C2-C5B1CE236F28}"/>
              </a:ext>
            </a:extLst>
          </p:cNvPr>
          <p:cNvGrpSpPr/>
          <p:nvPr/>
        </p:nvGrpSpPr>
        <p:grpSpPr>
          <a:xfrm>
            <a:off x="2140681" y="3256719"/>
            <a:ext cx="731520" cy="2356005"/>
            <a:chOff x="2140681" y="3256719"/>
            <a:chExt cx="731520" cy="2356005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9BD746E-EA49-4C27-8460-1AFC6BB365DB}"/>
                </a:ext>
              </a:extLst>
            </p:cNvPr>
            <p:cNvSpPr/>
            <p:nvPr/>
          </p:nvSpPr>
          <p:spPr>
            <a:xfrm>
              <a:off x="2140681" y="3256719"/>
              <a:ext cx="731520" cy="7315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03692879-9D10-4394-A13F-B4E9D442DF41}"/>
                </a:ext>
              </a:extLst>
            </p:cNvPr>
            <p:cNvCxnSpPr/>
            <p:nvPr/>
          </p:nvCxnSpPr>
          <p:spPr>
            <a:xfrm>
              <a:off x="2506441" y="3648605"/>
              <a:ext cx="0" cy="1964119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Oval 76">
            <a:extLst>
              <a:ext uri="{FF2B5EF4-FFF2-40B4-BE49-F238E27FC236}">
                <a16:creationId xmlns:a16="http://schemas.microsoft.com/office/drawing/2014/main" id="{037808DB-10B7-4EE2-8249-2B35F55054C3}"/>
              </a:ext>
            </a:extLst>
          </p:cNvPr>
          <p:cNvSpPr/>
          <p:nvPr/>
        </p:nvSpPr>
        <p:spPr>
          <a:xfrm>
            <a:off x="2381543" y="3500203"/>
            <a:ext cx="247650" cy="2476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194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36163 0.0657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3287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0.48107 0.0527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45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3618 0.0655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3618 0.0631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3148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3632 0.0648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0" y="324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23889 0.05138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4" y="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67" grpId="0"/>
      <p:bldP spid="68" grpId="0"/>
      <p:bldP spid="65" grpId="0"/>
      <p:bldP spid="70" grpId="0"/>
      <p:bldP spid="7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c 17"/>
          <p:cNvSpPr/>
          <p:nvPr/>
        </p:nvSpPr>
        <p:spPr>
          <a:xfrm>
            <a:off x="727900" y="1746658"/>
            <a:ext cx="245542" cy="373298"/>
          </a:xfrm>
          <a:prstGeom prst="arc">
            <a:avLst>
              <a:gd name="adj1" fmla="val 267662"/>
              <a:gd name="adj2" fmla="val 489317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>
            <a:off x="3272358" y="1753189"/>
            <a:ext cx="245542" cy="373298"/>
          </a:xfrm>
          <a:prstGeom prst="arc">
            <a:avLst>
              <a:gd name="adj1" fmla="val 6203401"/>
              <a:gd name="adj2" fmla="val 10723051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www.minnetonka.k12.mn.us/PublishingImages/TonkaPride_Rever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71" y="2306605"/>
            <a:ext cx="2557145" cy="159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Cable Tension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32355" y="1917896"/>
            <a:ext cx="731520" cy="54864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915390" y="1933307"/>
            <a:ext cx="731520" cy="54864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050" idx="2"/>
          </p:cNvCxnSpPr>
          <p:nvPr/>
        </p:nvCxnSpPr>
        <p:spPr>
          <a:xfrm flipH="1">
            <a:off x="2129243" y="3904966"/>
            <a:ext cx="1" cy="693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07305" y="4598126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+mj-lt"/>
              </a:rPr>
              <a:t>300 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5790" y="1916432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+mj-lt"/>
              </a:rPr>
              <a:t>30°</a:t>
            </a:r>
          </a:p>
        </p:txBody>
      </p:sp>
      <p:sp>
        <p:nvSpPr>
          <p:cNvPr id="2" name="Rectangle 1"/>
          <p:cNvSpPr/>
          <p:nvPr/>
        </p:nvSpPr>
        <p:spPr>
          <a:xfrm>
            <a:off x="169816" y="1463040"/>
            <a:ext cx="3918857" cy="4833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4395859" y="1444262"/>
            <a:ext cx="4647730" cy="4633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dirty="0">
                <a:latin typeface="+mj-lt"/>
              </a:rPr>
              <a:t>What is the tension of these cables?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D76B9B-C53A-45D6-8B5A-7D7875B087BA}"/>
              </a:ext>
            </a:extLst>
          </p:cNvPr>
          <p:cNvSpPr txBox="1"/>
          <p:nvPr/>
        </p:nvSpPr>
        <p:spPr>
          <a:xfrm>
            <a:off x="3247822" y="4374446"/>
            <a:ext cx="3020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</a:t>
            </a:r>
            <a:r>
              <a:rPr lang="en-US" sz="2800" baseline="-250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</a:t>
            </a:r>
            <a:r>
              <a:rPr lang="en-US" sz="28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sin(30) = 150 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636BDA3-7D13-451E-B7BD-7C982C88902D}"/>
              </a:ext>
            </a:extLst>
          </p:cNvPr>
          <p:cNvGrpSpPr/>
          <p:nvPr/>
        </p:nvGrpSpPr>
        <p:grpSpPr>
          <a:xfrm>
            <a:off x="3975344" y="2505816"/>
            <a:ext cx="1538775" cy="1138797"/>
            <a:chOff x="3975344" y="2505816"/>
            <a:chExt cx="1538775" cy="113879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0DDF4DC-01F9-422C-BE6A-23E50E0E1040}"/>
                </a:ext>
              </a:extLst>
            </p:cNvPr>
            <p:cNvSpPr txBox="1"/>
            <p:nvPr/>
          </p:nvSpPr>
          <p:spPr>
            <a:xfrm>
              <a:off x="4354633" y="2505816"/>
              <a:ext cx="4347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rgbClr val="00206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F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40A568F-AA0A-4683-AA1F-25D1C683C0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75344" y="2539327"/>
              <a:ext cx="1538775" cy="1105286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6D26222-2117-49FB-BDA1-385C29117722}"/>
              </a:ext>
            </a:extLst>
          </p:cNvPr>
          <p:cNvCxnSpPr>
            <a:cxnSpLocks/>
          </p:cNvCxnSpPr>
          <p:nvPr/>
        </p:nvCxnSpPr>
        <p:spPr>
          <a:xfrm>
            <a:off x="3988623" y="3686924"/>
            <a:ext cx="1538775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8488AA9-4225-40CB-BB8D-82095F62A521}"/>
              </a:ext>
            </a:extLst>
          </p:cNvPr>
          <p:cNvCxnSpPr/>
          <p:nvPr/>
        </p:nvCxnSpPr>
        <p:spPr>
          <a:xfrm flipV="1">
            <a:off x="5514119" y="2511919"/>
            <a:ext cx="0" cy="118872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E476317-9CDC-4783-AD4E-52E7C62153FA}"/>
              </a:ext>
            </a:extLst>
          </p:cNvPr>
          <p:cNvSpPr txBox="1"/>
          <p:nvPr/>
        </p:nvSpPr>
        <p:spPr>
          <a:xfrm>
            <a:off x="5490150" y="2974764"/>
            <a:ext cx="1133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150 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334FB2-AE18-4714-9E2C-558606803AC0}"/>
              </a:ext>
            </a:extLst>
          </p:cNvPr>
          <p:cNvSpPr txBox="1"/>
          <p:nvPr/>
        </p:nvSpPr>
        <p:spPr>
          <a:xfrm>
            <a:off x="2877738" y="1907642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+mj-lt"/>
              </a:rPr>
              <a:t>30°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6345B8-DFF4-47AA-AE60-BB1CF261F16A}"/>
              </a:ext>
            </a:extLst>
          </p:cNvPr>
          <p:cNvGrpSpPr/>
          <p:nvPr/>
        </p:nvGrpSpPr>
        <p:grpSpPr>
          <a:xfrm>
            <a:off x="4088673" y="3313558"/>
            <a:ext cx="728917" cy="644500"/>
            <a:chOff x="4088673" y="3313558"/>
            <a:chExt cx="728917" cy="644500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0A03E78D-ED08-4EA1-B31E-203AF7ED2AB6}"/>
                </a:ext>
              </a:extLst>
            </p:cNvPr>
            <p:cNvSpPr/>
            <p:nvPr/>
          </p:nvSpPr>
          <p:spPr>
            <a:xfrm rot="10800000">
              <a:off x="4088673" y="3415789"/>
              <a:ext cx="298441" cy="542269"/>
            </a:xfrm>
            <a:prstGeom prst="arc">
              <a:avLst>
                <a:gd name="adj1" fmla="val 6203401"/>
                <a:gd name="adj2" fmla="val 10723051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655146E-2CD3-4494-800D-FB87E325F911}"/>
                </a:ext>
              </a:extLst>
            </p:cNvPr>
            <p:cNvSpPr txBox="1"/>
            <p:nvPr/>
          </p:nvSpPr>
          <p:spPr>
            <a:xfrm>
              <a:off x="4355604" y="3313558"/>
              <a:ext cx="46198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  <a:latin typeface="+mj-lt"/>
                </a:rPr>
                <a:t>30°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4743CAB-298A-45EA-99B0-E3501C90E1DA}"/>
              </a:ext>
            </a:extLst>
          </p:cNvPr>
          <p:cNvGrpSpPr/>
          <p:nvPr/>
        </p:nvGrpSpPr>
        <p:grpSpPr>
          <a:xfrm>
            <a:off x="6056972" y="1882157"/>
            <a:ext cx="3092101" cy="1092607"/>
            <a:chOff x="6056972" y="1882157"/>
            <a:chExt cx="3092101" cy="109260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0B73749-0E05-489B-B16B-5B0E7AABB7EB}"/>
                </a:ext>
              </a:extLst>
            </p:cNvPr>
            <p:cNvSpPr txBox="1"/>
            <p:nvPr/>
          </p:nvSpPr>
          <p:spPr>
            <a:xfrm>
              <a:off x="6458826" y="1882157"/>
              <a:ext cx="26902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Each cable must support half the vertical force if the weight is evenly distributed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53C73BB-9968-4D44-9763-EA8003398BE5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 flipH="1">
              <a:off x="6056972" y="2481947"/>
              <a:ext cx="401853" cy="49281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D72FC41-8712-414C-A874-6F963FF326FD}"/>
              </a:ext>
            </a:extLst>
          </p:cNvPr>
          <p:cNvGrpSpPr/>
          <p:nvPr/>
        </p:nvGrpSpPr>
        <p:grpSpPr>
          <a:xfrm>
            <a:off x="3247822" y="4976246"/>
            <a:ext cx="1874231" cy="568365"/>
            <a:chOff x="3247822" y="4976246"/>
            <a:chExt cx="1874231" cy="568365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459D2CE4-6224-496F-A317-A40CCEAB3328}"/>
                </a:ext>
              </a:extLst>
            </p:cNvPr>
            <p:cNvSpPr/>
            <p:nvPr/>
          </p:nvSpPr>
          <p:spPr>
            <a:xfrm>
              <a:off x="3247822" y="4976246"/>
              <a:ext cx="1874229" cy="568365"/>
            </a:xfrm>
            <a:prstGeom prst="roundRect">
              <a:avLst/>
            </a:prstGeom>
            <a:solidFill>
              <a:srgbClr val="FFFF00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482CFE0-7C08-4E79-9690-BC5E2693FA67}"/>
                </a:ext>
              </a:extLst>
            </p:cNvPr>
            <p:cNvSpPr txBox="1"/>
            <p:nvPr/>
          </p:nvSpPr>
          <p:spPr>
            <a:xfrm>
              <a:off x="3247822" y="4997522"/>
              <a:ext cx="18742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F</a:t>
              </a:r>
              <a:r>
                <a:rPr lang="en-US" sz="2800" baseline="-25000" dirty="0">
                  <a:solidFill>
                    <a:srgbClr val="00206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</a:t>
              </a:r>
              <a:r>
                <a:rPr lang="en-US" sz="2800" dirty="0">
                  <a:solidFill>
                    <a:srgbClr val="00206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= 300 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3B902A-BCC5-4A15-B0DD-368AC64D9A2E}"/>
              </a:ext>
            </a:extLst>
          </p:cNvPr>
          <p:cNvGrpSpPr/>
          <p:nvPr/>
        </p:nvGrpSpPr>
        <p:grpSpPr>
          <a:xfrm>
            <a:off x="6823727" y="4406014"/>
            <a:ext cx="2066788" cy="1889469"/>
            <a:chOff x="6823727" y="4406014"/>
            <a:chExt cx="2066788" cy="188946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36F07E8-2E14-4776-A596-C70F1E422148}"/>
                </a:ext>
              </a:extLst>
            </p:cNvPr>
            <p:cNvSpPr/>
            <p:nvPr/>
          </p:nvSpPr>
          <p:spPr>
            <a:xfrm>
              <a:off x="7628026" y="4972457"/>
              <a:ext cx="409160" cy="409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0BCDE5EF-9DB3-412E-BFBD-DFE8141AB3F9}"/>
                </a:ext>
              </a:extLst>
            </p:cNvPr>
            <p:cNvCxnSpPr/>
            <p:nvPr/>
          </p:nvCxnSpPr>
          <p:spPr>
            <a:xfrm>
              <a:off x="7832606" y="5191650"/>
              <a:ext cx="0" cy="731520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834164B0-0D43-4809-BC8D-AECEC558DD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37287" y="4714093"/>
              <a:ext cx="655523" cy="476143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D88C73C-7F72-4186-933E-281BB79C05A3}"/>
                </a:ext>
              </a:extLst>
            </p:cNvPr>
            <p:cNvSpPr/>
            <p:nvPr/>
          </p:nvSpPr>
          <p:spPr>
            <a:xfrm>
              <a:off x="7763348" y="5120614"/>
              <a:ext cx="138518" cy="138518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7E2A73A0-1F97-4F55-BAA3-FC0678D455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94212" y="4734006"/>
              <a:ext cx="658368" cy="475488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B11ECBB-EEA7-4879-ABFC-AA9D2B183A68}"/>
                </a:ext>
              </a:extLst>
            </p:cNvPr>
            <p:cNvSpPr txBox="1"/>
            <p:nvPr/>
          </p:nvSpPr>
          <p:spPr>
            <a:xfrm>
              <a:off x="7434900" y="5926151"/>
              <a:ext cx="795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300 N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83581E3-EF14-4F21-94FB-D9135269BA7D}"/>
                </a:ext>
              </a:extLst>
            </p:cNvPr>
            <p:cNvSpPr txBox="1"/>
            <p:nvPr/>
          </p:nvSpPr>
          <p:spPr>
            <a:xfrm>
              <a:off x="6823727" y="4406014"/>
              <a:ext cx="795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300 N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5386544-0D41-4A01-B86C-D5572DBE6F90}"/>
                </a:ext>
              </a:extLst>
            </p:cNvPr>
            <p:cNvSpPr txBox="1"/>
            <p:nvPr/>
          </p:nvSpPr>
          <p:spPr>
            <a:xfrm>
              <a:off x="8095104" y="4406014"/>
              <a:ext cx="795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300 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46795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Takeaways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AACDE-E121-4D7E-A3C7-3A2259793267}"/>
              </a:ext>
            </a:extLst>
          </p:cNvPr>
          <p:cNvSpPr txBox="1"/>
          <p:nvPr/>
        </p:nvSpPr>
        <p:spPr>
          <a:xfrm>
            <a:off x="473233" y="1587032"/>
            <a:ext cx="824576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define a force (with proper units) in terms of the interaction between two objects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describe Newton’s first law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calculate the net force on an object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calculate an unknown force for an object in equilibrium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174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Newton??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thestar.com/content/dam/thestar/opinion/editorials/star_s_view_/2011/10/12/an_apple_a_day_not_such_a_good_idea/appl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50" y="3621963"/>
            <a:ext cx="3400317" cy="255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665F16-C566-4EF8-8711-2666850B4811}"/>
              </a:ext>
            </a:extLst>
          </p:cNvPr>
          <p:cNvSpPr txBox="1"/>
          <p:nvPr/>
        </p:nvSpPr>
        <p:spPr>
          <a:xfrm>
            <a:off x="460963" y="1756255"/>
            <a:ext cx="50000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Unit of Force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DB8970-625A-470D-BB1C-219E4A63F443}"/>
              </a:ext>
            </a:extLst>
          </p:cNvPr>
          <p:cNvSpPr txBox="1"/>
          <p:nvPr/>
        </p:nvSpPr>
        <p:spPr>
          <a:xfrm>
            <a:off x="789578" y="3011118"/>
            <a:ext cx="702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66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05EFFE-3728-4F23-BF4A-95558D362BBB}"/>
              </a:ext>
            </a:extLst>
          </p:cNvPr>
          <p:cNvSpPr txBox="1"/>
          <p:nvPr/>
        </p:nvSpPr>
        <p:spPr>
          <a:xfrm>
            <a:off x="610042" y="5305572"/>
            <a:ext cx="5272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*An apple weighs about 1 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5C6DC9C-69AE-4623-B067-3148CEBC0FE2}"/>
              </a:ext>
            </a:extLst>
          </p:cNvPr>
          <p:cNvCxnSpPr>
            <a:cxnSpLocks/>
          </p:cNvCxnSpPr>
          <p:nvPr/>
        </p:nvCxnSpPr>
        <p:spPr>
          <a:xfrm>
            <a:off x="7161209" y="5176684"/>
            <a:ext cx="0" cy="1423220"/>
          </a:xfrm>
          <a:prstGeom prst="straightConnector1">
            <a:avLst/>
          </a:prstGeom>
          <a:ln w="1524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5A22C5F-163F-4594-B00C-1761CAC5C8CF}"/>
              </a:ext>
            </a:extLst>
          </p:cNvPr>
          <p:cNvSpPr txBox="1"/>
          <p:nvPr/>
        </p:nvSpPr>
        <p:spPr>
          <a:xfrm>
            <a:off x="7421374" y="5801277"/>
            <a:ext cx="857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 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27C832-8C00-4697-99A9-35A63C436F57}"/>
              </a:ext>
            </a:extLst>
          </p:cNvPr>
          <p:cNvSpPr txBox="1"/>
          <p:nvPr/>
        </p:nvSpPr>
        <p:spPr>
          <a:xfrm>
            <a:off x="1496503" y="3011118"/>
            <a:ext cx="39645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66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kg × m s</a:t>
            </a:r>
            <a:r>
              <a:rPr lang="en-US" sz="5400" baseline="30000" dirty="0">
                <a:solidFill>
                  <a:srgbClr val="FF0066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-2</a:t>
            </a:r>
            <a:endParaRPr lang="en-US" sz="5400" dirty="0">
              <a:solidFill>
                <a:srgbClr val="FF0066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6967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1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REMINDER: Vector vs Scalar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D5BC854-463E-4F3B-B451-7E99CDC0D888}"/>
              </a:ext>
            </a:extLst>
          </p:cNvPr>
          <p:cNvGraphicFramePr>
            <a:graphicFrameLocks noGrp="1"/>
          </p:cNvGraphicFramePr>
          <p:nvPr/>
        </p:nvGraphicFramePr>
        <p:xfrm>
          <a:off x="207817" y="1531727"/>
          <a:ext cx="8714510" cy="37076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57255">
                  <a:extLst>
                    <a:ext uri="{9D8B030D-6E8A-4147-A177-3AD203B41FA5}">
                      <a16:colId xmlns:a16="http://schemas.microsoft.com/office/drawing/2014/main" val="1037531595"/>
                    </a:ext>
                  </a:extLst>
                </a:gridCol>
                <a:gridCol w="4357255">
                  <a:extLst>
                    <a:ext uri="{9D8B030D-6E8A-4147-A177-3AD203B41FA5}">
                      <a16:colId xmlns:a16="http://schemas.microsoft.com/office/drawing/2014/main" val="3062863196"/>
                    </a:ext>
                  </a:extLst>
                </a:gridCol>
              </a:tblGrid>
              <a:tr h="5158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Vector Quantities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Scalar Quantities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1432347"/>
                  </a:ext>
                </a:extLst>
              </a:tr>
              <a:tr h="31894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78816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20D46E6-F9DB-4BE8-AE76-9B01B4258787}"/>
              </a:ext>
            </a:extLst>
          </p:cNvPr>
          <p:cNvSpPr txBox="1"/>
          <p:nvPr/>
        </p:nvSpPr>
        <p:spPr>
          <a:xfrm>
            <a:off x="752168" y="2390752"/>
            <a:ext cx="3252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Displacement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F2DCF2-FBFD-42ED-A677-BF58F9C2B4D9}"/>
              </a:ext>
            </a:extLst>
          </p:cNvPr>
          <p:cNvSpPr txBox="1"/>
          <p:nvPr/>
        </p:nvSpPr>
        <p:spPr>
          <a:xfrm>
            <a:off x="5714208" y="2390752"/>
            <a:ext cx="2116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Distance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EDFF6A-8438-4385-945E-42BF37601BC6}"/>
              </a:ext>
            </a:extLst>
          </p:cNvPr>
          <p:cNvSpPr txBox="1"/>
          <p:nvPr/>
        </p:nvSpPr>
        <p:spPr>
          <a:xfrm>
            <a:off x="1387761" y="3330757"/>
            <a:ext cx="1981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Velocity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598BEA-3982-4C37-85D7-C4920E584C4C}"/>
              </a:ext>
            </a:extLst>
          </p:cNvPr>
          <p:cNvSpPr txBox="1"/>
          <p:nvPr/>
        </p:nvSpPr>
        <p:spPr>
          <a:xfrm>
            <a:off x="5974697" y="3330757"/>
            <a:ext cx="15953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Speed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30563A-3D65-497C-83AD-1EAA8A8DBC5F}"/>
              </a:ext>
            </a:extLst>
          </p:cNvPr>
          <p:cNvSpPr txBox="1"/>
          <p:nvPr/>
        </p:nvSpPr>
        <p:spPr>
          <a:xfrm>
            <a:off x="1669089" y="4244570"/>
            <a:ext cx="1418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FF00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Force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C49BF6-3929-4680-8EFE-6C1BF41403E5}"/>
              </a:ext>
            </a:extLst>
          </p:cNvPr>
          <p:cNvSpPr txBox="1"/>
          <p:nvPr/>
        </p:nvSpPr>
        <p:spPr>
          <a:xfrm>
            <a:off x="5907371" y="4244570"/>
            <a:ext cx="17299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Energy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74ECE5-2C21-4EB4-AECF-7C36D6EAB434}"/>
              </a:ext>
            </a:extLst>
          </p:cNvPr>
          <p:cNvSpPr txBox="1"/>
          <p:nvPr/>
        </p:nvSpPr>
        <p:spPr>
          <a:xfrm>
            <a:off x="679498" y="5239337"/>
            <a:ext cx="3398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Can be negative to indicate direction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E24E9-B6A4-4F12-9466-86E3EF296006}"/>
              </a:ext>
            </a:extLst>
          </p:cNvPr>
          <p:cNvSpPr txBox="1"/>
          <p:nvPr/>
        </p:nvSpPr>
        <p:spPr>
          <a:xfrm>
            <a:off x="5073273" y="5445264"/>
            <a:ext cx="3398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Only Positive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F25EF19-719A-4951-B3D5-F5E2F10C448A}"/>
              </a:ext>
            </a:extLst>
          </p:cNvPr>
          <p:cNvCxnSpPr>
            <a:cxnSpLocks/>
          </p:cNvCxnSpPr>
          <p:nvPr/>
        </p:nvCxnSpPr>
        <p:spPr>
          <a:xfrm flipV="1">
            <a:off x="3312358" y="4325524"/>
            <a:ext cx="594395" cy="70788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2D557D-4AF8-4114-BFB6-6363D82C1963}"/>
              </a:ext>
            </a:extLst>
          </p:cNvPr>
          <p:cNvCxnSpPr>
            <a:cxnSpLocks/>
          </p:cNvCxnSpPr>
          <p:nvPr/>
        </p:nvCxnSpPr>
        <p:spPr>
          <a:xfrm flipV="1">
            <a:off x="918422" y="3252488"/>
            <a:ext cx="0" cy="86442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B1A623-B4A3-4DCD-967F-26D6FD5A8BC6}"/>
              </a:ext>
            </a:extLst>
          </p:cNvPr>
          <p:cNvCxnSpPr>
            <a:cxnSpLocks/>
          </p:cNvCxnSpPr>
          <p:nvPr/>
        </p:nvCxnSpPr>
        <p:spPr>
          <a:xfrm>
            <a:off x="918422" y="4295226"/>
            <a:ext cx="0" cy="76848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202A6DD-38A3-401C-A2BC-F3BC4B6571A4}"/>
              </a:ext>
            </a:extLst>
          </p:cNvPr>
          <p:cNvCxnSpPr>
            <a:cxnSpLocks/>
          </p:cNvCxnSpPr>
          <p:nvPr/>
        </p:nvCxnSpPr>
        <p:spPr>
          <a:xfrm>
            <a:off x="3609555" y="3304563"/>
            <a:ext cx="723207" cy="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A2BD34B-9398-451A-B373-03BCC75B18EA}"/>
              </a:ext>
            </a:extLst>
          </p:cNvPr>
          <p:cNvCxnSpPr>
            <a:cxnSpLocks/>
          </p:cNvCxnSpPr>
          <p:nvPr/>
        </p:nvCxnSpPr>
        <p:spPr>
          <a:xfrm flipH="1">
            <a:off x="3618238" y="3767827"/>
            <a:ext cx="705839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14D433F-4905-455C-B140-643A390B9919}"/>
              </a:ext>
            </a:extLst>
          </p:cNvPr>
          <p:cNvSpPr/>
          <p:nvPr/>
        </p:nvSpPr>
        <p:spPr>
          <a:xfrm>
            <a:off x="1669089" y="4244570"/>
            <a:ext cx="1418967" cy="707886"/>
          </a:xfrm>
          <a:prstGeom prst="roundRect">
            <a:avLst/>
          </a:prstGeom>
          <a:solidFill>
            <a:srgbClr val="FFFF00">
              <a:alpha val="30196"/>
            </a:srgb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91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5" grpId="0"/>
      <p:bldP spid="12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Newton’s First Law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bmwcoop.com/wp-content/images/2010/03/tableclo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317" y="3384777"/>
            <a:ext cx="4931045" cy="275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82450" y="1531726"/>
            <a:ext cx="8608294" cy="20574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000" dirty="0">
                <a:latin typeface="+mj-lt"/>
              </a:rPr>
              <a:t>A body will remain at rest or moving with constant velocity unless acted upon by an unbalanced force</a:t>
            </a:r>
          </a:p>
          <a:p>
            <a:pPr marL="457200" indent="-457200">
              <a:buFont typeface="+mj-lt"/>
              <a:buAutoNum type="arabicPeriod"/>
            </a:pPr>
            <a:endParaRPr lang="en-US" altLang="en-US" sz="3200" b="1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6B58B-BAA8-4A68-B878-B815B0345DA7}"/>
              </a:ext>
            </a:extLst>
          </p:cNvPr>
          <p:cNvSpPr txBox="1"/>
          <p:nvPr/>
        </p:nvSpPr>
        <p:spPr>
          <a:xfrm>
            <a:off x="394638" y="3820086"/>
            <a:ext cx="30208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“Law of</a:t>
            </a:r>
          </a:p>
          <a:p>
            <a:pPr algn="r"/>
            <a:r>
              <a:rPr lang="en-US" sz="5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Inertia”</a:t>
            </a:r>
          </a:p>
        </p:txBody>
      </p:sp>
    </p:spTree>
    <p:extLst>
      <p:ext uri="{BB962C8B-B14F-4D97-AF65-F5344CB8AC3E}">
        <p14:creationId xmlns:p14="http://schemas.microsoft.com/office/powerpoint/2010/main" val="38017645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 Force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60608" y="1531726"/>
            <a:ext cx="8440492" cy="180924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6000" dirty="0">
                <a:latin typeface="+mj-lt"/>
              </a:rPr>
              <a:t>The vector sum of all the forces acting on an object</a:t>
            </a:r>
          </a:p>
        </p:txBody>
      </p:sp>
      <p:sp>
        <p:nvSpPr>
          <p:cNvPr id="2" name="Rectangle 1"/>
          <p:cNvSpPr/>
          <p:nvPr/>
        </p:nvSpPr>
        <p:spPr>
          <a:xfrm>
            <a:off x="3241299" y="4406818"/>
            <a:ext cx="1737360" cy="1737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48C394F-3BBC-45A0-A727-75D1730531E0}"/>
              </a:ext>
            </a:extLst>
          </p:cNvPr>
          <p:cNvGrpSpPr/>
          <p:nvPr/>
        </p:nvGrpSpPr>
        <p:grpSpPr>
          <a:xfrm>
            <a:off x="360608" y="4606167"/>
            <a:ext cx="2880691" cy="646331"/>
            <a:chOff x="360608" y="4606167"/>
            <a:chExt cx="2880691" cy="646331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412499" y="4929333"/>
              <a:ext cx="1828800" cy="0"/>
            </a:xfrm>
            <a:prstGeom prst="straightConnector1">
              <a:avLst/>
            </a:prstGeom>
            <a:ln w="76200">
              <a:solidFill>
                <a:srgbClr val="00206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60608" y="4606167"/>
              <a:ext cx="10518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  <a:latin typeface="+mj-lt"/>
                </a:rPr>
                <a:t>20 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36E30F5-296B-415C-95A0-1AFC6156E515}"/>
              </a:ext>
            </a:extLst>
          </p:cNvPr>
          <p:cNvGrpSpPr/>
          <p:nvPr/>
        </p:nvGrpSpPr>
        <p:grpSpPr>
          <a:xfrm>
            <a:off x="1275008" y="5263997"/>
            <a:ext cx="1966291" cy="646331"/>
            <a:chOff x="1275008" y="5263997"/>
            <a:chExt cx="1966291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1275008" y="5263997"/>
              <a:ext cx="10518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  <a:latin typeface="+mj-lt"/>
                </a:rPr>
                <a:t>10 N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2326899" y="5598663"/>
              <a:ext cx="914400" cy="1"/>
            </a:xfrm>
            <a:prstGeom prst="straightConnector1">
              <a:avLst/>
            </a:prstGeom>
            <a:ln w="76200">
              <a:solidFill>
                <a:srgbClr val="00206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9F6164A-E69B-419E-9BFC-A665A2BB1A85}"/>
              </a:ext>
            </a:extLst>
          </p:cNvPr>
          <p:cNvGrpSpPr/>
          <p:nvPr/>
        </p:nvGrpSpPr>
        <p:grpSpPr>
          <a:xfrm>
            <a:off x="4978659" y="4929332"/>
            <a:ext cx="1606357" cy="646331"/>
            <a:chOff x="4978659" y="4929332"/>
            <a:chExt cx="1606357" cy="646331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4978659" y="5275498"/>
              <a:ext cx="731520" cy="3765"/>
            </a:xfrm>
            <a:prstGeom prst="straightConnector1">
              <a:avLst/>
            </a:prstGeom>
            <a:ln w="76200">
              <a:solidFill>
                <a:srgbClr val="00206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767163" y="4929332"/>
              <a:ext cx="8178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  <a:latin typeface="+mj-lt"/>
                </a:rPr>
                <a:t>8 N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550854" y="3524733"/>
            <a:ext cx="1780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+mj-lt"/>
              </a:rPr>
              <a:t>F</a:t>
            </a:r>
            <a:r>
              <a:rPr lang="en-US" sz="5400" baseline="-25000" dirty="0">
                <a:solidFill>
                  <a:srgbClr val="C00000"/>
                </a:solidFill>
                <a:latin typeface="+mj-lt"/>
              </a:rPr>
              <a:t>net</a:t>
            </a:r>
            <a:r>
              <a:rPr lang="en-US" sz="5400" dirty="0">
                <a:solidFill>
                  <a:srgbClr val="C00000"/>
                </a:solidFill>
                <a:latin typeface="+mj-lt"/>
              </a:rPr>
              <a:t> =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2AB8699-B9B2-494B-B884-3BFEC6D65822}"/>
              </a:ext>
            </a:extLst>
          </p:cNvPr>
          <p:cNvGrpSpPr/>
          <p:nvPr/>
        </p:nvGrpSpPr>
        <p:grpSpPr>
          <a:xfrm>
            <a:off x="734073" y="308288"/>
            <a:ext cx="2507226" cy="830997"/>
            <a:chOff x="734073" y="308288"/>
            <a:chExt cx="2507226" cy="8309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1EC4E67-7110-451D-9DD1-5B19AED8B01B}"/>
                </a:ext>
              </a:extLst>
            </p:cNvPr>
            <p:cNvSpPr txBox="1"/>
            <p:nvPr/>
          </p:nvSpPr>
          <p:spPr>
            <a:xfrm>
              <a:off x="734073" y="308288"/>
              <a:ext cx="19094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FFFF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(Total)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4ABA06D-AAD8-4171-9D23-9636FD86119C}"/>
                </a:ext>
              </a:extLst>
            </p:cNvPr>
            <p:cNvCxnSpPr/>
            <p:nvPr/>
          </p:nvCxnSpPr>
          <p:spPr>
            <a:xfrm>
              <a:off x="2654710" y="724123"/>
              <a:ext cx="586589" cy="0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BC2D094-46A6-427E-A9AE-F8F967B63455}"/>
              </a:ext>
            </a:extLst>
          </p:cNvPr>
          <p:cNvSpPr txBox="1"/>
          <p:nvPr/>
        </p:nvSpPr>
        <p:spPr>
          <a:xfrm>
            <a:off x="7162510" y="3571928"/>
            <a:ext cx="16385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22 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AC3EB79-6A7C-4489-8919-985E277665CA}"/>
              </a:ext>
            </a:extLst>
          </p:cNvPr>
          <p:cNvCxnSpPr/>
          <p:nvPr/>
        </p:nvCxnSpPr>
        <p:spPr>
          <a:xfrm>
            <a:off x="7331470" y="4631828"/>
            <a:ext cx="1207846" cy="0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8885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Equilibrium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60608" y="1531726"/>
            <a:ext cx="8440492" cy="180924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6000" dirty="0">
                <a:latin typeface="+mj-lt"/>
              </a:rPr>
              <a:t>When all forces cancel out, the object is in equilibrium</a:t>
            </a:r>
          </a:p>
        </p:txBody>
      </p:sp>
      <p:sp>
        <p:nvSpPr>
          <p:cNvPr id="2" name="Rectangle 1"/>
          <p:cNvSpPr/>
          <p:nvPr/>
        </p:nvSpPr>
        <p:spPr>
          <a:xfrm>
            <a:off x="3241299" y="4431437"/>
            <a:ext cx="1737360" cy="1737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5530CEA-E5A3-4AC5-9565-1558534899B7}"/>
              </a:ext>
            </a:extLst>
          </p:cNvPr>
          <p:cNvGrpSpPr/>
          <p:nvPr/>
        </p:nvGrpSpPr>
        <p:grpSpPr>
          <a:xfrm>
            <a:off x="360608" y="4630786"/>
            <a:ext cx="2880691" cy="646331"/>
            <a:chOff x="360608" y="4647412"/>
            <a:chExt cx="2880691" cy="646331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412499" y="4970578"/>
              <a:ext cx="1828800" cy="0"/>
            </a:xfrm>
            <a:prstGeom prst="straightConnector1">
              <a:avLst/>
            </a:prstGeom>
            <a:ln w="76200">
              <a:solidFill>
                <a:srgbClr val="00206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60608" y="4647412"/>
              <a:ext cx="10518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  <a:latin typeface="+mj-lt"/>
                </a:rPr>
                <a:t>20 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2E5546D-E388-4A73-8FA5-B506C9EAF726}"/>
              </a:ext>
            </a:extLst>
          </p:cNvPr>
          <p:cNvGrpSpPr/>
          <p:nvPr/>
        </p:nvGrpSpPr>
        <p:grpSpPr>
          <a:xfrm>
            <a:off x="1275008" y="5288616"/>
            <a:ext cx="1966291" cy="646331"/>
            <a:chOff x="1275008" y="5305242"/>
            <a:chExt cx="1966291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1275008" y="5305242"/>
              <a:ext cx="10518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  <a:latin typeface="+mj-lt"/>
                </a:rPr>
                <a:t>10 N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2326899" y="5639908"/>
              <a:ext cx="914400" cy="1"/>
            </a:xfrm>
            <a:prstGeom prst="straightConnector1">
              <a:avLst/>
            </a:prstGeom>
            <a:ln w="76200">
              <a:solidFill>
                <a:srgbClr val="00206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7721859" y="4970577"/>
            <a:ext cx="1051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+mj-lt"/>
              </a:rPr>
              <a:t>30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50854" y="3524733"/>
            <a:ext cx="1780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+mj-lt"/>
              </a:rPr>
              <a:t>F</a:t>
            </a:r>
            <a:r>
              <a:rPr lang="en-US" sz="5400" baseline="-25000" dirty="0">
                <a:solidFill>
                  <a:srgbClr val="C00000"/>
                </a:solidFill>
                <a:latin typeface="+mj-lt"/>
              </a:rPr>
              <a:t>net</a:t>
            </a:r>
            <a:r>
              <a:rPr lang="en-US" sz="5400" dirty="0">
                <a:solidFill>
                  <a:srgbClr val="C00000"/>
                </a:solidFill>
                <a:latin typeface="+mj-lt"/>
              </a:rPr>
              <a:t>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7C4D4D-F0D8-4EC1-BBD4-E978C341F746}"/>
              </a:ext>
            </a:extLst>
          </p:cNvPr>
          <p:cNvSpPr txBox="1"/>
          <p:nvPr/>
        </p:nvSpPr>
        <p:spPr>
          <a:xfrm>
            <a:off x="7177258" y="3571928"/>
            <a:ext cx="1265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 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91B36B9-D438-47ED-B66B-6FE5C38B5DB9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4978659" y="5279263"/>
            <a:ext cx="2743200" cy="14480"/>
          </a:xfrm>
          <a:prstGeom prst="straightConnector1">
            <a:avLst/>
          </a:prstGeom>
          <a:ln w="7620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8021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Equilibrium</a:t>
            </a:r>
          </a:p>
        </p:txBody>
      </p:sp>
      <p:pic>
        <p:nvPicPr>
          <p:cNvPr id="2" name="Picture 2" descr="Image result for suspended plat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2" y="1531727"/>
            <a:ext cx="4607880" cy="345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76261" y="1531726"/>
            <a:ext cx="4015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What is the tension force on the second cable if the window washers are in equilibrium?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281483-3C29-48F4-9B96-84D12B8D61D8}"/>
              </a:ext>
            </a:extLst>
          </p:cNvPr>
          <p:cNvGrpSpPr/>
          <p:nvPr/>
        </p:nvGrpSpPr>
        <p:grpSpPr>
          <a:xfrm>
            <a:off x="2210485" y="3355341"/>
            <a:ext cx="749437" cy="1490492"/>
            <a:chOff x="2210485" y="3355341"/>
            <a:chExt cx="749437" cy="1490492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2210485" y="3355341"/>
              <a:ext cx="30480" cy="1287779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222220" y="4476501"/>
              <a:ext cx="73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900 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B3A089-CEAF-4294-B5AA-DCA75A1323F1}"/>
              </a:ext>
            </a:extLst>
          </p:cNvPr>
          <p:cNvGrpSpPr/>
          <p:nvPr/>
        </p:nvGrpSpPr>
        <p:grpSpPr>
          <a:xfrm>
            <a:off x="2439771" y="3022600"/>
            <a:ext cx="748271" cy="1453901"/>
            <a:chOff x="2439771" y="3022600"/>
            <a:chExt cx="748271" cy="1453901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2439771" y="3022600"/>
              <a:ext cx="10569" cy="1357379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450340" y="4107169"/>
              <a:ext cx="73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800 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9BBA433-58F3-4829-97BF-2B6CF2A6EB28}"/>
              </a:ext>
            </a:extLst>
          </p:cNvPr>
          <p:cNvGrpSpPr/>
          <p:nvPr/>
        </p:nvGrpSpPr>
        <p:grpSpPr>
          <a:xfrm>
            <a:off x="1251118" y="3086101"/>
            <a:ext cx="760562" cy="1205972"/>
            <a:chOff x="1251118" y="3086101"/>
            <a:chExt cx="760562" cy="1205972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1988820" y="3086101"/>
              <a:ext cx="22860" cy="1074419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251118" y="3922741"/>
              <a:ext cx="73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750 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588A5B-AE08-4C90-84B8-0AE464BB6872}"/>
              </a:ext>
            </a:extLst>
          </p:cNvPr>
          <p:cNvGrpSpPr/>
          <p:nvPr/>
        </p:nvGrpSpPr>
        <p:grpSpPr>
          <a:xfrm>
            <a:off x="845820" y="2008779"/>
            <a:ext cx="894505" cy="1077321"/>
            <a:chOff x="845820" y="2008779"/>
            <a:chExt cx="894505" cy="1077321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845820" y="2008779"/>
              <a:ext cx="106680" cy="1077321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885604" y="2245296"/>
              <a:ext cx="854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1350 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206F050-92E6-4B0B-809A-B8075E5A1F92}"/>
              </a:ext>
            </a:extLst>
          </p:cNvPr>
          <p:cNvGrpSpPr/>
          <p:nvPr/>
        </p:nvGrpSpPr>
        <p:grpSpPr>
          <a:xfrm>
            <a:off x="3757462" y="1821180"/>
            <a:ext cx="380198" cy="1013461"/>
            <a:chOff x="3757462" y="1821180"/>
            <a:chExt cx="380198" cy="1013461"/>
          </a:xfrm>
        </p:grpSpPr>
        <p:cxnSp>
          <p:nvCxnSpPr>
            <p:cNvPr id="12" name="Straight Arrow Connector 11"/>
            <p:cNvCxnSpPr/>
            <p:nvPr/>
          </p:nvCxnSpPr>
          <p:spPr>
            <a:xfrm flipH="1" flipV="1">
              <a:off x="4069080" y="1821180"/>
              <a:ext cx="68580" cy="1013461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757462" y="2116501"/>
              <a:ext cx="298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n w="31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74919" y="5107782"/>
            <a:ext cx="2585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 of Guy #1 = 750 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4919" y="5477114"/>
            <a:ext cx="2585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 of Guy #2 = 800 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4919" y="5859838"/>
            <a:ext cx="2736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 of Platform = 900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40D09E-253F-4A02-B431-E73F8B67F917}"/>
                  </a:ext>
                </a:extLst>
              </p:cNvPr>
              <p:cNvSpPr txBox="1"/>
              <p:nvPr/>
            </p:nvSpPr>
            <p:spPr>
              <a:xfrm>
                <a:off x="5051784" y="2870656"/>
                <a:ext cx="1700274" cy="430887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𝑛𝑒𝑡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40D09E-253F-4A02-B431-E73F8B67F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784" y="2870656"/>
                <a:ext cx="170027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4B34CE3-22D2-4E90-B31B-B1E25B861BEA}"/>
                  </a:ext>
                </a:extLst>
              </p:cNvPr>
              <p:cNvSpPr txBox="1"/>
              <p:nvPr/>
            </p:nvSpPr>
            <p:spPr>
              <a:xfrm>
                <a:off x="5051784" y="3456308"/>
                <a:ext cx="4004108" cy="307777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350+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−750−900−800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4B34CE3-22D2-4E90-B31B-B1E25B861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784" y="3456308"/>
                <a:ext cx="4004108" cy="307777"/>
              </a:xfrm>
              <a:prstGeom prst="rect">
                <a:avLst/>
              </a:prstGeom>
              <a:blipFill>
                <a:blip r:embed="rId4"/>
                <a:stretch>
                  <a:fillRect l="-1065" r="-1065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B0B00A7-96F9-416C-AA13-E5D81AE7720A}"/>
                  </a:ext>
                </a:extLst>
              </p:cNvPr>
              <p:cNvSpPr txBox="1"/>
              <p:nvPr/>
            </p:nvSpPr>
            <p:spPr>
              <a:xfrm>
                <a:off x="5482135" y="4206727"/>
                <a:ext cx="2695930" cy="615553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=1100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B0B00A7-96F9-416C-AA13-E5D81AE77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135" y="4206727"/>
                <a:ext cx="2695930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0061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29" grpId="0"/>
      <p:bldP spid="6" grpId="0"/>
      <p:bldP spid="20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Net Force? | 1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1637" y="2620581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8E2059-8068-49B3-BE5A-ABF89AB318D3}"/>
              </a:ext>
            </a:extLst>
          </p:cNvPr>
          <p:cNvGrpSpPr/>
          <p:nvPr/>
        </p:nvGrpSpPr>
        <p:grpSpPr>
          <a:xfrm>
            <a:off x="255230" y="2747729"/>
            <a:ext cx="1802167" cy="523220"/>
            <a:chOff x="255230" y="2747729"/>
            <a:chExt cx="1802167" cy="523220"/>
          </a:xfrm>
        </p:grpSpPr>
        <p:sp>
          <p:nvSpPr>
            <p:cNvPr id="9" name="TextBox 8"/>
            <p:cNvSpPr txBox="1"/>
            <p:nvPr/>
          </p:nvSpPr>
          <p:spPr>
            <a:xfrm>
              <a:off x="255230" y="2747729"/>
              <a:ext cx="8611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  <a:latin typeface="+mj-lt"/>
                </a:rPr>
                <a:t>10 N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1142997" y="3012467"/>
              <a:ext cx="914400" cy="0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9AD0081-4756-41E3-9AEA-72198104E3BC}"/>
              </a:ext>
            </a:extLst>
          </p:cNvPr>
          <p:cNvGrpSpPr/>
          <p:nvPr/>
        </p:nvGrpSpPr>
        <p:grpSpPr>
          <a:xfrm>
            <a:off x="2057397" y="2724731"/>
            <a:ext cx="2167926" cy="523220"/>
            <a:chOff x="2057397" y="2724731"/>
            <a:chExt cx="2167926" cy="523220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2057397" y="3009339"/>
              <a:ext cx="1280160" cy="3127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364190" y="2724731"/>
              <a:ext cx="8611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  <a:latin typeface="+mj-lt"/>
                </a:rPr>
                <a:t>14 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17DA5FB-9182-49E7-A91E-E5AACDD7828E}"/>
              </a:ext>
            </a:extLst>
          </p:cNvPr>
          <p:cNvGrpSpPr/>
          <p:nvPr/>
        </p:nvGrpSpPr>
        <p:grpSpPr>
          <a:xfrm>
            <a:off x="1649524" y="3012467"/>
            <a:ext cx="861133" cy="1538176"/>
            <a:chOff x="1649524" y="3012467"/>
            <a:chExt cx="861133" cy="1538176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057397" y="3012467"/>
              <a:ext cx="0" cy="1008600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649524" y="4027423"/>
              <a:ext cx="8611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  <a:latin typeface="+mj-lt"/>
                </a:rPr>
                <a:t>11 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C31F93-AFDA-425C-BB02-C239C6CFAF46}"/>
              </a:ext>
            </a:extLst>
          </p:cNvPr>
          <p:cNvGrpSpPr/>
          <p:nvPr/>
        </p:nvGrpSpPr>
        <p:grpSpPr>
          <a:xfrm>
            <a:off x="1600197" y="1531726"/>
            <a:ext cx="861133" cy="1454615"/>
            <a:chOff x="1600197" y="1531726"/>
            <a:chExt cx="861133" cy="1454615"/>
          </a:xfrm>
        </p:grpSpPr>
        <p:cxnSp>
          <p:nvCxnSpPr>
            <p:cNvPr id="16" name="Straight Arrow Connector 15"/>
            <p:cNvCxnSpPr/>
            <p:nvPr/>
          </p:nvCxnSpPr>
          <p:spPr>
            <a:xfrm flipH="1" flipV="1">
              <a:off x="2057397" y="1980501"/>
              <a:ext cx="0" cy="1005840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600197" y="1531726"/>
              <a:ext cx="8611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  <a:latin typeface="+mj-lt"/>
                </a:rPr>
                <a:t>11 N</a:t>
              </a:r>
            </a:p>
          </p:txBody>
        </p:sp>
      </p:grpSp>
      <p:sp>
        <p:nvSpPr>
          <p:cNvPr id="22" name="Oval 21"/>
          <p:cNvSpPr/>
          <p:nvPr/>
        </p:nvSpPr>
        <p:spPr>
          <a:xfrm>
            <a:off x="1933573" y="2885464"/>
            <a:ext cx="247650" cy="2476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FFAC4B-D5C4-45B0-B37E-E38E7E2AB971}"/>
              </a:ext>
            </a:extLst>
          </p:cNvPr>
          <p:cNvSpPr txBox="1"/>
          <p:nvPr/>
        </p:nvSpPr>
        <p:spPr>
          <a:xfrm>
            <a:off x="4832265" y="4088978"/>
            <a:ext cx="31165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</a:t>
            </a:r>
            <a:r>
              <a:rPr lang="en-US" sz="5400" baseline="-25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net</a:t>
            </a:r>
            <a:r>
              <a:rPr lang="en-US" sz="5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= 4 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7A1C66D-478E-4053-832C-AAE1271B910A}"/>
              </a:ext>
            </a:extLst>
          </p:cNvPr>
          <p:cNvCxnSpPr/>
          <p:nvPr/>
        </p:nvCxnSpPr>
        <p:spPr>
          <a:xfrm>
            <a:off x="6740978" y="5067693"/>
            <a:ext cx="1207846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2741AA-8030-4A33-AAB2-4B2363CB5E97}"/>
              </a:ext>
            </a:extLst>
          </p:cNvPr>
          <p:cNvCxnSpPr>
            <a:cxnSpLocks/>
          </p:cNvCxnSpPr>
          <p:nvPr/>
        </p:nvCxnSpPr>
        <p:spPr>
          <a:xfrm flipV="1">
            <a:off x="1739900" y="4148069"/>
            <a:ext cx="683257" cy="33503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3BC97CD-3E25-43AB-B398-0993115598B2}"/>
              </a:ext>
            </a:extLst>
          </p:cNvPr>
          <p:cNvCxnSpPr>
            <a:cxnSpLocks/>
          </p:cNvCxnSpPr>
          <p:nvPr/>
        </p:nvCxnSpPr>
        <p:spPr>
          <a:xfrm flipV="1">
            <a:off x="1684050" y="1639113"/>
            <a:ext cx="683257" cy="33503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0249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7B547D1-9CA0-48E8-98A4-F1603CF043C6}"/>
              </a:ext>
            </a:extLst>
          </p:cNvPr>
          <p:cNvSpPr/>
          <p:nvPr/>
        </p:nvSpPr>
        <p:spPr>
          <a:xfrm>
            <a:off x="5279185" y="2620581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BF5C8A-9C31-4C42-A62A-50B4DC515A28}"/>
              </a:ext>
            </a:extLst>
          </p:cNvPr>
          <p:cNvGrpSpPr/>
          <p:nvPr/>
        </p:nvGrpSpPr>
        <p:grpSpPr>
          <a:xfrm>
            <a:off x="5644945" y="2724731"/>
            <a:ext cx="1370560" cy="523220"/>
            <a:chOff x="5644945" y="2724731"/>
            <a:chExt cx="1370560" cy="523220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CA4A5DE-2FB4-407A-B20C-B173CC9A7EC1}"/>
                </a:ext>
              </a:extLst>
            </p:cNvPr>
            <p:cNvCxnSpPr/>
            <p:nvPr/>
          </p:nvCxnSpPr>
          <p:spPr>
            <a:xfrm flipV="1">
              <a:off x="5644945" y="3009339"/>
              <a:ext cx="640080" cy="3127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ACB085D-2FD7-41F3-94E1-3652A5EEE2FB}"/>
                </a:ext>
              </a:extLst>
            </p:cNvPr>
            <p:cNvSpPr txBox="1"/>
            <p:nvPr/>
          </p:nvSpPr>
          <p:spPr>
            <a:xfrm>
              <a:off x="6269788" y="2724731"/>
              <a:ext cx="7457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B05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4 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F69348-E9CA-4A69-ACFA-F0C1E9FD7A68}"/>
              </a:ext>
            </a:extLst>
          </p:cNvPr>
          <p:cNvGrpSpPr/>
          <p:nvPr/>
        </p:nvGrpSpPr>
        <p:grpSpPr>
          <a:xfrm>
            <a:off x="5305749" y="3012467"/>
            <a:ext cx="745717" cy="950193"/>
            <a:chOff x="5305749" y="3012467"/>
            <a:chExt cx="745717" cy="950193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A539DF3-3875-4CF8-A040-EE9F7F7CF1D2}"/>
                </a:ext>
              </a:extLst>
            </p:cNvPr>
            <p:cNvCxnSpPr/>
            <p:nvPr/>
          </p:nvCxnSpPr>
          <p:spPr>
            <a:xfrm>
              <a:off x="5644945" y="3012467"/>
              <a:ext cx="0" cy="45720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FB12F08-1C14-44DE-869D-7EEF9BD2EFC7}"/>
                </a:ext>
              </a:extLst>
            </p:cNvPr>
            <p:cNvSpPr txBox="1"/>
            <p:nvPr/>
          </p:nvSpPr>
          <p:spPr>
            <a:xfrm>
              <a:off x="5305749" y="3439440"/>
              <a:ext cx="7457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3 N</a:t>
              </a:r>
            </a:p>
          </p:txBody>
        </p: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3A573DC-EDE5-44D9-BCC3-60B5726DC46E}"/>
              </a:ext>
            </a:extLst>
          </p:cNvPr>
          <p:cNvCxnSpPr/>
          <p:nvPr/>
        </p:nvCxnSpPr>
        <p:spPr>
          <a:xfrm>
            <a:off x="5647546" y="3004245"/>
            <a:ext cx="0" cy="4572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CB11333-FE8A-4F95-B022-AD16627184DA}"/>
              </a:ext>
            </a:extLst>
          </p:cNvPr>
          <p:cNvCxnSpPr>
            <a:cxnSpLocks/>
          </p:cNvCxnSpPr>
          <p:nvPr/>
        </p:nvCxnSpPr>
        <p:spPr>
          <a:xfrm>
            <a:off x="5606719" y="2993192"/>
            <a:ext cx="640080" cy="42783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5873B86-B91B-41A0-826E-61613D93D839}"/>
              </a:ext>
            </a:extLst>
          </p:cNvPr>
          <p:cNvCxnSpPr/>
          <p:nvPr/>
        </p:nvCxnSpPr>
        <p:spPr>
          <a:xfrm flipV="1">
            <a:off x="5649905" y="3013164"/>
            <a:ext cx="640080" cy="312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3DE368-B5E6-4A3D-89E4-7251EDAD40E0}"/>
              </a:ext>
            </a:extLst>
          </p:cNvPr>
          <p:cNvSpPr/>
          <p:nvPr/>
        </p:nvSpPr>
        <p:spPr>
          <a:xfrm>
            <a:off x="5499100" y="4389635"/>
            <a:ext cx="3073400" cy="1555118"/>
          </a:xfrm>
          <a:prstGeom prst="roundRect">
            <a:avLst/>
          </a:prstGeom>
          <a:solidFill>
            <a:srgbClr val="FFFF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Net Force? | 2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1637" y="2620581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57397" y="3012467"/>
            <a:ext cx="0" cy="100860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5230" y="2747729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10 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057397" y="3009339"/>
            <a:ext cx="1280160" cy="312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142997" y="3012467"/>
            <a:ext cx="914400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37557" y="2724731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14 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49524" y="4027423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11 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30560D4-4079-4E57-A4B9-8CF2E729D86B}"/>
              </a:ext>
            </a:extLst>
          </p:cNvPr>
          <p:cNvGrpSpPr/>
          <p:nvPr/>
        </p:nvGrpSpPr>
        <p:grpSpPr>
          <a:xfrm>
            <a:off x="1718201" y="1792501"/>
            <a:ext cx="678391" cy="1224495"/>
            <a:chOff x="1718201" y="1792501"/>
            <a:chExt cx="678391" cy="1224495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2057397" y="2285476"/>
              <a:ext cx="0" cy="731520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718201" y="1792501"/>
              <a:ext cx="6783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  <a:latin typeface="+mj-lt"/>
                </a:rPr>
                <a:t>8 N</a:t>
              </a:r>
            </a:p>
          </p:txBody>
        </p:sp>
      </p:grpSp>
      <p:sp>
        <p:nvSpPr>
          <p:cNvPr id="14" name="Oval 13"/>
          <p:cNvSpPr/>
          <p:nvPr/>
        </p:nvSpPr>
        <p:spPr>
          <a:xfrm>
            <a:off x="1933573" y="2885464"/>
            <a:ext cx="247650" cy="2476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65166C-AC95-4B3B-A009-244E3D62C8D3}"/>
              </a:ext>
            </a:extLst>
          </p:cNvPr>
          <p:cNvSpPr/>
          <p:nvPr/>
        </p:nvSpPr>
        <p:spPr>
          <a:xfrm>
            <a:off x="5521121" y="2885464"/>
            <a:ext cx="247650" cy="2476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172EE48-2D69-4F81-84D6-5F1CA2732BEC}"/>
              </a:ext>
            </a:extLst>
          </p:cNvPr>
          <p:cNvCxnSpPr>
            <a:cxnSpLocks/>
          </p:cNvCxnSpPr>
          <p:nvPr/>
        </p:nvCxnSpPr>
        <p:spPr>
          <a:xfrm>
            <a:off x="5612561" y="3011601"/>
            <a:ext cx="640080" cy="42783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AB840F4C-077C-4E4A-ADBF-489C939ECBE7}"/>
              </a:ext>
            </a:extLst>
          </p:cNvPr>
          <p:cNvSpPr/>
          <p:nvPr/>
        </p:nvSpPr>
        <p:spPr>
          <a:xfrm>
            <a:off x="5758156" y="4633387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B238BCA-3FC0-40BE-81BB-78424F7974E9}"/>
              </a:ext>
            </a:extLst>
          </p:cNvPr>
          <p:cNvSpPr/>
          <p:nvPr/>
        </p:nvSpPr>
        <p:spPr>
          <a:xfrm>
            <a:off x="6000092" y="4898270"/>
            <a:ext cx="247650" cy="2476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79CF2DB-8CA9-40F5-BD3E-5A1F2E30A3D0}"/>
              </a:ext>
            </a:extLst>
          </p:cNvPr>
          <p:cNvCxnSpPr>
            <a:cxnSpLocks/>
          </p:cNvCxnSpPr>
          <p:nvPr/>
        </p:nvCxnSpPr>
        <p:spPr>
          <a:xfrm>
            <a:off x="6091532" y="5024407"/>
            <a:ext cx="640080" cy="42783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2D2F57F-62C2-46B7-A8FA-F20B12D50EC0}"/>
              </a:ext>
            </a:extLst>
          </p:cNvPr>
          <p:cNvSpPr txBox="1"/>
          <p:nvPr/>
        </p:nvSpPr>
        <p:spPr>
          <a:xfrm>
            <a:off x="6724835" y="5320046"/>
            <a:ext cx="1704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</a:t>
            </a:r>
            <a:r>
              <a:rPr lang="en-US" sz="2800" baseline="-250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net</a:t>
            </a:r>
            <a:r>
              <a:rPr lang="en-US" sz="28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= 5 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858238-9CF4-4CEA-BF72-8E81DE7D0927}"/>
              </a:ext>
            </a:extLst>
          </p:cNvPr>
          <p:cNvSpPr txBox="1"/>
          <p:nvPr/>
        </p:nvSpPr>
        <p:spPr>
          <a:xfrm>
            <a:off x="7972895" y="2597934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3E035A-0231-406F-9FC4-07B5BAC9ED56}"/>
              </a:ext>
            </a:extLst>
          </p:cNvPr>
          <p:cNvSpPr txBox="1"/>
          <p:nvPr/>
        </p:nvSpPr>
        <p:spPr>
          <a:xfrm>
            <a:off x="8451752" y="3004245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BB390A5-D6DF-48A5-AFE3-C60DEA742ECA}"/>
              </a:ext>
            </a:extLst>
          </p:cNvPr>
          <p:cNvSpPr txBox="1"/>
          <p:nvPr/>
        </p:nvSpPr>
        <p:spPr>
          <a:xfrm>
            <a:off x="7790717" y="3172256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D406D5E-5CC7-470D-B0DE-6DEF97287FC1}"/>
              </a:ext>
            </a:extLst>
          </p:cNvPr>
          <p:cNvSpPr/>
          <p:nvPr/>
        </p:nvSpPr>
        <p:spPr>
          <a:xfrm>
            <a:off x="1718201" y="1792501"/>
            <a:ext cx="678385" cy="486619"/>
          </a:xfrm>
          <a:prstGeom prst="roundRect">
            <a:avLst/>
          </a:prstGeom>
          <a:solidFill>
            <a:srgbClr val="C00000">
              <a:alpha val="30196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C3F188A-A3D4-441F-8023-39D0F89031D0}"/>
              </a:ext>
            </a:extLst>
          </p:cNvPr>
          <p:cNvSpPr/>
          <p:nvPr/>
        </p:nvSpPr>
        <p:spPr>
          <a:xfrm>
            <a:off x="1626826" y="4041925"/>
            <a:ext cx="861133" cy="486619"/>
          </a:xfrm>
          <a:prstGeom prst="roundRect">
            <a:avLst/>
          </a:prstGeom>
          <a:solidFill>
            <a:srgbClr val="C00000">
              <a:alpha val="30196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2A5B3E3-63CB-420D-AF9F-21B4FE395E0D}"/>
              </a:ext>
            </a:extLst>
          </p:cNvPr>
          <p:cNvSpPr/>
          <p:nvPr/>
        </p:nvSpPr>
        <p:spPr>
          <a:xfrm>
            <a:off x="3338499" y="2767592"/>
            <a:ext cx="861133" cy="486619"/>
          </a:xfrm>
          <a:prstGeom prst="roundRect">
            <a:avLst/>
          </a:prstGeom>
          <a:solidFill>
            <a:srgbClr val="00B050">
              <a:alpha val="30196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CC0364A-9C43-4F7A-B5AD-CE667301D181}"/>
              </a:ext>
            </a:extLst>
          </p:cNvPr>
          <p:cNvSpPr/>
          <p:nvPr/>
        </p:nvSpPr>
        <p:spPr>
          <a:xfrm>
            <a:off x="290256" y="2767592"/>
            <a:ext cx="861133" cy="486619"/>
          </a:xfrm>
          <a:prstGeom prst="roundRect">
            <a:avLst/>
          </a:prstGeom>
          <a:solidFill>
            <a:srgbClr val="00B050">
              <a:alpha val="30196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453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0.23906 -0.0120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4" y="-60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30417 -0.0120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-60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0.23785 -0.007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0" grpId="0" animBg="1"/>
      <p:bldP spid="31" grpId="0" animBg="1"/>
      <p:bldP spid="33" grpId="0"/>
      <p:bldP spid="37" grpId="0"/>
      <p:bldP spid="38" grpId="0"/>
      <p:bldP spid="39" grpId="0"/>
      <p:bldP spid="6" grpId="0" animBg="1"/>
      <p:bldP spid="40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10528</TotalTime>
  <Words>570</Words>
  <Application>Microsoft Office PowerPoint</Application>
  <PresentationFormat>On-screen Show (4:3)</PresentationFormat>
  <Paragraphs>163</Paragraphs>
  <Slides>15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Calibri Light</vt:lpstr>
      <vt:lpstr>Cambria Math</vt:lpstr>
      <vt:lpstr>Ebrima</vt:lpstr>
      <vt:lpstr>Wingdings</vt:lpstr>
      <vt:lpstr>Retrospect</vt:lpstr>
      <vt:lpstr>Newton’s 1st Law  &amp; Net Force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- 2.1.1 - Newton's 1st Law and Net Force</dc:title>
  <dc:creator>Joe Cossette</dc:creator>
  <cp:lastModifiedBy>Joe Cossette</cp:lastModifiedBy>
  <cp:revision>94</cp:revision>
  <dcterms:created xsi:type="dcterms:W3CDTF">2014-08-31T00:23:19Z</dcterms:created>
  <dcterms:modified xsi:type="dcterms:W3CDTF">2020-10-05T05:30:15Z</dcterms:modified>
</cp:coreProperties>
</file>