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374" r:id="rId2"/>
    <p:sldId id="302" r:id="rId3"/>
    <p:sldId id="322" r:id="rId4"/>
    <p:sldId id="323" r:id="rId5"/>
    <p:sldId id="334" r:id="rId6"/>
    <p:sldId id="325" r:id="rId7"/>
    <p:sldId id="395" r:id="rId8"/>
    <p:sldId id="326" r:id="rId9"/>
    <p:sldId id="324" r:id="rId10"/>
    <p:sldId id="327" r:id="rId11"/>
    <p:sldId id="335" r:id="rId12"/>
    <p:sldId id="336" r:id="rId13"/>
    <p:sldId id="39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4D1C"/>
    <a:srgbClr val="C89736"/>
    <a:srgbClr val="344068"/>
    <a:srgbClr val="00B050"/>
    <a:srgbClr val="002060"/>
    <a:srgbClr val="FFFF00"/>
    <a:srgbClr val="FF0066"/>
    <a:srgbClr val="1C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5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3992A-6374-41E8-AE7E-984A7763F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25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0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4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8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0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3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1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93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Friction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IB Physics | Forces</a:t>
            </a:r>
          </a:p>
        </p:txBody>
      </p:sp>
    </p:spTree>
    <p:extLst>
      <p:ext uri="{BB962C8B-B14F-4D97-AF65-F5344CB8AC3E}">
        <p14:creationId xmlns:p14="http://schemas.microsoft.com/office/powerpoint/2010/main" val="10694173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Calculate Friction | Try This…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346" y="1419297"/>
            <a:ext cx="7456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Santa’s Sleigh is loaded up with toys for all the good little girls and boys until it has a total mass of 2000 kg. What is the </a:t>
            </a:r>
            <a:r>
              <a:rPr lang="en-US" sz="2400" b="1" dirty="0">
                <a:latin typeface="+mj-lt"/>
              </a:rPr>
              <a:t>static friction </a:t>
            </a:r>
            <a:r>
              <a:rPr lang="en-US" sz="2400" dirty="0">
                <a:latin typeface="+mj-lt"/>
              </a:rPr>
              <a:t>force that must be overcome if µ</a:t>
            </a:r>
            <a:r>
              <a:rPr lang="en-US" sz="2400" baseline="-25000" dirty="0">
                <a:latin typeface="+mj-lt"/>
              </a:rPr>
              <a:t>s</a:t>
            </a:r>
            <a:r>
              <a:rPr lang="en-US" sz="2400" dirty="0">
                <a:latin typeface="+mj-lt"/>
              </a:rPr>
              <a:t> is 0.1?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643" y="1541878"/>
            <a:ext cx="1487249" cy="95516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6E2E168-7D2F-4842-A7D5-BDA03F229288}"/>
              </a:ext>
            </a:extLst>
          </p:cNvPr>
          <p:cNvSpPr/>
          <p:nvPr/>
        </p:nvSpPr>
        <p:spPr>
          <a:xfrm>
            <a:off x="292254" y="3558845"/>
            <a:ext cx="812587" cy="8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9E1B3A-BAF0-43AE-981A-76749219E8F5}"/>
              </a:ext>
            </a:extLst>
          </p:cNvPr>
          <p:cNvGrpSpPr/>
          <p:nvPr/>
        </p:nvGrpSpPr>
        <p:grpSpPr>
          <a:xfrm>
            <a:off x="522028" y="2738157"/>
            <a:ext cx="380282" cy="1252473"/>
            <a:chOff x="522028" y="2738157"/>
            <a:chExt cx="380282" cy="1252473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AA736E8-8CBC-4540-91CB-D97EA92608D5}"/>
                </a:ext>
              </a:extLst>
            </p:cNvPr>
            <p:cNvCxnSpPr/>
            <p:nvPr/>
          </p:nvCxnSpPr>
          <p:spPr>
            <a:xfrm flipH="1" flipV="1">
              <a:off x="698548" y="3178043"/>
              <a:ext cx="0" cy="812587"/>
            </a:xfrm>
            <a:prstGeom prst="straightConnector1">
              <a:avLst/>
            </a:prstGeom>
            <a:ln w="76200">
              <a:solidFill>
                <a:srgbClr val="FF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BC5C44A-73EB-4F2D-A76F-A6EA29868C47}"/>
                </a:ext>
              </a:extLst>
            </p:cNvPr>
            <p:cNvSpPr txBox="1"/>
            <p:nvPr/>
          </p:nvSpPr>
          <p:spPr>
            <a:xfrm>
              <a:off x="522028" y="2738157"/>
              <a:ext cx="380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66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R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86F3373-8539-4EB0-8EDD-B2DD597D84E3}"/>
              </a:ext>
            </a:extLst>
          </p:cNvPr>
          <p:cNvGrpSpPr/>
          <p:nvPr/>
        </p:nvGrpSpPr>
        <p:grpSpPr>
          <a:xfrm>
            <a:off x="469830" y="3994160"/>
            <a:ext cx="484678" cy="1270722"/>
            <a:chOff x="469830" y="3994160"/>
            <a:chExt cx="484678" cy="127072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DD44AAA-750E-4649-95A9-96755C0453D5}"/>
                </a:ext>
              </a:extLst>
            </p:cNvPr>
            <p:cNvCxnSpPr/>
            <p:nvPr/>
          </p:nvCxnSpPr>
          <p:spPr>
            <a:xfrm>
              <a:off x="698548" y="3994160"/>
              <a:ext cx="0" cy="812587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8B9D0F-5818-47DF-B2B9-265D5F477A73}"/>
                </a:ext>
              </a:extLst>
            </p:cNvPr>
            <p:cNvSpPr txBox="1"/>
            <p:nvPr/>
          </p:nvSpPr>
          <p:spPr>
            <a:xfrm>
              <a:off x="469830" y="4803217"/>
              <a:ext cx="484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F</a:t>
              </a:r>
              <a:r>
                <a:rPr lang="en-US" sz="2400" b="1" baseline="-25000" dirty="0" err="1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g</a:t>
              </a:r>
              <a:endParaRPr lang="en-US" sz="24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23F480A-D367-4569-9FCB-81B272F2F181}"/>
              </a:ext>
            </a:extLst>
          </p:cNvPr>
          <p:cNvSpPr txBox="1"/>
          <p:nvPr/>
        </p:nvSpPr>
        <p:spPr>
          <a:xfrm>
            <a:off x="1871354" y="2907434"/>
            <a:ext cx="1827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</a:t>
            </a:r>
            <a:r>
              <a:rPr lang="en-US" sz="3200" baseline="-25000" dirty="0" err="1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</a:t>
            </a:r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= mg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09AAD0-8A53-4D98-A140-0AEC0F69540F}"/>
              </a:ext>
            </a:extLst>
          </p:cNvPr>
          <p:cNvSpPr txBox="1"/>
          <p:nvPr/>
        </p:nvSpPr>
        <p:spPr>
          <a:xfrm>
            <a:off x="1871354" y="3698242"/>
            <a:ext cx="1470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66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 = </a:t>
            </a:r>
            <a:r>
              <a:rPr lang="en-US" sz="3200" dirty="0" err="1">
                <a:solidFill>
                  <a:srgbClr val="FF66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</a:t>
            </a:r>
            <a:r>
              <a:rPr lang="en-US" sz="3200" baseline="-25000" dirty="0" err="1">
                <a:solidFill>
                  <a:srgbClr val="FF66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</a:t>
            </a:r>
            <a:endParaRPr lang="en-US" sz="3200" dirty="0">
              <a:solidFill>
                <a:srgbClr val="FF66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5043DA-7880-41FA-886F-2A748D0E62AA}"/>
              </a:ext>
            </a:extLst>
          </p:cNvPr>
          <p:cNvSpPr txBox="1"/>
          <p:nvPr/>
        </p:nvSpPr>
        <p:spPr>
          <a:xfrm>
            <a:off x="1871354" y="4456048"/>
            <a:ext cx="1532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</a:t>
            </a:r>
            <a:r>
              <a:rPr lang="en-US" sz="3200" baseline="-25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</a:t>
            </a:r>
            <a:r>
              <a:rPr lang="en-US" sz="32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= </a:t>
            </a:r>
            <a:r>
              <a:rPr lang="el-GR" sz="32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μ</a:t>
            </a:r>
            <a:r>
              <a:rPr lang="en-US" sz="32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</a:t>
            </a:r>
            <a:endParaRPr lang="en-US" sz="3200" b="1" dirty="0">
              <a:solidFill>
                <a:srgbClr val="7030A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C0B96C-EEF8-4BF2-8818-328068220A72}"/>
              </a:ext>
            </a:extLst>
          </p:cNvPr>
          <p:cNvSpPr txBox="1"/>
          <p:nvPr/>
        </p:nvSpPr>
        <p:spPr>
          <a:xfrm>
            <a:off x="3403667" y="2907434"/>
            <a:ext cx="5041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(2000)(9.81) = 19,620 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FD4FF5-FF21-45F9-A198-B57B8C29BFBB}"/>
              </a:ext>
            </a:extLst>
          </p:cNvPr>
          <p:cNvSpPr txBox="1"/>
          <p:nvPr/>
        </p:nvSpPr>
        <p:spPr>
          <a:xfrm>
            <a:off x="3085012" y="3698241"/>
            <a:ext cx="4762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66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19,620 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9DDA7F-D922-4A91-AA77-BE9802644BEE}"/>
              </a:ext>
            </a:extLst>
          </p:cNvPr>
          <p:cNvSpPr txBox="1"/>
          <p:nvPr/>
        </p:nvSpPr>
        <p:spPr>
          <a:xfrm>
            <a:off x="3237412" y="4456048"/>
            <a:ext cx="5208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(0.1)(19,620) = </a:t>
            </a:r>
            <a:r>
              <a:rPr lang="en-US" sz="3200" b="1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1,962 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1EF6ACE-0ADF-44E1-A485-D53480572790}"/>
              </a:ext>
            </a:extLst>
          </p:cNvPr>
          <p:cNvSpPr/>
          <p:nvPr/>
        </p:nvSpPr>
        <p:spPr>
          <a:xfrm>
            <a:off x="561001" y="3853083"/>
            <a:ext cx="275095" cy="27509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54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Calculating Acceleration w/ Friction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9814" y="1568184"/>
            <a:ext cx="44713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Step 1:</a:t>
            </a:r>
          </a:p>
          <a:p>
            <a:r>
              <a:rPr lang="en-US" sz="2800" b="1" dirty="0">
                <a:latin typeface="+mj-lt"/>
              </a:rPr>
              <a:t>Find the Force from Friction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C00000"/>
                </a:solidFill>
                <a:latin typeface="+mj-lt"/>
              </a:rPr>
              <a:t>F</a:t>
            </a:r>
            <a:r>
              <a:rPr lang="en-US" sz="2800" baseline="-25000" dirty="0" err="1">
                <a:solidFill>
                  <a:srgbClr val="C00000"/>
                </a:solidFill>
                <a:latin typeface="+mj-lt"/>
              </a:rPr>
              <a:t>g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 = mg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6600"/>
                </a:solidFill>
                <a:latin typeface="+mj-lt"/>
              </a:rPr>
              <a:t>R = </a:t>
            </a:r>
            <a:r>
              <a:rPr lang="en-US" sz="2800" dirty="0" err="1">
                <a:solidFill>
                  <a:srgbClr val="FF6600"/>
                </a:solidFill>
                <a:latin typeface="+mj-lt"/>
              </a:rPr>
              <a:t>F</a:t>
            </a:r>
            <a:r>
              <a:rPr lang="en-US" sz="2800" baseline="-25000" dirty="0" err="1">
                <a:solidFill>
                  <a:srgbClr val="FF6600"/>
                </a:solidFill>
                <a:latin typeface="+mj-lt"/>
              </a:rPr>
              <a:t>g</a:t>
            </a:r>
            <a:endParaRPr lang="en-US" sz="2800" baseline="-25000" dirty="0">
              <a:solidFill>
                <a:srgbClr val="FF6600"/>
              </a:solidFill>
              <a:latin typeface="+mj-lt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7030A0"/>
                </a:solidFill>
                <a:latin typeface="+mj-lt"/>
              </a:rPr>
              <a:t>F</a:t>
            </a:r>
            <a:r>
              <a:rPr lang="en-US" sz="2800" baseline="-25000" dirty="0" err="1">
                <a:solidFill>
                  <a:srgbClr val="7030A0"/>
                </a:solidFill>
                <a:latin typeface="+mj-lt"/>
              </a:rPr>
              <a:t>f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= </a:t>
            </a:r>
            <a:r>
              <a:rPr lang="el-GR" sz="2800" dirty="0">
                <a:solidFill>
                  <a:srgbClr val="7030A0"/>
                </a:solidFill>
                <a:latin typeface="+mj-lt"/>
              </a:rPr>
              <a:t>μ</a:t>
            </a:r>
            <a:r>
              <a:rPr lang="en-US" sz="2800" dirty="0">
                <a:solidFill>
                  <a:srgbClr val="7030A0"/>
                </a:solidFill>
                <a:latin typeface="+mj-lt"/>
              </a:rPr>
              <a:t> × 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5739" y="1568183"/>
            <a:ext cx="44713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Step 2:</a:t>
            </a:r>
          </a:p>
          <a:p>
            <a:r>
              <a:rPr lang="en-US" sz="2800" b="1" dirty="0">
                <a:latin typeface="+mj-lt"/>
              </a:rPr>
              <a:t>Find </a:t>
            </a:r>
            <a:r>
              <a:rPr lang="en-US" sz="2800" b="1" dirty="0" err="1">
                <a:latin typeface="+mj-lt"/>
              </a:rPr>
              <a:t>F</a:t>
            </a:r>
            <a:r>
              <a:rPr lang="en-US" sz="2800" b="1" baseline="-25000" dirty="0" err="1">
                <a:latin typeface="+mj-lt"/>
              </a:rPr>
              <a:t>net</a:t>
            </a:r>
            <a:endParaRPr lang="en-US" sz="2800" b="1" baseline="-250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+mj-lt"/>
              </a:rPr>
              <a:t>F</a:t>
            </a:r>
            <a:r>
              <a:rPr lang="en-US" sz="2800" baseline="-25000" dirty="0" err="1">
                <a:latin typeface="+mj-lt"/>
              </a:rPr>
              <a:t>net</a:t>
            </a:r>
            <a:r>
              <a:rPr lang="en-US" sz="2800" baseline="-25000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= </a:t>
            </a:r>
            <a:r>
              <a:rPr lang="en-US" sz="2800" dirty="0" err="1">
                <a:solidFill>
                  <a:srgbClr val="00B050"/>
                </a:solidFill>
                <a:latin typeface="+mj-lt"/>
              </a:rPr>
              <a:t>F</a:t>
            </a:r>
            <a:r>
              <a:rPr lang="en-US" sz="2800" baseline="-25000" dirty="0" err="1">
                <a:solidFill>
                  <a:srgbClr val="00B050"/>
                </a:solidFill>
                <a:latin typeface="+mj-lt"/>
              </a:rPr>
              <a:t>push</a:t>
            </a:r>
            <a:r>
              <a:rPr lang="en-US" sz="2800" dirty="0">
                <a:latin typeface="+mj-lt"/>
              </a:rPr>
              <a:t> - </a:t>
            </a:r>
            <a:r>
              <a:rPr lang="en-US" sz="2800" dirty="0" err="1">
                <a:solidFill>
                  <a:srgbClr val="7030A0"/>
                </a:solidFill>
                <a:latin typeface="+mj-lt"/>
              </a:rPr>
              <a:t>F</a:t>
            </a:r>
            <a:r>
              <a:rPr lang="en-US" sz="2800" baseline="-25000" dirty="0" err="1">
                <a:solidFill>
                  <a:srgbClr val="7030A0"/>
                </a:solidFill>
                <a:latin typeface="+mj-lt"/>
              </a:rPr>
              <a:t>f</a:t>
            </a:r>
            <a:endParaRPr lang="en-US" sz="28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05738" y="3105167"/>
            <a:ext cx="4471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Step 3:</a:t>
            </a:r>
          </a:p>
          <a:p>
            <a:r>
              <a:rPr lang="en-US" sz="2800" b="1" dirty="0">
                <a:latin typeface="+mj-lt"/>
              </a:rPr>
              <a:t>Find acceleration</a:t>
            </a:r>
            <a:endParaRPr lang="en-US" sz="2800" b="1" baseline="-250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62939" y="4028496"/>
            <a:ext cx="1465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+mj-lt"/>
              </a:rPr>
              <a:t>F</a:t>
            </a:r>
            <a:r>
              <a:rPr lang="en-US" sz="2800" baseline="-25000" dirty="0" err="1">
                <a:solidFill>
                  <a:srgbClr val="C00000"/>
                </a:solidFill>
                <a:latin typeface="+mj-lt"/>
              </a:rPr>
              <a:t>net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=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dirty="0">
                <a:solidFill>
                  <a:schemeClr val="accent5"/>
                </a:solidFill>
                <a:latin typeface="+mj-lt"/>
              </a:rPr>
              <a:t>m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a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539888" y="4074929"/>
            <a:ext cx="401274" cy="476787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93131" y="4028496"/>
            <a:ext cx="1732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+mj-lt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=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j-lt"/>
              </a:rPr>
              <a:t>F</a:t>
            </a:r>
            <a:r>
              <a:rPr lang="en-US" sz="2800" baseline="-25000" dirty="0" err="1">
                <a:solidFill>
                  <a:srgbClr val="C00000"/>
                </a:solidFill>
                <a:latin typeface="+mj-lt"/>
              </a:rPr>
              <a:t>net</a:t>
            </a:r>
            <a:r>
              <a:rPr lang="en-US" sz="28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/ </a:t>
            </a:r>
            <a:r>
              <a:rPr lang="en-US" sz="2800" dirty="0">
                <a:solidFill>
                  <a:schemeClr val="accent5"/>
                </a:solidFill>
                <a:latin typeface="+mj-lt"/>
              </a:rPr>
              <a:t>m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4608" y="5352332"/>
            <a:ext cx="4031130" cy="4878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292461" y="4679665"/>
            <a:ext cx="1232452" cy="6726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908686" y="5033287"/>
            <a:ext cx="1779199" cy="86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687885" y="4739781"/>
            <a:ext cx="817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+mj-lt"/>
              </a:rPr>
              <a:t>F</a:t>
            </a:r>
            <a:r>
              <a:rPr lang="en-US" sz="2800" baseline="-25000" dirty="0" err="1">
                <a:solidFill>
                  <a:srgbClr val="00B050"/>
                </a:solidFill>
                <a:latin typeface="+mj-lt"/>
              </a:rPr>
              <a:t>push</a:t>
            </a:r>
            <a:endParaRPr lang="en-US" sz="2800" dirty="0">
              <a:solidFill>
                <a:srgbClr val="00B050"/>
              </a:solidFill>
              <a:latin typeface="+mj-lt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994286" y="5033287"/>
            <a:ext cx="914400" cy="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0362" y="4715310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+mj-lt"/>
              </a:rPr>
              <a:t>F</a:t>
            </a:r>
            <a:r>
              <a:rPr lang="en-US" sz="2800" baseline="-25000" dirty="0" err="1">
                <a:solidFill>
                  <a:srgbClr val="7030A0"/>
                </a:solidFill>
                <a:latin typeface="+mj-lt"/>
              </a:rPr>
              <a:t>f</a:t>
            </a:r>
            <a:endParaRPr lang="en-US" sz="2800" dirty="0">
              <a:solidFill>
                <a:srgbClr val="7030A0"/>
              </a:solidFill>
              <a:latin typeface="+mj-lt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911446" y="5033287"/>
            <a:ext cx="0" cy="73152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1908686" y="4313905"/>
            <a:ext cx="0" cy="731520"/>
          </a:xfrm>
          <a:prstGeom prst="straightConnector1">
            <a:avLst/>
          </a:prstGeom>
          <a:ln w="762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652978" y="5740143"/>
            <a:ext cx="461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+mj-lt"/>
              </a:rPr>
              <a:t>F</a:t>
            </a:r>
            <a:r>
              <a:rPr lang="en-US" sz="2800" baseline="-25000" dirty="0" err="1">
                <a:solidFill>
                  <a:srgbClr val="C00000"/>
                </a:solidFill>
                <a:latin typeface="+mj-lt"/>
              </a:rPr>
              <a:t>g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23734" y="3837401"/>
            <a:ext cx="375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6600"/>
                </a:solidFill>
                <a:latin typeface="+mj-lt"/>
              </a:rPr>
              <a:t>R</a:t>
            </a:r>
          </a:p>
        </p:txBody>
      </p:sp>
      <p:sp>
        <p:nvSpPr>
          <p:cNvPr id="28" name="Oval 27"/>
          <p:cNvSpPr/>
          <p:nvPr/>
        </p:nvSpPr>
        <p:spPr>
          <a:xfrm>
            <a:off x="1817246" y="4941847"/>
            <a:ext cx="182880" cy="18288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971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Calculate Friction | Try This…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347" y="1419297"/>
            <a:ext cx="7055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Santa’s reindeer pull his 2000 kg sleigh with a force of 4980 N. How fast does the sleigh accelerate if the coefficient of kinetic friction (µ</a:t>
            </a:r>
            <a:r>
              <a:rPr lang="en-US" sz="2400" baseline="-25000" dirty="0">
                <a:latin typeface="+mj-lt"/>
              </a:rPr>
              <a:t>k</a:t>
            </a:r>
            <a:r>
              <a:rPr lang="en-US" sz="2400" dirty="0">
                <a:latin typeface="+mj-lt"/>
              </a:rPr>
              <a:t>) is 0.05?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A1F1B7-7ECD-4462-B4D0-4B423CDE0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509" y="1541878"/>
            <a:ext cx="1487249" cy="95516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95AA2B4-7C14-4118-9D47-BED30CBAE052}"/>
              </a:ext>
            </a:extLst>
          </p:cNvPr>
          <p:cNvSpPr/>
          <p:nvPr/>
        </p:nvSpPr>
        <p:spPr>
          <a:xfrm>
            <a:off x="1091906" y="3822918"/>
            <a:ext cx="812587" cy="8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5D015A2-DB64-4211-B19F-74051D686868}"/>
              </a:ext>
            </a:extLst>
          </p:cNvPr>
          <p:cNvGrpSpPr/>
          <p:nvPr/>
        </p:nvGrpSpPr>
        <p:grpSpPr>
          <a:xfrm>
            <a:off x="242273" y="3998378"/>
            <a:ext cx="1255927" cy="461665"/>
            <a:chOff x="242273" y="3998378"/>
            <a:chExt cx="1255927" cy="46166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B450AC3-CF51-4411-B7F5-1B2FC671A738}"/>
                </a:ext>
              </a:extLst>
            </p:cNvPr>
            <p:cNvCxnSpPr/>
            <p:nvPr/>
          </p:nvCxnSpPr>
          <p:spPr>
            <a:xfrm flipH="1">
              <a:off x="685613" y="4254703"/>
              <a:ext cx="812587" cy="0"/>
            </a:xfrm>
            <a:prstGeom prst="straightConnector1">
              <a:avLst/>
            </a:prstGeom>
            <a:ln w="762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280F025-3412-4C0E-9DC1-02296301DABE}"/>
                </a:ext>
              </a:extLst>
            </p:cNvPr>
            <p:cNvSpPr txBox="1"/>
            <p:nvPr/>
          </p:nvSpPr>
          <p:spPr>
            <a:xfrm>
              <a:off x="242273" y="3998378"/>
              <a:ext cx="4433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7030A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F</a:t>
              </a:r>
              <a:r>
                <a:rPr lang="en-US" sz="2400" b="1" baseline="-25000" dirty="0">
                  <a:solidFill>
                    <a:srgbClr val="7030A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f</a:t>
              </a:r>
              <a:endParaRPr lang="en-US" sz="2400" b="1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B680FFD-F8A3-4F2E-B320-E1146C2B6B8C}"/>
              </a:ext>
            </a:extLst>
          </p:cNvPr>
          <p:cNvGrpSpPr/>
          <p:nvPr/>
        </p:nvGrpSpPr>
        <p:grpSpPr>
          <a:xfrm>
            <a:off x="1321682" y="3002230"/>
            <a:ext cx="380282" cy="1252473"/>
            <a:chOff x="1321682" y="3002230"/>
            <a:chExt cx="380282" cy="1252473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75F392C-90F9-4ECE-8F31-A53251C319EE}"/>
                </a:ext>
              </a:extLst>
            </p:cNvPr>
            <p:cNvCxnSpPr/>
            <p:nvPr/>
          </p:nvCxnSpPr>
          <p:spPr>
            <a:xfrm flipH="1" flipV="1">
              <a:off x="1498200" y="3442116"/>
              <a:ext cx="0" cy="812587"/>
            </a:xfrm>
            <a:prstGeom prst="straightConnector1">
              <a:avLst/>
            </a:prstGeom>
            <a:ln w="76200">
              <a:solidFill>
                <a:srgbClr val="FF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1175D39-727B-4CB9-8A6D-76BA489DC227}"/>
                </a:ext>
              </a:extLst>
            </p:cNvPr>
            <p:cNvSpPr txBox="1"/>
            <p:nvPr/>
          </p:nvSpPr>
          <p:spPr>
            <a:xfrm>
              <a:off x="1321682" y="3002230"/>
              <a:ext cx="380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66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R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FE6A930-3DBA-4C05-B4CC-50A961E999F1}"/>
              </a:ext>
            </a:extLst>
          </p:cNvPr>
          <p:cNvGrpSpPr/>
          <p:nvPr/>
        </p:nvGrpSpPr>
        <p:grpSpPr>
          <a:xfrm>
            <a:off x="1498200" y="3996421"/>
            <a:ext cx="2060744" cy="461665"/>
            <a:chOff x="1498200" y="3996421"/>
            <a:chExt cx="2060744" cy="46166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2C77B00-32CD-4820-A9C2-9EFE7AF7D655}"/>
                </a:ext>
              </a:extLst>
            </p:cNvPr>
            <p:cNvCxnSpPr>
              <a:cxnSpLocks/>
            </p:cNvCxnSpPr>
            <p:nvPr/>
          </p:nvCxnSpPr>
          <p:spPr>
            <a:xfrm>
              <a:off x="1498200" y="4258232"/>
              <a:ext cx="1282650" cy="0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CE2494-8F83-4A20-ABFB-C37FE1BEA088}"/>
                </a:ext>
              </a:extLst>
            </p:cNvPr>
            <p:cNvSpPr txBox="1"/>
            <p:nvPr/>
          </p:nvSpPr>
          <p:spPr>
            <a:xfrm>
              <a:off x="2779847" y="3996421"/>
              <a:ext cx="7790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B05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F</a:t>
              </a:r>
              <a:r>
                <a:rPr lang="en-US" sz="2400" b="1" baseline="-25000" dirty="0" err="1">
                  <a:solidFill>
                    <a:srgbClr val="00B05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pull</a:t>
              </a:r>
              <a:endParaRPr lang="en-US" sz="24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0B18489-7D7D-4774-9158-95AE16FD1FE8}"/>
              </a:ext>
            </a:extLst>
          </p:cNvPr>
          <p:cNvGrpSpPr/>
          <p:nvPr/>
        </p:nvGrpSpPr>
        <p:grpSpPr>
          <a:xfrm>
            <a:off x="1269484" y="4258233"/>
            <a:ext cx="484678" cy="1270722"/>
            <a:chOff x="1269484" y="4258233"/>
            <a:chExt cx="484678" cy="127072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D98F00C-C5E3-4379-BE87-347DD8989F1D}"/>
                </a:ext>
              </a:extLst>
            </p:cNvPr>
            <p:cNvCxnSpPr/>
            <p:nvPr/>
          </p:nvCxnSpPr>
          <p:spPr>
            <a:xfrm>
              <a:off x="1498200" y="4258233"/>
              <a:ext cx="0" cy="812587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9BE2172-677D-4D1D-BDE0-F185DC46ADDE}"/>
                </a:ext>
              </a:extLst>
            </p:cNvPr>
            <p:cNvSpPr txBox="1"/>
            <p:nvPr/>
          </p:nvSpPr>
          <p:spPr>
            <a:xfrm>
              <a:off x="1269484" y="5067290"/>
              <a:ext cx="484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F</a:t>
              </a:r>
              <a:r>
                <a:rPr lang="en-US" sz="2400" b="1" baseline="-25000" dirty="0" err="1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g</a:t>
              </a:r>
              <a:endParaRPr lang="en-US" sz="24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E95DE4E-4A08-4F9D-859D-5707EFBA7E83}"/>
              </a:ext>
            </a:extLst>
          </p:cNvPr>
          <p:cNvSpPr txBox="1"/>
          <p:nvPr/>
        </p:nvSpPr>
        <p:spPr>
          <a:xfrm>
            <a:off x="3783281" y="2792938"/>
            <a:ext cx="5095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</a:t>
            </a:r>
            <a:r>
              <a:rPr lang="en-US" sz="2400" baseline="-25000" dirty="0" err="1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</a:t>
            </a:r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= mg = (2000)(9.81) = 19,620 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C1EBE0-2916-4FBE-99CF-39756D7B8EE2}"/>
              </a:ext>
            </a:extLst>
          </p:cNvPr>
          <p:cNvSpPr txBox="1"/>
          <p:nvPr/>
        </p:nvSpPr>
        <p:spPr>
          <a:xfrm>
            <a:off x="3783281" y="3336412"/>
            <a:ext cx="4894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 = </a:t>
            </a:r>
            <a:r>
              <a:rPr lang="en-US" sz="2400" dirty="0" err="1">
                <a:solidFill>
                  <a:srgbClr val="FF66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</a:t>
            </a:r>
            <a:r>
              <a:rPr lang="en-US" sz="2400" baseline="-25000" dirty="0" err="1">
                <a:solidFill>
                  <a:srgbClr val="FF66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</a:t>
            </a:r>
            <a:r>
              <a:rPr lang="en-US" sz="2400" dirty="0">
                <a:solidFill>
                  <a:srgbClr val="FF66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= 19,620 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634A6A-7ED8-48AD-A062-AF49AA07B807}"/>
              </a:ext>
            </a:extLst>
          </p:cNvPr>
          <p:cNvSpPr txBox="1"/>
          <p:nvPr/>
        </p:nvSpPr>
        <p:spPr>
          <a:xfrm>
            <a:off x="3783281" y="3880965"/>
            <a:ext cx="4894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</a:t>
            </a:r>
            <a:r>
              <a:rPr lang="en-US" sz="2400" baseline="-25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</a:t>
            </a:r>
            <a:r>
              <a:rPr lang="en-US" sz="24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= </a:t>
            </a:r>
            <a:r>
              <a:rPr lang="el-GR" sz="24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μ</a:t>
            </a:r>
            <a:r>
              <a:rPr lang="en-US" sz="24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 = (0.05)(19,620) = 981 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35427C-2252-4A11-8398-CD93D068C58F}"/>
              </a:ext>
            </a:extLst>
          </p:cNvPr>
          <p:cNvSpPr txBox="1"/>
          <p:nvPr/>
        </p:nvSpPr>
        <p:spPr>
          <a:xfrm>
            <a:off x="3783281" y="4746775"/>
            <a:ext cx="782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66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</a:t>
            </a:r>
            <a:r>
              <a:rPr lang="en-US" sz="2400" baseline="-25000" dirty="0">
                <a:solidFill>
                  <a:srgbClr val="FF0066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net</a:t>
            </a:r>
            <a:endParaRPr lang="en-US" sz="2400" dirty="0">
              <a:solidFill>
                <a:srgbClr val="FF0066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25113B-C133-4B51-A889-7207B6E46C52}"/>
              </a:ext>
            </a:extLst>
          </p:cNvPr>
          <p:cNvSpPr txBox="1"/>
          <p:nvPr/>
        </p:nvSpPr>
        <p:spPr>
          <a:xfrm>
            <a:off x="3783281" y="5340859"/>
            <a:ext cx="1578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= F/m</a:t>
            </a:r>
            <a:endParaRPr lang="en-US" sz="2400" b="1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B901510-74EC-4331-B809-6A1B6D7E1FC8}"/>
              </a:ext>
            </a:extLst>
          </p:cNvPr>
          <p:cNvSpPr/>
          <p:nvPr/>
        </p:nvSpPr>
        <p:spPr>
          <a:xfrm>
            <a:off x="135347" y="4479860"/>
            <a:ext cx="795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981 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876E97C-8556-40EE-9424-C511139CDE52}"/>
              </a:ext>
            </a:extLst>
          </p:cNvPr>
          <p:cNvSpPr/>
          <p:nvPr/>
        </p:nvSpPr>
        <p:spPr>
          <a:xfrm>
            <a:off x="2684326" y="4502448"/>
            <a:ext cx="970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4,980 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763B7D7-F02C-46A0-BC96-EDE338BAF5E3}"/>
              </a:ext>
            </a:extLst>
          </p:cNvPr>
          <p:cNvSpPr/>
          <p:nvPr/>
        </p:nvSpPr>
        <p:spPr>
          <a:xfrm>
            <a:off x="1023158" y="2686659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19,620 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BEFC2FB-A190-46B3-9A25-CAC603C86E6C}"/>
              </a:ext>
            </a:extLst>
          </p:cNvPr>
          <p:cNvSpPr/>
          <p:nvPr/>
        </p:nvSpPr>
        <p:spPr>
          <a:xfrm>
            <a:off x="1023158" y="5521439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19,620 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236749C-E33B-458D-B17B-6F259674579C}"/>
              </a:ext>
            </a:extLst>
          </p:cNvPr>
          <p:cNvSpPr/>
          <p:nvPr/>
        </p:nvSpPr>
        <p:spPr>
          <a:xfrm>
            <a:off x="1360654" y="4117156"/>
            <a:ext cx="275094" cy="27509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E02FA1D-C718-4534-AE8D-5C5A43E4C454}"/>
              </a:ext>
            </a:extLst>
          </p:cNvPr>
          <p:cNvCxnSpPr>
            <a:cxnSpLocks/>
            <a:stCxn id="25" idx="1"/>
            <a:endCxn id="25" idx="3"/>
          </p:cNvCxnSpPr>
          <p:nvPr/>
        </p:nvCxnSpPr>
        <p:spPr>
          <a:xfrm>
            <a:off x="1023158" y="2871325"/>
            <a:ext cx="1095172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F154106-95B3-48D0-B10F-B62C3EECA3DC}"/>
              </a:ext>
            </a:extLst>
          </p:cNvPr>
          <p:cNvCxnSpPr>
            <a:cxnSpLocks/>
          </p:cNvCxnSpPr>
          <p:nvPr/>
        </p:nvCxnSpPr>
        <p:spPr>
          <a:xfrm>
            <a:off x="1023158" y="5700423"/>
            <a:ext cx="1095172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FD22E5F0-4AED-4A37-A89E-BE9201C2FEA8}"/>
              </a:ext>
            </a:extLst>
          </p:cNvPr>
          <p:cNvSpPr txBox="1"/>
          <p:nvPr/>
        </p:nvSpPr>
        <p:spPr>
          <a:xfrm>
            <a:off x="4309753" y="4746774"/>
            <a:ext cx="4894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66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4980 – 981 = 3999 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B36330-B4D8-4BFE-BAE3-397F9CB21304}"/>
              </a:ext>
            </a:extLst>
          </p:cNvPr>
          <p:cNvSpPr txBox="1"/>
          <p:nvPr/>
        </p:nvSpPr>
        <p:spPr>
          <a:xfrm>
            <a:off x="4924896" y="5340859"/>
            <a:ext cx="375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3999/2000 = </a:t>
            </a:r>
            <a:r>
              <a:rPr lang="en-US" sz="2400" b="1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 m s</a:t>
            </a:r>
            <a:r>
              <a:rPr lang="en-US" sz="2400" b="1" baseline="300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-2</a:t>
            </a:r>
            <a:endParaRPr lang="en-US" sz="2400" b="1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1350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Takeaways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AACDE-E121-4D7E-A3C7-3A2259793267}"/>
              </a:ext>
            </a:extLst>
          </p:cNvPr>
          <p:cNvSpPr txBox="1"/>
          <p:nvPr/>
        </p:nvSpPr>
        <p:spPr>
          <a:xfrm>
            <a:off x="473233" y="1587032"/>
            <a:ext cx="822672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calculate the force of friction when given the reaction force and coefficient of friction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quantitatively compare surfaces based on their coefficients of friction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calculate the acceleration of an object with friction based on the external force and mass</a:t>
            </a:r>
          </a:p>
        </p:txBody>
      </p:sp>
    </p:spTree>
    <p:extLst>
      <p:ext uri="{BB962C8B-B14F-4D97-AF65-F5344CB8AC3E}">
        <p14:creationId xmlns:p14="http://schemas.microsoft.com/office/powerpoint/2010/main" val="15301741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Forces | Friction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Image result for sled foot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209" y="2908300"/>
            <a:ext cx="467677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375E20-65E9-4371-9C0E-42D2767BC4D6}"/>
              </a:ext>
            </a:extLst>
          </p:cNvPr>
          <p:cNvSpPr txBox="1"/>
          <p:nvPr/>
        </p:nvSpPr>
        <p:spPr>
          <a:xfrm>
            <a:off x="711200" y="1442812"/>
            <a:ext cx="981359" cy="132343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</a:t>
            </a:r>
            <a:r>
              <a:rPr lang="en-US" sz="8000" b="1" baseline="-25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</a:t>
            </a:r>
            <a:endParaRPr lang="en-US" sz="8000" b="1" dirty="0">
              <a:solidFill>
                <a:srgbClr val="7030A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3A16CA-2CC2-4A0A-8B0A-9E3E0253D6E3}"/>
              </a:ext>
            </a:extLst>
          </p:cNvPr>
          <p:cNvSpPr txBox="1"/>
          <p:nvPr/>
        </p:nvSpPr>
        <p:spPr>
          <a:xfrm>
            <a:off x="2413000" y="1719812"/>
            <a:ext cx="6322565" cy="76944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*Always opposes motion</a:t>
            </a:r>
          </a:p>
        </p:txBody>
      </p:sp>
    </p:spTree>
    <p:extLst>
      <p:ext uri="{BB962C8B-B14F-4D97-AF65-F5344CB8AC3E}">
        <p14:creationId xmlns:p14="http://schemas.microsoft.com/office/powerpoint/2010/main" val="38239396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Friction?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595" y="1409302"/>
            <a:ext cx="874112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latin typeface="Calibri Light" panose="020F0302020204030204" pitchFamily="34" charset="0"/>
                <a:ea typeface="SimSun" panose="02010600030101010101" pitchFamily="2" charset="-122"/>
              </a:rPr>
              <a:t>The force ___________ the motion between two objects that are in ___________.</a:t>
            </a:r>
            <a:endParaRPr lang="en-US" sz="5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050008-F62E-4ECD-9025-48EF5D259D4F}"/>
              </a:ext>
            </a:extLst>
          </p:cNvPr>
          <p:cNvSpPr txBox="1"/>
          <p:nvPr/>
        </p:nvSpPr>
        <p:spPr>
          <a:xfrm>
            <a:off x="4059382" y="1409302"/>
            <a:ext cx="25346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opposing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6808FB-40BE-464A-A2A8-190BAE71F1CE}"/>
              </a:ext>
            </a:extLst>
          </p:cNvPr>
          <p:cNvSpPr txBox="1"/>
          <p:nvPr/>
        </p:nvSpPr>
        <p:spPr>
          <a:xfrm>
            <a:off x="4891397" y="3044279"/>
            <a:ext cx="20249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27034073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Friction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78525" y="1447829"/>
          <a:ext cx="8834845" cy="4717840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8834845">
                  <a:extLst>
                    <a:ext uri="{9D8B030D-6E8A-4147-A177-3AD203B41FA5}">
                      <a16:colId xmlns:a16="http://schemas.microsoft.com/office/drawing/2014/main" val="3539353949"/>
                    </a:ext>
                  </a:extLst>
                </a:gridCol>
              </a:tblGrid>
              <a:tr h="2358920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+mj-lt"/>
                        </a:rPr>
                        <a:t>Static</a:t>
                      </a:r>
                      <a:r>
                        <a:rPr lang="en-US" sz="3600" baseline="0" dirty="0">
                          <a:latin typeface="+mj-lt"/>
                        </a:rPr>
                        <a:t> Friction-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772454"/>
                  </a:ext>
                </a:extLst>
              </a:tr>
              <a:tr h="2358920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+mj-lt"/>
                        </a:rPr>
                        <a:t>Dynamic (Kinetic) Friction-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91551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22F412B-62F0-4573-BEC1-C8C93D0D2AF3}"/>
              </a:ext>
            </a:extLst>
          </p:cNvPr>
          <p:cNvSpPr txBox="1"/>
          <p:nvPr/>
        </p:nvSpPr>
        <p:spPr>
          <a:xfrm>
            <a:off x="845128" y="2295993"/>
            <a:ext cx="42675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Not Moving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E2F6D1-47C6-4197-9861-E2C7BF17950B}"/>
              </a:ext>
            </a:extLst>
          </p:cNvPr>
          <p:cNvSpPr txBox="1"/>
          <p:nvPr/>
        </p:nvSpPr>
        <p:spPr>
          <a:xfrm>
            <a:off x="845127" y="4720539"/>
            <a:ext cx="35108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 Motion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BCCCAF-8391-46B4-89B7-8E94455F09CD}"/>
              </a:ext>
            </a:extLst>
          </p:cNvPr>
          <p:cNvSpPr txBox="1"/>
          <p:nvPr/>
        </p:nvSpPr>
        <p:spPr>
          <a:xfrm>
            <a:off x="5306290" y="4935982"/>
            <a:ext cx="32544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Static &gt; Dynamic</a:t>
            </a:r>
          </a:p>
        </p:txBody>
      </p:sp>
      <p:pic>
        <p:nvPicPr>
          <p:cNvPr id="2050" name="Picture 2" descr="Image result for static friction molecular">
            <a:extLst>
              <a:ext uri="{FF2B5EF4-FFF2-40B4-BE49-F238E27FC236}">
                <a16:creationId xmlns:a16="http://schemas.microsoft.com/office/drawing/2014/main" id="{2C9EF86F-DEB4-4473-8B87-9C5728576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846" y="2207763"/>
            <a:ext cx="2584861" cy="108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1558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Static vs. Dynamic Friction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mage result for static friction">
            <a:extLst>
              <a:ext uri="{FF2B5EF4-FFF2-40B4-BE49-F238E27FC236}">
                <a16:creationId xmlns:a16="http://schemas.microsoft.com/office/drawing/2014/main" id="{3255CE25-14BA-429B-80C7-71146B6D7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7" y="2264497"/>
            <a:ext cx="9144000" cy="390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7ADD32-BFF8-4F41-9B71-DE319FEF2471}"/>
              </a:ext>
            </a:extLst>
          </p:cNvPr>
          <p:cNvSpPr txBox="1"/>
          <p:nvPr/>
        </p:nvSpPr>
        <p:spPr>
          <a:xfrm>
            <a:off x="4890655" y="1680906"/>
            <a:ext cx="3338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Friction decreases once motion starts</a:t>
            </a:r>
          </a:p>
        </p:txBody>
      </p:sp>
    </p:spTree>
    <p:extLst>
      <p:ext uri="{BB962C8B-B14F-4D97-AF65-F5344CB8AC3E}">
        <p14:creationId xmlns:p14="http://schemas.microsoft.com/office/powerpoint/2010/main" val="21554509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we Calculate Friction?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5493" y="1506311"/>
            <a:ext cx="32576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>
                <a:latin typeface="+mj-lt"/>
              </a:rPr>
              <a:t>F</a:t>
            </a:r>
            <a:r>
              <a:rPr lang="en-US" sz="6600" baseline="-25000" dirty="0" err="1">
                <a:latin typeface="+mj-lt"/>
              </a:rPr>
              <a:t>f</a:t>
            </a:r>
            <a:r>
              <a:rPr lang="en-US" sz="6600" dirty="0">
                <a:latin typeface="+mj-lt"/>
              </a:rPr>
              <a:t> = </a:t>
            </a:r>
            <a:r>
              <a:rPr lang="el-GR" sz="6600" dirty="0">
                <a:solidFill>
                  <a:srgbClr val="FF0066"/>
                </a:solidFill>
                <a:latin typeface="+mj-lt"/>
              </a:rPr>
              <a:t>μ</a:t>
            </a:r>
            <a:r>
              <a:rPr lang="en-US" sz="6600" dirty="0">
                <a:latin typeface="+mj-lt"/>
              </a:rPr>
              <a:t> × </a:t>
            </a:r>
            <a:r>
              <a:rPr lang="en-US" sz="6600" dirty="0">
                <a:solidFill>
                  <a:srgbClr val="FF6600"/>
                </a:solidFill>
                <a:latin typeface="+mj-lt"/>
              </a:rPr>
              <a:t>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78A272-5CDF-4423-8038-B9CE650C90E7}"/>
              </a:ext>
            </a:extLst>
          </p:cNvPr>
          <p:cNvGrpSpPr/>
          <p:nvPr/>
        </p:nvGrpSpPr>
        <p:grpSpPr>
          <a:xfrm>
            <a:off x="303138" y="2553895"/>
            <a:ext cx="4062331" cy="966606"/>
            <a:chOff x="303138" y="2553895"/>
            <a:chExt cx="4062331" cy="96660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8E4CC78-435B-4E61-A4BD-A7FAC4CF1BB7}"/>
                </a:ext>
              </a:extLst>
            </p:cNvPr>
            <p:cNvSpPr txBox="1"/>
            <p:nvPr/>
          </p:nvSpPr>
          <p:spPr>
            <a:xfrm>
              <a:off x="303138" y="2935726"/>
              <a:ext cx="40623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66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Coefficient of Friction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70E5E00-BBA2-4A6A-AC32-D990632718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72404" y="2553895"/>
              <a:ext cx="0" cy="441908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E5417AFC-AFB5-4FA4-B187-20A58A324E14}"/>
              </a:ext>
            </a:extLst>
          </p:cNvPr>
          <p:cNvSpPr txBox="1"/>
          <p:nvPr/>
        </p:nvSpPr>
        <p:spPr>
          <a:xfrm>
            <a:off x="2719185" y="3458439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FF0066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*unitless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0C4AF21-6F41-4BCF-B1E5-F934CAB6D16D}"/>
              </a:ext>
            </a:extLst>
          </p:cNvPr>
          <p:cNvGrpSpPr/>
          <p:nvPr/>
        </p:nvGrpSpPr>
        <p:grpSpPr>
          <a:xfrm>
            <a:off x="3871004" y="1578562"/>
            <a:ext cx="5097715" cy="584775"/>
            <a:chOff x="3871004" y="1578562"/>
            <a:chExt cx="5097715" cy="58477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961BF67-80CD-4CA8-BF36-931F34A98166}"/>
                </a:ext>
              </a:extLst>
            </p:cNvPr>
            <p:cNvSpPr txBox="1"/>
            <p:nvPr/>
          </p:nvSpPr>
          <p:spPr>
            <a:xfrm>
              <a:off x="4649908" y="1578562"/>
              <a:ext cx="43188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66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Normal Reaction Force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03E988F0-A0F9-4F23-BB12-6D31E23F39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71004" y="1930400"/>
              <a:ext cx="757551" cy="129909"/>
            </a:xfrm>
            <a:prstGeom prst="straightConnector1">
              <a:avLst/>
            </a:prstGeom>
            <a:ln w="57150">
              <a:solidFill>
                <a:srgbClr val="FF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1D336B61-2FB5-4E3C-B0D9-A5FA4C595700}"/>
              </a:ext>
            </a:extLst>
          </p:cNvPr>
          <p:cNvSpPr txBox="1"/>
          <p:nvPr/>
        </p:nvSpPr>
        <p:spPr>
          <a:xfrm>
            <a:off x="301927" y="4634396"/>
            <a:ext cx="34339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66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Large </a:t>
            </a:r>
            <a:r>
              <a:rPr lang="el-GR" sz="2800" dirty="0">
                <a:solidFill>
                  <a:srgbClr val="FF0066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μ</a:t>
            </a:r>
            <a:r>
              <a:rPr lang="en-US" sz="2800" dirty="0">
                <a:solidFill>
                  <a:srgbClr val="FF0066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2800" dirty="0">
                <a:solidFill>
                  <a:srgbClr val="FF0066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 “Sticky”</a:t>
            </a:r>
          </a:p>
          <a:p>
            <a:r>
              <a:rPr lang="en-US" sz="2800" dirty="0">
                <a:solidFill>
                  <a:srgbClr val="FF0066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Small </a:t>
            </a:r>
            <a:r>
              <a:rPr lang="el-GR" sz="2800" dirty="0">
                <a:solidFill>
                  <a:srgbClr val="FF0066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μ</a:t>
            </a:r>
            <a:r>
              <a:rPr lang="en-US" sz="2800" dirty="0">
                <a:solidFill>
                  <a:srgbClr val="FF0066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2800" dirty="0">
                <a:solidFill>
                  <a:srgbClr val="FF0066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 “Slippery”</a:t>
            </a:r>
            <a:endParaRPr lang="en-US" sz="2800" dirty="0">
              <a:solidFill>
                <a:srgbClr val="FF0066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3FC490D-AC86-4D93-A6ED-31EDA6202E23}"/>
              </a:ext>
            </a:extLst>
          </p:cNvPr>
          <p:cNvGraphicFramePr>
            <a:graphicFrameLocks noGrp="1"/>
          </p:cNvGraphicFramePr>
          <p:nvPr/>
        </p:nvGraphicFramePr>
        <p:xfrm>
          <a:off x="4675796" y="3151036"/>
          <a:ext cx="4243185" cy="296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63090">
                  <a:extLst>
                    <a:ext uri="{9D8B030D-6E8A-4147-A177-3AD203B41FA5}">
                      <a16:colId xmlns:a16="http://schemas.microsoft.com/office/drawing/2014/main" val="2166516584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val="1158525474"/>
                    </a:ext>
                  </a:extLst>
                </a:gridCol>
                <a:gridCol w="737986">
                  <a:extLst>
                    <a:ext uri="{9D8B030D-6E8A-4147-A177-3AD203B41FA5}">
                      <a16:colId xmlns:a16="http://schemas.microsoft.com/office/drawing/2014/main" val="2653770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Materials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+mj-lt"/>
                        </a:rPr>
                        <a:t>μ</a:t>
                      </a:r>
                      <a:r>
                        <a:rPr lang="en-US" baseline="-25000" dirty="0">
                          <a:latin typeface="+mj-lt"/>
                        </a:rPr>
                        <a:t>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>
                          <a:latin typeface="+mj-lt"/>
                        </a:rPr>
                        <a:t>μ</a:t>
                      </a:r>
                      <a:r>
                        <a:rPr lang="en-US" baseline="-25000" dirty="0">
                          <a:latin typeface="+mj-lt"/>
                        </a:rPr>
                        <a:t>d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598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Steel on 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058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Steel on steel (dry)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545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Steel on steel (greased)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811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Rope on wood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773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Teflon on steel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0.04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0.04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338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Shoes on 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523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Climbing boots on rock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854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7250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Static Friction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4" name="Picture 6" descr="Cartoon Man Pushing A Wall Clipart (600x585), Png Download">
            <a:extLst>
              <a:ext uri="{FF2B5EF4-FFF2-40B4-BE49-F238E27FC236}">
                <a16:creationId xmlns:a16="http://schemas.microsoft.com/office/drawing/2014/main" id="{1819C2DB-F8E8-4B24-AC16-B34E29B84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823" y="4281054"/>
            <a:ext cx="2171700" cy="211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FD73CF-C1D4-4C3A-9B04-E351DCB9716B}"/>
              </a:ext>
            </a:extLst>
          </p:cNvPr>
          <p:cNvSpPr/>
          <p:nvPr/>
        </p:nvSpPr>
        <p:spPr>
          <a:xfrm>
            <a:off x="4121523" y="3240741"/>
            <a:ext cx="3213847" cy="3090486"/>
          </a:xfrm>
          <a:prstGeom prst="rect">
            <a:avLst/>
          </a:prstGeom>
          <a:solidFill>
            <a:srgbClr val="C89736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3E14731-6415-42E9-8F41-85CEA94B6F87}"/>
              </a:ext>
            </a:extLst>
          </p:cNvPr>
          <p:cNvCxnSpPr>
            <a:cxnSpLocks/>
          </p:cNvCxnSpPr>
          <p:nvPr/>
        </p:nvCxnSpPr>
        <p:spPr>
          <a:xfrm>
            <a:off x="1378323" y="5147194"/>
            <a:ext cx="2743200" cy="0"/>
          </a:xfrm>
          <a:prstGeom prst="straightConnector1">
            <a:avLst/>
          </a:prstGeom>
          <a:ln w="254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AAD19EF-3C1E-48C9-A310-CD091925FDC7}"/>
              </a:ext>
            </a:extLst>
          </p:cNvPr>
          <p:cNvCxnSpPr>
            <a:cxnSpLocks/>
          </p:cNvCxnSpPr>
          <p:nvPr/>
        </p:nvCxnSpPr>
        <p:spPr>
          <a:xfrm flipH="1">
            <a:off x="4121522" y="5147194"/>
            <a:ext cx="2743200" cy="0"/>
          </a:xfrm>
          <a:prstGeom prst="straightConnector1">
            <a:avLst/>
          </a:prstGeom>
          <a:ln w="254000">
            <a:solidFill>
              <a:srgbClr val="664D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B8D1BC7-65F2-496C-AE81-0D3237D268F9}"/>
              </a:ext>
            </a:extLst>
          </p:cNvPr>
          <p:cNvCxnSpPr>
            <a:cxnSpLocks/>
          </p:cNvCxnSpPr>
          <p:nvPr/>
        </p:nvCxnSpPr>
        <p:spPr>
          <a:xfrm>
            <a:off x="2292721" y="5147194"/>
            <a:ext cx="1828800" cy="0"/>
          </a:xfrm>
          <a:prstGeom prst="straightConnector1">
            <a:avLst/>
          </a:prstGeom>
          <a:ln w="254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FFA1D93-02D5-472A-9F6C-D0BE299F6A4A}"/>
              </a:ext>
            </a:extLst>
          </p:cNvPr>
          <p:cNvCxnSpPr>
            <a:cxnSpLocks/>
          </p:cNvCxnSpPr>
          <p:nvPr/>
        </p:nvCxnSpPr>
        <p:spPr>
          <a:xfrm flipH="1">
            <a:off x="4121521" y="5147194"/>
            <a:ext cx="1828800" cy="0"/>
          </a:xfrm>
          <a:prstGeom prst="straightConnector1">
            <a:avLst/>
          </a:prstGeom>
          <a:ln w="254000">
            <a:solidFill>
              <a:srgbClr val="664D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38DDB3F-EBD8-4726-AC8E-E802414E4E76}"/>
              </a:ext>
            </a:extLst>
          </p:cNvPr>
          <p:cNvCxnSpPr>
            <a:cxnSpLocks/>
          </p:cNvCxnSpPr>
          <p:nvPr/>
        </p:nvCxnSpPr>
        <p:spPr>
          <a:xfrm>
            <a:off x="3207121" y="5147194"/>
            <a:ext cx="914400" cy="0"/>
          </a:xfrm>
          <a:prstGeom prst="straightConnector1">
            <a:avLst/>
          </a:prstGeom>
          <a:ln w="254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7098F93-4077-4DC6-90C4-925C804EC037}"/>
              </a:ext>
            </a:extLst>
          </p:cNvPr>
          <p:cNvCxnSpPr>
            <a:cxnSpLocks/>
          </p:cNvCxnSpPr>
          <p:nvPr/>
        </p:nvCxnSpPr>
        <p:spPr>
          <a:xfrm flipH="1">
            <a:off x="4121521" y="5147194"/>
            <a:ext cx="914400" cy="0"/>
          </a:xfrm>
          <a:prstGeom prst="straightConnector1">
            <a:avLst/>
          </a:prstGeom>
          <a:ln w="254000">
            <a:solidFill>
              <a:srgbClr val="664D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527077F-6118-491D-96BB-EED8A640746E}"/>
              </a:ext>
            </a:extLst>
          </p:cNvPr>
          <p:cNvSpPr/>
          <p:nvPr/>
        </p:nvSpPr>
        <p:spPr>
          <a:xfrm>
            <a:off x="372681" y="1853564"/>
            <a:ext cx="84278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μ</a:t>
            </a:r>
            <a:r>
              <a:rPr lang="en-US" sz="2800" b="1" baseline="-25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</a:t>
            </a:r>
            <a:r>
              <a:rPr lang="en-US" sz="2800" b="1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×</a:t>
            </a:r>
            <a:r>
              <a:rPr lang="en-US" sz="1200" b="1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 </a:t>
            </a:r>
            <a:r>
              <a:rPr lang="en-US" sz="28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calculates the limit of static friction but below that, it will be equal and opposite to external force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13052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Physics Data Booklet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74" y="2065219"/>
            <a:ext cx="8619251" cy="35537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08F533-9F2F-4685-BE28-401F48BDC3E0}"/>
              </a:ext>
            </a:extLst>
          </p:cNvPr>
          <p:cNvSpPr/>
          <p:nvPr/>
        </p:nvSpPr>
        <p:spPr>
          <a:xfrm>
            <a:off x="387927" y="3228109"/>
            <a:ext cx="1440873" cy="1177636"/>
          </a:xfrm>
          <a:prstGeom prst="rect">
            <a:avLst/>
          </a:prstGeom>
          <a:solidFill>
            <a:srgbClr val="7030A0">
              <a:alpha val="30196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BF9E856-EEB9-4C74-8A00-51D7ACF608BA}"/>
              </a:ext>
            </a:extLst>
          </p:cNvPr>
          <p:cNvGrpSpPr/>
          <p:nvPr/>
        </p:nvGrpSpPr>
        <p:grpSpPr>
          <a:xfrm>
            <a:off x="1828800" y="3735803"/>
            <a:ext cx="4933208" cy="1107996"/>
            <a:chOff x="1828800" y="3735803"/>
            <a:chExt cx="4933208" cy="11079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2E3429-716E-4DB0-B0E4-BE9B089C9F76}"/>
                </a:ext>
              </a:extLst>
            </p:cNvPr>
            <p:cNvSpPr/>
            <p:nvPr/>
          </p:nvSpPr>
          <p:spPr>
            <a:xfrm>
              <a:off x="3948417" y="3735803"/>
              <a:ext cx="2813591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600" dirty="0">
                  <a:solidFill>
                    <a:srgbClr val="7030A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F</a:t>
              </a:r>
              <a:r>
                <a:rPr lang="en-US" sz="6600" baseline="-25000" dirty="0">
                  <a:solidFill>
                    <a:srgbClr val="7030A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f</a:t>
              </a:r>
              <a:r>
                <a:rPr lang="en-US" sz="6600" dirty="0">
                  <a:solidFill>
                    <a:srgbClr val="7030A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= </a:t>
              </a:r>
              <a:r>
                <a:rPr lang="el-GR" sz="6600" dirty="0">
                  <a:solidFill>
                    <a:srgbClr val="7030A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μ</a:t>
              </a:r>
              <a:r>
                <a:rPr lang="en-US" sz="6600" dirty="0">
                  <a:solidFill>
                    <a:srgbClr val="7030A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R</a:t>
              </a:r>
              <a:endParaRPr lang="en-US" sz="6600" dirty="0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9B16880-0414-4401-9A9C-6F91B7498C5A}"/>
                </a:ext>
              </a:extLst>
            </p:cNvPr>
            <p:cNvCxnSpPr>
              <a:stCxn id="5" idx="1"/>
              <a:endCxn id="6" idx="3"/>
            </p:cNvCxnSpPr>
            <p:nvPr/>
          </p:nvCxnSpPr>
          <p:spPr>
            <a:xfrm flipH="1" flipV="1">
              <a:off x="1828800" y="3816927"/>
              <a:ext cx="2119617" cy="472874"/>
            </a:xfrm>
            <a:prstGeom prst="straightConnector1">
              <a:avLst/>
            </a:prstGeom>
            <a:ln w="762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99807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930537" y="3345827"/>
            <a:ext cx="1580606" cy="16466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we Calculate Friction?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458274"/>
              </p:ext>
            </p:extLst>
          </p:nvPr>
        </p:nvGraphicFramePr>
        <p:xfrm>
          <a:off x="116448" y="1485112"/>
          <a:ext cx="4788977" cy="4757028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1115173">
                  <a:extLst>
                    <a:ext uri="{9D8B030D-6E8A-4147-A177-3AD203B41FA5}">
                      <a16:colId xmlns:a16="http://schemas.microsoft.com/office/drawing/2014/main" val="3539353949"/>
                    </a:ext>
                  </a:extLst>
                </a:gridCol>
                <a:gridCol w="3673804">
                  <a:extLst>
                    <a:ext uri="{9D8B030D-6E8A-4147-A177-3AD203B41FA5}">
                      <a16:colId xmlns:a16="http://schemas.microsoft.com/office/drawing/2014/main" val="4269832144"/>
                    </a:ext>
                  </a:extLst>
                </a:gridCol>
              </a:tblGrid>
              <a:tr h="118925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+mj-lt"/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400" b="0" dirty="0">
                          <a:solidFill>
                            <a:srgbClr val="00B05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647164"/>
                  </a:ext>
                </a:extLst>
              </a:tr>
              <a:tr h="118925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+mj-lt"/>
                        </a:rPr>
                        <a:t>F</a:t>
                      </a:r>
                      <a:r>
                        <a:rPr lang="en-US" sz="3600" baseline="-25000" dirty="0" err="1">
                          <a:latin typeface="+mj-lt"/>
                        </a:rPr>
                        <a:t>g</a:t>
                      </a:r>
                      <a:endParaRPr lang="en-US" sz="3600" baseline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400" b="0" baseline="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4772454"/>
                  </a:ext>
                </a:extLst>
              </a:tr>
              <a:tr h="118925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+mj-lt"/>
                        </a:rPr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4400" b="0" dirty="0">
                        <a:solidFill>
                          <a:srgbClr val="FF66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3915511"/>
                  </a:ext>
                </a:extLst>
              </a:tr>
              <a:tr h="118925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+mj-lt"/>
                        </a:rPr>
                        <a:t>F</a:t>
                      </a:r>
                      <a:r>
                        <a:rPr lang="en-US" sz="3600" baseline="-25000" dirty="0" err="1">
                          <a:latin typeface="+mj-lt"/>
                        </a:rPr>
                        <a:t>f</a:t>
                      </a:r>
                      <a:endParaRPr lang="en-US" sz="3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4400" b="0" dirty="0">
                        <a:solidFill>
                          <a:srgbClr val="7030A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524555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315889" y="2614307"/>
            <a:ext cx="73152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997A48F-5EB8-4A39-B70B-6334AF8407F6}"/>
              </a:ext>
            </a:extLst>
          </p:cNvPr>
          <p:cNvGrpSpPr/>
          <p:nvPr/>
        </p:nvGrpSpPr>
        <p:grpSpPr>
          <a:xfrm>
            <a:off x="5345338" y="2741405"/>
            <a:ext cx="1336311" cy="523220"/>
            <a:chOff x="5345338" y="2741405"/>
            <a:chExt cx="1336311" cy="523220"/>
          </a:xfrm>
        </p:grpSpPr>
        <p:sp>
          <p:nvSpPr>
            <p:cNvPr id="7" name="TextBox 6"/>
            <p:cNvSpPr txBox="1"/>
            <p:nvPr/>
          </p:nvSpPr>
          <p:spPr>
            <a:xfrm>
              <a:off x="5345338" y="2741405"/>
              <a:ext cx="4219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rgbClr val="7030A0"/>
                  </a:solidFill>
                  <a:latin typeface="+mj-lt"/>
                </a:rPr>
                <a:t>F</a:t>
              </a:r>
              <a:r>
                <a:rPr lang="en-US" sz="2800" baseline="-25000" dirty="0" err="1">
                  <a:solidFill>
                    <a:srgbClr val="7030A0"/>
                  </a:solidFill>
                  <a:latin typeface="+mj-lt"/>
                </a:rPr>
                <a:t>f</a:t>
              </a:r>
              <a:endParaRPr lang="en-US" sz="2800" dirty="0">
                <a:solidFill>
                  <a:srgbClr val="7030A0"/>
                </a:solidFill>
                <a:latin typeface="+mj-lt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5767249" y="3006193"/>
              <a:ext cx="914400" cy="0"/>
            </a:xfrm>
            <a:prstGeom prst="straightConnector1">
              <a:avLst/>
            </a:prstGeom>
            <a:ln w="762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D9FC410-E7FE-4A4A-B41B-4F40DDBE8A1A}"/>
              </a:ext>
            </a:extLst>
          </p:cNvPr>
          <p:cNvGrpSpPr/>
          <p:nvPr/>
        </p:nvGrpSpPr>
        <p:grpSpPr>
          <a:xfrm>
            <a:off x="6681649" y="2718457"/>
            <a:ext cx="2031277" cy="523220"/>
            <a:chOff x="6681649" y="2718457"/>
            <a:chExt cx="2031277" cy="52322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6681649" y="3006193"/>
              <a:ext cx="1714150" cy="0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8395799" y="2718457"/>
              <a:ext cx="3171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B050"/>
                  </a:solidFill>
                  <a:latin typeface="+mj-lt"/>
                </a:rPr>
                <a:t>F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4D35A7F-276C-4915-A40C-04FDF8531122}"/>
              </a:ext>
            </a:extLst>
          </p:cNvPr>
          <p:cNvGrpSpPr/>
          <p:nvPr/>
        </p:nvGrpSpPr>
        <p:grpSpPr>
          <a:xfrm>
            <a:off x="6423181" y="3006193"/>
            <a:ext cx="461986" cy="1484819"/>
            <a:chOff x="6423181" y="3006193"/>
            <a:chExt cx="461986" cy="1484819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6681649" y="3006193"/>
              <a:ext cx="0" cy="100860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423181" y="3967792"/>
              <a:ext cx="4619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rgbClr val="C00000"/>
                  </a:solidFill>
                  <a:latin typeface="+mj-lt"/>
                </a:rPr>
                <a:t>F</a:t>
              </a:r>
              <a:r>
                <a:rPr lang="en-US" sz="2800" baseline="-25000" dirty="0" err="1">
                  <a:solidFill>
                    <a:srgbClr val="C00000"/>
                  </a:solidFill>
                  <a:latin typeface="+mj-lt"/>
                </a:rPr>
                <a:t>g</a:t>
              </a:r>
              <a:endParaRPr lang="en-US" sz="2800" dirty="0">
                <a:solidFill>
                  <a:srgbClr val="C00000"/>
                </a:solidFill>
                <a:latin typeface="+mj-lt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E18A6DA-81F4-46EB-82D9-C4566DADF940}"/>
              </a:ext>
            </a:extLst>
          </p:cNvPr>
          <p:cNvGrpSpPr/>
          <p:nvPr/>
        </p:nvGrpSpPr>
        <p:grpSpPr>
          <a:xfrm>
            <a:off x="6493937" y="1447829"/>
            <a:ext cx="375423" cy="1532238"/>
            <a:chOff x="6493937" y="1447829"/>
            <a:chExt cx="375423" cy="1532238"/>
          </a:xfrm>
        </p:grpSpPr>
        <p:cxnSp>
          <p:nvCxnSpPr>
            <p:cNvPr id="10" name="Straight Arrow Connector 9"/>
            <p:cNvCxnSpPr/>
            <p:nvPr/>
          </p:nvCxnSpPr>
          <p:spPr>
            <a:xfrm flipH="1" flipV="1">
              <a:off x="6681649" y="1974227"/>
              <a:ext cx="0" cy="1005840"/>
            </a:xfrm>
            <a:prstGeom prst="straightConnector1">
              <a:avLst/>
            </a:prstGeom>
            <a:ln w="76200">
              <a:solidFill>
                <a:srgbClr val="FF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493937" y="1447829"/>
              <a:ext cx="3754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6600"/>
                  </a:solidFill>
                  <a:latin typeface="+mj-lt"/>
                </a:rPr>
                <a:t>R</a:t>
              </a:r>
            </a:p>
          </p:txBody>
        </p:sp>
      </p:grpSp>
      <p:sp>
        <p:nvSpPr>
          <p:cNvPr id="14" name="Oval 13"/>
          <p:cNvSpPr/>
          <p:nvPr/>
        </p:nvSpPr>
        <p:spPr>
          <a:xfrm>
            <a:off x="6557825" y="2879190"/>
            <a:ext cx="247650" cy="24765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8706FE4-6985-4EB2-89CA-C095A6B31E3B}"/>
              </a:ext>
            </a:extLst>
          </p:cNvPr>
          <p:cNvGrpSpPr/>
          <p:nvPr/>
        </p:nvGrpSpPr>
        <p:grpSpPr>
          <a:xfrm>
            <a:off x="2424545" y="2670167"/>
            <a:ext cx="2382653" cy="530236"/>
            <a:chOff x="2424545" y="2670167"/>
            <a:chExt cx="2382653" cy="530236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80EF816-3D45-4927-B2FA-DC23AF18A797}"/>
                </a:ext>
              </a:extLst>
            </p:cNvPr>
            <p:cNvCxnSpPr/>
            <p:nvPr/>
          </p:nvCxnSpPr>
          <p:spPr>
            <a:xfrm flipH="1">
              <a:off x="2424545" y="2992585"/>
              <a:ext cx="471055" cy="20781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8E73191-A197-431D-B5A6-26533414E351}"/>
                </a:ext>
              </a:extLst>
            </p:cNvPr>
            <p:cNvSpPr/>
            <p:nvPr/>
          </p:nvSpPr>
          <p:spPr>
            <a:xfrm>
              <a:off x="2897701" y="2670167"/>
              <a:ext cx="1909497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g = 9.81 m s</a:t>
              </a:r>
              <a:r>
                <a:rPr lang="en-US" sz="2200" baseline="300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-2</a:t>
              </a:r>
              <a:endParaRPr lang="en-US" sz="2200" dirty="0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15A057ED-F46E-4802-8A72-A6C57D72DE76}"/>
              </a:ext>
            </a:extLst>
          </p:cNvPr>
          <p:cNvSpPr/>
          <p:nvPr/>
        </p:nvSpPr>
        <p:spPr>
          <a:xfrm>
            <a:off x="3060291" y="3863626"/>
            <a:ext cx="1789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*when flat</a:t>
            </a:r>
            <a:endParaRPr lang="en-US" sz="2800" dirty="0">
              <a:solidFill>
                <a:srgbClr val="FF66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A6C96C-9019-408E-9F45-79A4713FE922}"/>
              </a:ext>
            </a:extLst>
          </p:cNvPr>
          <p:cNvSpPr/>
          <p:nvPr/>
        </p:nvSpPr>
        <p:spPr>
          <a:xfrm>
            <a:off x="1406130" y="1709395"/>
            <a:ext cx="33505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External Force</a:t>
            </a:r>
            <a:endParaRPr lang="en-US" sz="4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F15DB5-0CC1-4696-B1C2-52AFD9D6FB36}"/>
              </a:ext>
            </a:extLst>
          </p:cNvPr>
          <p:cNvSpPr/>
          <p:nvPr/>
        </p:nvSpPr>
        <p:spPr>
          <a:xfrm>
            <a:off x="1409460" y="2856956"/>
            <a:ext cx="10021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mg</a:t>
            </a:r>
            <a:endParaRPr lang="en-US" sz="4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37E541-7C42-4F63-915E-5C0ACBDF348E}"/>
              </a:ext>
            </a:extLst>
          </p:cNvPr>
          <p:cNvSpPr/>
          <p:nvPr/>
        </p:nvSpPr>
        <p:spPr>
          <a:xfrm>
            <a:off x="1396433" y="4014793"/>
            <a:ext cx="7441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4400" dirty="0" err="1">
                <a:solidFill>
                  <a:srgbClr val="FF66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</a:t>
            </a:r>
            <a:r>
              <a:rPr lang="en-US" sz="4400" baseline="-25000" dirty="0" err="1">
                <a:solidFill>
                  <a:srgbClr val="FF66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</a:t>
            </a:r>
            <a:endParaRPr lang="en-US" sz="4400" dirty="0">
              <a:solidFill>
                <a:srgbClr val="FF66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FCDAEA-526B-4329-B34C-730C99DED9F7}"/>
              </a:ext>
            </a:extLst>
          </p:cNvPr>
          <p:cNvSpPr/>
          <p:nvPr/>
        </p:nvSpPr>
        <p:spPr>
          <a:xfrm>
            <a:off x="1267391" y="5282177"/>
            <a:ext cx="10021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l-GR" sz="44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μ</a:t>
            </a:r>
            <a:r>
              <a:rPr lang="en-US" sz="44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8539245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11235</TotalTime>
  <Words>478</Words>
  <Application>Microsoft Office PowerPoint</Application>
  <PresentationFormat>On-screen Show (4:3)</PresentationFormat>
  <Paragraphs>117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Ebrima</vt:lpstr>
      <vt:lpstr>Times New Roman</vt:lpstr>
      <vt:lpstr>Wingdings</vt:lpstr>
      <vt:lpstr>Retrospect</vt:lpstr>
      <vt:lpstr>Friction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- 2.3.2 - Friction</dc:title>
  <dc:creator>Joe Cossette</dc:creator>
  <cp:lastModifiedBy>Joe Cossette</cp:lastModifiedBy>
  <cp:revision>91</cp:revision>
  <dcterms:created xsi:type="dcterms:W3CDTF">2014-08-31T00:23:19Z</dcterms:created>
  <dcterms:modified xsi:type="dcterms:W3CDTF">2020-10-08T13:49:48Z</dcterms:modified>
</cp:coreProperties>
</file>