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7" r:id="rId1"/>
  </p:sldMasterIdLst>
  <p:sldIdLst>
    <p:sldId id="379" r:id="rId2"/>
    <p:sldId id="380" r:id="rId3"/>
    <p:sldId id="311" r:id="rId4"/>
    <p:sldId id="315" r:id="rId5"/>
    <p:sldId id="316" r:id="rId6"/>
    <p:sldId id="384" r:id="rId7"/>
    <p:sldId id="317" r:id="rId8"/>
    <p:sldId id="382" r:id="rId9"/>
    <p:sldId id="383" r:id="rId10"/>
    <p:sldId id="388" r:id="rId11"/>
    <p:sldId id="385" r:id="rId12"/>
    <p:sldId id="390" r:id="rId13"/>
    <p:sldId id="391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70C0"/>
    <a:srgbClr val="FF6600"/>
    <a:srgbClr val="00B050"/>
    <a:srgbClr val="002060"/>
    <a:srgbClr val="FFFFFF"/>
    <a:srgbClr val="344068"/>
    <a:srgbClr val="FFFF00"/>
    <a:srgbClr val="C89736"/>
    <a:srgbClr val="1CAD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125" d="100"/>
          <a:sy n="125" d="100"/>
        </p:scale>
        <p:origin x="258" y="-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10/9/2020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26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10/9/2020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850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10/9/2020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435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23992A-6374-41E8-AE7E-984A7763FB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3254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10/9/2020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120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10/9/2020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904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10/9/2020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948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10/9/2020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489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10/9/2020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905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10/9/2020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837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smtClean="0"/>
              <a:t>10/9/2020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917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10/9/2020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777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10/9/2020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0937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Forces on a Ramp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IB </a:t>
            </a:r>
            <a:r>
              <a:rPr lang="en-US"/>
              <a:t>Physics | </a:t>
            </a:r>
            <a:r>
              <a:rPr lang="en-US" dirty="0"/>
              <a:t>Forces</a:t>
            </a:r>
          </a:p>
        </p:txBody>
      </p:sp>
    </p:spTree>
    <p:extLst>
      <p:ext uri="{BB962C8B-B14F-4D97-AF65-F5344CB8AC3E}">
        <p14:creationId xmlns:p14="http://schemas.microsoft.com/office/powerpoint/2010/main" val="160631011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ounded Rectangle 19">
            <a:extLst>
              <a:ext uri="{FF2B5EF4-FFF2-40B4-BE49-F238E27FC236}">
                <a16:creationId xmlns:a16="http://schemas.microsoft.com/office/drawing/2014/main" id="{F32B6964-1CC6-4B5B-95F9-A28730DAF3C7}"/>
              </a:ext>
            </a:extLst>
          </p:cNvPr>
          <p:cNvSpPr/>
          <p:nvPr/>
        </p:nvSpPr>
        <p:spPr>
          <a:xfrm rot="19572072">
            <a:off x="1438719" y="3091675"/>
            <a:ext cx="968188" cy="537882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BFDDF84-39E3-46A8-9727-1EA1D4E64F4E}"/>
              </a:ext>
            </a:extLst>
          </p:cNvPr>
          <p:cNvGrpSpPr/>
          <p:nvPr/>
        </p:nvGrpSpPr>
        <p:grpSpPr>
          <a:xfrm>
            <a:off x="1057396" y="2399000"/>
            <a:ext cx="863561" cy="957734"/>
            <a:chOff x="1057396" y="2399000"/>
            <a:chExt cx="863561" cy="957734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7D57C39-2446-42D7-AFED-3218D1AC5CEF}"/>
                </a:ext>
              </a:extLst>
            </p:cNvPr>
            <p:cNvSpPr txBox="1"/>
            <p:nvPr/>
          </p:nvSpPr>
          <p:spPr>
            <a:xfrm>
              <a:off x="1057396" y="2399000"/>
              <a:ext cx="86113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rgbClr val="FF6600"/>
                  </a:solidFill>
                </a:rPr>
                <a:t>75.1 N</a:t>
              </a:r>
              <a:endParaRPr lang="en-US" sz="2000" baseline="-25000" dirty="0">
                <a:solidFill>
                  <a:srgbClr val="FF6600"/>
                </a:solidFill>
              </a:endParaRPr>
            </a:p>
          </p:txBody>
        </p: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0860048E-0557-46AC-8C6E-C8462E279C80}"/>
                </a:ext>
              </a:extLst>
            </p:cNvPr>
            <p:cNvCxnSpPr/>
            <p:nvPr/>
          </p:nvCxnSpPr>
          <p:spPr>
            <a:xfrm flipH="1" flipV="1">
              <a:off x="1518621" y="2744086"/>
              <a:ext cx="402336" cy="612648"/>
            </a:xfrm>
            <a:prstGeom prst="straightConnector1">
              <a:avLst/>
            </a:prstGeom>
            <a:ln w="57150">
              <a:solidFill>
                <a:srgbClr val="FF660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B3635E84-D0AF-404C-A6F9-2B4C55AF42CD}"/>
              </a:ext>
            </a:extLst>
          </p:cNvPr>
          <p:cNvGrpSpPr/>
          <p:nvPr/>
        </p:nvGrpSpPr>
        <p:grpSpPr>
          <a:xfrm>
            <a:off x="535815" y="3368392"/>
            <a:ext cx="1373950" cy="676058"/>
            <a:chOff x="535815" y="3368392"/>
            <a:chExt cx="1373950" cy="676058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CBE39E58-79C3-4CB2-82BC-0165FC568699}"/>
                </a:ext>
              </a:extLst>
            </p:cNvPr>
            <p:cNvSpPr txBox="1"/>
            <p:nvPr/>
          </p:nvSpPr>
          <p:spPr>
            <a:xfrm>
              <a:off x="535815" y="3644340"/>
              <a:ext cx="86113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rgbClr val="0070C0"/>
                  </a:solidFill>
                </a:rPr>
                <a:t>63.1 N</a:t>
              </a:r>
              <a:endParaRPr lang="en-US" sz="2000" baseline="-25000" dirty="0">
                <a:solidFill>
                  <a:srgbClr val="0070C0"/>
                </a:solidFill>
              </a:endParaRPr>
            </a:p>
          </p:txBody>
        </p: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7ED5A1AB-542A-49D3-B74B-5F902526A0E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31311" y="3368392"/>
              <a:ext cx="578454" cy="389221"/>
            </a:xfrm>
            <a:prstGeom prst="straightConnector1">
              <a:avLst/>
            </a:prstGeom>
            <a:ln w="57150">
              <a:solidFill>
                <a:srgbClr val="0070C0"/>
              </a:solidFill>
              <a:headEnd type="triangl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6369854B-4A64-4F8E-8BD1-B13E73CD724B}"/>
              </a:ext>
            </a:extLst>
          </p:cNvPr>
          <p:cNvGrpSpPr/>
          <p:nvPr/>
        </p:nvGrpSpPr>
        <p:grpSpPr>
          <a:xfrm>
            <a:off x="1918529" y="2799110"/>
            <a:ext cx="1195815" cy="569282"/>
            <a:chOff x="1918529" y="2799110"/>
            <a:chExt cx="1195815" cy="569282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70961E62-AD12-4647-822C-8930CCE49C63}"/>
                </a:ext>
              </a:extLst>
            </p:cNvPr>
            <p:cNvSpPr txBox="1"/>
            <p:nvPr/>
          </p:nvSpPr>
          <p:spPr>
            <a:xfrm>
              <a:off x="2253211" y="2799110"/>
              <a:ext cx="86113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rgbClr val="7030A0"/>
                  </a:solidFill>
                </a:rPr>
                <a:t>11.3 N</a:t>
              </a:r>
              <a:endParaRPr lang="en-US" sz="2000" baseline="-25000" dirty="0">
                <a:solidFill>
                  <a:srgbClr val="7030A0"/>
                </a:solidFill>
              </a:endParaRPr>
            </a:p>
          </p:txBody>
        </p: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D899A012-77D8-4DA1-95AD-B3A16031D9E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918529" y="3164668"/>
              <a:ext cx="287347" cy="203724"/>
            </a:xfrm>
            <a:prstGeom prst="straightConnector1">
              <a:avLst/>
            </a:prstGeom>
            <a:ln w="57150">
              <a:solidFill>
                <a:srgbClr val="7030A0"/>
              </a:solidFill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E086C0EE-F2C2-4C93-B227-9EA0CECCF615}"/>
              </a:ext>
            </a:extLst>
          </p:cNvPr>
          <p:cNvGrpSpPr/>
          <p:nvPr/>
        </p:nvGrpSpPr>
        <p:grpSpPr>
          <a:xfrm>
            <a:off x="1919082" y="3349681"/>
            <a:ext cx="906431" cy="958375"/>
            <a:chOff x="1919082" y="3349681"/>
            <a:chExt cx="906431" cy="958375"/>
          </a:xfrm>
        </p:grpSpPr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F286E273-B305-4AAA-A8ED-23D65CA63244}"/>
                </a:ext>
              </a:extLst>
            </p:cNvPr>
            <p:cNvCxnSpPr/>
            <p:nvPr/>
          </p:nvCxnSpPr>
          <p:spPr>
            <a:xfrm flipH="1" flipV="1">
              <a:off x="1919082" y="3349681"/>
              <a:ext cx="401726" cy="613787"/>
            </a:xfrm>
            <a:prstGeom prst="straightConnector1">
              <a:avLst/>
            </a:prstGeom>
            <a:ln w="57150">
              <a:solidFill>
                <a:srgbClr val="FF0066"/>
              </a:solidFill>
              <a:headEnd type="triangl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D9700AC2-34C5-4417-8D8F-5DE5D8F0B579}"/>
                </a:ext>
              </a:extLst>
            </p:cNvPr>
            <p:cNvSpPr txBox="1"/>
            <p:nvPr/>
          </p:nvSpPr>
          <p:spPr>
            <a:xfrm>
              <a:off x="1964380" y="3907946"/>
              <a:ext cx="86113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rgbClr val="FF0066"/>
                  </a:solidFill>
                </a:rPr>
                <a:t>75.1 N</a:t>
              </a:r>
              <a:endParaRPr lang="en-US" sz="2000" baseline="-25000" dirty="0">
                <a:solidFill>
                  <a:srgbClr val="FF0066"/>
                </a:solidFill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Warm up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60608" y="1531726"/>
            <a:ext cx="8440492" cy="470574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en-US" sz="3600" dirty="0">
                <a:latin typeface="+mj-lt"/>
              </a:rPr>
              <a:t>What is the acceleration of this 10 kg block?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1E80BBE-47E7-4471-A522-6C60588A110C}"/>
              </a:ext>
            </a:extLst>
          </p:cNvPr>
          <p:cNvCxnSpPr>
            <a:cxnSpLocks/>
          </p:cNvCxnSpPr>
          <p:nvPr/>
        </p:nvCxnSpPr>
        <p:spPr>
          <a:xfrm flipV="1">
            <a:off x="1120698" y="2500868"/>
            <a:ext cx="724941" cy="21531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51461325-C542-4768-A433-B127159F3D56}"/>
              </a:ext>
            </a:extLst>
          </p:cNvPr>
          <p:cNvSpPr txBox="1"/>
          <p:nvPr/>
        </p:nvSpPr>
        <p:spPr>
          <a:xfrm>
            <a:off x="3995738" y="2326116"/>
            <a:ext cx="27350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</a:t>
            </a:r>
            <a:r>
              <a:rPr lang="en-US" sz="3600" baseline="-25000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net</a:t>
            </a:r>
            <a:r>
              <a:rPr lang="en-US" sz="3600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= 51.8 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AB4F17A3-06CD-4F70-A5D0-5EC7A9AC86E7}"/>
                  </a:ext>
                </a:extLst>
              </p:cNvPr>
              <p:cNvSpPr txBox="1"/>
              <p:nvPr/>
            </p:nvSpPr>
            <p:spPr>
              <a:xfrm>
                <a:off x="4588627" y="3820994"/>
                <a:ext cx="1870880" cy="92198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32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2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sz="32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𝑛𝑒𝑡</m:t>
                              </m:r>
                            </m:sub>
                          </m:sSub>
                        </m:num>
                        <m:den>
                          <m:r>
                            <a:rPr lang="en-US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</m:oMath>
                  </m:oMathPara>
                </a14:m>
                <a:endParaRPr lang="en-US" sz="3200" b="1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AB4F17A3-06CD-4F70-A5D0-5EC7A9AC86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8627" y="3820994"/>
                <a:ext cx="1870880" cy="92198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729AB4FB-A717-4AEC-8E00-8C0AAEE86F85}"/>
                  </a:ext>
                </a:extLst>
              </p:cNvPr>
              <p:cNvSpPr/>
              <p:nvPr/>
            </p:nvSpPr>
            <p:spPr>
              <a:xfrm>
                <a:off x="5582370" y="5028308"/>
                <a:ext cx="3121047" cy="595932"/>
              </a:xfrm>
              <a:prstGeom prst="rect">
                <a:avLst/>
              </a:prstGeom>
              <a:solidFill>
                <a:srgbClr val="FFFF00">
                  <a:alpha val="50196"/>
                </a:srgbClr>
              </a:solidFill>
              <a:ln>
                <a:solidFill>
                  <a:srgbClr val="C0000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320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32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32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𝟏𝟖</m:t>
                      </m:r>
                      <m:r>
                        <a:rPr lang="en-US" sz="32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US" sz="3200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32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𝒔</m:t>
                          </m:r>
                        </m:e>
                        <m:sup>
                          <m:r>
                            <a:rPr lang="en-US" sz="32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2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32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729AB4FB-A717-4AEC-8E00-8C0AAEE86F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2370" y="5028308"/>
                <a:ext cx="3121047" cy="5959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F89FDFA0-64F3-4E28-AFF3-9E4ADD6CF61B}"/>
              </a:ext>
            </a:extLst>
          </p:cNvPr>
          <p:cNvCxnSpPr>
            <a:cxnSpLocks/>
          </p:cNvCxnSpPr>
          <p:nvPr/>
        </p:nvCxnSpPr>
        <p:spPr>
          <a:xfrm flipV="1">
            <a:off x="2027682" y="4009814"/>
            <a:ext cx="724941" cy="21531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>
            <a:extLst>
              <a:ext uri="{FF2B5EF4-FFF2-40B4-BE49-F238E27FC236}">
                <a16:creationId xmlns:a16="http://schemas.microsoft.com/office/drawing/2014/main" id="{F886C058-4E69-4F99-9953-6AE5080367B6}"/>
              </a:ext>
            </a:extLst>
          </p:cNvPr>
          <p:cNvSpPr/>
          <p:nvPr/>
        </p:nvSpPr>
        <p:spPr>
          <a:xfrm>
            <a:off x="1855164" y="3295131"/>
            <a:ext cx="135297" cy="130969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1FF5190A-4E4C-4D1F-84B2-F485F8997939}"/>
                  </a:ext>
                </a:extLst>
              </p:cNvPr>
              <p:cNvSpPr txBox="1"/>
              <p:nvPr/>
            </p:nvSpPr>
            <p:spPr>
              <a:xfrm>
                <a:off x="6164957" y="3820994"/>
                <a:ext cx="1649682" cy="102156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51.8 </m:t>
                          </m:r>
                          <m:r>
                            <m:rPr>
                              <m:sty m:val="p"/>
                            </m:rPr>
                            <a:rPr lang="en-US" sz="3200" b="0" i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N</m:t>
                          </m:r>
                        </m:num>
                        <m:den>
                          <m:r>
                            <a:rPr lang="en-US" sz="3200" b="0" i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10 </m:t>
                          </m:r>
                          <m:r>
                            <m:rPr>
                              <m:sty m:val="p"/>
                            </m:rPr>
                            <a:rPr lang="en-US" sz="3200" b="0" i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kg</m:t>
                          </m:r>
                        </m:den>
                      </m:f>
                    </m:oMath>
                  </m:oMathPara>
                </a14:m>
                <a:endParaRPr lang="en-US" sz="3200" b="1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1FF5190A-4E4C-4D1F-84B2-F485F89979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4957" y="3820994"/>
                <a:ext cx="1649682" cy="102156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0270AED1-B4F9-4999-82A9-11C7C8A4736C}"/>
                  </a:ext>
                </a:extLst>
              </p:cNvPr>
              <p:cNvSpPr txBox="1"/>
              <p:nvPr/>
            </p:nvSpPr>
            <p:spPr>
              <a:xfrm>
                <a:off x="667721" y="5009382"/>
                <a:ext cx="2645479" cy="67710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40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400" i="1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4400" i="1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𝑛𝑒𝑡</m:t>
                          </m:r>
                        </m:sub>
                      </m:sSub>
                      <m:r>
                        <a:rPr lang="en-US" sz="4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 panose="02040503050406030204" pitchFamily="18" charset="0"/>
                        </a:rPr>
                        <m:t>𝑚𝑎</m:t>
                      </m:r>
                    </m:oMath>
                  </m:oMathPara>
                </a14:m>
                <a:endParaRPr lang="en-US" sz="4400" b="1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0270AED1-B4F9-4999-82A9-11C7C8A473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721" y="5009382"/>
                <a:ext cx="2645479" cy="67710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6795135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Ramp Example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5194299" y="1432294"/>
          <a:ext cx="3594100" cy="4803408"/>
        </p:xfrm>
        <a:graphic>
          <a:graphicData uri="http://schemas.openxmlformats.org/drawingml/2006/table">
            <a:tbl>
              <a:tblPr bandRow="1">
                <a:tableStyleId>{8A107856-5554-42FB-B03E-39F5DBC370BA}</a:tableStyleId>
              </a:tblPr>
              <a:tblGrid>
                <a:gridCol w="10795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5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042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+mj-lt"/>
                        </a:rPr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+mj-lt"/>
                        </a:rPr>
                        <a:t>10 kg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042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latin typeface="+mj-lt"/>
                        </a:rPr>
                        <a:t>F</a:t>
                      </a:r>
                      <a:r>
                        <a:rPr lang="en-US" sz="2800" baseline="-25000" dirty="0" err="1">
                          <a:latin typeface="+mj-lt"/>
                        </a:rPr>
                        <a:t>g</a:t>
                      </a:r>
                      <a:endParaRPr lang="en-US" sz="28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042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>
                          <a:latin typeface="+mj-lt"/>
                        </a:rPr>
                        <a:t>F</a:t>
                      </a:r>
                      <a:r>
                        <a:rPr lang="en-US" sz="2800" baseline="-25000" dirty="0">
                          <a:latin typeface="+mj-lt"/>
                        </a:rPr>
                        <a:t>⊥</a:t>
                      </a:r>
                      <a:endParaRPr lang="en-US" sz="2800" kern="1200" baseline="-25000" dirty="0">
                        <a:solidFill>
                          <a:srgbClr val="00206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042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>
                          <a:latin typeface="+mj-lt"/>
                        </a:rPr>
                        <a:t>F</a:t>
                      </a:r>
                      <a:r>
                        <a:rPr lang="en-US" sz="2800" baseline="-25000" dirty="0">
                          <a:latin typeface="+mj-lt"/>
                        </a:rPr>
                        <a:t>∥</a:t>
                      </a:r>
                      <a:endParaRPr lang="en-US" sz="2800" kern="1200" baseline="-25000" dirty="0">
                        <a:solidFill>
                          <a:srgbClr val="00206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042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latin typeface="+mj-lt"/>
                        </a:rPr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042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err="1">
                          <a:latin typeface="+mj-lt"/>
                        </a:rPr>
                        <a:t>F</a:t>
                      </a:r>
                      <a:r>
                        <a:rPr lang="en-US" sz="2800" baseline="-25000" dirty="0" err="1">
                          <a:latin typeface="+mj-lt"/>
                        </a:rPr>
                        <a:t>f</a:t>
                      </a:r>
                      <a:endParaRPr lang="en-US" sz="28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042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latin typeface="+mj-lt"/>
                        </a:rPr>
                        <a:t>F</a:t>
                      </a:r>
                      <a:r>
                        <a:rPr lang="en-US" sz="2800" baseline="-25000" dirty="0" err="1">
                          <a:latin typeface="+mj-lt"/>
                        </a:rPr>
                        <a:t>net</a:t>
                      </a:r>
                      <a:endParaRPr lang="en-US" sz="28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042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+mj-lt"/>
                        </a:rPr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Right Triangle 5"/>
          <p:cNvSpPr/>
          <p:nvPr/>
        </p:nvSpPr>
        <p:spPr>
          <a:xfrm flipH="1">
            <a:off x="2822708" y="4729766"/>
            <a:ext cx="2199911" cy="1474536"/>
          </a:xfrm>
          <a:prstGeom prst="rtTriangl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/>
          </a:p>
        </p:txBody>
      </p:sp>
      <p:sp>
        <p:nvSpPr>
          <p:cNvPr id="7" name="Rounded Rectangle 6"/>
          <p:cNvSpPr/>
          <p:nvPr/>
        </p:nvSpPr>
        <p:spPr>
          <a:xfrm rot="19572072">
            <a:off x="3531310" y="4992530"/>
            <a:ext cx="783485" cy="42740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8" name="Rectangle 7"/>
          <p:cNvSpPr/>
          <p:nvPr/>
        </p:nvSpPr>
        <p:spPr>
          <a:xfrm>
            <a:off x="3141561" y="5933866"/>
            <a:ext cx="46198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+mj-lt"/>
              </a:rPr>
              <a:t>40°</a:t>
            </a:r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Arc 12"/>
          <p:cNvSpPr/>
          <p:nvPr/>
        </p:nvSpPr>
        <p:spPr>
          <a:xfrm rot="16200000">
            <a:off x="2616463" y="5932936"/>
            <a:ext cx="561176" cy="528671"/>
          </a:xfrm>
          <a:prstGeom prst="arc">
            <a:avLst>
              <a:gd name="adj1" fmla="val 2973509"/>
              <a:gd name="adj2" fmla="val 5412581"/>
            </a:avLst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05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212010" y="5912527"/>
            <a:ext cx="85151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600" i="1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μ</a:t>
            </a:r>
            <a:r>
              <a:rPr lang="en-US" sz="1600" i="1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= 0.15</a:t>
            </a:r>
            <a:endParaRPr lang="en-US" sz="900" i="1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3166BF9-4564-431C-AE31-E03C4BAB8D1A}"/>
              </a:ext>
            </a:extLst>
          </p:cNvPr>
          <p:cNvSpPr txBox="1"/>
          <p:nvPr/>
        </p:nvSpPr>
        <p:spPr>
          <a:xfrm>
            <a:off x="204985" y="1432120"/>
            <a:ext cx="1083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</a:t>
            </a:r>
            <a:r>
              <a:rPr lang="en-US" baseline="-25000" dirty="0" err="1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g</a:t>
            </a:r>
            <a:r>
              <a:rPr lang="en-US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= mg</a:t>
            </a:r>
            <a:endParaRPr lang="en-US" b="1" dirty="0">
              <a:solidFill>
                <a:srgbClr val="00206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4D1027A-AF68-46D3-9BA0-B471BF0F4BE6}"/>
              </a:ext>
            </a:extLst>
          </p:cNvPr>
          <p:cNvSpPr txBox="1"/>
          <p:nvPr/>
        </p:nvSpPr>
        <p:spPr>
          <a:xfrm>
            <a:off x="204985" y="2791807"/>
            <a:ext cx="3378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 = F</a:t>
            </a:r>
            <a:r>
              <a:rPr lang="en-US" baseline="-25000" dirty="0">
                <a:solidFill>
                  <a:srgbClr val="FF66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⊥</a:t>
            </a:r>
            <a:endParaRPr lang="en-US" b="1" dirty="0">
              <a:solidFill>
                <a:srgbClr val="FF66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25E416A-8E05-4AC9-8E63-D94DA76C6A1F}"/>
              </a:ext>
            </a:extLst>
          </p:cNvPr>
          <p:cNvSpPr txBox="1"/>
          <p:nvPr/>
        </p:nvSpPr>
        <p:spPr>
          <a:xfrm>
            <a:off x="204985" y="3245036"/>
            <a:ext cx="10252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</a:t>
            </a:r>
            <a:r>
              <a:rPr lang="en-US" baseline="-25000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</a:t>
            </a:r>
            <a:r>
              <a:rPr lang="en-US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= </a:t>
            </a:r>
            <a:r>
              <a:rPr lang="el-GR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μ</a:t>
            </a:r>
            <a:r>
              <a:rPr lang="en-US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</a:t>
            </a:r>
            <a:endParaRPr lang="en-US" b="1" dirty="0">
              <a:solidFill>
                <a:srgbClr val="7030A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A540728-6DA3-4F0A-BCCD-8C594054EDC4}"/>
              </a:ext>
            </a:extLst>
          </p:cNvPr>
          <p:cNvSpPr txBox="1"/>
          <p:nvPr/>
        </p:nvSpPr>
        <p:spPr>
          <a:xfrm>
            <a:off x="204985" y="3698265"/>
            <a:ext cx="30425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</a:t>
            </a:r>
            <a:r>
              <a:rPr lang="en-US" baseline="-25000" dirty="0">
                <a:solidFill>
                  <a:schemeClr val="accent5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net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= 63.1 – 11.3 =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51.8 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5556C67-58D6-4DB3-85D1-9871C5E5F302}"/>
              </a:ext>
            </a:extLst>
          </p:cNvPr>
          <p:cNvSpPr txBox="1"/>
          <p:nvPr/>
        </p:nvSpPr>
        <p:spPr>
          <a:xfrm>
            <a:off x="204985" y="4151491"/>
            <a:ext cx="1083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 = F/m</a:t>
            </a:r>
            <a:endParaRPr lang="en-US" b="1" dirty="0">
              <a:solidFill>
                <a:srgbClr val="00B05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C2DF9C6-EDAE-4EFF-814E-84912C4FDFF3}"/>
              </a:ext>
            </a:extLst>
          </p:cNvPr>
          <p:cNvSpPr txBox="1"/>
          <p:nvPr/>
        </p:nvSpPr>
        <p:spPr>
          <a:xfrm>
            <a:off x="1718390" y="4971280"/>
            <a:ext cx="672881" cy="312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7030A0"/>
                </a:solidFill>
              </a:rPr>
              <a:t>11.3 N</a:t>
            </a:r>
            <a:endParaRPr lang="en-US" sz="1600" baseline="-25000" dirty="0">
              <a:solidFill>
                <a:srgbClr val="7030A0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74F97B3-242F-466C-93F4-CEB1B1FE51FA}"/>
              </a:ext>
            </a:extLst>
          </p:cNvPr>
          <p:cNvSpPr txBox="1"/>
          <p:nvPr/>
        </p:nvSpPr>
        <p:spPr>
          <a:xfrm>
            <a:off x="729156" y="4683279"/>
            <a:ext cx="672881" cy="312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6600"/>
                </a:solidFill>
              </a:rPr>
              <a:t>75.1 N</a:t>
            </a:r>
            <a:endParaRPr lang="en-US" sz="1600" baseline="-25000" dirty="0">
              <a:solidFill>
                <a:srgbClr val="FF6600"/>
              </a:solidFill>
            </a:endParaRPr>
          </a:p>
        </p:txBody>
      </p:sp>
      <p:sp>
        <p:nvSpPr>
          <p:cNvPr id="29" name="Rounded Rectangle 19">
            <a:extLst>
              <a:ext uri="{FF2B5EF4-FFF2-40B4-BE49-F238E27FC236}">
                <a16:creationId xmlns:a16="http://schemas.microsoft.com/office/drawing/2014/main" id="{5D5A8130-4B05-4B6A-888A-72534DDC2AEC}"/>
              </a:ext>
            </a:extLst>
          </p:cNvPr>
          <p:cNvSpPr/>
          <p:nvPr/>
        </p:nvSpPr>
        <p:spPr>
          <a:xfrm rot="19572072">
            <a:off x="1035267" y="5239331"/>
            <a:ext cx="777223" cy="431790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46A5889A-E5D9-4A54-AB5A-B88CE6F56A9D}"/>
              </a:ext>
            </a:extLst>
          </p:cNvPr>
          <p:cNvCxnSpPr/>
          <p:nvPr/>
        </p:nvCxnSpPr>
        <p:spPr>
          <a:xfrm flipH="1" flipV="1">
            <a:off x="1099409" y="4960300"/>
            <a:ext cx="322979" cy="491809"/>
          </a:xfrm>
          <a:prstGeom prst="straightConnector1">
            <a:avLst/>
          </a:prstGeom>
          <a:ln w="57150">
            <a:solidFill>
              <a:srgbClr val="FF66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72" name="Group 71">
            <a:extLst>
              <a:ext uri="{FF2B5EF4-FFF2-40B4-BE49-F238E27FC236}">
                <a16:creationId xmlns:a16="http://schemas.microsoft.com/office/drawing/2014/main" id="{FA4C8E00-8B17-4163-8D2E-65FB75A7712D}"/>
              </a:ext>
            </a:extLst>
          </p:cNvPr>
          <p:cNvGrpSpPr/>
          <p:nvPr/>
        </p:nvGrpSpPr>
        <p:grpSpPr>
          <a:xfrm>
            <a:off x="419630" y="5461470"/>
            <a:ext cx="993774" cy="589573"/>
            <a:chOff x="419630" y="5461470"/>
            <a:chExt cx="993774" cy="589573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ADF8AD42-4AFB-4864-928F-AA4B37F47C2E}"/>
                </a:ext>
              </a:extLst>
            </p:cNvPr>
            <p:cNvSpPr txBox="1"/>
            <p:nvPr/>
          </p:nvSpPr>
          <p:spPr>
            <a:xfrm>
              <a:off x="419630" y="5712489"/>
              <a:ext cx="72808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rgbClr val="0070C0"/>
                  </a:solidFill>
                </a:rPr>
                <a:t>63.1 N</a:t>
              </a:r>
              <a:endParaRPr lang="en-US" sz="1600" baseline="-25000" dirty="0">
                <a:solidFill>
                  <a:srgbClr val="0070C0"/>
                </a:solidFill>
              </a:endParaRPr>
            </a:p>
          </p:txBody>
        </p: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C29188AB-1BB7-4283-BA02-9F2B60CC8EE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80846" y="5461470"/>
              <a:ext cx="432558" cy="286867"/>
            </a:xfrm>
            <a:prstGeom prst="straightConnector1">
              <a:avLst/>
            </a:prstGeom>
            <a:ln w="57150">
              <a:solidFill>
                <a:srgbClr val="0070C0"/>
              </a:solidFill>
              <a:headEnd type="triangl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71488073-740C-4324-8A28-AB28FA89ED18}"/>
              </a:ext>
            </a:extLst>
          </p:cNvPr>
          <p:cNvCxnSpPr>
            <a:cxnSpLocks/>
          </p:cNvCxnSpPr>
          <p:nvPr/>
        </p:nvCxnSpPr>
        <p:spPr>
          <a:xfrm flipV="1">
            <a:off x="1420440" y="5305424"/>
            <a:ext cx="232148" cy="156046"/>
          </a:xfrm>
          <a:prstGeom prst="straightConnector1">
            <a:avLst/>
          </a:prstGeom>
          <a:ln w="57150">
            <a:solidFill>
              <a:srgbClr val="7030A0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71" name="Group 70">
            <a:extLst>
              <a:ext uri="{FF2B5EF4-FFF2-40B4-BE49-F238E27FC236}">
                <a16:creationId xmlns:a16="http://schemas.microsoft.com/office/drawing/2014/main" id="{851967E3-BA21-4F6E-85F7-06E14A83E96F}"/>
              </a:ext>
            </a:extLst>
          </p:cNvPr>
          <p:cNvGrpSpPr/>
          <p:nvPr/>
        </p:nvGrpSpPr>
        <p:grpSpPr>
          <a:xfrm>
            <a:off x="1420884" y="5446448"/>
            <a:ext cx="709244" cy="761038"/>
            <a:chOff x="1420884" y="5446448"/>
            <a:chExt cx="709244" cy="761038"/>
          </a:xfrm>
        </p:grpSpPr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81FF36D5-2E83-4F80-B456-D72CA6E24A23}"/>
                </a:ext>
              </a:extLst>
            </p:cNvPr>
            <p:cNvCxnSpPr/>
            <p:nvPr/>
          </p:nvCxnSpPr>
          <p:spPr>
            <a:xfrm flipH="1" flipV="1">
              <a:off x="1420884" y="5446448"/>
              <a:ext cx="322490" cy="492724"/>
            </a:xfrm>
            <a:prstGeom prst="straightConnector1">
              <a:avLst/>
            </a:prstGeom>
            <a:ln w="57150">
              <a:solidFill>
                <a:srgbClr val="FF0066"/>
              </a:solidFill>
              <a:headEnd type="triangl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B42A1A36-9475-4430-8BA4-CC78B9CB76CD}"/>
                </a:ext>
              </a:extLst>
            </p:cNvPr>
            <p:cNvSpPr txBox="1"/>
            <p:nvPr/>
          </p:nvSpPr>
          <p:spPr>
            <a:xfrm>
              <a:off x="1457247" y="5894601"/>
              <a:ext cx="672881" cy="3128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rgbClr val="FF0066"/>
                  </a:solidFill>
                </a:rPr>
                <a:t>75.1 N</a:t>
              </a:r>
              <a:endParaRPr lang="en-US" sz="1600" baseline="-25000" dirty="0">
                <a:solidFill>
                  <a:srgbClr val="FF0066"/>
                </a:solidFill>
              </a:endParaRPr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B16D3267-65D1-457C-AED4-2A7F38FA5E29}"/>
              </a:ext>
            </a:extLst>
          </p:cNvPr>
          <p:cNvSpPr txBox="1"/>
          <p:nvPr/>
        </p:nvSpPr>
        <p:spPr>
          <a:xfrm>
            <a:off x="204905" y="2333583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</a:t>
            </a:r>
            <a:r>
              <a:rPr lang="en-US" baseline="-25000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∥</a:t>
            </a:r>
            <a:r>
              <a:rPr lang="en-US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= </a:t>
            </a:r>
            <a:r>
              <a:rPr lang="en-US" dirty="0" err="1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</a:t>
            </a:r>
            <a:r>
              <a:rPr lang="en-US" baseline="-25000" dirty="0" err="1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g</a:t>
            </a:r>
            <a:r>
              <a:rPr lang="en-US" dirty="0" err="1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sin</a:t>
            </a:r>
            <a:r>
              <a:rPr lang="el-GR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θ</a:t>
            </a:r>
            <a:endParaRPr lang="en-US" b="1" baseline="-25000" dirty="0">
              <a:solidFill>
                <a:srgbClr val="0070C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B048BD0-CC5F-4491-A980-11629CB7E7C8}"/>
              </a:ext>
            </a:extLst>
          </p:cNvPr>
          <p:cNvSpPr txBox="1"/>
          <p:nvPr/>
        </p:nvSpPr>
        <p:spPr>
          <a:xfrm>
            <a:off x="208939" y="1900793"/>
            <a:ext cx="1361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66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</a:t>
            </a:r>
            <a:r>
              <a:rPr lang="en-US" baseline="-25000" dirty="0">
                <a:solidFill>
                  <a:srgbClr val="FF0066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⊥</a:t>
            </a:r>
            <a:r>
              <a:rPr lang="en-US" dirty="0">
                <a:solidFill>
                  <a:srgbClr val="FF0066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= </a:t>
            </a:r>
            <a:r>
              <a:rPr lang="en-US" dirty="0" err="1">
                <a:solidFill>
                  <a:srgbClr val="FF0066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</a:t>
            </a:r>
            <a:r>
              <a:rPr lang="en-US" baseline="-25000" dirty="0" err="1">
                <a:solidFill>
                  <a:srgbClr val="FF0066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g</a:t>
            </a:r>
            <a:r>
              <a:rPr lang="en-US" dirty="0" err="1">
                <a:solidFill>
                  <a:srgbClr val="FF0066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cos</a:t>
            </a:r>
            <a:r>
              <a:rPr lang="el-GR" dirty="0">
                <a:solidFill>
                  <a:srgbClr val="FF0066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θ</a:t>
            </a:r>
            <a:endParaRPr lang="en-US" b="1" baseline="-25000" dirty="0">
              <a:solidFill>
                <a:srgbClr val="FF0066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AC07496-99EA-40B8-984F-957FC3BF058D}"/>
              </a:ext>
            </a:extLst>
          </p:cNvPr>
          <p:cNvSpPr txBox="1"/>
          <p:nvPr/>
        </p:nvSpPr>
        <p:spPr>
          <a:xfrm>
            <a:off x="1076318" y="1435102"/>
            <a:ext cx="3263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= (10)(9.81) = </a:t>
            </a:r>
            <a:r>
              <a:rPr lang="en-US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98.1 N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86526BC-DB75-48CA-843C-BBAB04F36DD4}"/>
              </a:ext>
            </a:extLst>
          </p:cNvPr>
          <p:cNvSpPr txBox="1"/>
          <p:nvPr/>
        </p:nvSpPr>
        <p:spPr>
          <a:xfrm>
            <a:off x="1437066" y="1897444"/>
            <a:ext cx="28344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66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= 98.1 × cos(40) = </a:t>
            </a:r>
            <a:r>
              <a:rPr lang="en-US" b="1" dirty="0">
                <a:solidFill>
                  <a:srgbClr val="FF0066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75.1 N</a:t>
            </a:r>
            <a:endParaRPr lang="en-US" b="1" baseline="-25000" dirty="0">
              <a:solidFill>
                <a:srgbClr val="FF0066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0070862-EBC7-4BFD-A690-D543F51DB975}"/>
              </a:ext>
            </a:extLst>
          </p:cNvPr>
          <p:cNvSpPr txBox="1"/>
          <p:nvPr/>
        </p:nvSpPr>
        <p:spPr>
          <a:xfrm>
            <a:off x="1344579" y="2327893"/>
            <a:ext cx="2778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= 98.1 × sin(40) = </a:t>
            </a:r>
            <a:r>
              <a:rPr lang="en-US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63.1 N</a:t>
            </a:r>
            <a:endParaRPr lang="en-US" b="1" baseline="-25000" dirty="0">
              <a:solidFill>
                <a:srgbClr val="0070C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C791DAE-EEB0-4D4C-B3C9-4306E773ECA3}"/>
              </a:ext>
            </a:extLst>
          </p:cNvPr>
          <p:cNvSpPr txBox="1"/>
          <p:nvPr/>
        </p:nvSpPr>
        <p:spPr>
          <a:xfrm>
            <a:off x="896847" y="2792813"/>
            <a:ext cx="1120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= </a:t>
            </a:r>
            <a:r>
              <a:rPr lang="en-US" b="1" dirty="0">
                <a:solidFill>
                  <a:srgbClr val="FF66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75.1 N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26C6A47-D4E9-4376-89A7-4EEAD763650D}"/>
              </a:ext>
            </a:extLst>
          </p:cNvPr>
          <p:cNvSpPr txBox="1"/>
          <p:nvPr/>
        </p:nvSpPr>
        <p:spPr>
          <a:xfrm>
            <a:off x="972500" y="3248873"/>
            <a:ext cx="3378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= (0.15)(75.1) = </a:t>
            </a:r>
            <a:r>
              <a:rPr lang="en-US" b="1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11.3 N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6C4017E-0F1A-4C49-946A-CE495C69C328}"/>
              </a:ext>
            </a:extLst>
          </p:cNvPr>
          <p:cNvSpPr txBox="1"/>
          <p:nvPr/>
        </p:nvSpPr>
        <p:spPr>
          <a:xfrm>
            <a:off x="1065389" y="4154933"/>
            <a:ext cx="3663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rgbClr val="00B05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= 51.8/10 = </a:t>
            </a:r>
            <a:r>
              <a:rPr lang="en-US" b="1">
                <a:solidFill>
                  <a:srgbClr val="00B05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5.18 m s</a:t>
            </a:r>
            <a:r>
              <a:rPr lang="en-US" b="1" baseline="30000">
                <a:solidFill>
                  <a:srgbClr val="00B05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-2</a:t>
            </a:r>
            <a:endParaRPr lang="en-US" b="1" dirty="0">
              <a:solidFill>
                <a:srgbClr val="00B05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3288045-F55F-4C1E-BA6B-E2E6E7271595}"/>
              </a:ext>
            </a:extLst>
          </p:cNvPr>
          <p:cNvSpPr/>
          <p:nvPr/>
        </p:nvSpPr>
        <p:spPr>
          <a:xfrm>
            <a:off x="6922337" y="2074596"/>
            <a:ext cx="12121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98.1 N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1FF3631-CE3E-42D7-AD6E-E3613C55F671}"/>
              </a:ext>
            </a:extLst>
          </p:cNvPr>
          <p:cNvSpPr/>
          <p:nvPr/>
        </p:nvSpPr>
        <p:spPr>
          <a:xfrm>
            <a:off x="6922336" y="2671473"/>
            <a:ext cx="12121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solidFill>
                  <a:srgbClr val="FF0066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75.1 N</a:t>
            </a:r>
            <a:endParaRPr lang="en-US" sz="28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731F3D5-C07A-41FA-90CD-A4719A3C0FE0}"/>
              </a:ext>
            </a:extLst>
          </p:cNvPr>
          <p:cNvSpPr/>
          <p:nvPr/>
        </p:nvSpPr>
        <p:spPr>
          <a:xfrm>
            <a:off x="6922336" y="3266846"/>
            <a:ext cx="12121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63.1 N</a:t>
            </a:r>
            <a:endParaRPr lang="en-US" sz="28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4D726F6-332C-4826-AFE9-CBED7FF0CE2C}"/>
              </a:ext>
            </a:extLst>
          </p:cNvPr>
          <p:cNvSpPr/>
          <p:nvPr/>
        </p:nvSpPr>
        <p:spPr>
          <a:xfrm>
            <a:off x="6926921" y="3878845"/>
            <a:ext cx="12121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solidFill>
                  <a:srgbClr val="FF66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75.1 N</a:t>
            </a:r>
            <a:endParaRPr lang="en-US" sz="2800" dirty="0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EFBC1869-540C-4847-A037-38CB06BD15DB}"/>
              </a:ext>
            </a:extLst>
          </p:cNvPr>
          <p:cNvSpPr/>
          <p:nvPr/>
        </p:nvSpPr>
        <p:spPr>
          <a:xfrm>
            <a:off x="6922336" y="4474218"/>
            <a:ext cx="12121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11.3 N</a:t>
            </a:r>
            <a:endParaRPr lang="en-US" sz="2800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1A8BD14-E19B-438D-96FE-B44053B2340F}"/>
              </a:ext>
            </a:extLst>
          </p:cNvPr>
          <p:cNvSpPr/>
          <p:nvPr/>
        </p:nvSpPr>
        <p:spPr>
          <a:xfrm>
            <a:off x="6922336" y="5072663"/>
            <a:ext cx="12121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solidFill>
                  <a:schemeClr val="accent5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51.8 N</a:t>
            </a:r>
            <a:endParaRPr lang="en-US" sz="2800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230C8A76-C564-4221-AEC0-144D66061FDB}"/>
              </a:ext>
            </a:extLst>
          </p:cNvPr>
          <p:cNvSpPr/>
          <p:nvPr/>
        </p:nvSpPr>
        <p:spPr>
          <a:xfrm>
            <a:off x="6658970" y="5659365"/>
            <a:ext cx="17267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solidFill>
                  <a:srgbClr val="00B05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5.18 m s</a:t>
            </a:r>
            <a:r>
              <a:rPr lang="en-US" sz="2800" baseline="30000" dirty="0">
                <a:solidFill>
                  <a:srgbClr val="00B05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-2</a:t>
            </a:r>
            <a:endParaRPr lang="en-US" sz="2800" dirty="0">
              <a:solidFill>
                <a:srgbClr val="00B050"/>
              </a:solidFill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57E461E-588D-4837-9F09-B9B6C33CC864}"/>
              </a:ext>
            </a:extLst>
          </p:cNvPr>
          <p:cNvGrpSpPr/>
          <p:nvPr/>
        </p:nvGrpSpPr>
        <p:grpSpPr>
          <a:xfrm>
            <a:off x="3659721" y="4996164"/>
            <a:ext cx="599627" cy="748549"/>
            <a:chOff x="3659721" y="4996164"/>
            <a:chExt cx="599627" cy="748549"/>
          </a:xfrm>
        </p:grpSpPr>
        <p:sp>
          <p:nvSpPr>
            <p:cNvPr id="68" name="Arc 67">
              <a:extLst>
                <a:ext uri="{FF2B5EF4-FFF2-40B4-BE49-F238E27FC236}">
                  <a16:creationId xmlns:a16="http://schemas.microsoft.com/office/drawing/2014/main" id="{F301607C-7745-4B29-9B7C-E14E1BBF131D}"/>
                </a:ext>
              </a:extLst>
            </p:cNvPr>
            <p:cNvSpPr/>
            <p:nvPr/>
          </p:nvSpPr>
          <p:spPr>
            <a:xfrm>
              <a:off x="3659721" y="4996164"/>
              <a:ext cx="561176" cy="528671"/>
            </a:xfrm>
            <a:prstGeom prst="arc">
              <a:avLst>
                <a:gd name="adj1" fmla="val 2973509"/>
                <a:gd name="adj2" fmla="val 5412581"/>
              </a:avLst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050">
                <a:solidFill>
                  <a:schemeClr val="bg1"/>
                </a:solidFill>
              </a:endParaRP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83E4E522-FE38-4969-869D-08AC1854A65B}"/>
                </a:ext>
              </a:extLst>
            </p:cNvPr>
            <p:cNvSpPr/>
            <p:nvPr/>
          </p:nvSpPr>
          <p:spPr>
            <a:xfrm>
              <a:off x="3882322" y="5483103"/>
              <a:ext cx="377026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100" dirty="0">
                  <a:solidFill>
                    <a:schemeClr val="bg1"/>
                  </a:solidFill>
                  <a:latin typeface="+mj-lt"/>
                </a:rPr>
                <a:t>40°</a:t>
              </a:r>
              <a:endParaRPr lang="en-US" sz="600" dirty="0">
                <a:solidFill>
                  <a:schemeClr val="bg1"/>
                </a:solidFill>
                <a:latin typeface="+mj-lt"/>
              </a:endParaRPr>
            </a:p>
          </p:txBody>
        </p:sp>
      </p:grpSp>
      <p:cxnSp>
        <p:nvCxnSpPr>
          <p:cNvPr id="9" name="Straight Arrow Connector 8"/>
          <p:cNvCxnSpPr/>
          <p:nvPr/>
        </p:nvCxnSpPr>
        <p:spPr>
          <a:xfrm flipH="1" flipV="1">
            <a:off x="3927341" y="5195312"/>
            <a:ext cx="449856" cy="606153"/>
          </a:xfrm>
          <a:prstGeom prst="straightConnector1">
            <a:avLst/>
          </a:prstGeom>
          <a:ln w="57150">
            <a:solidFill>
              <a:srgbClr val="FF0066"/>
            </a:solidFill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3920716" y="5202652"/>
            <a:ext cx="9811" cy="896196"/>
          </a:xfrm>
          <a:prstGeom prst="straightConnector1">
            <a:avLst/>
          </a:prstGeom>
          <a:ln w="57150">
            <a:solidFill>
              <a:srgbClr val="002060"/>
            </a:solidFill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3934683" y="5797564"/>
            <a:ext cx="438357" cy="305185"/>
          </a:xfrm>
          <a:prstGeom prst="straightConnector1">
            <a:avLst/>
          </a:prstGeom>
          <a:ln w="57150">
            <a:solidFill>
              <a:srgbClr val="0070C0"/>
            </a:solidFill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3868309" y="5147303"/>
            <a:ext cx="109486" cy="104070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C8CE7524-4552-4CD8-A1E4-D8738EE46DA5}"/>
              </a:ext>
            </a:extLst>
          </p:cNvPr>
          <p:cNvSpPr/>
          <p:nvPr/>
        </p:nvSpPr>
        <p:spPr>
          <a:xfrm>
            <a:off x="1369573" y="5402657"/>
            <a:ext cx="108611" cy="105137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87769043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43" grpId="0"/>
      <p:bldP spid="46" grpId="0"/>
      <p:bldP spid="4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Ramp Example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5194299" y="1432294"/>
          <a:ext cx="3594100" cy="4803408"/>
        </p:xfrm>
        <a:graphic>
          <a:graphicData uri="http://schemas.openxmlformats.org/drawingml/2006/table">
            <a:tbl>
              <a:tblPr bandRow="1">
                <a:tableStyleId>{8A107856-5554-42FB-B03E-39F5DBC370BA}</a:tableStyleId>
              </a:tblPr>
              <a:tblGrid>
                <a:gridCol w="10795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5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042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+mj-lt"/>
                        </a:rPr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+mj-lt"/>
                        </a:rPr>
                        <a:t>10 kg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042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latin typeface="+mj-lt"/>
                        </a:rPr>
                        <a:t>F</a:t>
                      </a:r>
                      <a:r>
                        <a:rPr lang="en-US" sz="2800" baseline="-25000" dirty="0" err="1">
                          <a:latin typeface="+mj-lt"/>
                        </a:rPr>
                        <a:t>g</a:t>
                      </a:r>
                      <a:endParaRPr lang="en-US" sz="28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042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>
                          <a:latin typeface="+mj-lt"/>
                        </a:rPr>
                        <a:t>F</a:t>
                      </a:r>
                      <a:r>
                        <a:rPr lang="en-US" sz="2800" baseline="-25000" dirty="0">
                          <a:latin typeface="+mj-lt"/>
                        </a:rPr>
                        <a:t>⊥</a:t>
                      </a:r>
                      <a:endParaRPr lang="en-US" sz="2800" kern="1200" baseline="-25000" dirty="0">
                        <a:solidFill>
                          <a:srgbClr val="00206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042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>
                          <a:latin typeface="+mj-lt"/>
                        </a:rPr>
                        <a:t>F</a:t>
                      </a:r>
                      <a:r>
                        <a:rPr lang="en-US" sz="2800" baseline="-25000" dirty="0">
                          <a:latin typeface="+mj-lt"/>
                        </a:rPr>
                        <a:t>∥</a:t>
                      </a:r>
                      <a:endParaRPr lang="en-US" sz="2800" kern="1200" baseline="-25000" dirty="0">
                        <a:solidFill>
                          <a:srgbClr val="00206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042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latin typeface="+mj-lt"/>
                        </a:rPr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042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err="1">
                          <a:latin typeface="+mj-lt"/>
                        </a:rPr>
                        <a:t>F</a:t>
                      </a:r>
                      <a:r>
                        <a:rPr lang="en-US" sz="2800" baseline="-25000" dirty="0" err="1">
                          <a:latin typeface="+mj-lt"/>
                        </a:rPr>
                        <a:t>f</a:t>
                      </a:r>
                      <a:endParaRPr lang="en-US" sz="28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042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latin typeface="+mj-lt"/>
                        </a:rPr>
                        <a:t>F</a:t>
                      </a:r>
                      <a:r>
                        <a:rPr lang="en-US" sz="2800" baseline="-25000" dirty="0" err="1">
                          <a:latin typeface="+mj-lt"/>
                        </a:rPr>
                        <a:t>net</a:t>
                      </a:r>
                      <a:endParaRPr lang="en-US" sz="28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042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+mj-lt"/>
                        </a:rPr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Right Triangle 5"/>
          <p:cNvSpPr/>
          <p:nvPr/>
        </p:nvSpPr>
        <p:spPr>
          <a:xfrm flipH="1">
            <a:off x="2822708" y="4729766"/>
            <a:ext cx="2199911" cy="1474536"/>
          </a:xfrm>
          <a:prstGeom prst="rtTriangl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/>
          </a:p>
        </p:txBody>
      </p:sp>
      <p:sp>
        <p:nvSpPr>
          <p:cNvPr id="7" name="Rounded Rectangle 6"/>
          <p:cNvSpPr/>
          <p:nvPr/>
        </p:nvSpPr>
        <p:spPr>
          <a:xfrm rot="19572072">
            <a:off x="3531310" y="4992530"/>
            <a:ext cx="783485" cy="42740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8" name="Rectangle 7"/>
          <p:cNvSpPr/>
          <p:nvPr/>
        </p:nvSpPr>
        <p:spPr>
          <a:xfrm>
            <a:off x="3141561" y="5933866"/>
            <a:ext cx="46198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+mj-lt"/>
              </a:rPr>
              <a:t>40°</a:t>
            </a:r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Arc 12"/>
          <p:cNvSpPr/>
          <p:nvPr/>
        </p:nvSpPr>
        <p:spPr>
          <a:xfrm rot="16200000">
            <a:off x="2616463" y="5932936"/>
            <a:ext cx="561176" cy="528671"/>
          </a:xfrm>
          <a:prstGeom prst="arc">
            <a:avLst>
              <a:gd name="adj1" fmla="val 2973509"/>
              <a:gd name="adj2" fmla="val 5412581"/>
            </a:avLst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05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212010" y="5912527"/>
            <a:ext cx="85151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600" i="1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μ</a:t>
            </a:r>
            <a:r>
              <a:rPr lang="en-US" sz="1600" i="1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= 0.15</a:t>
            </a:r>
            <a:endParaRPr lang="en-US" sz="900" i="1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3166BF9-4564-431C-AE31-E03C4BAB8D1A}"/>
              </a:ext>
            </a:extLst>
          </p:cNvPr>
          <p:cNvSpPr txBox="1"/>
          <p:nvPr/>
        </p:nvSpPr>
        <p:spPr>
          <a:xfrm>
            <a:off x="204985" y="1432120"/>
            <a:ext cx="1083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</a:t>
            </a:r>
            <a:r>
              <a:rPr lang="en-US" baseline="-25000" dirty="0" err="1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g</a:t>
            </a:r>
            <a:r>
              <a:rPr lang="en-US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= mg</a:t>
            </a:r>
            <a:endParaRPr lang="en-US" b="1" dirty="0">
              <a:solidFill>
                <a:srgbClr val="00206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4D1027A-AF68-46D3-9BA0-B471BF0F4BE6}"/>
              </a:ext>
            </a:extLst>
          </p:cNvPr>
          <p:cNvSpPr txBox="1"/>
          <p:nvPr/>
        </p:nvSpPr>
        <p:spPr>
          <a:xfrm>
            <a:off x="204985" y="2791807"/>
            <a:ext cx="3378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 = F</a:t>
            </a:r>
            <a:r>
              <a:rPr lang="en-US" baseline="-25000" dirty="0">
                <a:solidFill>
                  <a:srgbClr val="FF66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⊥</a:t>
            </a:r>
            <a:endParaRPr lang="en-US" b="1" dirty="0">
              <a:solidFill>
                <a:srgbClr val="FF66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25E416A-8E05-4AC9-8E63-D94DA76C6A1F}"/>
              </a:ext>
            </a:extLst>
          </p:cNvPr>
          <p:cNvSpPr txBox="1"/>
          <p:nvPr/>
        </p:nvSpPr>
        <p:spPr>
          <a:xfrm>
            <a:off x="204985" y="3245036"/>
            <a:ext cx="10252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</a:t>
            </a:r>
            <a:r>
              <a:rPr lang="en-US" baseline="-25000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</a:t>
            </a:r>
            <a:r>
              <a:rPr lang="en-US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= </a:t>
            </a:r>
            <a:r>
              <a:rPr lang="el-GR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μ</a:t>
            </a:r>
            <a:r>
              <a:rPr lang="en-US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</a:t>
            </a:r>
            <a:endParaRPr lang="en-US" b="1" dirty="0">
              <a:solidFill>
                <a:srgbClr val="7030A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C2DF9C6-EDAE-4EFF-814E-84912C4FDFF3}"/>
              </a:ext>
            </a:extLst>
          </p:cNvPr>
          <p:cNvSpPr txBox="1"/>
          <p:nvPr/>
        </p:nvSpPr>
        <p:spPr>
          <a:xfrm>
            <a:off x="1718390" y="4971280"/>
            <a:ext cx="672881" cy="312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7030A0"/>
                </a:solidFill>
              </a:rPr>
              <a:t>11.3 N</a:t>
            </a:r>
            <a:endParaRPr lang="en-US" sz="1600" baseline="-25000" dirty="0">
              <a:solidFill>
                <a:srgbClr val="7030A0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74F97B3-242F-466C-93F4-CEB1B1FE51FA}"/>
              </a:ext>
            </a:extLst>
          </p:cNvPr>
          <p:cNvSpPr txBox="1"/>
          <p:nvPr/>
        </p:nvSpPr>
        <p:spPr>
          <a:xfrm>
            <a:off x="729156" y="4683279"/>
            <a:ext cx="672881" cy="312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6600"/>
                </a:solidFill>
              </a:rPr>
              <a:t>75.1 N</a:t>
            </a:r>
            <a:endParaRPr lang="en-US" sz="1600" baseline="-25000" dirty="0">
              <a:solidFill>
                <a:srgbClr val="FF6600"/>
              </a:solidFill>
            </a:endParaRPr>
          </a:p>
        </p:txBody>
      </p:sp>
      <p:sp>
        <p:nvSpPr>
          <p:cNvPr id="29" name="Rounded Rectangle 19">
            <a:extLst>
              <a:ext uri="{FF2B5EF4-FFF2-40B4-BE49-F238E27FC236}">
                <a16:creationId xmlns:a16="http://schemas.microsoft.com/office/drawing/2014/main" id="{5D5A8130-4B05-4B6A-888A-72534DDC2AEC}"/>
              </a:ext>
            </a:extLst>
          </p:cNvPr>
          <p:cNvSpPr/>
          <p:nvPr/>
        </p:nvSpPr>
        <p:spPr>
          <a:xfrm rot="19572072">
            <a:off x="1035267" y="5239331"/>
            <a:ext cx="777223" cy="431790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46A5889A-E5D9-4A54-AB5A-B88CE6F56A9D}"/>
              </a:ext>
            </a:extLst>
          </p:cNvPr>
          <p:cNvCxnSpPr/>
          <p:nvPr/>
        </p:nvCxnSpPr>
        <p:spPr>
          <a:xfrm flipH="1" flipV="1">
            <a:off x="1099409" y="4960300"/>
            <a:ext cx="322979" cy="491809"/>
          </a:xfrm>
          <a:prstGeom prst="straightConnector1">
            <a:avLst/>
          </a:prstGeom>
          <a:ln w="57150">
            <a:solidFill>
              <a:srgbClr val="FF66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72" name="Group 71">
            <a:extLst>
              <a:ext uri="{FF2B5EF4-FFF2-40B4-BE49-F238E27FC236}">
                <a16:creationId xmlns:a16="http://schemas.microsoft.com/office/drawing/2014/main" id="{FA4C8E00-8B17-4163-8D2E-65FB75A7712D}"/>
              </a:ext>
            </a:extLst>
          </p:cNvPr>
          <p:cNvGrpSpPr/>
          <p:nvPr/>
        </p:nvGrpSpPr>
        <p:grpSpPr>
          <a:xfrm>
            <a:off x="419630" y="5461470"/>
            <a:ext cx="993774" cy="589573"/>
            <a:chOff x="419630" y="5461470"/>
            <a:chExt cx="993774" cy="589573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ADF8AD42-4AFB-4864-928F-AA4B37F47C2E}"/>
                </a:ext>
              </a:extLst>
            </p:cNvPr>
            <p:cNvSpPr txBox="1"/>
            <p:nvPr/>
          </p:nvSpPr>
          <p:spPr>
            <a:xfrm>
              <a:off x="419630" y="5712489"/>
              <a:ext cx="72808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rgbClr val="0070C0"/>
                  </a:solidFill>
                </a:rPr>
                <a:t>63.1 N</a:t>
              </a:r>
              <a:endParaRPr lang="en-US" sz="1600" baseline="-25000" dirty="0">
                <a:solidFill>
                  <a:srgbClr val="0070C0"/>
                </a:solidFill>
              </a:endParaRPr>
            </a:p>
          </p:txBody>
        </p: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C29188AB-1BB7-4283-BA02-9F2B60CC8EE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80846" y="5461470"/>
              <a:ext cx="432558" cy="286867"/>
            </a:xfrm>
            <a:prstGeom prst="straightConnector1">
              <a:avLst/>
            </a:prstGeom>
            <a:ln w="57150">
              <a:solidFill>
                <a:srgbClr val="0070C0"/>
              </a:solidFill>
              <a:headEnd type="triangl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71488073-740C-4324-8A28-AB28FA89ED18}"/>
              </a:ext>
            </a:extLst>
          </p:cNvPr>
          <p:cNvCxnSpPr>
            <a:cxnSpLocks/>
          </p:cNvCxnSpPr>
          <p:nvPr/>
        </p:nvCxnSpPr>
        <p:spPr>
          <a:xfrm flipV="1">
            <a:off x="1420440" y="5305424"/>
            <a:ext cx="232148" cy="156046"/>
          </a:xfrm>
          <a:prstGeom prst="straightConnector1">
            <a:avLst/>
          </a:prstGeom>
          <a:ln w="57150">
            <a:solidFill>
              <a:srgbClr val="7030A0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71" name="Group 70">
            <a:extLst>
              <a:ext uri="{FF2B5EF4-FFF2-40B4-BE49-F238E27FC236}">
                <a16:creationId xmlns:a16="http://schemas.microsoft.com/office/drawing/2014/main" id="{851967E3-BA21-4F6E-85F7-06E14A83E96F}"/>
              </a:ext>
            </a:extLst>
          </p:cNvPr>
          <p:cNvGrpSpPr/>
          <p:nvPr/>
        </p:nvGrpSpPr>
        <p:grpSpPr>
          <a:xfrm>
            <a:off x="1420884" y="5446448"/>
            <a:ext cx="709244" cy="761038"/>
            <a:chOff x="1420884" y="5446448"/>
            <a:chExt cx="709244" cy="761038"/>
          </a:xfrm>
        </p:grpSpPr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81FF36D5-2E83-4F80-B456-D72CA6E24A23}"/>
                </a:ext>
              </a:extLst>
            </p:cNvPr>
            <p:cNvCxnSpPr/>
            <p:nvPr/>
          </p:nvCxnSpPr>
          <p:spPr>
            <a:xfrm flipH="1" flipV="1">
              <a:off x="1420884" y="5446448"/>
              <a:ext cx="322490" cy="492724"/>
            </a:xfrm>
            <a:prstGeom prst="straightConnector1">
              <a:avLst/>
            </a:prstGeom>
            <a:ln w="57150">
              <a:solidFill>
                <a:srgbClr val="FF0066"/>
              </a:solidFill>
              <a:headEnd type="triangl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B42A1A36-9475-4430-8BA4-CC78B9CB76CD}"/>
                </a:ext>
              </a:extLst>
            </p:cNvPr>
            <p:cNvSpPr txBox="1"/>
            <p:nvPr/>
          </p:nvSpPr>
          <p:spPr>
            <a:xfrm>
              <a:off x="1457247" y="5894601"/>
              <a:ext cx="672881" cy="3128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rgbClr val="FF0066"/>
                  </a:solidFill>
                </a:rPr>
                <a:t>75.1 N</a:t>
              </a:r>
              <a:endParaRPr lang="en-US" sz="1600" baseline="-25000" dirty="0">
                <a:solidFill>
                  <a:srgbClr val="FF0066"/>
                </a:solidFill>
              </a:endParaRPr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B16D3267-65D1-457C-AED4-2A7F38FA5E29}"/>
              </a:ext>
            </a:extLst>
          </p:cNvPr>
          <p:cNvSpPr txBox="1"/>
          <p:nvPr/>
        </p:nvSpPr>
        <p:spPr>
          <a:xfrm>
            <a:off x="204905" y="2333583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</a:t>
            </a:r>
            <a:r>
              <a:rPr lang="en-US" baseline="-25000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∥</a:t>
            </a:r>
            <a:r>
              <a:rPr lang="en-US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= </a:t>
            </a:r>
            <a:r>
              <a:rPr lang="en-US" dirty="0" err="1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</a:t>
            </a:r>
            <a:r>
              <a:rPr lang="en-US" baseline="-25000" dirty="0" err="1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g</a:t>
            </a:r>
            <a:r>
              <a:rPr lang="en-US" dirty="0" err="1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sin</a:t>
            </a:r>
            <a:r>
              <a:rPr lang="el-GR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θ</a:t>
            </a:r>
            <a:endParaRPr lang="en-US" b="1" baseline="-25000" dirty="0">
              <a:solidFill>
                <a:srgbClr val="0070C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B048BD0-CC5F-4491-A980-11629CB7E7C8}"/>
              </a:ext>
            </a:extLst>
          </p:cNvPr>
          <p:cNvSpPr txBox="1"/>
          <p:nvPr/>
        </p:nvSpPr>
        <p:spPr>
          <a:xfrm>
            <a:off x="208939" y="1900793"/>
            <a:ext cx="1361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66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</a:t>
            </a:r>
            <a:r>
              <a:rPr lang="en-US" baseline="-25000" dirty="0">
                <a:solidFill>
                  <a:srgbClr val="FF0066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⊥</a:t>
            </a:r>
            <a:r>
              <a:rPr lang="en-US" dirty="0">
                <a:solidFill>
                  <a:srgbClr val="FF0066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= </a:t>
            </a:r>
            <a:r>
              <a:rPr lang="en-US" dirty="0" err="1">
                <a:solidFill>
                  <a:srgbClr val="FF0066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</a:t>
            </a:r>
            <a:r>
              <a:rPr lang="en-US" baseline="-25000" dirty="0" err="1">
                <a:solidFill>
                  <a:srgbClr val="FF0066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g</a:t>
            </a:r>
            <a:r>
              <a:rPr lang="en-US" dirty="0" err="1">
                <a:solidFill>
                  <a:srgbClr val="FF0066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cos</a:t>
            </a:r>
            <a:r>
              <a:rPr lang="el-GR" dirty="0">
                <a:solidFill>
                  <a:srgbClr val="FF0066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θ</a:t>
            </a:r>
            <a:endParaRPr lang="en-US" b="1" baseline="-25000" dirty="0">
              <a:solidFill>
                <a:srgbClr val="FF0066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AC07496-99EA-40B8-984F-957FC3BF058D}"/>
              </a:ext>
            </a:extLst>
          </p:cNvPr>
          <p:cNvSpPr txBox="1"/>
          <p:nvPr/>
        </p:nvSpPr>
        <p:spPr>
          <a:xfrm>
            <a:off x="1076318" y="1435102"/>
            <a:ext cx="3263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= (10)(9.81) = </a:t>
            </a:r>
            <a:r>
              <a:rPr lang="en-US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98.1 N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86526BC-DB75-48CA-843C-BBAB04F36DD4}"/>
              </a:ext>
            </a:extLst>
          </p:cNvPr>
          <p:cNvSpPr txBox="1"/>
          <p:nvPr/>
        </p:nvSpPr>
        <p:spPr>
          <a:xfrm>
            <a:off x="1437066" y="1897444"/>
            <a:ext cx="28344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66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= 98.1 × cos(40) = </a:t>
            </a:r>
            <a:r>
              <a:rPr lang="en-US" b="1" dirty="0">
                <a:solidFill>
                  <a:srgbClr val="FF0066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75.1 N</a:t>
            </a:r>
            <a:endParaRPr lang="en-US" b="1" baseline="-25000" dirty="0">
              <a:solidFill>
                <a:srgbClr val="FF0066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0070862-EBC7-4BFD-A690-D543F51DB975}"/>
              </a:ext>
            </a:extLst>
          </p:cNvPr>
          <p:cNvSpPr txBox="1"/>
          <p:nvPr/>
        </p:nvSpPr>
        <p:spPr>
          <a:xfrm>
            <a:off x="1344579" y="2327893"/>
            <a:ext cx="2778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= 98.1 × sin(40) = </a:t>
            </a:r>
            <a:r>
              <a:rPr lang="en-US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63.1 N</a:t>
            </a:r>
            <a:endParaRPr lang="en-US" b="1" baseline="-25000" dirty="0">
              <a:solidFill>
                <a:srgbClr val="0070C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C791DAE-EEB0-4D4C-B3C9-4306E773ECA3}"/>
              </a:ext>
            </a:extLst>
          </p:cNvPr>
          <p:cNvSpPr txBox="1"/>
          <p:nvPr/>
        </p:nvSpPr>
        <p:spPr>
          <a:xfrm>
            <a:off x="896847" y="2792813"/>
            <a:ext cx="1120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= </a:t>
            </a:r>
            <a:r>
              <a:rPr lang="en-US" b="1" dirty="0">
                <a:solidFill>
                  <a:srgbClr val="FF66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75.1 N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26C6A47-D4E9-4376-89A7-4EEAD763650D}"/>
              </a:ext>
            </a:extLst>
          </p:cNvPr>
          <p:cNvSpPr txBox="1"/>
          <p:nvPr/>
        </p:nvSpPr>
        <p:spPr>
          <a:xfrm>
            <a:off x="972500" y="3248873"/>
            <a:ext cx="3378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= (0.15)(75.1) = </a:t>
            </a:r>
            <a:r>
              <a:rPr lang="en-US" b="1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11.3 N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3288045-F55F-4C1E-BA6B-E2E6E7271595}"/>
              </a:ext>
            </a:extLst>
          </p:cNvPr>
          <p:cNvSpPr/>
          <p:nvPr/>
        </p:nvSpPr>
        <p:spPr>
          <a:xfrm>
            <a:off x="6922337" y="2074596"/>
            <a:ext cx="12121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98.1 N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1FF3631-CE3E-42D7-AD6E-E3613C55F671}"/>
              </a:ext>
            </a:extLst>
          </p:cNvPr>
          <p:cNvSpPr/>
          <p:nvPr/>
        </p:nvSpPr>
        <p:spPr>
          <a:xfrm>
            <a:off x="6922336" y="2671473"/>
            <a:ext cx="12121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solidFill>
                  <a:srgbClr val="FF0066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75.1 N</a:t>
            </a:r>
            <a:endParaRPr lang="en-US" sz="28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731F3D5-C07A-41FA-90CD-A4719A3C0FE0}"/>
              </a:ext>
            </a:extLst>
          </p:cNvPr>
          <p:cNvSpPr/>
          <p:nvPr/>
        </p:nvSpPr>
        <p:spPr>
          <a:xfrm>
            <a:off x="6922336" y="3266846"/>
            <a:ext cx="12121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63.1 N</a:t>
            </a:r>
            <a:endParaRPr lang="en-US" sz="28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4D726F6-332C-4826-AFE9-CBED7FF0CE2C}"/>
              </a:ext>
            </a:extLst>
          </p:cNvPr>
          <p:cNvSpPr/>
          <p:nvPr/>
        </p:nvSpPr>
        <p:spPr>
          <a:xfrm>
            <a:off x="6926921" y="3878845"/>
            <a:ext cx="12121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solidFill>
                  <a:srgbClr val="FF66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75.1 N</a:t>
            </a:r>
            <a:endParaRPr lang="en-US" sz="2800" dirty="0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EFBC1869-540C-4847-A037-38CB06BD15DB}"/>
              </a:ext>
            </a:extLst>
          </p:cNvPr>
          <p:cNvSpPr/>
          <p:nvPr/>
        </p:nvSpPr>
        <p:spPr>
          <a:xfrm>
            <a:off x="6922336" y="4474218"/>
            <a:ext cx="12121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11.3 N</a:t>
            </a:r>
            <a:endParaRPr lang="en-US" sz="2800" dirty="0"/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57E461E-588D-4837-9F09-B9B6C33CC864}"/>
              </a:ext>
            </a:extLst>
          </p:cNvPr>
          <p:cNvGrpSpPr/>
          <p:nvPr/>
        </p:nvGrpSpPr>
        <p:grpSpPr>
          <a:xfrm>
            <a:off x="3659721" y="4996164"/>
            <a:ext cx="599627" cy="748549"/>
            <a:chOff x="3659721" y="4996164"/>
            <a:chExt cx="599627" cy="748549"/>
          </a:xfrm>
        </p:grpSpPr>
        <p:sp>
          <p:nvSpPr>
            <p:cNvPr id="68" name="Arc 67">
              <a:extLst>
                <a:ext uri="{FF2B5EF4-FFF2-40B4-BE49-F238E27FC236}">
                  <a16:creationId xmlns:a16="http://schemas.microsoft.com/office/drawing/2014/main" id="{F301607C-7745-4B29-9B7C-E14E1BBF131D}"/>
                </a:ext>
              </a:extLst>
            </p:cNvPr>
            <p:cNvSpPr/>
            <p:nvPr/>
          </p:nvSpPr>
          <p:spPr>
            <a:xfrm>
              <a:off x="3659721" y="4996164"/>
              <a:ext cx="561176" cy="528671"/>
            </a:xfrm>
            <a:prstGeom prst="arc">
              <a:avLst>
                <a:gd name="adj1" fmla="val 2973509"/>
                <a:gd name="adj2" fmla="val 5412581"/>
              </a:avLst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050">
                <a:solidFill>
                  <a:schemeClr val="bg1"/>
                </a:solidFill>
              </a:endParaRP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83E4E522-FE38-4969-869D-08AC1854A65B}"/>
                </a:ext>
              </a:extLst>
            </p:cNvPr>
            <p:cNvSpPr/>
            <p:nvPr/>
          </p:nvSpPr>
          <p:spPr>
            <a:xfrm>
              <a:off x="3882322" y="5483103"/>
              <a:ext cx="377026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100" dirty="0">
                  <a:solidFill>
                    <a:schemeClr val="bg1"/>
                  </a:solidFill>
                  <a:latin typeface="+mj-lt"/>
                </a:rPr>
                <a:t>40°</a:t>
              </a:r>
              <a:endParaRPr lang="en-US" sz="600" dirty="0">
                <a:solidFill>
                  <a:schemeClr val="bg1"/>
                </a:solidFill>
                <a:latin typeface="+mj-lt"/>
              </a:endParaRPr>
            </a:p>
          </p:txBody>
        </p:sp>
      </p:grpSp>
      <p:cxnSp>
        <p:nvCxnSpPr>
          <p:cNvPr id="9" name="Straight Arrow Connector 8"/>
          <p:cNvCxnSpPr/>
          <p:nvPr/>
        </p:nvCxnSpPr>
        <p:spPr>
          <a:xfrm flipH="1" flipV="1">
            <a:off x="3927341" y="5195312"/>
            <a:ext cx="449856" cy="606153"/>
          </a:xfrm>
          <a:prstGeom prst="straightConnector1">
            <a:avLst/>
          </a:prstGeom>
          <a:ln w="57150">
            <a:solidFill>
              <a:srgbClr val="FF0066"/>
            </a:solidFill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3920716" y="5202652"/>
            <a:ext cx="9811" cy="896196"/>
          </a:xfrm>
          <a:prstGeom prst="straightConnector1">
            <a:avLst/>
          </a:prstGeom>
          <a:ln w="57150">
            <a:solidFill>
              <a:srgbClr val="002060"/>
            </a:solidFill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3477487" y="5195312"/>
            <a:ext cx="438357" cy="305185"/>
          </a:xfrm>
          <a:prstGeom prst="straightConnector1">
            <a:avLst/>
          </a:prstGeom>
          <a:ln w="57150">
            <a:solidFill>
              <a:srgbClr val="0070C0"/>
            </a:solidFill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3868309" y="5147303"/>
            <a:ext cx="109486" cy="104070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C8CE7524-4552-4CD8-A1E4-D8738EE46DA5}"/>
              </a:ext>
            </a:extLst>
          </p:cNvPr>
          <p:cNvSpPr/>
          <p:nvPr/>
        </p:nvSpPr>
        <p:spPr>
          <a:xfrm>
            <a:off x="1369573" y="5402657"/>
            <a:ext cx="108611" cy="105137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FD7AB1CC-478D-48A0-A0D9-204AA7B33D65}"/>
              </a:ext>
            </a:extLst>
          </p:cNvPr>
          <p:cNvSpPr txBox="1"/>
          <p:nvPr/>
        </p:nvSpPr>
        <p:spPr>
          <a:xfrm>
            <a:off x="204985" y="3698265"/>
            <a:ext cx="30425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</a:t>
            </a:r>
            <a:r>
              <a:rPr lang="en-US" baseline="-25000" dirty="0">
                <a:solidFill>
                  <a:schemeClr val="accent5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net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= 63.1 – 11.3 =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51.8 N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0C61FE3-780A-48C0-BBCA-F965AB2962BD}"/>
              </a:ext>
            </a:extLst>
          </p:cNvPr>
          <p:cNvSpPr txBox="1"/>
          <p:nvPr/>
        </p:nvSpPr>
        <p:spPr>
          <a:xfrm>
            <a:off x="204985" y="4151491"/>
            <a:ext cx="1083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 = F/m</a:t>
            </a:r>
            <a:endParaRPr lang="en-US" b="1" dirty="0">
              <a:solidFill>
                <a:srgbClr val="00B05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D0F822C-01DE-4AF9-B04B-E2F17E5D6B5B}"/>
              </a:ext>
            </a:extLst>
          </p:cNvPr>
          <p:cNvSpPr txBox="1"/>
          <p:nvPr/>
        </p:nvSpPr>
        <p:spPr>
          <a:xfrm>
            <a:off x="1065389" y="4154933"/>
            <a:ext cx="3663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rgbClr val="00B05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= 51.8/10 = </a:t>
            </a:r>
            <a:r>
              <a:rPr lang="en-US" b="1">
                <a:solidFill>
                  <a:srgbClr val="00B05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5.18 m s</a:t>
            </a:r>
            <a:r>
              <a:rPr lang="en-US" b="1" baseline="30000">
                <a:solidFill>
                  <a:srgbClr val="00B05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-2</a:t>
            </a:r>
            <a:endParaRPr lang="en-US" b="1" dirty="0">
              <a:solidFill>
                <a:srgbClr val="00B05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99964CE9-0E2D-4351-B96C-FEE6618C431B}"/>
              </a:ext>
            </a:extLst>
          </p:cNvPr>
          <p:cNvSpPr/>
          <p:nvPr/>
        </p:nvSpPr>
        <p:spPr>
          <a:xfrm>
            <a:off x="6922336" y="5072663"/>
            <a:ext cx="12121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solidFill>
                  <a:schemeClr val="accent5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51.8 N</a:t>
            </a:r>
            <a:endParaRPr lang="en-US" sz="2800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6B52E238-B5F5-45EC-9A1E-AF193982076C}"/>
              </a:ext>
            </a:extLst>
          </p:cNvPr>
          <p:cNvSpPr/>
          <p:nvPr/>
        </p:nvSpPr>
        <p:spPr>
          <a:xfrm>
            <a:off x="6658970" y="5659365"/>
            <a:ext cx="17267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solidFill>
                  <a:srgbClr val="00B05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5.18 m s</a:t>
            </a:r>
            <a:r>
              <a:rPr lang="en-US" sz="2800" baseline="30000" dirty="0">
                <a:solidFill>
                  <a:srgbClr val="00B05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-2</a:t>
            </a:r>
            <a:endParaRPr lang="en-US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00586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1.11111E-6 L 0.04983 0.08542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83" y="42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7" grpId="0"/>
      <p:bldP spid="28" grpId="0"/>
      <p:bldP spid="29" grpId="0" animBg="1"/>
      <p:bldP spid="36" grpId="0"/>
      <p:bldP spid="37" grpId="0"/>
      <p:bldP spid="38" grpId="0"/>
      <p:bldP spid="39" grpId="0"/>
      <p:bldP spid="40" grpId="0"/>
      <p:bldP spid="41" grpId="0"/>
      <p:bldP spid="42" grpId="0"/>
      <p:bldP spid="16" grpId="0"/>
      <p:bldP spid="17" grpId="0"/>
      <p:bldP spid="18" grpId="0"/>
      <p:bldP spid="19" grpId="0"/>
      <p:bldP spid="44" grpId="0"/>
      <p:bldP spid="34" grpId="0" animBg="1"/>
      <p:bldP spid="45" grpId="0"/>
      <p:bldP spid="46" grpId="0"/>
      <p:bldP spid="47" grpId="0"/>
      <p:bldP spid="48" grpId="0"/>
      <p:bldP spid="4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if we didn’t know mass?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ight Triangle 5"/>
          <p:cNvSpPr/>
          <p:nvPr/>
        </p:nvSpPr>
        <p:spPr>
          <a:xfrm flipH="1">
            <a:off x="2822708" y="4729766"/>
            <a:ext cx="2199911" cy="1474536"/>
          </a:xfrm>
          <a:prstGeom prst="rtTriangl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/>
          </a:p>
        </p:txBody>
      </p:sp>
      <p:sp>
        <p:nvSpPr>
          <p:cNvPr id="7" name="Rounded Rectangle 6"/>
          <p:cNvSpPr/>
          <p:nvPr/>
        </p:nvSpPr>
        <p:spPr>
          <a:xfrm rot="19572072">
            <a:off x="3531310" y="4992530"/>
            <a:ext cx="783485" cy="42740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8" name="Rectangle 7"/>
          <p:cNvSpPr/>
          <p:nvPr/>
        </p:nvSpPr>
        <p:spPr>
          <a:xfrm>
            <a:off x="3141561" y="5933866"/>
            <a:ext cx="46198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+mj-lt"/>
              </a:rPr>
              <a:t>40°</a:t>
            </a:r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Arc 12"/>
          <p:cNvSpPr/>
          <p:nvPr/>
        </p:nvSpPr>
        <p:spPr>
          <a:xfrm rot="16200000">
            <a:off x="2616463" y="5932936"/>
            <a:ext cx="561176" cy="528671"/>
          </a:xfrm>
          <a:prstGeom prst="arc">
            <a:avLst>
              <a:gd name="adj1" fmla="val 2973509"/>
              <a:gd name="adj2" fmla="val 5412581"/>
            </a:avLst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05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212010" y="5912527"/>
            <a:ext cx="85151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600" i="1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μ</a:t>
            </a:r>
            <a:r>
              <a:rPr lang="en-US" sz="1600" i="1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= 0.15</a:t>
            </a:r>
            <a:endParaRPr lang="en-US" sz="900" i="1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3166BF9-4564-431C-AE31-E03C4BAB8D1A}"/>
              </a:ext>
            </a:extLst>
          </p:cNvPr>
          <p:cNvSpPr txBox="1"/>
          <p:nvPr/>
        </p:nvSpPr>
        <p:spPr>
          <a:xfrm>
            <a:off x="204985" y="1432120"/>
            <a:ext cx="1083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</a:t>
            </a:r>
            <a:r>
              <a:rPr lang="en-US" baseline="-25000" dirty="0" err="1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g</a:t>
            </a:r>
            <a:r>
              <a:rPr lang="en-US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= mg</a:t>
            </a:r>
            <a:endParaRPr lang="en-US" b="1" dirty="0">
              <a:solidFill>
                <a:srgbClr val="00206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4D1027A-AF68-46D3-9BA0-B471BF0F4BE6}"/>
              </a:ext>
            </a:extLst>
          </p:cNvPr>
          <p:cNvSpPr txBox="1"/>
          <p:nvPr/>
        </p:nvSpPr>
        <p:spPr>
          <a:xfrm>
            <a:off x="204985" y="2791807"/>
            <a:ext cx="3378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 = F</a:t>
            </a:r>
            <a:r>
              <a:rPr lang="en-US" baseline="-25000" dirty="0">
                <a:solidFill>
                  <a:srgbClr val="FF66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⊥</a:t>
            </a:r>
            <a:endParaRPr lang="en-US" b="1" dirty="0">
              <a:solidFill>
                <a:srgbClr val="FF66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25E416A-8E05-4AC9-8E63-D94DA76C6A1F}"/>
              </a:ext>
            </a:extLst>
          </p:cNvPr>
          <p:cNvSpPr txBox="1"/>
          <p:nvPr/>
        </p:nvSpPr>
        <p:spPr>
          <a:xfrm>
            <a:off x="204985" y="3245036"/>
            <a:ext cx="10252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</a:t>
            </a:r>
            <a:r>
              <a:rPr lang="en-US" baseline="-25000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</a:t>
            </a:r>
            <a:r>
              <a:rPr lang="en-US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= </a:t>
            </a:r>
            <a:r>
              <a:rPr lang="el-GR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μ</a:t>
            </a:r>
            <a:r>
              <a:rPr lang="en-US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</a:t>
            </a:r>
            <a:endParaRPr lang="en-US" b="1" dirty="0">
              <a:solidFill>
                <a:srgbClr val="7030A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C2DF9C6-EDAE-4EFF-814E-84912C4FDFF3}"/>
              </a:ext>
            </a:extLst>
          </p:cNvPr>
          <p:cNvSpPr txBox="1"/>
          <p:nvPr/>
        </p:nvSpPr>
        <p:spPr>
          <a:xfrm>
            <a:off x="1718390" y="4971280"/>
            <a:ext cx="12715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μ</a:t>
            </a:r>
            <a:r>
              <a:rPr lang="en-US" sz="1600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((mg)cos</a:t>
            </a:r>
            <a:r>
              <a:rPr lang="el-GR" sz="1600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θ</a:t>
            </a:r>
            <a:r>
              <a:rPr lang="en-US" sz="1600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)</a:t>
            </a:r>
            <a:endParaRPr lang="en-US" sz="1600" baseline="-25000" dirty="0">
              <a:solidFill>
                <a:srgbClr val="7030A0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74F97B3-242F-466C-93F4-CEB1B1FE51FA}"/>
              </a:ext>
            </a:extLst>
          </p:cNvPr>
          <p:cNvSpPr txBox="1"/>
          <p:nvPr/>
        </p:nvSpPr>
        <p:spPr>
          <a:xfrm>
            <a:off x="554284" y="4652180"/>
            <a:ext cx="10278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66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(mg)cos</a:t>
            </a:r>
            <a:r>
              <a:rPr lang="el-GR" sz="1600" dirty="0">
                <a:solidFill>
                  <a:srgbClr val="FF66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θ</a:t>
            </a:r>
            <a:endParaRPr lang="en-US" sz="1600" baseline="-25000" dirty="0">
              <a:solidFill>
                <a:srgbClr val="FF6600"/>
              </a:solidFill>
            </a:endParaRPr>
          </a:p>
        </p:txBody>
      </p:sp>
      <p:sp>
        <p:nvSpPr>
          <p:cNvPr id="29" name="Rounded Rectangle 19">
            <a:extLst>
              <a:ext uri="{FF2B5EF4-FFF2-40B4-BE49-F238E27FC236}">
                <a16:creationId xmlns:a16="http://schemas.microsoft.com/office/drawing/2014/main" id="{5D5A8130-4B05-4B6A-888A-72534DDC2AEC}"/>
              </a:ext>
            </a:extLst>
          </p:cNvPr>
          <p:cNvSpPr/>
          <p:nvPr/>
        </p:nvSpPr>
        <p:spPr>
          <a:xfrm rot="19572072">
            <a:off x="1035267" y="5239331"/>
            <a:ext cx="777223" cy="431790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46A5889A-E5D9-4A54-AB5A-B88CE6F56A9D}"/>
              </a:ext>
            </a:extLst>
          </p:cNvPr>
          <p:cNvCxnSpPr/>
          <p:nvPr/>
        </p:nvCxnSpPr>
        <p:spPr>
          <a:xfrm flipH="1" flipV="1">
            <a:off x="1099409" y="4960300"/>
            <a:ext cx="322979" cy="491809"/>
          </a:xfrm>
          <a:prstGeom prst="straightConnector1">
            <a:avLst/>
          </a:prstGeom>
          <a:ln w="57150">
            <a:solidFill>
              <a:srgbClr val="FF66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72" name="Group 71">
            <a:extLst>
              <a:ext uri="{FF2B5EF4-FFF2-40B4-BE49-F238E27FC236}">
                <a16:creationId xmlns:a16="http://schemas.microsoft.com/office/drawing/2014/main" id="{FA4C8E00-8B17-4163-8D2E-65FB75A7712D}"/>
              </a:ext>
            </a:extLst>
          </p:cNvPr>
          <p:cNvGrpSpPr/>
          <p:nvPr/>
        </p:nvGrpSpPr>
        <p:grpSpPr>
          <a:xfrm>
            <a:off x="298727" y="5461470"/>
            <a:ext cx="1114677" cy="641673"/>
            <a:chOff x="298727" y="5461470"/>
            <a:chExt cx="1114677" cy="641673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ADF8AD42-4AFB-4864-928F-AA4B37F47C2E}"/>
                </a:ext>
              </a:extLst>
            </p:cNvPr>
            <p:cNvSpPr txBox="1"/>
            <p:nvPr/>
          </p:nvSpPr>
          <p:spPr>
            <a:xfrm>
              <a:off x="298727" y="5764589"/>
              <a:ext cx="97815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rgbClr val="0070C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(mg)sin</a:t>
              </a:r>
              <a:r>
                <a:rPr lang="el-GR" sz="1600" dirty="0">
                  <a:solidFill>
                    <a:srgbClr val="0070C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θ</a:t>
              </a:r>
              <a:endParaRPr lang="en-US" sz="1600" baseline="-25000" dirty="0">
                <a:solidFill>
                  <a:srgbClr val="0070C0"/>
                </a:solidFill>
              </a:endParaRPr>
            </a:p>
          </p:txBody>
        </p: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C29188AB-1BB7-4283-BA02-9F2B60CC8EE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80846" y="5461470"/>
              <a:ext cx="432558" cy="286867"/>
            </a:xfrm>
            <a:prstGeom prst="straightConnector1">
              <a:avLst/>
            </a:prstGeom>
            <a:ln w="57150">
              <a:solidFill>
                <a:srgbClr val="0070C0"/>
              </a:solidFill>
              <a:headEnd type="triangl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71488073-740C-4324-8A28-AB28FA89ED18}"/>
              </a:ext>
            </a:extLst>
          </p:cNvPr>
          <p:cNvCxnSpPr>
            <a:cxnSpLocks/>
          </p:cNvCxnSpPr>
          <p:nvPr/>
        </p:nvCxnSpPr>
        <p:spPr>
          <a:xfrm flipV="1">
            <a:off x="1420440" y="5305424"/>
            <a:ext cx="232148" cy="156046"/>
          </a:xfrm>
          <a:prstGeom prst="straightConnector1">
            <a:avLst/>
          </a:prstGeom>
          <a:ln w="57150">
            <a:solidFill>
              <a:srgbClr val="7030A0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71" name="Group 70">
            <a:extLst>
              <a:ext uri="{FF2B5EF4-FFF2-40B4-BE49-F238E27FC236}">
                <a16:creationId xmlns:a16="http://schemas.microsoft.com/office/drawing/2014/main" id="{851967E3-BA21-4F6E-85F7-06E14A83E96F}"/>
              </a:ext>
            </a:extLst>
          </p:cNvPr>
          <p:cNvGrpSpPr/>
          <p:nvPr/>
        </p:nvGrpSpPr>
        <p:grpSpPr>
          <a:xfrm>
            <a:off x="1392189" y="5446448"/>
            <a:ext cx="1027845" cy="786707"/>
            <a:chOff x="1392189" y="5446448"/>
            <a:chExt cx="1027845" cy="786707"/>
          </a:xfrm>
        </p:grpSpPr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81FF36D5-2E83-4F80-B456-D72CA6E24A23}"/>
                </a:ext>
              </a:extLst>
            </p:cNvPr>
            <p:cNvCxnSpPr/>
            <p:nvPr/>
          </p:nvCxnSpPr>
          <p:spPr>
            <a:xfrm flipH="1" flipV="1">
              <a:off x="1420884" y="5446448"/>
              <a:ext cx="322490" cy="492724"/>
            </a:xfrm>
            <a:prstGeom prst="straightConnector1">
              <a:avLst/>
            </a:prstGeom>
            <a:ln w="57150">
              <a:solidFill>
                <a:srgbClr val="FF0066"/>
              </a:solidFill>
              <a:headEnd type="triangl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B42A1A36-9475-4430-8BA4-CC78B9CB76CD}"/>
                </a:ext>
              </a:extLst>
            </p:cNvPr>
            <p:cNvSpPr txBox="1"/>
            <p:nvPr/>
          </p:nvSpPr>
          <p:spPr>
            <a:xfrm>
              <a:off x="1392189" y="5894601"/>
              <a:ext cx="102784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rgbClr val="FF0066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(mg)cos</a:t>
              </a:r>
              <a:r>
                <a:rPr lang="el-GR" sz="1600" dirty="0">
                  <a:solidFill>
                    <a:srgbClr val="FF0066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θ</a:t>
              </a:r>
              <a:endParaRPr lang="en-US" sz="1600" baseline="-25000" dirty="0">
                <a:solidFill>
                  <a:srgbClr val="FF0066"/>
                </a:solidFill>
              </a:endParaRPr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B16D3267-65D1-457C-AED4-2A7F38FA5E29}"/>
              </a:ext>
            </a:extLst>
          </p:cNvPr>
          <p:cNvSpPr txBox="1"/>
          <p:nvPr/>
        </p:nvSpPr>
        <p:spPr>
          <a:xfrm>
            <a:off x="204905" y="2333583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</a:t>
            </a:r>
            <a:r>
              <a:rPr lang="en-US" baseline="-25000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∥</a:t>
            </a:r>
            <a:r>
              <a:rPr lang="en-US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= </a:t>
            </a:r>
            <a:r>
              <a:rPr lang="en-US" dirty="0" err="1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</a:t>
            </a:r>
            <a:r>
              <a:rPr lang="en-US" baseline="-25000" dirty="0" err="1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g</a:t>
            </a:r>
            <a:r>
              <a:rPr lang="en-US" dirty="0" err="1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sin</a:t>
            </a:r>
            <a:r>
              <a:rPr lang="el-GR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θ</a:t>
            </a:r>
            <a:endParaRPr lang="en-US" b="1" baseline="-25000" dirty="0">
              <a:solidFill>
                <a:srgbClr val="0070C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B048BD0-CC5F-4491-A980-11629CB7E7C8}"/>
              </a:ext>
            </a:extLst>
          </p:cNvPr>
          <p:cNvSpPr txBox="1"/>
          <p:nvPr/>
        </p:nvSpPr>
        <p:spPr>
          <a:xfrm>
            <a:off x="208939" y="1900793"/>
            <a:ext cx="1361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66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</a:t>
            </a:r>
            <a:r>
              <a:rPr lang="en-US" baseline="-25000" dirty="0">
                <a:solidFill>
                  <a:srgbClr val="FF0066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⊥</a:t>
            </a:r>
            <a:r>
              <a:rPr lang="en-US" dirty="0">
                <a:solidFill>
                  <a:srgbClr val="FF0066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= </a:t>
            </a:r>
            <a:r>
              <a:rPr lang="en-US" dirty="0" err="1">
                <a:solidFill>
                  <a:srgbClr val="FF0066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</a:t>
            </a:r>
            <a:r>
              <a:rPr lang="en-US" baseline="-25000" dirty="0" err="1">
                <a:solidFill>
                  <a:srgbClr val="FF0066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g</a:t>
            </a:r>
            <a:r>
              <a:rPr lang="en-US" dirty="0" err="1">
                <a:solidFill>
                  <a:srgbClr val="FF0066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cos</a:t>
            </a:r>
            <a:r>
              <a:rPr lang="el-GR" dirty="0">
                <a:solidFill>
                  <a:srgbClr val="FF0066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θ</a:t>
            </a:r>
            <a:endParaRPr lang="en-US" b="1" baseline="-25000" dirty="0">
              <a:solidFill>
                <a:srgbClr val="FF0066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86526BC-DB75-48CA-843C-BBAB04F36DD4}"/>
              </a:ext>
            </a:extLst>
          </p:cNvPr>
          <p:cNvSpPr txBox="1"/>
          <p:nvPr/>
        </p:nvSpPr>
        <p:spPr>
          <a:xfrm>
            <a:off x="1437066" y="1897444"/>
            <a:ext cx="1353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66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= (</a:t>
            </a:r>
            <a:r>
              <a:rPr lang="en-US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mg</a:t>
            </a:r>
            <a:r>
              <a:rPr lang="en-US" dirty="0">
                <a:solidFill>
                  <a:srgbClr val="FF0066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)cos</a:t>
            </a:r>
            <a:r>
              <a:rPr lang="el-GR" dirty="0">
                <a:solidFill>
                  <a:srgbClr val="FF0066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θ</a:t>
            </a:r>
            <a:endParaRPr lang="en-US" b="1" baseline="-25000" dirty="0">
              <a:solidFill>
                <a:srgbClr val="FF0066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0070862-EBC7-4BFD-A690-D543F51DB975}"/>
              </a:ext>
            </a:extLst>
          </p:cNvPr>
          <p:cNvSpPr txBox="1"/>
          <p:nvPr/>
        </p:nvSpPr>
        <p:spPr>
          <a:xfrm>
            <a:off x="1344579" y="2327893"/>
            <a:ext cx="12971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= (</a:t>
            </a:r>
            <a:r>
              <a:rPr lang="en-US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mg</a:t>
            </a:r>
            <a:r>
              <a:rPr lang="en-US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)sin</a:t>
            </a:r>
            <a:r>
              <a:rPr lang="el-GR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θ</a:t>
            </a:r>
            <a:endParaRPr lang="en-US" b="1" baseline="-25000" dirty="0">
              <a:solidFill>
                <a:srgbClr val="0070C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C791DAE-EEB0-4D4C-B3C9-4306E773ECA3}"/>
              </a:ext>
            </a:extLst>
          </p:cNvPr>
          <p:cNvSpPr txBox="1"/>
          <p:nvPr/>
        </p:nvSpPr>
        <p:spPr>
          <a:xfrm>
            <a:off x="896847" y="2792813"/>
            <a:ext cx="1494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= </a:t>
            </a:r>
            <a:r>
              <a:rPr lang="en-US" dirty="0">
                <a:solidFill>
                  <a:srgbClr val="FF0066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(</a:t>
            </a:r>
            <a:r>
              <a:rPr lang="en-US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mg</a:t>
            </a:r>
            <a:r>
              <a:rPr lang="en-US" dirty="0">
                <a:solidFill>
                  <a:srgbClr val="FF0066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)cos</a:t>
            </a:r>
            <a:r>
              <a:rPr lang="el-GR" dirty="0">
                <a:solidFill>
                  <a:srgbClr val="FF0066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θ</a:t>
            </a:r>
            <a:endParaRPr lang="en-US" b="1" dirty="0">
              <a:solidFill>
                <a:srgbClr val="FF66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26C6A47-D4E9-4376-89A7-4EEAD763650D}"/>
              </a:ext>
            </a:extLst>
          </p:cNvPr>
          <p:cNvSpPr txBox="1"/>
          <p:nvPr/>
        </p:nvSpPr>
        <p:spPr>
          <a:xfrm>
            <a:off x="972500" y="3248873"/>
            <a:ext cx="3378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= </a:t>
            </a:r>
            <a:r>
              <a:rPr lang="el-GR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μ</a:t>
            </a:r>
            <a:r>
              <a:rPr lang="en-US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(</a:t>
            </a:r>
            <a:r>
              <a:rPr lang="en-US" dirty="0">
                <a:solidFill>
                  <a:srgbClr val="FF0066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(</a:t>
            </a:r>
            <a:r>
              <a:rPr lang="en-US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mg</a:t>
            </a:r>
            <a:r>
              <a:rPr lang="en-US" dirty="0">
                <a:solidFill>
                  <a:srgbClr val="FF0066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)cos</a:t>
            </a:r>
            <a:r>
              <a:rPr lang="el-GR" dirty="0">
                <a:solidFill>
                  <a:srgbClr val="FF0066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θ</a:t>
            </a:r>
            <a:r>
              <a:rPr lang="en-US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)</a:t>
            </a:r>
            <a:endParaRPr lang="en-US" b="1" dirty="0">
              <a:solidFill>
                <a:srgbClr val="7030A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57E461E-588D-4837-9F09-B9B6C33CC864}"/>
              </a:ext>
            </a:extLst>
          </p:cNvPr>
          <p:cNvGrpSpPr/>
          <p:nvPr/>
        </p:nvGrpSpPr>
        <p:grpSpPr>
          <a:xfrm>
            <a:off x="3659721" y="4996164"/>
            <a:ext cx="599627" cy="748549"/>
            <a:chOff x="3659721" y="4996164"/>
            <a:chExt cx="599627" cy="748549"/>
          </a:xfrm>
        </p:grpSpPr>
        <p:sp>
          <p:nvSpPr>
            <p:cNvPr id="68" name="Arc 67">
              <a:extLst>
                <a:ext uri="{FF2B5EF4-FFF2-40B4-BE49-F238E27FC236}">
                  <a16:creationId xmlns:a16="http://schemas.microsoft.com/office/drawing/2014/main" id="{F301607C-7745-4B29-9B7C-E14E1BBF131D}"/>
                </a:ext>
              </a:extLst>
            </p:cNvPr>
            <p:cNvSpPr/>
            <p:nvPr/>
          </p:nvSpPr>
          <p:spPr>
            <a:xfrm>
              <a:off x="3659721" y="4996164"/>
              <a:ext cx="561176" cy="528671"/>
            </a:xfrm>
            <a:prstGeom prst="arc">
              <a:avLst>
                <a:gd name="adj1" fmla="val 2973509"/>
                <a:gd name="adj2" fmla="val 5412581"/>
              </a:avLst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050">
                <a:solidFill>
                  <a:schemeClr val="bg1"/>
                </a:solidFill>
              </a:endParaRP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83E4E522-FE38-4969-869D-08AC1854A65B}"/>
                </a:ext>
              </a:extLst>
            </p:cNvPr>
            <p:cNvSpPr/>
            <p:nvPr/>
          </p:nvSpPr>
          <p:spPr>
            <a:xfrm>
              <a:off x="3882322" y="5483103"/>
              <a:ext cx="377026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100" dirty="0">
                  <a:solidFill>
                    <a:schemeClr val="bg1"/>
                  </a:solidFill>
                  <a:latin typeface="+mj-lt"/>
                </a:rPr>
                <a:t>40°</a:t>
              </a:r>
              <a:endParaRPr lang="en-US" sz="600" dirty="0">
                <a:solidFill>
                  <a:schemeClr val="bg1"/>
                </a:solidFill>
                <a:latin typeface="+mj-lt"/>
              </a:endParaRPr>
            </a:p>
          </p:txBody>
        </p:sp>
      </p:grpSp>
      <p:cxnSp>
        <p:nvCxnSpPr>
          <p:cNvPr id="9" name="Straight Arrow Connector 8"/>
          <p:cNvCxnSpPr/>
          <p:nvPr/>
        </p:nvCxnSpPr>
        <p:spPr>
          <a:xfrm flipH="1" flipV="1">
            <a:off x="3927341" y="5195312"/>
            <a:ext cx="449856" cy="606153"/>
          </a:xfrm>
          <a:prstGeom prst="straightConnector1">
            <a:avLst/>
          </a:prstGeom>
          <a:ln w="57150">
            <a:solidFill>
              <a:srgbClr val="FF0066"/>
            </a:solidFill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3920716" y="5202652"/>
            <a:ext cx="9811" cy="896196"/>
          </a:xfrm>
          <a:prstGeom prst="straightConnector1">
            <a:avLst/>
          </a:prstGeom>
          <a:ln w="57150">
            <a:solidFill>
              <a:srgbClr val="002060"/>
            </a:solidFill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3477487" y="5195312"/>
            <a:ext cx="438357" cy="305185"/>
          </a:xfrm>
          <a:prstGeom prst="straightConnector1">
            <a:avLst/>
          </a:prstGeom>
          <a:ln w="57150">
            <a:solidFill>
              <a:srgbClr val="0070C0"/>
            </a:solidFill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3868309" y="5147303"/>
            <a:ext cx="109486" cy="104070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C8CE7524-4552-4CD8-A1E4-D8738EE46DA5}"/>
              </a:ext>
            </a:extLst>
          </p:cNvPr>
          <p:cNvSpPr/>
          <p:nvPr/>
        </p:nvSpPr>
        <p:spPr>
          <a:xfrm>
            <a:off x="1369573" y="5402657"/>
            <a:ext cx="108611" cy="105137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FD7AB1CC-478D-48A0-A0D9-204AA7B33D65}"/>
              </a:ext>
            </a:extLst>
          </p:cNvPr>
          <p:cNvSpPr txBox="1"/>
          <p:nvPr/>
        </p:nvSpPr>
        <p:spPr>
          <a:xfrm>
            <a:off x="204985" y="3698265"/>
            <a:ext cx="30425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</a:t>
            </a:r>
            <a:r>
              <a:rPr lang="en-US" baseline="-25000" dirty="0">
                <a:solidFill>
                  <a:schemeClr val="accent5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net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= ma</a:t>
            </a:r>
            <a:endParaRPr lang="en-US" b="1" dirty="0">
              <a:solidFill>
                <a:schemeClr val="accent5">
                  <a:lumMod val="7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48D6320-614F-42F1-9825-CEAEEF5BF5C0}"/>
              </a:ext>
            </a:extLst>
          </p:cNvPr>
          <p:cNvSpPr txBox="1"/>
          <p:nvPr/>
        </p:nvSpPr>
        <p:spPr>
          <a:xfrm>
            <a:off x="1190290" y="3699476"/>
            <a:ext cx="30425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= </a:t>
            </a:r>
            <a:r>
              <a:rPr lang="en-US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(</a:t>
            </a:r>
            <a:r>
              <a:rPr lang="en-US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mg</a:t>
            </a:r>
            <a:r>
              <a:rPr lang="en-US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)sin</a:t>
            </a:r>
            <a:r>
              <a:rPr lang="el-GR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θ</a:t>
            </a:r>
            <a:r>
              <a:rPr lang="en-US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dirty="0">
                <a:solidFill>
                  <a:schemeClr val="accent5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-</a:t>
            </a:r>
            <a:r>
              <a:rPr lang="en-US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l-GR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μ</a:t>
            </a:r>
            <a:r>
              <a:rPr lang="en-US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(</a:t>
            </a:r>
            <a:r>
              <a:rPr lang="en-US" dirty="0">
                <a:solidFill>
                  <a:srgbClr val="FF0066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(</a:t>
            </a:r>
            <a:r>
              <a:rPr lang="en-US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mg</a:t>
            </a:r>
            <a:r>
              <a:rPr lang="en-US" dirty="0">
                <a:solidFill>
                  <a:srgbClr val="FF0066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)cos</a:t>
            </a:r>
            <a:r>
              <a:rPr lang="el-GR" dirty="0">
                <a:solidFill>
                  <a:srgbClr val="FF0066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θ</a:t>
            </a:r>
            <a:r>
              <a:rPr lang="en-US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)</a:t>
            </a:r>
            <a:endParaRPr lang="en-US" b="1" dirty="0">
              <a:solidFill>
                <a:schemeClr val="accent5">
                  <a:lumMod val="7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625D84A-EE08-4416-8ABE-86669F3239E8}"/>
              </a:ext>
            </a:extLst>
          </p:cNvPr>
          <p:cNvSpPr txBox="1"/>
          <p:nvPr/>
        </p:nvSpPr>
        <p:spPr>
          <a:xfrm>
            <a:off x="1023883" y="4050103"/>
            <a:ext cx="30425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 = </a:t>
            </a:r>
            <a:r>
              <a:rPr lang="en-US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(</a:t>
            </a:r>
            <a:r>
              <a:rPr lang="en-US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g</a:t>
            </a:r>
            <a:r>
              <a:rPr lang="en-US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)sin</a:t>
            </a:r>
            <a:r>
              <a:rPr lang="el-GR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θ</a:t>
            </a:r>
            <a:r>
              <a:rPr lang="en-US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dirty="0">
                <a:solidFill>
                  <a:schemeClr val="accent5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-</a:t>
            </a:r>
            <a:r>
              <a:rPr lang="en-US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l-GR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μ</a:t>
            </a:r>
            <a:r>
              <a:rPr lang="en-US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(</a:t>
            </a:r>
            <a:r>
              <a:rPr lang="en-US" dirty="0">
                <a:solidFill>
                  <a:srgbClr val="FF0066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(</a:t>
            </a:r>
            <a:r>
              <a:rPr lang="en-US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g</a:t>
            </a:r>
            <a:r>
              <a:rPr lang="en-US" dirty="0">
                <a:solidFill>
                  <a:srgbClr val="FF0066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)cos</a:t>
            </a:r>
            <a:r>
              <a:rPr lang="el-GR" dirty="0">
                <a:solidFill>
                  <a:srgbClr val="FF0066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θ</a:t>
            </a:r>
            <a:r>
              <a:rPr lang="en-US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)</a:t>
            </a:r>
            <a:endParaRPr lang="en-US" b="1" dirty="0">
              <a:solidFill>
                <a:schemeClr val="accent5">
                  <a:lumMod val="7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F60860-33CE-412C-91FD-79B652929322}"/>
              </a:ext>
            </a:extLst>
          </p:cNvPr>
          <p:cNvSpPr txBox="1"/>
          <p:nvPr/>
        </p:nvSpPr>
        <p:spPr>
          <a:xfrm>
            <a:off x="5216940" y="1995746"/>
            <a:ext cx="3603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 = </a:t>
            </a:r>
            <a:r>
              <a:rPr lang="en-US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(</a:t>
            </a:r>
            <a:r>
              <a:rPr lang="en-US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9.81</a:t>
            </a:r>
            <a:r>
              <a:rPr lang="en-US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)sin40 </a:t>
            </a:r>
            <a:r>
              <a:rPr lang="en-US" dirty="0">
                <a:solidFill>
                  <a:schemeClr val="accent5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–</a:t>
            </a:r>
            <a:r>
              <a:rPr lang="en-US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0.15(</a:t>
            </a:r>
            <a:r>
              <a:rPr lang="en-US" dirty="0">
                <a:solidFill>
                  <a:srgbClr val="FF0066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(</a:t>
            </a:r>
            <a:r>
              <a:rPr lang="en-US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9.81</a:t>
            </a:r>
            <a:r>
              <a:rPr lang="en-US" dirty="0">
                <a:solidFill>
                  <a:srgbClr val="FF0066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)cos40</a:t>
            </a:r>
            <a:r>
              <a:rPr lang="en-US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)</a:t>
            </a:r>
            <a:endParaRPr lang="en-US" b="1" dirty="0">
              <a:solidFill>
                <a:schemeClr val="accent5">
                  <a:lumMod val="7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B8B49023-7FC8-4631-9FDB-795508207417}"/>
              </a:ext>
            </a:extLst>
          </p:cNvPr>
          <p:cNvSpPr txBox="1"/>
          <p:nvPr/>
        </p:nvSpPr>
        <p:spPr>
          <a:xfrm>
            <a:off x="5216940" y="2409034"/>
            <a:ext cx="3603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 = </a:t>
            </a:r>
            <a:r>
              <a:rPr lang="en-US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6.31</a:t>
            </a:r>
            <a:r>
              <a:rPr lang="en-US" dirty="0">
                <a:solidFill>
                  <a:schemeClr val="accent5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– </a:t>
            </a:r>
            <a:r>
              <a:rPr lang="en-US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1.13</a:t>
            </a:r>
            <a:endParaRPr lang="en-US" b="1" dirty="0">
              <a:solidFill>
                <a:schemeClr val="accent5">
                  <a:lumMod val="7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B8A23C69-F50E-4E73-A48B-886AE1A14951}"/>
              </a:ext>
            </a:extLst>
          </p:cNvPr>
          <p:cNvSpPr txBox="1"/>
          <p:nvPr/>
        </p:nvSpPr>
        <p:spPr>
          <a:xfrm>
            <a:off x="5216939" y="2791913"/>
            <a:ext cx="3603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 =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5.18 m s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-2</a:t>
            </a:r>
            <a:endParaRPr lang="en-US" b="1" dirty="0">
              <a:solidFill>
                <a:schemeClr val="accent5">
                  <a:lumMod val="7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5BFEFA-5B91-47BB-8CD2-2BFFAC5B3E6D}"/>
              </a:ext>
            </a:extLst>
          </p:cNvPr>
          <p:cNvSpPr txBox="1"/>
          <p:nvPr/>
        </p:nvSpPr>
        <p:spPr>
          <a:xfrm>
            <a:off x="5022619" y="1497440"/>
            <a:ext cx="24112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For this Example…</a:t>
            </a:r>
          </a:p>
        </p:txBody>
      </p:sp>
    </p:spTree>
    <p:extLst>
      <p:ext uri="{BB962C8B-B14F-4D97-AF65-F5344CB8AC3E}">
        <p14:creationId xmlns:p14="http://schemas.microsoft.com/office/powerpoint/2010/main" val="137701669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7" grpId="0"/>
      <p:bldP spid="28" grpId="0"/>
      <p:bldP spid="29" grpId="0" animBg="1"/>
      <p:bldP spid="36" grpId="0"/>
      <p:bldP spid="37" grpId="0"/>
      <p:bldP spid="39" grpId="0"/>
      <p:bldP spid="40" grpId="0"/>
      <p:bldP spid="41" grpId="0"/>
      <p:bldP spid="42" grpId="0"/>
      <p:bldP spid="34" grpId="0" animBg="1"/>
      <p:bldP spid="45" grpId="0"/>
      <p:bldP spid="50" grpId="0"/>
      <p:bldP spid="51" grpId="0"/>
      <p:bldP spid="52" grpId="0"/>
      <p:bldP spid="53" grpId="0"/>
      <p:bldP spid="5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ounded Rectangle 19">
            <a:extLst>
              <a:ext uri="{FF2B5EF4-FFF2-40B4-BE49-F238E27FC236}">
                <a16:creationId xmlns:a16="http://schemas.microsoft.com/office/drawing/2014/main" id="{F32B6964-1CC6-4B5B-95F9-A28730DAF3C7}"/>
              </a:ext>
            </a:extLst>
          </p:cNvPr>
          <p:cNvSpPr/>
          <p:nvPr/>
        </p:nvSpPr>
        <p:spPr>
          <a:xfrm rot="19572072">
            <a:off x="1438719" y="3091675"/>
            <a:ext cx="968188" cy="537882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BFDDF84-39E3-46A8-9727-1EA1D4E64F4E}"/>
              </a:ext>
            </a:extLst>
          </p:cNvPr>
          <p:cNvGrpSpPr/>
          <p:nvPr/>
        </p:nvGrpSpPr>
        <p:grpSpPr>
          <a:xfrm>
            <a:off x="1057396" y="2399000"/>
            <a:ext cx="863561" cy="957734"/>
            <a:chOff x="1057396" y="2399000"/>
            <a:chExt cx="863561" cy="957734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7D57C39-2446-42D7-AFED-3218D1AC5CEF}"/>
                </a:ext>
              </a:extLst>
            </p:cNvPr>
            <p:cNvSpPr txBox="1"/>
            <p:nvPr/>
          </p:nvSpPr>
          <p:spPr>
            <a:xfrm>
              <a:off x="1057396" y="2399000"/>
              <a:ext cx="86113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rgbClr val="FF6600"/>
                  </a:solidFill>
                </a:rPr>
                <a:t>75.1 N</a:t>
              </a:r>
              <a:endParaRPr lang="en-US" sz="2000" baseline="-25000" dirty="0">
                <a:solidFill>
                  <a:srgbClr val="FF6600"/>
                </a:solidFill>
              </a:endParaRPr>
            </a:p>
          </p:txBody>
        </p: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0860048E-0557-46AC-8C6E-C8462E279C80}"/>
                </a:ext>
              </a:extLst>
            </p:cNvPr>
            <p:cNvCxnSpPr/>
            <p:nvPr/>
          </p:nvCxnSpPr>
          <p:spPr>
            <a:xfrm flipH="1" flipV="1">
              <a:off x="1518621" y="2744086"/>
              <a:ext cx="402336" cy="612648"/>
            </a:xfrm>
            <a:prstGeom prst="straightConnector1">
              <a:avLst/>
            </a:prstGeom>
            <a:ln w="57150">
              <a:solidFill>
                <a:srgbClr val="FF660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B3635E84-D0AF-404C-A6F9-2B4C55AF42CD}"/>
              </a:ext>
            </a:extLst>
          </p:cNvPr>
          <p:cNvGrpSpPr/>
          <p:nvPr/>
        </p:nvGrpSpPr>
        <p:grpSpPr>
          <a:xfrm>
            <a:off x="535815" y="3368392"/>
            <a:ext cx="1373950" cy="676058"/>
            <a:chOff x="535815" y="3368392"/>
            <a:chExt cx="1373950" cy="676058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CBE39E58-79C3-4CB2-82BC-0165FC568699}"/>
                </a:ext>
              </a:extLst>
            </p:cNvPr>
            <p:cNvSpPr txBox="1"/>
            <p:nvPr/>
          </p:nvSpPr>
          <p:spPr>
            <a:xfrm>
              <a:off x="535815" y="3644340"/>
              <a:ext cx="86113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rgbClr val="0070C0"/>
                  </a:solidFill>
                </a:rPr>
                <a:t>63.1 N</a:t>
              </a:r>
              <a:endParaRPr lang="en-US" sz="2000" baseline="-25000" dirty="0">
                <a:solidFill>
                  <a:srgbClr val="0070C0"/>
                </a:solidFill>
              </a:endParaRPr>
            </a:p>
          </p:txBody>
        </p: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7ED5A1AB-542A-49D3-B74B-5F902526A0E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31311" y="3368392"/>
              <a:ext cx="578454" cy="389221"/>
            </a:xfrm>
            <a:prstGeom prst="straightConnector1">
              <a:avLst/>
            </a:prstGeom>
            <a:ln w="57150">
              <a:solidFill>
                <a:srgbClr val="0070C0"/>
              </a:solidFill>
              <a:headEnd type="triangl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6369854B-4A64-4F8E-8BD1-B13E73CD724B}"/>
              </a:ext>
            </a:extLst>
          </p:cNvPr>
          <p:cNvGrpSpPr/>
          <p:nvPr/>
        </p:nvGrpSpPr>
        <p:grpSpPr>
          <a:xfrm>
            <a:off x="1918529" y="2799110"/>
            <a:ext cx="1195815" cy="569282"/>
            <a:chOff x="1918529" y="2799110"/>
            <a:chExt cx="1195815" cy="569282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70961E62-AD12-4647-822C-8930CCE49C63}"/>
                </a:ext>
              </a:extLst>
            </p:cNvPr>
            <p:cNvSpPr txBox="1"/>
            <p:nvPr/>
          </p:nvSpPr>
          <p:spPr>
            <a:xfrm>
              <a:off x="2253211" y="2799110"/>
              <a:ext cx="86113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rgbClr val="7030A0"/>
                  </a:solidFill>
                </a:rPr>
                <a:t>11.3 N</a:t>
              </a:r>
              <a:endParaRPr lang="en-US" sz="2000" baseline="-25000" dirty="0">
                <a:solidFill>
                  <a:srgbClr val="7030A0"/>
                </a:solidFill>
              </a:endParaRPr>
            </a:p>
          </p:txBody>
        </p: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D899A012-77D8-4DA1-95AD-B3A16031D9E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918529" y="3164668"/>
              <a:ext cx="287347" cy="203724"/>
            </a:xfrm>
            <a:prstGeom prst="straightConnector1">
              <a:avLst/>
            </a:prstGeom>
            <a:ln w="57150">
              <a:solidFill>
                <a:srgbClr val="7030A0"/>
              </a:solidFill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E086C0EE-F2C2-4C93-B227-9EA0CECCF615}"/>
              </a:ext>
            </a:extLst>
          </p:cNvPr>
          <p:cNvGrpSpPr/>
          <p:nvPr/>
        </p:nvGrpSpPr>
        <p:grpSpPr>
          <a:xfrm>
            <a:off x="1919082" y="3349681"/>
            <a:ext cx="906431" cy="958375"/>
            <a:chOff x="1919082" y="3349681"/>
            <a:chExt cx="906431" cy="958375"/>
          </a:xfrm>
        </p:grpSpPr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F286E273-B305-4AAA-A8ED-23D65CA63244}"/>
                </a:ext>
              </a:extLst>
            </p:cNvPr>
            <p:cNvCxnSpPr/>
            <p:nvPr/>
          </p:nvCxnSpPr>
          <p:spPr>
            <a:xfrm flipH="1" flipV="1">
              <a:off x="1919082" y="3349681"/>
              <a:ext cx="401726" cy="613787"/>
            </a:xfrm>
            <a:prstGeom prst="straightConnector1">
              <a:avLst/>
            </a:prstGeom>
            <a:ln w="57150">
              <a:solidFill>
                <a:srgbClr val="FF0066"/>
              </a:solidFill>
              <a:headEnd type="triangl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D9700AC2-34C5-4417-8D8F-5DE5D8F0B579}"/>
                </a:ext>
              </a:extLst>
            </p:cNvPr>
            <p:cNvSpPr txBox="1"/>
            <p:nvPr/>
          </p:nvSpPr>
          <p:spPr>
            <a:xfrm>
              <a:off x="1964380" y="3907946"/>
              <a:ext cx="86113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rgbClr val="FF0066"/>
                  </a:solidFill>
                </a:rPr>
                <a:t>75.1 N</a:t>
              </a:r>
              <a:endParaRPr lang="en-US" sz="2000" baseline="-25000" dirty="0">
                <a:solidFill>
                  <a:srgbClr val="FF0066"/>
                </a:solidFill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Warm up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60608" y="1531726"/>
            <a:ext cx="8440492" cy="470574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en-US" sz="3600" dirty="0">
                <a:latin typeface="+mj-lt"/>
              </a:rPr>
              <a:t>What is the acceleration of this 10 kg block?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1E80BBE-47E7-4471-A522-6C60588A110C}"/>
              </a:ext>
            </a:extLst>
          </p:cNvPr>
          <p:cNvCxnSpPr>
            <a:cxnSpLocks/>
          </p:cNvCxnSpPr>
          <p:nvPr/>
        </p:nvCxnSpPr>
        <p:spPr>
          <a:xfrm flipV="1">
            <a:off x="1120698" y="2500868"/>
            <a:ext cx="724941" cy="21531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51461325-C542-4768-A433-B127159F3D56}"/>
              </a:ext>
            </a:extLst>
          </p:cNvPr>
          <p:cNvSpPr txBox="1"/>
          <p:nvPr/>
        </p:nvSpPr>
        <p:spPr>
          <a:xfrm>
            <a:off x="3995738" y="2326116"/>
            <a:ext cx="27350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</a:t>
            </a:r>
            <a:r>
              <a:rPr lang="en-US" sz="3600" baseline="-25000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net</a:t>
            </a:r>
            <a:r>
              <a:rPr lang="en-US" sz="3600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= 51.8 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AB4F17A3-06CD-4F70-A5D0-5EC7A9AC86E7}"/>
                  </a:ext>
                </a:extLst>
              </p:cNvPr>
              <p:cNvSpPr txBox="1"/>
              <p:nvPr/>
            </p:nvSpPr>
            <p:spPr>
              <a:xfrm>
                <a:off x="4588627" y="3820994"/>
                <a:ext cx="1870880" cy="92198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32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2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sz="32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𝑛𝑒𝑡</m:t>
                              </m:r>
                            </m:sub>
                          </m:sSub>
                        </m:num>
                        <m:den>
                          <m:r>
                            <a:rPr lang="en-US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</m:oMath>
                  </m:oMathPara>
                </a14:m>
                <a:endParaRPr lang="en-US" sz="3200" b="1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AB4F17A3-06CD-4F70-A5D0-5EC7A9AC86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8627" y="3820994"/>
                <a:ext cx="1870880" cy="92198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729AB4FB-A717-4AEC-8E00-8C0AAEE86F85}"/>
                  </a:ext>
                </a:extLst>
              </p:cNvPr>
              <p:cNvSpPr/>
              <p:nvPr/>
            </p:nvSpPr>
            <p:spPr>
              <a:xfrm>
                <a:off x="5582370" y="5028308"/>
                <a:ext cx="3121047" cy="595932"/>
              </a:xfrm>
              <a:prstGeom prst="rect">
                <a:avLst/>
              </a:prstGeom>
              <a:solidFill>
                <a:srgbClr val="FFFF00">
                  <a:alpha val="50196"/>
                </a:srgbClr>
              </a:solidFill>
              <a:ln>
                <a:solidFill>
                  <a:srgbClr val="C0000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320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32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32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𝟏𝟖</m:t>
                      </m:r>
                      <m:r>
                        <a:rPr lang="en-US" sz="32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US" sz="3200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32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𝒔</m:t>
                          </m:r>
                        </m:e>
                        <m:sup>
                          <m:r>
                            <a:rPr lang="en-US" sz="32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2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32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729AB4FB-A717-4AEC-8E00-8C0AAEE86F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2370" y="5028308"/>
                <a:ext cx="3121047" cy="5959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F89FDFA0-64F3-4E28-AFF3-9E4ADD6CF61B}"/>
              </a:ext>
            </a:extLst>
          </p:cNvPr>
          <p:cNvCxnSpPr>
            <a:cxnSpLocks/>
          </p:cNvCxnSpPr>
          <p:nvPr/>
        </p:nvCxnSpPr>
        <p:spPr>
          <a:xfrm flipV="1">
            <a:off x="2027682" y="4009814"/>
            <a:ext cx="724941" cy="21531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>
            <a:extLst>
              <a:ext uri="{FF2B5EF4-FFF2-40B4-BE49-F238E27FC236}">
                <a16:creationId xmlns:a16="http://schemas.microsoft.com/office/drawing/2014/main" id="{F886C058-4E69-4F99-9953-6AE5080367B6}"/>
              </a:ext>
            </a:extLst>
          </p:cNvPr>
          <p:cNvSpPr/>
          <p:nvPr/>
        </p:nvSpPr>
        <p:spPr>
          <a:xfrm>
            <a:off x="1855164" y="3295131"/>
            <a:ext cx="135297" cy="130969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1FF5190A-4E4C-4D1F-84B2-F485F8997939}"/>
                  </a:ext>
                </a:extLst>
              </p:cNvPr>
              <p:cNvSpPr txBox="1"/>
              <p:nvPr/>
            </p:nvSpPr>
            <p:spPr>
              <a:xfrm>
                <a:off x="6164957" y="3820994"/>
                <a:ext cx="1649682" cy="102156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51.8 </m:t>
                          </m:r>
                          <m:r>
                            <m:rPr>
                              <m:sty m:val="p"/>
                            </m:rPr>
                            <a:rPr lang="en-US" sz="3200" b="0" i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N</m:t>
                          </m:r>
                        </m:num>
                        <m:den>
                          <m:r>
                            <a:rPr lang="en-US" sz="3200" b="0" i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10 </m:t>
                          </m:r>
                          <m:r>
                            <m:rPr>
                              <m:sty m:val="p"/>
                            </m:rPr>
                            <a:rPr lang="en-US" sz="3200" b="0" i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kg</m:t>
                          </m:r>
                        </m:den>
                      </m:f>
                    </m:oMath>
                  </m:oMathPara>
                </a14:m>
                <a:endParaRPr lang="en-US" sz="3200" b="1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1FF5190A-4E4C-4D1F-84B2-F485F89979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4957" y="3820994"/>
                <a:ext cx="1649682" cy="102156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0270AED1-B4F9-4999-82A9-11C7C8A4736C}"/>
                  </a:ext>
                </a:extLst>
              </p:cNvPr>
              <p:cNvSpPr txBox="1"/>
              <p:nvPr/>
            </p:nvSpPr>
            <p:spPr>
              <a:xfrm>
                <a:off x="667721" y="5009382"/>
                <a:ext cx="2645479" cy="67710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40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400" i="1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4400" i="1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𝑛𝑒𝑡</m:t>
                          </m:r>
                        </m:sub>
                      </m:sSub>
                      <m:r>
                        <a:rPr lang="en-US" sz="4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 panose="02040503050406030204" pitchFamily="18" charset="0"/>
                        </a:rPr>
                        <m:t>𝑚𝑎</m:t>
                      </m:r>
                    </m:oMath>
                  </m:oMathPara>
                </a14:m>
                <a:endParaRPr lang="en-US" sz="4400" b="1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0270AED1-B4F9-4999-82A9-11C7C8A473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721" y="5009382"/>
                <a:ext cx="2645479" cy="67710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4074869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6" grpId="0"/>
      <p:bldP spid="9" grpId="0" animBg="1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Big Ideas so Far….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60608" y="1531726"/>
            <a:ext cx="8440492" cy="1076646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800" dirty="0"/>
              <a:t>Acceleration is zero when net force is zero</a:t>
            </a:r>
          </a:p>
          <a:p>
            <a:pPr marL="0" indent="0">
              <a:buNone/>
            </a:pPr>
            <a:r>
              <a:rPr lang="en-US" alt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This doesn’t mean just mean “stopped” (constant velocity) 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60608" y="2839332"/>
            <a:ext cx="8440492" cy="1327337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800" dirty="0"/>
              <a:t>If you have acceleration of an object, you can find the net force causing that acceleration </a:t>
            </a:r>
          </a:p>
          <a:p>
            <a:pPr marL="0" indent="0">
              <a:buNone/>
            </a:pPr>
            <a:r>
              <a:rPr lang="en-US" altLang="en-US" sz="2800" dirty="0"/>
              <a:t>(Think F = ma)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1D4347ED-E88B-4D94-903A-0ED202BE18EE}"/>
              </a:ext>
            </a:extLst>
          </p:cNvPr>
          <p:cNvGrpSpPr/>
          <p:nvPr/>
        </p:nvGrpSpPr>
        <p:grpSpPr>
          <a:xfrm>
            <a:off x="360608" y="4571671"/>
            <a:ext cx="8440492" cy="1470975"/>
            <a:chOff x="360608" y="4571671"/>
            <a:chExt cx="8440492" cy="1470975"/>
          </a:xfrm>
        </p:grpSpPr>
        <p:sp>
          <p:nvSpPr>
            <p:cNvPr id="7" name="Rectangle 3"/>
            <p:cNvSpPr txBox="1">
              <a:spLocks noChangeArrowheads="1"/>
            </p:cNvSpPr>
            <p:nvPr/>
          </p:nvSpPr>
          <p:spPr>
            <a:xfrm>
              <a:off x="360608" y="4571671"/>
              <a:ext cx="8440492" cy="1065973"/>
            </a:xfrm>
            <a:prstGeom prst="rect">
              <a:avLst/>
            </a:prstGeom>
          </p:spPr>
          <p:txBody>
            <a:bodyPr vert="horz" lIns="0" tIns="45720" rIns="0" bIns="45720" rtlCol="0">
              <a:noAutofit/>
            </a:bodyPr>
            <a:lstStyle>
              <a:lvl1pPr marL="91440" indent="-91440" algn="l" defTabSz="914400" rtl="0" eaLnBrk="1" latinLnBrk="0" hangingPunct="1">
                <a:lnSpc>
                  <a:spcPct val="90000"/>
                </a:lnSpc>
                <a:spcBef>
                  <a:spcPts val="1200"/>
                </a:spcBef>
                <a:spcAft>
                  <a:spcPts val="200"/>
                </a:spcAft>
                <a:buClr>
                  <a:schemeClr val="accent1"/>
                </a:buClr>
                <a:buSzPct val="100000"/>
                <a:buFont typeface="Calibri" panose="020F0502020204030204" pitchFamily="34" charset="0"/>
                <a:buChar char=" "/>
                <a:defRPr sz="20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84048" indent="-18288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566928" indent="-18288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749808" indent="-18288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932688" indent="-18288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1100000" indent="-22860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1300000" indent="-22860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1500000" indent="-22860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1700000" indent="-228600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Char char="◦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altLang="en-US" sz="2800" dirty="0"/>
                <a:t>Force of friction is related to the normal force by the coefficient of friction (µ)</a:t>
              </a:r>
            </a:p>
          </p:txBody>
        </p:sp>
        <p:sp>
          <p:nvSpPr>
            <p:cNvPr id="2" name="Rectangle 1"/>
            <p:cNvSpPr/>
            <p:nvPr/>
          </p:nvSpPr>
          <p:spPr>
            <a:xfrm>
              <a:off x="5802841" y="5273205"/>
              <a:ext cx="1699503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4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F</a:t>
              </a:r>
              <a:r>
                <a:rPr lang="en-US" altLang="en-US" sz="4400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f</a:t>
              </a:r>
              <a:r>
                <a:rPr lang="en-US" altLang="en-US" sz="4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 = µR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1137421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Forces are acting?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ight Triangle 2"/>
          <p:cNvSpPr/>
          <p:nvPr/>
        </p:nvSpPr>
        <p:spPr>
          <a:xfrm flipH="1">
            <a:off x="2177974" y="2563808"/>
            <a:ext cx="4324425" cy="2833692"/>
          </a:xfrm>
          <a:prstGeom prst="rtTriangl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 rot="19572072">
            <a:off x="3587355" y="3084099"/>
            <a:ext cx="1505663" cy="82137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92521B03-0261-4338-8C78-BA2B1AB037AA}"/>
              </a:ext>
            </a:extLst>
          </p:cNvPr>
          <p:cNvGrpSpPr/>
          <p:nvPr/>
        </p:nvGrpSpPr>
        <p:grpSpPr>
          <a:xfrm>
            <a:off x="463234" y="2051696"/>
            <a:ext cx="3882219" cy="1457376"/>
            <a:chOff x="463234" y="2051696"/>
            <a:chExt cx="3882219" cy="1457376"/>
          </a:xfrm>
        </p:grpSpPr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0468B314-E0CF-4A7C-A196-2CA1594A406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686175" y="2505075"/>
              <a:ext cx="659278" cy="1003997"/>
            </a:xfrm>
            <a:prstGeom prst="straightConnector1">
              <a:avLst/>
            </a:prstGeom>
            <a:ln w="76200">
              <a:solidFill>
                <a:srgbClr val="FF66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4F941A2C-927A-431A-B697-ED5847CC8333}"/>
                </a:ext>
              </a:extLst>
            </p:cNvPr>
            <p:cNvSpPr txBox="1"/>
            <p:nvPr/>
          </p:nvSpPr>
          <p:spPr>
            <a:xfrm>
              <a:off x="3328988" y="2051696"/>
              <a:ext cx="4187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FF66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R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6FD118A7-4D0F-41BB-9B3C-546682F17893}"/>
                </a:ext>
              </a:extLst>
            </p:cNvPr>
            <p:cNvSpPr txBox="1"/>
            <p:nvPr/>
          </p:nvSpPr>
          <p:spPr>
            <a:xfrm>
              <a:off x="463234" y="2471456"/>
              <a:ext cx="296766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66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Normal Reaction Force is always perpendicular to the surface applying the force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FE74ABF-9535-40A4-A9C6-7B76275F1E50}"/>
              </a:ext>
            </a:extLst>
          </p:cNvPr>
          <p:cNvGrpSpPr/>
          <p:nvPr/>
        </p:nvGrpSpPr>
        <p:grpSpPr>
          <a:xfrm>
            <a:off x="4340185" y="1796027"/>
            <a:ext cx="2605649" cy="1698758"/>
            <a:chOff x="4340185" y="1796027"/>
            <a:chExt cx="2605649" cy="1698758"/>
          </a:xfrm>
        </p:grpSpPr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18B0B51D-500E-4B45-B4EB-AB94EA4709E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345453" y="3007073"/>
              <a:ext cx="702797" cy="487712"/>
            </a:xfrm>
            <a:prstGeom prst="straightConnector1">
              <a:avLst/>
            </a:prstGeom>
            <a:ln w="7620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A48CD7EC-423E-4263-BB02-6210A70278CC}"/>
                </a:ext>
              </a:extLst>
            </p:cNvPr>
            <p:cNvSpPr txBox="1"/>
            <p:nvPr/>
          </p:nvSpPr>
          <p:spPr>
            <a:xfrm>
              <a:off x="5020274" y="2609288"/>
              <a:ext cx="46198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7030A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F</a:t>
              </a:r>
              <a:r>
                <a:rPr lang="en-US" sz="2800" b="1" baseline="-25000" dirty="0">
                  <a:solidFill>
                    <a:srgbClr val="7030A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f</a:t>
              </a:r>
              <a:endParaRPr lang="en-US" sz="2800" b="1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FB3EC1FB-BC3C-44D5-93CB-2D144BA76342}"/>
                </a:ext>
              </a:extLst>
            </p:cNvPr>
            <p:cNvSpPr txBox="1"/>
            <p:nvPr/>
          </p:nvSpPr>
          <p:spPr>
            <a:xfrm>
              <a:off x="4340185" y="1796027"/>
              <a:ext cx="260564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7030A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Force of Friction always opposes motion</a:t>
              </a: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11ADDC41-AAA5-4774-8F75-1211B8FD1067}"/>
              </a:ext>
            </a:extLst>
          </p:cNvPr>
          <p:cNvGrpSpPr/>
          <p:nvPr/>
        </p:nvGrpSpPr>
        <p:grpSpPr>
          <a:xfrm>
            <a:off x="3117912" y="3509071"/>
            <a:ext cx="2364348" cy="2627112"/>
            <a:chOff x="3117912" y="3509071"/>
            <a:chExt cx="2364348" cy="2627112"/>
          </a:xfrm>
        </p:grpSpPr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965A55D1-5C77-41CD-9AA6-0DCC5BD7CDD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343401" y="3509071"/>
              <a:ext cx="0" cy="1362966"/>
            </a:xfrm>
            <a:prstGeom prst="straightConnector1">
              <a:avLst/>
            </a:prstGeom>
            <a:ln w="76200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4BB4020-767A-45AE-B287-8565EB27476E}"/>
                </a:ext>
              </a:extLst>
            </p:cNvPr>
            <p:cNvSpPr txBox="1"/>
            <p:nvPr/>
          </p:nvSpPr>
          <p:spPr>
            <a:xfrm>
              <a:off x="4073269" y="4802355"/>
              <a:ext cx="51809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err="1">
                  <a:solidFill>
                    <a:srgbClr val="00206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F</a:t>
              </a:r>
              <a:r>
                <a:rPr lang="en-US" sz="2800" b="1" baseline="-25000" dirty="0" err="1">
                  <a:solidFill>
                    <a:srgbClr val="00206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g</a:t>
              </a:r>
              <a:endParaRPr lang="en-US" sz="28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F09C437D-6E5C-4DA8-A850-302355A8DE6F}"/>
                </a:ext>
              </a:extLst>
            </p:cNvPr>
            <p:cNvSpPr txBox="1"/>
            <p:nvPr/>
          </p:nvSpPr>
          <p:spPr>
            <a:xfrm>
              <a:off x="3117912" y="5489852"/>
              <a:ext cx="23643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00206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Force of Gravity is always straight down</a:t>
              </a:r>
            </a:p>
          </p:txBody>
        </p:sp>
      </p:grpSp>
      <p:sp>
        <p:nvSpPr>
          <p:cNvPr id="8" name="Oval 7"/>
          <p:cNvSpPr/>
          <p:nvPr/>
        </p:nvSpPr>
        <p:spPr>
          <a:xfrm>
            <a:off x="4234983" y="3394786"/>
            <a:ext cx="210405" cy="199996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65F62FF-08B4-4F19-9A72-31A96D8D329E}"/>
              </a:ext>
            </a:extLst>
          </p:cNvPr>
          <p:cNvSpPr txBox="1"/>
          <p:nvPr/>
        </p:nvSpPr>
        <p:spPr>
          <a:xfrm>
            <a:off x="7156003" y="4015081"/>
            <a:ext cx="16791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What we need to calculate F</a:t>
            </a:r>
            <a:r>
              <a:rPr lang="en-US" baseline="-25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net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3B6E3B7E-424C-4E3E-A78F-AF007AC425E6}"/>
              </a:ext>
            </a:extLst>
          </p:cNvPr>
          <p:cNvGrpSpPr/>
          <p:nvPr/>
        </p:nvGrpSpPr>
        <p:grpSpPr>
          <a:xfrm>
            <a:off x="7232073" y="4661412"/>
            <a:ext cx="1529542" cy="1474771"/>
            <a:chOff x="7232073" y="4661412"/>
            <a:chExt cx="1529542" cy="1474771"/>
          </a:xfrm>
        </p:grpSpPr>
        <p:sp>
          <p:nvSpPr>
            <p:cNvPr id="21" name="Rounded Rectangle 19">
              <a:extLst>
                <a:ext uri="{FF2B5EF4-FFF2-40B4-BE49-F238E27FC236}">
                  <a16:creationId xmlns:a16="http://schemas.microsoft.com/office/drawing/2014/main" id="{E9EE363A-33F5-4828-9001-0F0B29201EF7}"/>
                </a:ext>
              </a:extLst>
            </p:cNvPr>
            <p:cNvSpPr/>
            <p:nvPr/>
          </p:nvSpPr>
          <p:spPr>
            <a:xfrm rot="19572072">
              <a:off x="7524543" y="5128559"/>
              <a:ext cx="968188" cy="537882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81DA46CC-FE55-4C33-9D85-0009AFE4AC8F}"/>
                </a:ext>
              </a:extLst>
            </p:cNvPr>
            <p:cNvCxnSpPr/>
            <p:nvPr/>
          </p:nvCxnSpPr>
          <p:spPr>
            <a:xfrm flipH="1" flipV="1">
              <a:off x="7604445" y="4780970"/>
              <a:ext cx="402336" cy="612648"/>
            </a:xfrm>
            <a:prstGeom prst="straightConnector1">
              <a:avLst/>
            </a:prstGeom>
            <a:ln w="57150">
              <a:solidFill>
                <a:srgbClr val="FF660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77B15A0D-0C44-4AD7-AF5B-0F112637DEF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417135" y="5405276"/>
              <a:ext cx="578454" cy="389221"/>
            </a:xfrm>
            <a:prstGeom prst="straightConnector1">
              <a:avLst/>
            </a:prstGeom>
            <a:ln w="57150">
              <a:solidFill>
                <a:srgbClr val="0070C0"/>
              </a:solidFill>
              <a:headEnd type="triangl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43D47AF4-855B-4F34-9994-03C7A1D01A8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004353" y="5064434"/>
              <a:ext cx="539392" cy="340842"/>
            </a:xfrm>
            <a:prstGeom prst="straightConnector1">
              <a:avLst/>
            </a:prstGeom>
            <a:ln w="57150">
              <a:solidFill>
                <a:srgbClr val="7030A0"/>
              </a:solidFill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57204A4F-40A7-4E63-942A-B3675732D293}"/>
                </a:ext>
              </a:extLst>
            </p:cNvPr>
            <p:cNvCxnSpPr/>
            <p:nvPr/>
          </p:nvCxnSpPr>
          <p:spPr>
            <a:xfrm flipH="1" flipV="1">
              <a:off x="8004906" y="5386565"/>
              <a:ext cx="401726" cy="613787"/>
            </a:xfrm>
            <a:prstGeom prst="straightConnector1">
              <a:avLst/>
            </a:prstGeom>
            <a:ln w="57150">
              <a:solidFill>
                <a:srgbClr val="FF0066"/>
              </a:solidFill>
              <a:headEnd type="triangl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02235F02-3132-4265-8628-A2051EE13AB1}"/>
                </a:ext>
              </a:extLst>
            </p:cNvPr>
            <p:cNvSpPr/>
            <p:nvPr/>
          </p:nvSpPr>
          <p:spPr>
            <a:xfrm>
              <a:off x="7940988" y="5332015"/>
              <a:ext cx="135297" cy="130969"/>
            </a:xfrm>
            <a:prstGeom prst="ellipse">
              <a:avLst/>
            </a:prstGeom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B85CB0C2-293E-4D21-95CE-1203A282D473}"/>
                </a:ext>
              </a:extLst>
            </p:cNvPr>
            <p:cNvSpPr/>
            <p:nvPr/>
          </p:nvSpPr>
          <p:spPr>
            <a:xfrm>
              <a:off x="7232073" y="4661412"/>
              <a:ext cx="1529542" cy="1474771"/>
            </a:xfrm>
            <a:prstGeom prst="rect">
              <a:avLst/>
            </a:pr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9147831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ight Triangle 50"/>
          <p:cNvSpPr/>
          <p:nvPr/>
        </p:nvSpPr>
        <p:spPr>
          <a:xfrm flipH="1">
            <a:off x="516736" y="3162516"/>
            <a:ext cx="4227682" cy="2833692"/>
          </a:xfrm>
          <a:prstGeom prst="rtTriangl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Components of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en-US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Rounded Rectangle 51"/>
          <p:cNvSpPr/>
          <p:nvPr/>
        </p:nvSpPr>
        <p:spPr>
          <a:xfrm rot="19572072">
            <a:off x="1878492" y="3667484"/>
            <a:ext cx="1505663" cy="82137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Arc 41"/>
          <p:cNvSpPr/>
          <p:nvPr/>
        </p:nvSpPr>
        <p:spPr>
          <a:xfrm rot="16200000">
            <a:off x="137561" y="5478741"/>
            <a:ext cx="1078442" cy="1015974"/>
          </a:xfrm>
          <a:prstGeom prst="arc">
            <a:avLst>
              <a:gd name="adj1" fmla="val 2973509"/>
              <a:gd name="adj2" fmla="val 5412581"/>
            </a:avLst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129492" y="5476497"/>
            <a:ext cx="3994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dirty="0">
                <a:solidFill>
                  <a:schemeClr val="bg1"/>
                </a:solidFill>
                <a:latin typeface="+mj-lt"/>
              </a:rPr>
              <a:t>θ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 flipH="1" flipV="1">
            <a:off x="2639565" y="4057180"/>
            <a:ext cx="864512" cy="1164876"/>
          </a:xfrm>
          <a:prstGeom prst="straightConnector1">
            <a:avLst/>
          </a:prstGeom>
          <a:ln w="57150">
            <a:solidFill>
              <a:srgbClr val="FF0066"/>
            </a:solidFill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 flipV="1">
            <a:off x="2642809" y="4071285"/>
            <a:ext cx="18855" cy="1722266"/>
          </a:xfrm>
          <a:prstGeom prst="straightConnector1">
            <a:avLst/>
          </a:prstGeom>
          <a:ln w="57150">
            <a:solidFill>
              <a:srgbClr val="002060"/>
            </a:solidFill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V="1">
            <a:off x="1775058" y="4057180"/>
            <a:ext cx="842413" cy="586490"/>
          </a:xfrm>
          <a:prstGeom prst="straightConnector1">
            <a:avLst/>
          </a:prstGeom>
          <a:ln w="57150">
            <a:solidFill>
              <a:srgbClr val="0070C0"/>
            </a:solidFill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0" name="Rectangle 69"/>
          <p:cNvSpPr/>
          <p:nvPr/>
        </p:nvSpPr>
        <p:spPr>
          <a:xfrm rot="19470308">
            <a:off x="8377572" y="4749120"/>
            <a:ext cx="228600" cy="2286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1" name="Group 80">
            <a:extLst>
              <a:ext uri="{FF2B5EF4-FFF2-40B4-BE49-F238E27FC236}">
                <a16:creationId xmlns:a16="http://schemas.microsoft.com/office/drawing/2014/main" id="{523AFB7C-2211-48A2-BD86-D43278348753}"/>
              </a:ext>
            </a:extLst>
          </p:cNvPr>
          <p:cNvGrpSpPr/>
          <p:nvPr/>
        </p:nvGrpSpPr>
        <p:grpSpPr>
          <a:xfrm>
            <a:off x="7436154" y="3430076"/>
            <a:ext cx="841787" cy="1274542"/>
            <a:chOff x="7033851" y="3305444"/>
            <a:chExt cx="841787" cy="1274542"/>
          </a:xfrm>
        </p:grpSpPr>
        <p:sp>
          <p:nvSpPr>
            <p:cNvPr id="66" name="Arc 65"/>
            <p:cNvSpPr/>
            <p:nvPr/>
          </p:nvSpPr>
          <p:spPr>
            <a:xfrm rot="16200000">
              <a:off x="7028355" y="3310940"/>
              <a:ext cx="852780" cy="841787"/>
            </a:xfrm>
            <a:prstGeom prst="arc">
              <a:avLst>
                <a:gd name="adj1" fmla="val 8339832"/>
                <a:gd name="adj2" fmla="val 10823252"/>
              </a:avLst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7451019" y="4056766"/>
              <a:ext cx="37221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2800" dirty="0">
                  <a:solidFill>
                    <a:srgbClr val="002060"/>
                  </a:solidFill>
                  <a:latin typeface="+mj-lt"/>
                  <a:ea typeface="Ebrima" panose="02000000000000000000" pitchFamily="2" charset="0"/>
                  <a:cs typeface="Ebrima" panose="02000000000000000000" pitchFamily="2" charset="0"/>
                </a:rPr>
                <a:t>θ</a:t>
              </a:r>
              <a:endParaRPr lang="en-US" sz="1400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</p:grpSp>
      <p:sp>
        <p:nvSpPr>
          <p:cNvPr id="75" name="TextBox 74"/>
          <p:cNvSpPr txBox="1"/>
          <p:nvPr/>
        </p:nvSpPr>
        <p:spPr>
          <a:xfrm>
            <a:off x="7272858" y="4202801"/>
            <a:ext cx="5677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</a:t>
            </a:r>
            <a:r>
              <a:rPr lang="en-US" sz="3200" b="1" baseline="-25000" dirty="0" err="1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g</a:t>
            </a:r>
            <a:endParaRPr lang="en-US" sz="2400" b="1" dirty="0">
              <a:solidFill>
                <a:srgbClr val="00206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8277942" y="5058944"/>
            <a:ext cx="5229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</a:t>
            </a:r>
            <a:r>
              <a:rPr lang="en-US" sz="3200" b="1" baseline="-25000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∥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8184905" y="3769080"/>
            <a:ext cx="5757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66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</a:t>
            </a:r>
            <a:r>
              <a:rPr lang="en-US" sz="3200" b="1" baseline="-25000" dirty="0">
                <a:solidFill>
                  <a:srgbClr val="FF0066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⊥</a:t>
            </a:r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>
          <a:xfrm>
            <a:off x="360608" y="1531726"/>
            <a:ext cx="8440492" cy="914533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800" dirty="0"/>
              <a:t>We try to choose our axes so that we are only looking at forces that are parallel and perpendicular to the motion.</a:t>
            </a:r>
            <a:endParaRPr lang="en-US" alt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" name="Rectangle 3"/>
          <p:cNvSpPr txBox="1">
            <a:spLocks noChangeArrowheads="1"/>
          </p:cNvSpPr>
          <p:nvPr/>
        </p:nvSpPr>
        <p:spPr>
          <a:xfrm>
            <a:off x="360608" y="2446259"/>
            <a:ext cx="8488203" cy="845043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dirty="0">
                <a:solidFill>
                  <a:srgbClr val="002060"/>
                </a:solidFill>
                <a:latin typeface="+mj-lt"/>
              </a:rPr>
              <a:t>This means that we need to break </a:t>
            </a:r>
            <a:r>
              <a:rPr lang="en-US" altLang="en-US" sz="2400" dirty="0" err="1">
                <a:solidFill>
                  <a:srgbClr val="002060"/>
                </a:solidFill>
                <a:latin typeface="+mj-lt"/>
              </a:rPr>
              <a:t>F</a:t>
            </a:r>
            <a:r>
              <a:rPr lang="en-US" altLang="en-US" sz="2400" baseline="-25000" dirty="0" err="1">
                <a:solidFill>
                  <a:srgbClr val="002060"/>
                </a:solidFill>
                <a:latin typeface="+mj-lt"/>
              </a:rPr>
              <a:t>g</a:t>
            </a:r>
            <a:r>
              <a:rPr lang="en-US" altLang="en-US" sz="2400" dirty="0">
                <a:solidFill>
                  <a:srgbClr val="002060"/>
                </a:solidFill>
                <a:latin typeface="+mj-lt"/>
              </a:rPr>
              <a:t> down into components! </a:t>
            </a:r>
            <a:r>
              <a:rPr lang="en-US" altLang="en-US" sz="2400" dirty="0">
                <a:solidFill>
                  <a:srgbClr val="002060"/>
                </a:solidFill>
                <a:latin typeface="+mj-lt"/>
                <a:sym typeface="Wingdings" panose="05000000000000000000" pitchFamily="2" charset="2"/>
              </a:rPr>
              <a:t></a:t>
            </a:r>
            <a:endParaRPr lang="en-US" altLang="en-US" sz="24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AC1848E-FCEE-4A3A-9CDD-A6D866618DCA}"/>
              </a:ext>
            </a:extLst>
          </p:cNvPr>
          <p:cNvSpPr txBox="1"/>
          <p:nvPr/>
        </p:nvSpPr>
        <p:spPr>
          <a:xfrm>
            <a:off x="1259303" y="4319757"/>
            <a:ext cx="5229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</a:t>
            </a:r>
            <a:r>
              <a:rPr lang="en-US" sz="3200" b="1" baseline="-25000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∥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72B4415-1074-4AB5-8089-50257072A3AD}"/>
              </a:ext>
            </a:extLst>
          </p:cNvPr>
          <p:cNvSpPr txBox="1"/>
          <p:nvPr/>
        </p:nvSpPr>
        <p:spPr>
          <a:xfrm>
            <a:off x="3440328" y="5124955"/>
            <a:ext cx="5757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66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</a:t>
            </a:r>
            <a:r>
              <a:rPr lang="en-US" sz="3200" b="1" baseline="-25000" dirty="0">
                <a:solidFill>
                  <a:srgbClr val="FF0066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⊥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C90524F-6EE1-4471-B316-950C6CE6327F}"/>
              </a:ext>
            </a:extLst>
          </p:cNvPr>
          <p:cNvSpPr txBox="1"/>
          <p:nvPr/>
        </p:nvSpPr>
        <p:spPr>
          <a:xfrm>
            <a:off x="2057115" y="5358423"/>
            <a:ext cx="5677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</a:t>
            </a:r>
            <a:r>
              <a:rPr lang="en-US" sz="3200" b="1" baseline="-25000" dirty="0" err="1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g</a:t>
            </a:r>
            <a:endParaRPr lang="en-US" sz="2400" b="1" dirty="0">
              <a:solidFill>
                <a:srgbClr val="00206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E4C37D17-E487-4DA4-91AA-3026778194E3}"/>
              </a:ext>
            </a:extLst>
          </p:cNvPr>
          <p:cNvGrpSpPr/>
          <p:nvPr/>
        </p:nvGrpSpPr>
        <p:grpSpPr>
          <a:xfrm>
            <a:off x="2106069" y="3607409"/>
            <a:ext cx="1078442" cy="1543205"/>
            <a:chOff x="2106069" y="3607409"/>
            <a:chExt cx="1078442" cy="1543205"/>
          </a:xfrm>
        </p:grpSpPr>
        <p:sp>
          <p:nvSpPr>
            <p:cNvPr id="30" name="Arc 29">
              <a:extLst>
                <a:ext uri="{FF2B5EF4-FFF2-40B4-BE49-F238E27FC236}">
                  <a16:creationId xmlns:a16="http://schemas.microsoft.com/office/drawing/2014/main" id="{83089BF7-98B4-4BD8-A7A6-6DF75ADAC206}"/>
                </a:ext>
              </a:extLst>
            </p:cNvPr>
            <p:cNvSpPr/>
            <p:nvPr/>
          </p:nvSpPr>
          <p:spPr>
            <a:xfrm>
              <a:off x="2106069" y="3607409"/>
              <a:ext cx="1078442" cy="1015974"/>
            </a:xfrm>
            <a:prstGeom prst="arc">
              <a:avLst>
                <a:gd name="adj1" fmla="val 2973509"/>
                <a:gd name="adj2" fmla="val 5412581"/>
              </a:avLst>
            </a:prstGeom>
            <a:ln w="381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505457A9-D1FF-47DE-9051-33744A4BEE4A}"/>
                </a:ext>
              </a:extLst>
            </p:cNvPr>
            <p:cNvSpPr/>
            <p:nvPr/>
          </p:nvSpPr>
          <p:spPr>
            <a:xfrm>
              <a:off x="2702761" y="4565839"/>
              <a:ext cx="399468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3200" dirty="0">
                  <a:solidFill>
                    <a:schemeClr val="bg1"/>
                  </a:solidFill>
                  <a:latin typeface="+mj-lt"/>
                </a:rPr>
                <a:t>θ</a:t>
              </a:r>
              <a:endParaRPr lang="en-US" sz="1400" dirty="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7F521612-068B-4E1A-A6B0-2C5CF1D86DF2}"/>
              </a:ext>
            </a:extLst>
          </p:cNvPr>
          <p:cNvSpPr txBox="1"/>
          <p:nvPr/>
        </p:nvSpPr>
        <p:spPr>
          <a:xfrm>
            <a:off x="5012472" y="3512924"/>
            <a:ext cx="16417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</a:t>
            </a:r>
            <a:r>
              <a:rPr lang="en-US" sz="2400" baseline="-25000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∥</a:t>
            </a:r>
            <a:r>
              <a:rPr lang="en-US" sz="2400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= </a:t>
            </a:r>
            <a:r>
              <a:rPr lang="en-US" sz="2400" dirty="0" err="1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</a:t>
            </a:r>
            <a:r>
              <a:rPr lang="en-US" sz="2400" baseline="-25000" dirty="0" err="1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g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sin</a:t>
            </a:r>
            <a:r>
              <a:rPr lang="el-GR" sz="2400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θ</a:t>
            </a:r>
            <a:endParaRPr lang="en-US" sz="2400" baseline="-25000" dirty="0">
              <a:solidFill>
                <a:srgbClr val="00206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ADEA130-785C-4EDE-951D-2B4934818E3A}"/>
              </a:ext>
            </a:extLst>
          </p:cNvPr>
          <p:cNvSpPr txBox="1"/>
          <p:nvPr/>
        </p:nvSpPr>
        <p:spPr>
          <a:xfrm>
            <a:off x="5043455" y="5404328"/>
            <a:ext cx="17572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66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</a:t>
            </a:r>
            <a:r>
              <a:rPr lang="en-US" sz="2400" baseline="-25000" dirty="0">
                <a:solidFill>
                  <a:srgbClr val="FF0066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⊥</a:t>
            </a:r>
            <a:r>
              <a:rPr lang="en-US" sz="2400" dirty="0">
                <a:solidFill>
                  <a:srgbClr val="FF0066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= </a:t>
            </a:r>
            <a:r>
              <a:rPr lang="en-US" sz="2400" dirty="0" err="1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</a:t>
            </a:r>
            <a:r>
              <a:rPr lang="en-US" sz="2400" baseline="-25000" dirty="0" err="1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g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cos</a:t>
            </a:r>
            <a:r>
              <a:rPr lang="el-GR" sz="2400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θ</a:t>
            </a:r>
            <a:endParaRPr lang="en-US" sz="2400" baseline="-25000" dirty="0">
              <a:solidFill>
                <a:srgbClr val="00206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6C36A7CF-1AF8-46AA-A891-7F2D59E0842F}"/>
              </a:ext>
            </a:extLst>
          </p:cNvPr>
          <p:cNvCxnSpPr/>
          <p:nvPr/>
        </p:nvCxnSpPr>
        <p:spPr>
          <a:xfrm flipV="1">
            <a:off x="1774203" y="4059982"/>
            <a:ext cx="842413" cy="586490"/>
          </a:xfrm>
          <a:prstGeom prst="straightConnector1">
            <a:avLst/>
          </a:prstGeom>
          <a:ln w="57150">
            <a:solidFill>
              <a:srgbClr val="0070C0"/>
            </a:solidFill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F7422C6B-905B-4B1C-9225-A7C4A3118B10}"/>
              </a:ext>
            </a:extLst>
          </p:cNvPr>
          <p:cNvCxnSpPr>
            <a:cxnSpLocks/>
          </p:cNvCxnSpPr>
          <p:nvPr/>
        </p:nvCxnSpPr>
        <p:spPr>
          <a:xfrm flipH="1" flipV="1">
            <a:off x="2633600" y="4057180"/>
            <a:ext cx="864512" cy="1164876"/>
          </a:xfrm>
          <a:prstGeom prst="straightConnector1">
            <a:avLst/>
          </a:prstGeom>
          <a:ln w="57150">
            <a:solidFill>
              <a:srgbClr val="FF0066"/>
            </a:solidFill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E6A0265A-957D-4D67-96AD-B114257E501F}"/>
              </a:ext>
            </a:extLst>
          </p:cNvPr>
          <p:cNvCxnSpPr/>
          <p:nvPr/>
        </p:nvCxnSpPr>
        <p:spPr>
          <a:xfrm flipH="1" flipV="1">
            <a:off x="2642808" y="4066549"/>
            <a:ext cx="18855" cy="1722266"/>
          </a:xfrm>
          <a:prstGeom prst="straightConnector1">
            <a:avLst/>
          </a:prstGeom>
          <a:ln w="57150">
            <a:solidFill>
              <a:srgbClr val="002060"/>
            </a:solidFill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Oval 52"/>
          <p:cNvSpPr/>
          <p:nvPr/>
        </p:nvSpPr>
        <p:spPr>
          <a:xfrm>
            <a:off x="2526120" y="3964919"/>
            <a:ext cx="210405" cy="199996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D354E318-875E-4A8E-8DA7-550A92B51F89}"/>
              </a:ext>
            </a:extLst>
          </p:cNvPr>
          <p:cNvSpPr txBox="1"/>
          <p:nvPr/>
        </p:nvSpPr>
        <p:spPr>
          <a:xfrm>
            <a:off x="5017531" y="2978733"/>
            <a:ext cx="20168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sin</a:t>
            </a:r>
            <a:r>
              <a:rPr lang="el-GR" sz="2400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θ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=</a:t>
            </a:r>
            <a:r>
              <a:rPr lang="en-US" sz="2400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F</a:t>
            </a:r>
            <a:r>
              <a:rPr lang="en-US" sz="2400" baseline="-25000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∥</a:t>
            </a:r>
            <a:r>
              <a:rPr lang="en-US" sz="2400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/ </a:t>
            </a:r>
            <a:r>
              <a:rPr lang="en-US" sz="2400" dirty="0" err="1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</a:t>
            </a:r>
            <a:r>
              <a:rPr lang="en-US" sz="2400" baseline="-25000" dirty="0" err="1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g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endParaRPr lang="en-US" sz="2400" baseline="-25000" dirty="0">
              <a:solidFill>
                <a:srgbClr val="00206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B21B1798-52B9-42D9-BA7A-F41F175DAC42}"/>
              </a:ext>
            </a:extLst>
          </p:cNvPr>
          <p:cNvSpPr txBox="1"/>
          <p:nvPr/>
        </p:nvSpPr>
        <p:spPr>
          <a:xfrm>
            <a:off x="5012472" y="4942663"/>
            <a:ext cx="21034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cos</a:t>
            </a:r>
            <a:r>
              <a:rPr lang="el-GR" sz="2400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θ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=</a:t>
            </a:r>
            <a:r>
              <a:rPr lang="en-US" sz="2400" dirty="0">
                <a:solidFill>
                  <a:srgbClr val="FF0066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F</a:t>
            </a:r>
            <a:r>
              <a:rPr lang="en-US" sz="2400" baseline="-25000" dirty="0">
                <a:solidFill>
                  <a:srgbClr val="FF0066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⊥</a:t>
            </a:r>
            <a:r>
              <a:rPr lang="en-US" sz="2400" dirty="0">
                <a:solidFill>
                  <a:srgbClr val="FF0066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/ </a:t>
            </a:r>
            <a:r>
              <a:rPr lang="en-US" sz="2400" dirty="0" err="1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</a:t>
            </a:r>
            <a:r>
              <a:rPr lang="en-US" sz="2400" baseline="-25000" dirty="0" err="1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g</a:t>
            </a:r>
            <a:r>
              <a:rPr lang="en-US" sz="2400" baseline="-25000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</a:p>
        </p:txBody>
      </p:sp>
      <p:sp>
        <p:nvSpPr>
          <p:cNvPr id="59" name="Oval 58"/>
          <p:cNvSpPr/>
          <p:nvPr/>
        </p:nvSpPr>
        <p:spPr>
          <a:xfrm>
            <a:off x="7704208" y="3621866"/>
            <a:ext cx="210405" cy="199996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80593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2.22222E-6 L 0.6625 0.11621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25" y="5810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1.11111E-6 L 0.56684 -0.04954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333" y="-2477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48148E-6 L 0.5658 -0.04954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281" y="-24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  <p:bldP spid="75" grpId="0"/>
      <p:bldP spid="76" grpId="0"/>
      <p:bldP spid="77" grpId="0"/>
      <p:bldP spid="25" grpId="0"/>
      <p:bldP spid="26" grpId="0"/>
      <p:bldP spid="27" grpId="0"/>
      <p:bldP spid="31" grpId="0"/>
      <p:bldP spid="32" grpId="0"/>
      <p:bldP spid="83" grpId="0"/>
      <p:bldP spid="84" grpId="0"/>
      <p:bldP spid="5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ight Triangle 50"/>
          <p:cNvSpPr/>
          <p:nvPr/>
        </p:nvSpPr>
        <p:spPr>
          <a:xfrm flipH="1">
            <a:off x="516736" y="3162516"/>
            <a:ext cx="4227682" cy="2833692"/>
          </a:xfrm>
          <a:prstGeom prst="rtTriangl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Components of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en-US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Rounded Rectangle 51"/>
          <p:cNvSpPr/>
          <p:nvPr/>
        </p:nvSpPr>
        <p:spPr>
          <a:xfrm rot="19572072">
            <a:off x="1878492" y="3667484"/>
            <a:ext cx="1505663" cy="82137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Arc 41"/>
          <p:cNvSpPr/>
          <p:nvPr/>
        </p:nvSpPr>
        <p:spPr>
          <a:xfrm rot="16200000">
            <a:off x="137561" y="5478741"/>
            <a:ext cx="1078442" cy="1015974"/>
          </a:xfrm>
          <a:prstGeom prst="arc">
            <a:avLst>
              <a:gd name="adj1" fmla="val 2973509"/>
              <a:gd name="adj2" fmla="val 5412581"/>
            </a:avLst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129492" y="5476497"/>
            <a:ext cx="3994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dirty="0">
                <a:solidFill>
                  <a:schemeClr val="bg1"/>
                </a:solidFill>
                <a:latin typeface="+mj-lt"/>
              </a:rPr>
              <a:t>θ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 flipH="1" flipV="1">
            <a:off x="2639565" y="4057180"/>
            <a:ext cx="864512" cy="1164876"/>
          </a:xfrm>
          <a:prstGeom prst="straightConnector1">
            <a:avLst/>
          </a:prstGeom>
          <a:ln w="57150">
            <a:solidFill>
              <a:srgbClr val="FF0066"/>
            </a:solidFill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 flipV="1">
            <a:off x="2642809" y="4071285"/>
            <a:ext cx="18855" cy="1722266"/>
          </a:xfrm>
          <a:prstGeom prst="straightConnector1">
            <a:avLst/>
          </a:prstGeom>
          <a:ln w="57150">
            <a:solidFill>
              <a:srgbClr val="002060"/>
            </a:solidFill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V="1">
            <a:off x="1775058" y="4057180"/>
            <a:ext cx="842413" cy="586490"/>
          </a:xfrm>
          <a:prstGeom prst="straightConnector1">
            <a:avLst/>
          </a:prstGeom>
          <a:ln w="57150">
            <a:solidFill>
              <a:srgbClr val="0070C0"/>
            </a:solidFill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0" name="Rectangle 69"/>
          <p:cNvSpPr/>
          <p:nvPr/>
        </p:nvSpPr>
        <p:spPr>
          <a:xfrm rot="19470308">
            <a:off x="8377572" y="4749120"/>
            <a:ext cx="228600" cy="2286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1" name="Straight Arrow Connector 70"/>
          <p:cNvCxnSpPr/>
          <p:nvPr/>
        </p:nvCxnSpPr>
        <p:spPr>
          <a:xfrm flipH="1" flipV="1">
            <a:off x="7817653" y="3714127"/>
            <a:ext cx="864512" cy="1164876"/>
          </a:xfrm>
          <a:prstGeom prst="straightConnector1">
            <a:avLst/>
          </a:prstGeom>
          <a:ln w="57150">
            <a:solidFill>
              <a:srgbClr val="FF0066"/>
            </a:solidFill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flipH="1" flipV="1">
            <a:off x="7820897" y="3728232"/>
            <a:ext cx="18855" cy="1722266"/>
          </a:xfrm>
          <a:prstGeom prst="straightConnector1">
            <a:avLst/>
          </a:prstGeom>
          <a:ln w="57150">
            <a:solidFill>
              <a:srgbClr val="002060"/>
            </a:solidFill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V="1">
            <a:off x="7839752" y="4856895"/>
            <a:ext cx="842413" cy="586490"/>
          </a:xfrm>
          <a:prstGeom prst="straightConnector1">
            <a:avLst/>
          </a:prstGeom>
          <a:ln w="57150">
            <a:solidFill>
              <a:srgbClr val="0070C0"/>
            </a:solidFill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81" name="Group 80">
            <a:extLst>
              <a:ext uri="{FF2B5EF4-FFF2-40B4-BE49-F238E27FC236}">
                <a16:creationId xmlns:a16="http://schemas.microsoft.com/office/drawing/2014/main" id="{523AFB7C-2211-48A2-BD86-D43278348753}"/>
              </a:ext>
            </a:extLst>
          </p:cNvPr>
          <p:cNvGrpSpPr/>
          <p:nvPr/>
        </p:nvGrpSpPr>
        <p:grpSpPr>
          <a:xfrm>
            <a:off x="7436154" y="3430076"/>
            <a:ext cx="841787" cy="1274542"/>
            <a:chOff x="7033851" y="3305444"/>
            <a:chExt cx="841787" cy="1274542"/>
          </a:xfrm>
        </p:grpSpPr>
        <p:sp>
          <p:nvSpPr>
            <p:cNvPr id="66" name="Arc 65"/>
            <p:cNvSpPr/>
            <p:nvPr/>
          </p:nvSpPr>
          <p:spPr>
            <a:xfrm rot="16200000">
              <a:off x="7028355" y="3310940"/>
              <a:ext cx="852780" cy="841787"/>
            </a:xfrm>
            <a:prstGeom prst="arc">
              <a:avLst>
                <a:gd name="adj1" fmla="val 8339832"/>
                <a:gd name="adj2" fmla="val 10823252"/>
              </a:avLst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7451019" y="4056766"/>
              <a:ext cx="37221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2800" dirty="0">
                  <a:solidFill>
                    <a:srgbClr val="002060"/>
                  </a:solidFill>
                  <a:latin typeface="+mj-lt"/>
                  <a:ea typeface="Ebrima" panose="02000000000000000000" pitchFamily="2" charset="0"/>
                  <a:cs typeface="Ebrima" panose="02000000000000000000" pitchFamily="2" charset="0"/>
                </a:rPr>
                <a:t>θ</a:t>
              </a:r>
              <a:endParaRPr lang="en-US" sz="1400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</p:grpSp>
      <p:sp>
        <p:nvSpPr>
          <p:cNvPr id="75" name="TextBox 74"/>
          <p:cNvSpPr txBox="1"/>
          <p:nvPr/>
        </p:nvSpPr>
        <p:spPr>
          <a:xfrm>
            <a:off x="7272858" y="4202801"/>
            <a:ext cx="5677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</a:t>
            </a:r>
            <a:r>
              <a:rPr lang="en-US" sz="3200" b="1" baseline="-25000" dirty="0" err="1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g</a:t>
            </a:r>
            <a:endParaRPr lang="en-US" sz="2400" b="1" dirty="0">
              <a:solidFill>
                <a:srgbClr val="00206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8277942" y="5058944"/>
            <a:ext cx="5229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</a:t>
            </a:r>
            <a:r>
              <a:rPr lang="en-US" sz="3200" b="1" baseline="-25000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∥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8184905" y="3769080"/>
            <a:ext cx="5757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66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</a:t>
            </a:r>
            <a:r>
              <a:rPr lang="en-US" sz="3200" b="1" baseline="-25000" dirty="0">
                <a:solidFill>
                  <a:srgbClr val="FF0066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⊥</a:t>
            </a:r>
          </a:p>
        </p:txBody>
      </p:sp>
      <p:sp>
        <p:nvSpPr>
          <p:cNvPr id="59" name="Oval 58"/>
          <p:cNvSpPr/>
          <p:nvPr/>
        </p:nvSpPr>
        <p:spPr>
          <a:xfrm>
            <a:off x="7704208" y="3621866"/>
            <a:ext cx="210405" cy="199996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>
          <a:xfrm>
            <a:off x="360608" y="1531726"/>
            <a:ext cx="8440492" cy="914533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800" dirty="0"/>
              <a:t>We try to choose our axes so that we are only looking at forces that are parallel and perpendicular to the motion.</a:t>
            </a:r>
            <a:endParaRPr lang="en-US" alt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" name="Rectangle 3"/>
          <p:cNvSpPr txBox="1">
            <a:spLocks noChangeArrowheads="1"/>
          </p:cNvSpPr>
          <p:nvPr/>
        </p:nvSpPr>
        <p:spPr>
          <a:xfrm>
            <a:off x="360608" y="2446259"/>
            <a:ext cx="8488203" cy="845043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dirty="0">
                <a:solidFill>
                  <a:srgbClr val="002060"/>
                </a:solidFill>
                <a:latin typeface="+mj-lt"/>
              </a:rPr>
              <a:t>This means that we need to break </a:t>
            </a:r>
            <a:r>
              <a:rPr lang="en-US" altLang="en-US" sz="2400" dirty="0" err="1">
                <a:solidFill>
                  <a:srgbClr val="002060"/>
                </a:solidFill>
                <a:latin typeface="+mj-lt"/>
              </a:rPr>
              <a:t>F</a:t>
            </a:r>
            <a:r>
              <a:rPr lang="en-US" altLang="en-US" sz="2400" baseline="-25000" dirty="0" err="1">
                <a:solidFill>
                  <a:srgbClr val="002060"/>
                </a:solidFill>
                <a:latin typeface="+mj-lt"/>
              </a:rPr>
              <a:t>g</a:t>
            </a:r>
            <a:r>
              <a:rPr lang="en-US" altLang="en-US" sz="2400" dirty="0">
                <a:solidFill>
                  <a:srgbClr val="002060"/>
                </a:solidFill>
                <a:latin typeface="+mj-lt"/>
              </a:rPr>
              <a:t> down into components! </a:t>
            </a:r>
            <a:r>
              <a:rPr lang="en-US" altLang="en-US" sz="2400" dirty="0">
                <a:solidFill>
                  <a:srgbClr val="002060"/>
                </a:solidFill>
                <a:latin typeface="+mj-lt"/>
                <a:sym typeface="Wingdings" panose="05000000000000000000" pitchFamily="2" charset="2"/>
              </a:rPr>
              <a:t></a:t>
            </a:r>
            <a:endParaRPr lang="en-US" altLang="en-US" sz="24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AC1848E-FCEE-4A3A-9CDD-A6D866618DCA}"/>
              </a:ext>
            </a:extLst>
          </p:cNvPr>
          <p:cNvSpPr txBox="1"/>
          <p:nvPr/>
        </p:nvSpPr>
        <p:spPr>
          <a:xfrm>
            <a:off x="1259303" y="4319757"/>
            <a:ext cx="5229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</a:t>
            </a:r>
            <a:r>
              <a:rPr lang="en-US" sz="3200" b="1" baseline="-25000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∥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72B4415-1074-4AB5-8089-50257072A3AD}"/>
              </a:ext>
            </a:extLst>
          </p:cNvPr>
          <p:cNvSpPr txBox="1"/>
          <p:nvPr/>
        </p:nvSpPr>
        <p:spPr>
          <a:xfrm>
            <a:off x="3440328" y="5124955"/>
            <a:ext cx="5757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66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</a:t>
            </a:r>
            <a:r>
              <a:rPr lang="en-US" sz="3200" b="1" baseline="-25000" dirty="0">
                <a:solidFill>
                  <a:srgbClr val="FF0066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⊥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C90524F-6EE1-4471-B316-950C6CE6327F}"/>
              </a:ext>
            </a:extLst>
          </p:cNvPr>
          <p:cNvSpPr txBox="1"/>
          <p:nvPr/>
        </p:nvSpPr>
        <p:spPr>
          <a:xfrm>
            <a:off x="2057115" y="5358423"/>
            <a:ext cx="5677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</a:t>
            </a:r>
            <a:r>
              <a:rPr lang="en-US" sz="3200" b="1" baseline="-25000" dirty="0" err="1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g</a:t>
            </a:r>
            <a:endParaRPr lang="en-US" sz="2400" b="1" dirty="0">
              <a:solidFill>
                <a:srgbClr val="00206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E4C37D17-E487-4DA4-91AA-3026778194E3}"/>
              </a:ext>
            </a:extLst>
          </p:cNvPr>
          <p:cNvGrpSpPr/>
          <p:nvPr/>
        </p:nvGrpSpPr>
        <p:grpSpPr>
          <a:xfrm>
            <a:off x="2106069" y="3607409"/>
            <a:ext cx="1078442" cy="1543205"/>
            <a:chOff x="2106069" y="3607409"/>
            <a:chExt cx="1078442" cy="1543205"/>
          </a:xfrm>
        </p:grpSpPr>
        <p:sp>
          <p:nvSpPr>
            <p:cNvPr id="30" name="Arc 29">
              <a:extLst>
                <a:ext uri="{FF2B5EF4-FFF2-40B4-BE49-F238E27FC236}">
                  <a16:creationId xmlns:a16="http://schemas.microsoft.com/office/drawing/2014/main" id="{83089BF7-98B4-4BD8-A7A6-6DF75ADAC206}"/>
                </a:ext>
              </a:extLst>
            </p:cNvPr>
            <p:cNvSpPr/>
            <p:nvPr/>
          </p:nvSpPr>
          <p:spPr>
            <a:xfrm>
              <a:off x="2106069" y="3607409"/>
              <a:ext cx="1078442" cy="1015974"/>
            </a:xfrm>
            <a:prstGeom prst="arc">
              <a:avLst>
                <a:gd name="adj1" fmla="val 2973509"/>
                <a:gd name="adj2" fmla="val 5412581"/>
              </a:avLst>
            </a:prstGeom>
            <a:ln w="381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505457A9-D1FF-47DE-9051-33744A4BEE4A}"/>
                </a:ext>
              </a:extLst>
            </p:cNvPr>
            <p:cNvSpPr/>
            <p:nvPr/>
          </p:nvSpPr>
          <p:spPr>
            <a:xfrm>
              <a:off x="2702761" y="4565839"/>
              <a:ext cx="399468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3200" dirty="0">
                  <a:solidFill>
                    <a:schemeClr val="bg1"/>
                  </a:solidFill>
                  <a:latin typeface="+mj-lt"/>
                </a:rPr>
                <a:t>θ</a:t>
              </a:r>
              <a:endParaRPr lang="en-US" sz="1400" dirty="0">
                <a:solidFill>
                  <a:schemeClr val="bg1"/>
                </a:solidFill>
                <a:latin typeface="+mj-lt"/>
              </a:endParaRPr>
            </a:p>
          </p:txBody>
        </p:sp>
      </p:grp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6C36A7CF-1AF8-46AA-A891-7F2D59E0842F}"/>
              </a:ext>
            </a:extLst>
          </p:cNvPr>
          <p:cNvCxnSpPr/>
          <p:nvPr/>
        </p:nvCxnSpPr>
        <p:spPr>
          <a:xfrm flipV="1">
            <a:off x="1774203" y="4059982"/>
            <a:ext cx="842413" cy="586490"/>
          </a:xfrm>
          <a:prstGeom prst="straightConnector1">
            <a:avLst/>
          </a:prstGeom>
          <a:ln w="57150">
            <a:solidFill>
              <a:srgbClr val="0070C0"/>
            </a:solidFill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F7422C6B-905B-4B1C-9225-A7C4A3118B10}"/>
              </a:ext>
            </a:extLst>
          </p:cNvPr>
          <p:cNvCxnSpPr>
            <a:cxnSpLocks/>
          </p:cNvCxnSpPr>
          <p:nvPr/>
        </p:nvCxnSpPr>
        <p:spPr>
          <a:xfrm flipH="1" flipV="1">
            <a:off x="2633600" y="4057180"/>
            <a:ext cx="864512" cy="1164876"/>
          </a:xfrm>
          <a:prstGeom prst="straightConnector1">
            <a:avLst/>
          </a:prstGeom>
          <a:ln w="57150">
            <a:solidFill>
              <a:srgbClr val="FF0066"/>
            </a:solidFill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E6A0265A-957D-4D67-96AD-B114257E501F}"/>
              </a:ext>
            </a:extLst>
          </p:cNvPr>
          <p:cNvCxnSpPr/>
          <p:nvPr/>
        </p:nvCxnSpPr>
        <p:spPr>
          <a:xfrm flipH="1" flipV="1">
            <a:off x="2642808" y="4066549"/>
            <a:ext cx="18855" cy="1722266"/>
          </a:xfrm>
          <a:prstGeom prst="straightConnector1">
            <a:avLst/>
          </a:prstGeom>
          <a:ln w="57150">
            <a:solidFill>
              <a:srgbClr val="002060"/>
            </a:solidFill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Oval 52"/>
          <p:cNvSpPr/>
          <p:nvPr/>
        </p:nvSpPr>
        <p:spPr>
          <a:xfrm>
            <a:off x="2526120" y="3964919"/>
            <a:ext cx="210405" cy="199996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0171D3E-693C-4376-AE66-61D65A7AEA8B}"/>
              </a:ext>
            </a:extLst>
          </p:cNvPr>
          <p:cNvSpPr txBox="1"/>
          <p:nvPr/>
        </p:nvSpPr>
        <p:spPr>
          <a:xfrm>
            <a:off x="5012472" y="3512924"/>
            <a:ext cx="16417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</a:t>
            </a:r>
            <a:r>
              <a:rPr lang="en-US" sz="2400" baseline="-25000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∥</a:t>
            </a:r>
            <a:r>
              <a:rPr lang="en-US" sz="2400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= </a:t>
            </a:r>
            <a:r>
              <a:rPr lang="en-US" sz="2400" dirty="0" err="1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</a:t>
            </a:r>
            <a:r>
              <a:rPr lang="en-US" sz="2400" baseline="-25000" dirty="0" err="1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g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sin</a:t>
            </a:r>
            <a:r>
              <a:rPr lang="el-GR" sz="2400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θ</a:t>
            </a:r>
            <a:endParaRPr lang="en-US" sz="2400" baseline="-25000" dirty="0">
              <a:solidFill>
                <a:srgbClr val="00206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02A1E25-B0EE-4129-BACA-7D04B27BBCE5}"/>
              </a:ext>
            </a:extLst>
          </p:cNvPr>
          <p:cNvSpPr txBox="1"/>
          <p:nvPr/>
        </p:nvSpPr>
        <p:spPr>
          <a:xfrm>
            <a:off x="5043455" y="5404328"/>
            <a:ext cx="17572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66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</a:t>
            </a:r>
            <a:r>
              <a:rPr lang="en-US" sz="2400" baseline="-25000" dirty="0">
                <a:solidFill>
                  <a:srgbClr val="FF0066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⊥</a:t>
            </a:r>
            <a:r>
              <a:rPr lang="en-US" sz="2400" dirty="0">
                <a:solidFill>
                  <a:srgbClr val="FF0066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= </a:t>
            </a:r>
            <a:r>
              <a:rPr lang="en-US" sz="2400" dirty="0" err="1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</a:t>
            </a:r>
            <a:r>
              <a:rPr lang="en-US" sz="2400" baseline="-25000" dirty="0" err="1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g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cos</a:t>
            </a:r>
            <a:r>
              <a:rPr lang="el-GR" sz="2400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θ</a:t>
            </a:r>
            <a:endParaRPr lang="en-US" sz="2400" baseline="-25000" dirty="0">
              <a:solidFill>
                <a:srgbClr val="00206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895BDD3-6E47-48BB-A741-20708AD55619}"/>
              </a:ext>
            </a:extLst>
          </p:cNvPr>
          <p:cNvSpPr txBox="1"/>
          <p:nvPr/>
        </p:nvSpPr>
        <p:spPr>
          <a:xfrm>
            <a:off x="5017531" y="2978733"/>
            <a:ext cx="20168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sin</a:t>
            </a:r>
            <a:r>
              <a:rPr lang="el-GR" sz="2400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θ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=</a:t>
            </a:r>
            <a:r>
              <a:rPr lang="en-US" sz="2400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F</a:t>
            </a:r>
            <a:r>
              <a:rPr lang="en-US" sz="2400" baseline="-25000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∥</a:t>
            </a:r>
            <a:r>
              <a:rPr lang="en-US" sz="2400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/ </a:t>
            </a:r>
            <a:r>
              <a:rPr lang="en-US" sz="2400" dirty="0" err="1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</a:t>
            </a:r>
            <a:r>
              <a:rPr lang="en-US" sz="2400" baseline="-25000" dirty="0" err="1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g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endParaRPr lang="en-US" sz="2400" baseline="-25000" dirty="0">
              <a:solidFill>
                <a:srgbClr val="00206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C3F71A6B-C984-419D-9D29-67589FE72057}"/>
              </a:ext>
            </a:extLst>
          </p:cNvPr>
          <p:cNvSpPr txBox="1"/>
          <p:nvPr/>
        </p:nvSpPr>
        <p:spPr>
          <a:xfrm>
            <a:off x="5012472" y="4942663"/>
            <a:ext cx="21034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cos</a:t>
            </a:r>
            <a:r>
              <a:rPr lang="el-GR" sz="2400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θ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=</a:t>
            </a:r>
            <a:r>
              <a:rPr lang="en-US" sz="2400" dirty="0">
                <a:solidFill>
                  <a:srgbClr val="FF0066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F</a:t>
            </a:r>
            <a:r>
              <a:rPr lang="en-US" sz="2400" baseline="-25000" dirty="0">
                <a:solidFill>
                  <a:srgbClr val="FF0066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⊥</a:t>
            </a:r>
            <a:r>
              <a:rPr lang="en-US" sz="2400" dirty="0">
                <a:solidFill>
                  <a:srgbClr val="FF0066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/ </a:t>
            </a:r>
            <a:r>
              <a:rPr lang="en-US" sz="2400" dirty="0" err="1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</a:t>
            </a:r>
            <a:r>
              <a:rPr lang="en-US" sz="2400" baseline="-25000" dirty="0" err="1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g</a:t>
            </a:r>
            <a:r>
              <a:rPr lang="en-US" sz="2400" baseline="-25000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6348413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Normal and Friction Forces on Ramp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" name="Right Triangle 50"/>
          <p:cNvSpPr/>
          <p:nvPr/>
        </p:nvSpPr>
        <p:spPr>
          <a:xfrm flipH="1">
            <a:off x="4682336" y="3302216"/>
            <a:ext cx="4227682" cy="2833692"/>
          </a:xfrm>
          <a:prstGeom prst="rtTriangl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Rounded Rectangle 51"/>
          <p:cNvSpPr/>
          <p:nvPr/>
        </p:nvSpPr>
        <p:spPr>
          <a:xfrm rot="19572072">
            <a:off x="6044092" y="3807184"/>
            <a:ext cx="1505663" cy="82137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Arc 41"/>
          <p:cNvSpPr/>
          <p:nvPr/>
        </p:nvSpPr>
        <p:spPr>
          <a:xfrm rot="16200000">
            <a:off x="137561" y="5478741"/>
            <a:ext cx="1078442" cy="1015974"/>
          </a:xfrm>
          <a:prstGeom prst="arc">
            <a:avLst>
              <a:gd name="adj1" fmla="val 2973509"/>
              <a:gd name="adj2" fmla="val 5412581"/>
            </a:avLst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295092" y="5616197"/>
            <a:ext cx="3994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dirty="0">
                <a:solidFill>
                  <a:schemeClr val="bg1"/>
                </a:solidFill>
                <a:latin typeface="+mj-lt"/>
              </a:rPr>
              <a:t>θ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787747CF-0494-4FC3-8569-AAA85993416C}"/>
              </a:ext>
            </a:extLst>
          </p:cNvPr>
          <p:cNvGrpSpPr/>
          <p:nvPr/>
        </p:nvGrpSpPr>
        <p:grpSpPr>
          <a:xfrm>
            <a:off x="5501890" y="4196880"/>
            <a:ext cx="1281181" cy="954640"/>
            <a:chOff x="5501890" y="4196880"/>
            <a:chExt cx="1281181" cy="954640"/>
          </a:xfrm>
        </p:grpSpPr>
        <p:cxnSp>
          <p:nvCxnSpPr>
            <p:cNvPr id="48" name="Straight Arrow Connector 47"/>
            <p:cNvCxnSpPr/>
            <p:nvPr/>
          </p:nvCxnSpPr>
          <p:spPr>
            <a:xfrm flipV="1">
              <a:off x="5940658" y="4196880"/>
              <a:ext cx="842413" cy="586490"/>
            </a:xfrm>
            <a:prstGeom prst="straightConnector1">
              <a:avLst/>
            </a:prstGeom>
            <a:ln w="57150">
              <a:solidFill>
                <a:srgbClr val="0070C0"/>
              </a:solidFill>
              <a:headEnd type="triangl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6" name="TextBox 75"/>
            <p:cNvSpPr txBox="1"/>
            <p:nvPr/>
          </p:nvSpPr>
          <p:spPr>
            <a:xfrm>
              <a:off x="5501890" y="4566745"/>
              <a:ext cx="52290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>
                  <a:solidFill>
                    <a:srgbClr val="0070C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F</a:t>
              </a:r>
              <a:r>
                <a:rPr lang="en-US" sz="3200" b="1" baseline="-25000" dirty="0">
                  <a:solidFill>
                    <a:srgbClr val="0070C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∥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C64AE479-A73B-4F8A-9598-9D4E8D7A82EC}"/>
              </a:ext>
            </a:extLst>
          </p:cNvPr>
          <p:cNvGrpSpPr/>
          <p:nvPr/>
        </p:nvGrpSpPr>
        <p:grpSpPr>
          <a:xfrm>
            <a:off x="6805165" y="4196880"/>
            <a:ext cx="1361795" cy="1652427"/>
            <a:chOff x="6805165" y="4196880"/>
            <a:chExt cx="1361795" cy="1652427"/>
          </a:xfrm>
        </p:grpSpPr>
        <p:cxnSp>
          <p:nvCxnSpPr>
            <p:cNvPr id="46" name="Straight Arrow Connector 45"/>
            <p:cNvCxnSpPr/>
            <p:nvPr/>
          </p:nvCxnSpPr>
          <p:spPr>
            <a:xfrm flipH="1" flipV="1">
              <a:off x="6805165" y="4196880"/>
              <a:ext cx="864512" cy="1164876"/>
            </a:xfrm>
            <a:prstGeom prst="straightConnector1">
              <a:avLst/>
            </a:prstGeom>
            <a:ln w="57150">
              <a:solidFill>
                <a:srgbClr val="FF0066"/>
              </a:solidFill>
              <a:headEnd type="triangl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7" name="TextBox 76"/>
            <p:cNvSpPr txBox="1"/>
            <p:nvPr/>
          </p:nvSpPr>
          <p:spPr>
            <a:xfrm>
              <a:off x="7591161" y="5264532"/>
              <a:ext cx="57579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>
                  <a:solidFill>
                    <a:srgbClr val="FF0066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F</a:t>
              </a:r>
              <a:r>
                <a:rPr lang="en-US" sz="3200" b="1" baseline="-25000" dirty="0">
                  <a:solidFill>
                    <a:srgbClr val="FF0066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⊥</a:t>
              </a:r>
            </a:p>
          </p:txBody>
        </p:sp>
      </p:grpSp>
      <p:sp>
        <p:nvSpPr>
          <p:cNvPr id="24" name="Rectangle 3"/>
          <p:cNvSpPr txBox="1">
            <a:spLocks noChangeArrowheads="1"/>
          </p:cNvSpPr>
          <p:nvPr/>
        </p:nvSpPr>
        <p:spPr>
          <a:xfrm>
            <a:off x="300836" y="1531726"/>
            <a:ext cx="4381500" cy="914533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800" b="1" dirty="0">
                <a:latin typeface="+mj-lt"/>
              </a:rPr>
              <a:t>Normal Reaction Force (R)</a:t>
            </a:r>
          </a:p>
          <a:p>
            <a:pPr marL="0" indent="0">
              <a:buNone/>
            </a:pPr>
            <a:r>
              <a:rPr lang="en-US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Force perpendicular to the surface</a:t>
            </a:r>
          </a:p>
        </p:txBody>
      </p: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300836" y="3532249"/>
            <a:ext cx="4381500" cy="914533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800" b="1" dirty="0">
                <a:latin typeface="+mj-lt"/>
              </a:rPr>
              <a:t>Friction Force (F</a:t>
            </a:r>
            <a:r>
              <a:rPr lang="en-US" altLang="en-US" sz="2800" b="1" baseline="-25000" dirty="0">
                <a:latin typeface="+mj-lt"/>
              </a:rPr>
              <a:t>f</a:t>
            </a:r>
            <a:r>
              <a:rPr lang="en-US" altLang="en-US" sz="2800" b="1" dirty="0">
                <a:latin typeface="+mj-lt"/>
              </a:rPr>
              <a:t>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1E637F6-9FD1-4E9F-8FF3-72320EB986E7}"/>
              </a:ext>
            </a:extLst>
          </p:cNvPr>
          <p:cNvSpPr txBox="1"/>
          <p:nvPr/>
        </p:nvSpPr>
        <p:spPr>
          <a:xfrm>
            <a:off x="676782" y="2635311"/>
            <a:ext cx="16001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FF66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 = F</a:t>
            </a:r>
            <a:r>
              <a:rPr lang="en-US" sz="4000" baseline="-25000" dirty="0">
                <a:solidFill>
                  <a:srgbClr val="FF66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⊥</a:t>
            </a:r>
            <a:endParaRPr lang="en-US" sz="4000" dirty="0">
              <a:solidFill>
                <a:srgbClr val="FF66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BBE073B-4792-40D8-998C-74F811938D0E}"/>
              </a:ext>
            </a:extLst>
          </p:cNvPr>
          <p:cNvGrpSpPr/>
          <p:nvPr/>
        </p:nvGrpSpPr>
        <p:grpSpPr>
          <a:xfrm>
            <a:off x="5516371" y="2496974"/>
            <a:ext cx="1287172" cy="1714011"/>
            <a:chOff x="5516371" y="2496974"/>
            <a:chExt cx="1287172" cy="1714011"/>
          </a:xfrm>
        </p:grpSpPr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A3938772-2C4A-4B40-9467-728B0C2CD974}"/>
                </a:ext>
              </a:extLst>
            </p:cNvPr>
            <p:cNvCxnSpPr/>
            <p:nvPr/>
          </p:nvCxnSpPr>
          <p:spPr>
            <a:xfrm flipH="1" flipV="1">
              <a:off x="5939031" y="3046109"/>
              <a:ext cx="864512" cy="1164876"/>
            </a:xfrm>
            <a:prstGeom prst="straightConnector1">
              <a:avLst/>
            </a:prstGeom>
            <a:ln w="57150">
              <a:solidFill>
                <a:srgbClr val="FF6600"/>
              </a:solidFill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C952B1D7-9622-4EDB-BFC5-82A60279A52B}"/>
                </a:ext>
              </a:extLst>
            </p:cNvPr>
            <p:cNvSpPr txBox="1"/>
            <p:nvPr/>
          </p:nvSpPr>
          <p:spPr>
            <a:xfrm>
              <a:off x="5516371" y="2496974"/>
              <a:ext cx="45236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>
                  <a:solidFill>
                    <a:srgbClr val="FF66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R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ED13A075-DA45-41F5-98C8-5C6DB53D785F}"/>
              </a:ext>
            </a:extLst>
          </p:cNvPr>
          <p:cNvGrpSpPr/>
          <p:nvPr/>
        </p:nvGrpSpPr>
        <p:grpSpPr>
          <a:xfrm>
            <a:off x="6783071" y="3073982"/>
            <a:ext cx="1273649" cy="1143887"/>
            <a:chOff x="6783071" y="3073982"/>
            <a:chExt cx="1273649" cy="1143887"/>
          </a:xfrm>
        </p:grpSpPr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4589349B-33C0-4E63-9566-573A034EAE5B}"/>
                </a:ext>
              </a:extLst>
            </p:cNvPr>
            <p:cNvCxnSpPr/>
            <p:nvPr/>
          </p:nvCxnSpPr>
          <p:spPr>
            <a:xfrm flipV="1">
              <a:off x="6783071" y="3631379"/>
              <a:ext cx="842413" cy="586490"/>
            </a:xfrm>
            <a:prstGeom prst="straightConnector1">
              <a:avLst/>
            </a:prstGeom>
            <a:ln w="57150">
              <a:solidFill>
                <a:srgbClr val="7030A0"/>
              </a:solidFill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4C837A5-C1BD-451E-BFAD-C70AF0A77114}"/>
                </a:ext>
              </a:extLst>
            </p:cNvPr>
            <p:cNvSpPr txBox="1"/>
            <p:nvPr/>
          </p:nvSpPr>
          <p:spPr>
            <a:xfrm>
              <a:off x="7554659" y="3073982"/>
              <a:ext cx="50206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>
                  <a:solidFill>
                    <a:srgbClr val="7030A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F</a:t>
              </a:r>
              <a:r>
                <a:rPr lang="en-US" sz="3200" b="1" baseline="-25000" dirty="0">
                  <a:solidFill>
                    <a:srgbClr val="7030A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f</a:t>
              </a:r>
              <a:endParaRPr lang="en-US" sz="3200" b="1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9B36EE2E-1193-4903-877A-AA98BF2A9EB6}"/>
              </a:ext>
            </a:extLst>
          </p:cNvPr>
          <p:cNvSpPr/>
          <p:nvPr/>
        </p:nvSpPr>
        <p:spPr>
          <a:xfrm>
            <a:off x="742025" y="4152834"/>
            <a:ext cx="175721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4000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</a:t>
            </a:r>
            <a:r>
              <a:rPr lang="en-US" altLang="en-US" sz="4000" baseline="-25000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</a:t>
            </a:r>
            <a:r>
              <a:rPr lang="en-US" altLang="en-US" sz="4000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= </a:t>
            </a:r>
            <a:r>
              <a:rPr lang="el-GR" altLang="en-US" sz="4000" dirty="0">
                <a:solidFill>
                  <a:srgbClr val="7030A0"/>
                </a:solidFill>
                <a:ea typeface="Ebrima" panose="02000000000000000000" pitchFamily="2" charset="0"/>
                <a:cs typeface="Ebrima" panose="02000000000000000000" pitchFamily="2" charset="0"/>
              </a:rPr>
              <a:t>μ</a:t>
            </a:r>
            <a:r>
              <a:rPr lang="en-US" altLang="en-US" sz="4000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F29B935D-79DA-4B5C-B000-2E54D7EA7E48}"/>
              </a:ext>
            </a:extLst>
          </p:cNvPr>
          <p:cNvGrpSpPr/>
          <p:nvPr/>
        </p:nvGrpSpPr>
        <p:grpSpPr>
          <a:xfrm>
            <a:off x="6798839" y="4210985"/>
            <a:ext cx="576243" cy="1722266"/>
            <a:chOff x="6808409" y="4210985"/>
            <a:chExt cx="576243" cy="1722266"/>
          </a:xfrm>
        </p:grpSpPr>
        <p:cxnSp>
          <p:nvCxnSpPr>
            <p:cNvPr id="47" name="Straight Arrow Connector 46"/>
            <p:cNvCxnSpPr/>
            <p:nvPr/>
          </p:nvCxnSpPr>
          <p:spPr>
            <a:xfrm flipH="1" flipV="1">
              <a:off x="6808409" y="4210985"/>
              <a:ext cx="18855" cy="1722266"/>
            </a:xfrm>
            <a:prstGeom prst="straightConnector1">
              <a:avLst/>
            </a:prstGeom>
            <a:ln w="57150">
              <a:solidFill>
                <a:srgbClr val="002060"/>
              </a:solidFill>
              <a:headEnd type="triangl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1354B074-CA17-4316-B079-D711C0913980}"/>
                </a:ext>
              </a:extLst>
            </p:cNvPr>
            <p:cNvSpPr txBox="1"/>
            <p:nvPr/>
          </p:nvSpPr>
          <p:spPr>
            <a:xfrm>
              <a:off x="6808853" y="5170697"/>
              <a:ext cx="57579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err="1">
                  <a:solidFill>
                    <a:srgbClr val="00206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F</a:t>
              </a:r>
              <a:r>
                <a:rPr lang="en-US" sz="3200" b="1" baseline="-25000" dirty="0" err="1">
                  <a:solidFill>
                    <a:srgbClr val="00206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g</a:t>
              </a:r>
              <a:endParaRPr lang="en-US" sz="3200" b="1" baseline="-25000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</p:grpSp>
      <p:sp>
        <p:nvSpPr>
          <p:cNvPr id="53" name="Oval 52"/>
          <p:cNvSpPr/>
          <p:nvPr/>
        </p:nvSpPr>
        <p:spPr>
          <a:xfrm>
            <a:off x="6691720" y="4104619"/>
            <a:ext cx="210405" cy="199996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98C398E-4D0C-4ECC-A742-DEBC1BCD7EA4}"/>
              </a:ext>
            </a:extLst>
          </p:cNvPr>
          <p:cNvSpPr/>
          <p:nvPr/>
        </p:nvSpPr>
        <p:spPr>
          <a:xfrm>
            <a:off x="856427" y="5315105"/>
            <a:ext cx="15840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4000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</a:t>
            </a:r>
            <a:r>
              <a:rPr lang="en-US" altLang="en-US" sz="4000" baseline="-25000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</a:t>
            </a:r>
            <a:r>
              <a:rPr lang="en-US" altLang="en-US" sz="4000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alt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=</a:t>
            </a:r>
            <a:r>
              <a:rPr lang="en-US" altLang="en-US" sz="4000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sz="4000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</a:t>
            </a:r>
            <a:r>
              <a:rPr lang="en-US" sz="4000" baseline="-25000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∥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95E653D-E452-42FE-B71B-FF13F757AF86}"/>
              </a:ext>
            </a:extLst>
          </p:cNvPr>
          <p:cNvSpPr/>
          <p:nvPr/>
        </p:nvSpPr>
        <p:spPr>
          <a:xfrm>
            <a:off x="700584" y="5077016"/>
            <a:ext cx="18820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*For Equilibrium</a:t>
            </a:r>
            <a:endParaRPr lang="en-US" baseline="-25000" dirty="0">
              <a:solidFill>
                <a:srgbClr val="0070C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137303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28" grpId="0"/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IB Question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52450" y="1531726"/>
            <a:ext cx="8039099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5670"/>
            <a:r>
              <a:rPr lang="en-US" sz="2000" dirty="0">
                <a:latin typeface="+mj-lt"/>
              </a:rPr>
              <a:t>A wooden block is sliding down an inclined plane at constant speed. The magnitude of the frictional force between the block and the plane is equal to</a:t>
            </a:r>
          </a:p>
          <a:p>
            <a:pPr marR="5670">
              <a:lnSpc>
                <a:spcPct val="150000"/>
              </a:lnSpc>
            </a:pPr>
            <a:r>
              <a:rPr lang="en-US" dirty="0">
                <a:latin typeface="+mj-lt"/>
              </a:rPr>
              <a:t>A.	zero.</a:t>
            </a:r>
          </a:p>
          <a:p>
            <a:pPr marR="5670">
              <a:lnSpc>
                <a:spcPct val="150000"/>
              </a:lnSpc>
            </a:pPr>
            <a:r>
              <a:rPr lang="en-US" dirty="0">
                <a:latin typeface="+mj-lt"/>
              </a:rPr>
              <a:t>B.	the magnitude of the weight of the block.</a:t>
            </a:r>
          </a:p>
          <a:p>
            <a:pPr marR="5670">
              <a:lnSpc>
                <a:spcPct val="150000"/>
              </a:lnSpc>
            </a:pPr>
            <a:r>
              <a:rPr lang="en-US" dirty="0">
                <a:latin typeface="+mj-lt"/>
              </a:rPr>
              <a:t>C.	the magnitude of the component of weight of the block parallel to the plane.</a:t>
            </a:r>
          </a:p>
          <a:p>
            <a:pPr marR="5670">
              <a:lnSpc>
                <a:spcPct val="150000"/>
              </a:lnSpc>
            </a:pPr>
            <a:r>
              <a:rPr lang="en-US" dirty="0">
                <a:latin typeface="+mj-lt"/>
              </a:rPr>
              <a:t>D.	the magnitude of the component of the normal reaction parallel to the plane.</a:t>
            </a:r>
          </a:p>
          <a:p>
            <a:pPr algn="r"/>
            <a:endParaRPr lang="en-US" dirty="0">
              <a:latin typeface="+mj-lt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A76C823-390F-4AF5-9C16-55389F38EA63}"/>
              </a:ext>
            </a:extLst>
          </p:cNvPr>
          <p:cNvSpPr/>
          <p:nvPr/>
        </p:nvSpPr>
        <p:spPr>
          <a:xfrm>
            <a:off x="552450" y="3105150"/>
            <a:ext cx="7715250" cy="323850"/>
          </a:xfrm>
          <a:prstGeom prst="rect">
            <a:avLst/>
          </a:prstGeom>
          <a:solidFill>
            <a:srgbClr val="FFFF00">
              <a:alpha val="30196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22372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Ramp Example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0359474"/>
              </p:ext>
            </p:extLst>
          </p:nvPr>
        </p:nvGraphicFramePr>
        <p:xfrm>
          <a:off x="5194299" y="1432294"/>
          <a:ext cx="3594100" cy="4803408"/>
        </p:xfrm>
        <a:graphic>
          <a:graphicData uri="http://schemas.openxmlformats.org/drawingml/2006/table">
            <a:tbl>
              <a:tblPr bandRow="1">
                <a:tableStyleId>{8A107856-5554-42FB-B03E-39F5DBC370BA}</a:tableStyleId>
              </a:tblPr>
              <a:tblGrid>
                <a:gridCol w="10795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5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042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+mj-lt"/>
                        </a:rPr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+mj-lt"/>
                        </a:rPr>
                        <a:t>10 kg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042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latin typeface="+mj-lt"/>
                        </a:rPr>
                        <a:t>F</a:t>
                      </a:r>
                      <a:r>
                        <a:rPr lang="en-US" sz="2800" baseline="-25000" dirty="0" err="1">
                          <a:latin typeface="+mj-lt"/>
                        </a:rPr>
                        <a:t>g</a:t>
                      </a:r>
                      <a:endParaRPr lang="en-US" sz="28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042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>
                          <a:latin typeface="+mj-lt"/>
                        </a:rPr>
                        <a:t>F</a:t>
                      </a:r>
                      <a:r>
                        <a:rPr lang="en-US" sz="2800" baseline="-25000" dirty="0">
                          <a:latin typeface="+mj-lt"/>
                        </a:rPr>
                        <a:t>⊥</a:t>
                      </a:r>
                      <a:endParaRPr lang="en-US" sz="2800" kern="1200" baseline="-25000" dirty="0">
                        <a:solidFill>
                          <a:srgbClr val="00206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042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>
                          <a:latin typeface="+mj-lt"/>
                        </a:rPr>
                        <a:t>F</a:t>
                      </a:r>
                      <a:r>
                        <a:rPr lang="en-US" sz="2800" baseline="-25000" dirty="0">
                          <a:latin typeface="+mj-lt"/>
                        </a:rPr>
                        <a:t>∥</a:t>
                      </a:r>
                      <a:endParaRPr lang="en-US" sz="2800" kern="1200" baseline="-25000" dirty="0">
                        <a:solidFill>
                          <a:srgbClr val="00206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042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latin typeface="+mj-lt"/>
                        </a:rPr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042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err="1">
                          <a:latin typeface="+mj-lt"/>
                        </a:rPr>
                        <a:t>F</a:t>
                      </a:r>
                      <a:r>
                        <a:rPr lang="en-US" sz="2800" baseline="-25000" dirty="0" err="1">
                          <a:latin typeface="+mj-lt"/>
                        </a:rPr>
                        <a:t>f</a:t>
                      </a:r>
                      <a:endParaRPr lang="en-US" sz="28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042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latin typeface="+mj-lt"/>
                        </a:rPr>
                        <a:t>F</a:t>
                      </a:r>
                      <a:r>
                        <a:rPr lang="en-US" sz="2800" baseline="-25000" dirty="0" err="1">
                          <a:latin typeface="+mj-lt"/>
                        </a:rPr>
                        <a:t>net</a:t>
                      </a:r>
                      <a:endParaRPr lang="en-US" sz="28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042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+mj-lt"/>
                        </a:rPr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Right Triangle 5"/>
          <p:cNvSpPr/>
          <p:nvPr/>
        </p:nvSpPr>
        <p:spPr>
          <a:xfrm flipH="1">
            <a:off x="2822708" y="4729766"/>
            <a:ext cx="2199911" cy="1474536"/>
          </a:xfrm>
          <a:prstGeom prst="rtTriangl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/>
          </a:p>
        </p:txBody>
      </p:sp>
      <p:sp>
        <p:nvSpPr>
          <p:cNvPr id="7" name="Rounded Rectangle 6"/>
          <p:cNvSpPr/>
          <p:nvPr/>
        </p:nvSpPr>
        <p:spPr>
          <a:xfrm rot="19572072">
            <a:off x="3531310" y="4992530"/>
            <a:ext cx="783485" cy="42740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8" name="Rectangle 7"/>
          <p:cNvSpPr/>
          <p:nvPr/>
        </p:nvSpPr>
        <p:spPr>
          <a:xfrm>
            <a:off x="3141561" y="5933866"/>
            <a:ext cx="46198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+mj-lt"/>
              </a:rPr>
              <a:t>40°</a:t>
            </a:r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Arc 12"/>
          <p:cNvSpPr/>
          <p:nvPr/>
        </p:nvSpPr>
        <p:spPr>
          <a:xfrm rot="16200000">
            <a:off x="2616463" y="5932936"/>
            <a:ext cx="561176" cy="528671"/>
          </a:xfrm>
          <a:prstGeom prst="arc">
            <a:avLst>
              <a:gd name="adj1" fmla="val 2973509"/>
              <a:gd name="adj2" fmla="val 5412581"/>
            </a:avLst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05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212010" y="5912527"/>
            <a:ext cx="85151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600" i="1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μ</a:t>
            </a:r>
            <a:r>
              <a:rPr lang="en-US" sz="1600" i="1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= 0.15</a:t>
            </a:r>
            <a:endParaRPr lang="en-US" sz="900" i="1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3166BF9-4564-431C-AE31-E03C4BAB8D1A}"/>
              </a:ext>
            </a:extLst>
          </p:cNvPr>
          <p:cNvSpPr txBox="1"/>
          <p:nvPr/>
        </p:nvSpPr>
        <p:spPr>
          <a:xfrm>
            <a:off x="204985" y="1432120"/>
            <a:ext cx="1083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</a:t>
            </a:r>
            <a:r>
              <a:rPr lang="en-US" baseline="-25000" dirty="0" err="1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g</a:t>
            </a:r>
            <a:r>
              <a:rPr lang="en-US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= mg</a:t>
            </a:r>
            <a:endParaRPr lang="en-US" b="1" dirty="0">
              <a:solidFill>
                <a:srgbClr val="00206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4D1027A-AF68-46D3-9BA0-B471BF0F4BE6}"/>
              </a:ext>
            </a:extLst>
          </p:cNvPr>
          <p:cNvSpPr txBox="1"/>
          <p:nvPr/>
        </p:nvSpPr>
        <p:spPr>
          <a:xfrm>
            <a:off x="204985" y="2791807"/>
            <a:ext cx="3378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 = F</a:t>
            </a:r>
            <a:r>
              <a:rPr lang="en-US" baseline="-25000" dirty="0">
                <a:solidFill>
                  <a:srgbClr val="FF66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⊥</a:t>
            </a:r>
            <a:endParaRPr lang="en-US" b="1" dirty="0">
              <a:solidFill>
                <a:srgbClr val="FF66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25E416A-8E05-4AC9-8E63-D94DA76C6A1F}"/>
              </a:ext>
            </a:extLst>
          </p:cNvPr>
          <p:cNvSpPr txBox="1"/>
          <p:nvPr/>
        </p:nvSpPr>
        <p:spPr>
          <a:xfrm>
            <a:off x="204985" y="3245036"/>
            <a:ext cx="10252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</a:t>
            </a:r>
            <a:r>
              <a:rPr lang="en-US" baseline="-25000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</a:t>
            </a:r>
            <a:r>
              <a:rPr lang="en-US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= </a:t>
            </a:r>
            <a:r>
              <a:rPr lang="el-GR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μ</a:t>
            </a:r>
            <a:r>
              <a:rPr lang="en-US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</a:t>
            </a:r>
            <a:endParaRPr lang="en-US" b="1" dirty="0">
              <a:solidFill>
                <a:srgbClr val="7030A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C2DF9C6-EDAE-4EFF-814E-84912C4FDFF3}"/>
              </a:ext>
            </a:extLst>
          </p:cNvPr>
          <p:cNvSpPr txBox="1"/>
          <p:nvPr/>
        </p:nvSpPr>
        <p:spPr>
          <a:xfrm>
            <a:off x="1718390" y="4971280"/>
            <a:ext cx="672881" cy="312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7030A0"/>
                </a:solidFill>
              </a:rPr>
              <a:t>11.3 N</a:t>
            </a:r>
            <a:endParaRPr lang="en-US" sz="1600" baseline="-25000" dirty="0">
              <a:solidFill>
                <a:srgbClr val="7030A0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74F97B3-242F-466C-93F4-CEB1B1FE51FA}"/>
              </a:ext>
            </a:extLst>
          </p:cNvPr>
          <p:cNvSpPr txBox="1"/>
          <p:nvPr/>
        </p:nvSpPr>
        <p:spPr>
          <a:xfrm>
            <a:off x="729156" y="4683279"/>
            <a:ext cx="672881" cy="312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6600"/>
                </a:solidFill>
              </a:rPr>
              <a:t>75.1 N</a:t>
            </a:r>
            <a:endParaRPr lang="en-US" sz="1600" baseline="-25000" dirty="0">
              <a:solidFill>
                <a:srgbClr val="FF6600"/>
              </a:solidFill>
            </a:endParaRPr>
          </a:p>
        </p:txBody>
      </p:sp>
      <p:sp>
        <p:nvSpPr>
          <p:cNvPr id="29" name="Rounded Rectangle 19">
            <a:extLst>
              <a:ext uri="{FF2B5EF4-FFF2-40B4-BE49-F238E27FC236}">
                <a16:creationId xmlns:a16="http://schemas.microsoft.com/office/drawing/2014/main" id="{5D5A8130-4B05-4B6A-888A-72534DDC2AEC}"/>
              </a:ext>
            </a:extLst>
          </p:cNvPr>
          <p:cNvSpPr/>
          <p:nvPr/>
        </p:nvSpPr>
        <p:spPr>
          <a:xfrm rot="19572072">
            <a:off x="1035267" y="5239331"/>
            <a:ext cx="777223" cy="431790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46A5889A-E5D9-4A54-AB5A-B88CE6F56A9D}"/>
              </a:ext>
            </a:extLst>
          </p:cNvPr>
          <p:cNvCxnSpPr/>
          <p:nvPr/>
        </p:nvCxnSpPr>
        <p:spPr>
          <a:xfrm flipH="1" flipV="1">
            <a:off x="1099409" y="4960300"/>
            <a:ext cx="322979" cy="491809"/>
          </a:xfrm>
          <a:prstGeom prst="straightConnector1">
            <a:avLst/>
          </a:prstGeom>
          <a:ln w="57150">
            <a:solidFill>
              <a:srgbClr val="FF66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72" name="Group 71">
            <a:extLst>
              <a:ext uri="{FF2B5EF4-FFF2-40B4-BE49-F238E27FC236}">
                <a16:creationId xmlns:a16="http://schemas.microsoft.com/office/drawing/2014/main" id="{FA4C8E00-8B17-4163-8D2E-65FB75A7712D}"/>
              </a:ext>
            </a:extLst>
          </p:cNvPr>
          <p:cNvGrpSpPr/>
          <p:nvPr/>
        </p:nvGrpSpPr>
        <p:grpSpPr>
          <a:xfrm>
            <a:off x="419630" y="5461470"/>
            <a:ext cx="993774" cy="589573"/>
            <a:chOff x="419630" y="5461470"/>
            <a:chExt cx="993774" cy="589573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ADF8AD42-4AFB-4864-928F-AA4B37F47C2E}"/>
                </a:ext>
              </a:extLst>
            </p:cNvPr>
            <p:cNvSpPr txBox="1"/>
            <p:nvPr/>
          </p:nvSpPr>
          <p:spPr>
            <a:xfrm>
              <a:off x="419630" y="5712489"/>
              <a:ext cx="72808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rgbClr val="0070C0"/>
                  </a:solidFill>
                </a:rPr>
                <a:t>63.1 N</a:t>
              </a:r>
              <a:endParaRPr lang="en-US" sz="1600" baseline="-25000" dirty="0">
                <a:solidFill>
                  <a:srgbClr val="0070C0"/>
                </a:solidFill>
              </a:endParaRPr>
            </a:p>
          </p:txBody>
        </p: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C29188AB-1BB7-4283-BA02-9F2B60CC8EE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80846" y="5461470"/>
              <a:ext cx="432558" cy="286867"/>
            </a:xfrm>
            <a:prstGeom prst="straightConnector1">
              <a:avLst/>
            </a:prstGeom>
            <a:ln w="57150">
              <a:solidFill>
                <a:srgbClr val="0070C0"/>
              </a:solidFill>
              <a:headEnd type="triangl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71488073-740C-4324-8A28-AB28FA89ED18}"/>
              </a:ext>
            </a:extLst>
          </p:cNvPr>
          <p:cNvCxnSpPr>
            <a:cxnSpLocks/>
          </p:cNvCxnSpPr>
          <p:nvPr/>
        </p:nvCxnSpPr>
        <p:spPr>
          <a:xfrm flipV="1">
            <a:off x="1420440" y="5305424"/>
            <a:ext cx="232148" cy="156046"/>
          </a:xfrm>
          <a:prstGeom prst="straightConnector1">
            <a:avLst/>
          </a:prstGeom>
          <a:ln w="57150">
            <a:solidFill>
              <a:srgbClr val="7030A0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71" name="Group 70">
            <a:extLst>
              <a:ext uri="{FF2B5EF4-FFF2-40B4-BE49-F238E27FC236}">
                <a16:creationId xmlns:a16="http://schemas.microsoft.com/office/drawing/2014/main" id="{851967E3-BA21-4F6E-85F7-06E14A83E96F}"/>
              </a:ext>
            </a:extLst>
          </p:cNvPr>
          <p:cNvGrpSpPr/>
          <p:nvPr/>
        </p:nvGrpSpPr>
        <p:grpSpPr>
          <a:xfrm>
            <a:off x="1420884" y="5446448"/>
            <a:ext cx="709244" cy="761038"/>
            <a:chOff x="1420884" y="5446448"/>
            <a:chExt cx="709244" cy="761038"/>
          </a:xfrm>
        </p:grpSpPr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81FF36D5-2E83-4F80-B456-D72CA6E24A23}"/>
                </a:ext>
              </a:extLst>
            </p:cNvPr>
            <p:cNvCxnSpPr/>
            <p:nvPr/>
          </p:nvCxnSpPr>
          <p:spPr>
            <a:xfrm flipH="1" flipV="1">
              <a:off x="1420884" y="5446448"/>
              <a:ext cx="322490" cy="492724"/>
            </a:xfrm>
            <a:prstGeom prst="straightConnector1">
              <a:avLst/>
            </a:prstGeom>
            <a:ln w="57150">
              <a:solidFill>
                <a:srgbClr val="FF0066"/>
              </a:solidFill>
              <a:headEnd type="triangl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B42A1A36-9475-4430-8BA4-CC78B9CB76CD}"/>
                </a:ext>
              </a:extLst>
            </p:cNvPr>
            <p:cNvSpPr txBox="1"/>
            <p:nvPr/>
          </p:nvSpPr>
          <p:spPr>
            <a:xfrm>
              <a:off x="1457247" y="5894601"/>
              <a:ext cx="672881" cy="3128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rgbClr val="FF0066"/>
                  </a:solidFill>
                </a:rPr>
                <a:t>75.1 N</a:t>
              </a:r>
              <a:endParaRPr lang="en-US" sz="1600" baseline="-25000" dirty="0">
                <a:solidFill>
                  <a:srgbClr val="FF0066"/>
                </a:solidFill>
              </a:endParaRPr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B16D3267-65D1-457C-AED4-2A7F38FA5E29}"/>
              </a:ext>
            </a:extLst>
          </p:cNvPr>
          <p:cNvSpPr txBox="1"/>
          <p:nvPr/>
        </p:nvSpPr>
        <p:spPr>
          <a:xfrm>
            <a:off x="204905" y="2333583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</a:t>
            </a:r>
            <a:r>
              <a:rPr lang="en-US" baseline="-25000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∥</a:t>
            </a:r>
            <a:r>
              <a:rPr lang="en-US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= </a:t>
            </a:r>
            <a:r>
              <a:rPr lang="en-US" dirty="0" err="1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</a:t>
            </a:r>
            <a:r>
              <a:rPr lang="en-US" baseline="-25000" dirty="0" err="1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g</a:t>
            </a:r>
            <a:r>
              <a:rPr lang="en-US" dirty="0" err="1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sin</a:t>
            </a:r>
            <a:r>
              <a:rPr lang="el-GR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θ</a:t>
            </a:r>
            <a:endParaRPr lang="en-US" b="1" baseline="-25000" dirty="0">
              <a:solidFill>
                <a:srgbClr val="0070C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B048BD0-CC5F-4491-A980-11629CB7E7C8}"/>
              </a:ext>
            </a:extLst>
          </p:cNvPr>
          <p:cNvSpPr txBox="1"/>
          <p:nvPr/>
        </p:nvSpPr>
        <p:spPr>
          <a:xfrm>
            <a:off x="208939" y="1900793"/>
            <a:ext cx="1361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66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</a:t>
            </a:r>
            <a:r>
              <a:rPr lang="en-US" baseline="-25000" dirty="0">
                <a:solidFill>
                  <a:srgbClr val="FF0066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⊥</a:t>
            </a:r>
            <a:r>
              <a:rPr lang="en-US" dirty="0">
                <a:solidFill>
                  <a:srgbClr val="FF0066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= </a:t>
            </a:r>
            <a:r>
              <a:rPr lang="en-US" dirty="0" err="1">
                <a:solidFill>
                  <a:srgbClr val="FF0066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</a:t>
            </a:r>
            <a:r>
              <a:rPr lang="en-US" baseline="-25000" dirty="0" err="1">
                <a:solidFill>
                  <a:srgbClr val="FF0066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g</a:t>
            </a:r>
            <a:r>
              <a:rPr lang="en-US" dirty="0" err="1">
                <a:solidFill>
                  <a:srgbClr val="FF0066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cos</a:t>
            </a:r>
            <a:r>
              <a:rPr lang="el-GR" dirty="0">
                <a:solidFill>
                  <a:srgbClr val="FF0066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θ</a:t>
            </a:r>
            <a:endParaRPr lang="en-US" b="1" baseline="-25000" dirty="0">
              <a:solidFill>
                <a:srgbClr val="FF0066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AC07496-99EA-40B8-984F-957FC3BF058D}"/>
              </a:ext>
            </a:extLst>
          </p:cNvPr>
          <p:cNvSpPr txBox="1"/>
          <p:nvPr/>
        </p:nvSpPr>
        <p:spPr>
          <a:xfrm>
            <a:off x="1076318" y="1435102"/>
            <a:ext cx="3263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= (10)(9.81) = </a:t>
            </a:r>
            <a:r>
              <a:rPr lang="en-US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98.1 N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86526BC-DB75-48CA-843C-BBAB04F36DD4}"/>
              </a:ext>
            </a:extLst>
          </p:cNvPr>
          <p:cNvSpPr txBox="1"/>
          <p:nvPr/>
        </p:nvSpPr>
        <p:spPr>
          <a:xfrm>
            <a:off x="1437066" y="1897444"/>
            <a:ext cx="28344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66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= 98.1 × cos(40) = </a:t>
            </a:r>
            <a:r>
              <a:rPr lang="en-US" b="1" dirty="0">
                <a:solidFill>
                  <a:srgbClr val="FF0066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75.1 N</a:t>
            </a:r>
            <a:endParaRPr lang="en-US" b="1" baseline="-25000" dirty="0">
              <a:solidFill>
                <a:srgbClr val="FF0066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0070862-EBC7-4BFD-A690-D543F51DB975}"/>
              </a:ext>
            </a:extLst>
          </p:cNvPr>
          <p:cNvSpPr txBox="1"/>
          <p:nvPr/>
        </p:nvSpPr>
        <p:spPr>
          <a:xfrm>
            <a:off x="1344579" y="2327893"/>
            <a:ext cx="2778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= 98.1 × sin(40) = </a:t>
            </a:r>
            <a:r>
              <a:rPr lang="en-US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63.1 N</a:t>
            </a:r>
            <a:endParaRPr lang="en-US" b="1" baseline="-25000" dirty="0">
              <a:solidFill>
                <a:srgbClr val="0070C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C791DAE-EEB0-4D4C-B3C9-4306E773ECA3}"/>
              </a:ext>
            </a:extLst>
          </p:cNvPr>
          <p:cNvSpPr txBox="1"/>
          <p:nvPr/>
        </p:nvSpPr>
        <p:spPr>
          <a:xfrm>
            <a:off x="896847" y="2792813"/>
            <a:ext cx="1120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= </a:t>
            </a:r>
            <a:r>
              <a:rPr lang="en-US" b="1" dirty="0">
                <a:solidFill>
                  <a:srgbClr val="FF66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75.1 N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26C6A47-D4E9-4376-89A7-4EEAD763650D}"/>
              </a:ext>
            </a:extLst>
          </p:cNvPr>
          <p:cNvSpPr txBox="1"/>
          <p:nvPr/>
        </p:nvSpPr>
        <p:spPr>
          <a:xfrm>
            <a:off x="972500" y="3248873"/>
            <a:ext cx="3378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= (0.15)(75.1) = </a:t>
            </a:r>
            <a:r>
              <a:rPr lang="en-US" b="1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11.3 N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3288045-F55F-4C1E-BA6B-E2E6E7271595}"/>
              </a:ext>
            </a:extLst>
          </p:cNvPr>
          <p:cNvSpPr/>
          <p:nvPr/>
        </p:nvSpPr>
        <p:spPr>
          <a:xfrm>
            <a:off x="6922337" y="2074596"/>
            <a:ext cx="12121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98.1 N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1FF3631-CE3E-42D7-AD6E-E3613C55F671}"/>
              </a:ext>
            </a:extLst>
          </p:cNvPr>
          <p:cNvSpPr/>
          <p:nvPr/>
        </p:nvSpPr>
        <p:spPr>
          <a:xfrm>
            <a:off x="6922336" y="2671473"/>
            <a:ext cx="12121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solidFill>
                  <a:srgbClr val="FF0066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75.1 N</a:t>
            </a:r>
            <a:endParaRPr lang="en-US" sz="28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731F3D5-C07A-41FA-90CD-A4719A3C0FE0}"/>
              </a:ext>
            </a:extLst>
          </p:cNvPr>
          <p:cNvSpPr/>
          <p:nvPr/>
        </p:nvSpPr>
        <p:spPr>
          <a:xfrm>
            <a:off x="6922336" y="3266846"/>
            <a:ext cx="12121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63.1 N</a:t>
            </a:r>
            <a:endParaRPr lang="en-US" sz="28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4D726F6-332C-4826-AFE9-CBED7FF0CE2C}"/>
              </a:ext>
            </a:extLst>
          </p:cNvPr>
          <p:cNvSpPr/>
          <p:nvPr/>
        </p:nvSpPr>
        <p:spPr>
          <a:xfrm>
            <a:off x="6926921" y="3878845"/>
            <a:ext cx="12121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solidFill>
                  <a:srgbClr val="FF66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75.1 N</a:t>
            </a:r>
            <a:endParaRPr lang="en-US" sz="2800" dirty="0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EFBC1869-540C-4847-A037-38CB06BD15DB}"/>
              </a:ext>
            </a:extLst>
          </p:cNvPr>
          <p:cNvSpPr/>
          <p:nvPr/>
        </p:nvSpPr>
        <p:spPr>
          <a:xfrm>
            <a:off x="6922336" y="4474218"/>
            <a:ext cx="12121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11.3 N</a:t>
            </a:r>
            <a:endParaRPr lang="en-US" sz="2800" dirty="0"/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57E461E-588D-4837-9F09-B9B6C33CC864}"/>
              </a:ext>
            </a:extLst>
          </p:cNvPr>
          <p:cNvGrpSpPr/>
          <p:nvPr/>
        </p:nvGrpSpPr>
        <p:grpSpPr>
          <a:xfrm>
            <a:off x="3659721" y="4996164"/>
            <a:ext cx="599627" cy="748549"/>
            <a:chOff x="3659721" y="4996164"/>
            <a:chExt cx="599627" cy="748549"/>
          </a:xfrm>
        </p:grpSpPr>
        <p:sp>
          <p:nvSpPr>
            <p:cNvPr id="68" name="Arc 67">
              <a:extLst>
                <a:ext uri="{FF2B5EF4-FFF2-40B4-BE49-F238E27FC236}">
                  <a16:creationId xmlns:a16="http://schemas.microsoft.com/office/drawing/2014/main" id="{F301607C-7745-4B29-9B7C-E14E1BBF131D}"/>
                </a:ext>
              </a:extLst>
            </p:cNvPr>
            <p:cNvSpPr/>
            <p:nvPr/>
          </p:nvSpPr>
          <p:spPr>
            <a:xfrm>
              <a:off x="3659721" y="4996164"/>
              <a:ext cx="561176" cy="528671"/>
            </a:xfrm>
            <a:prstGeom prst="arc">
              <a:avLst>
                <a:gd name="adj1" fmla="val 2973509"/>
                <a:gd name="adj2" fmla="val 5412581"/>
              </a:avLst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050">
                <a:solidFill>
                  <a:schemeClr val="bg1"/>
                </a:solidFill>
              </a:endParaRP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83E4E522-FE38-4969-869D-08AC1854A65B}"/>
                </a:ext>
              </a:extLst>
            </p:cNvPr>
            <p:cNvSpPr/>
            <p:nvPr/>
          </p:nvSpPr>
          <p:spPr>
            <a:xfrm>
              <a:off x="3882322" y="5483103"/>
              <a:ext cx="377026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100" dirty="0">
                  <a:solidFill>
                    <a:schemeClr val="bg1"/>
                  </a:solidFill>
                  <a:latin typeface="+mj-lt"/>
                </a:rPr>
                <a:t>40°</a:t>
              </a:r>
              <a:endParaRPr lang="en-US" sz="600" dirty="0">
                <a:solidFill>
                  <a:schemeClr val="bg1"/>
                </a:solidFill>
                <a:latin typeface="+mj-lt"/>
              </a:endParaRPr>
            </a:p>
          </p:txBody>
        </p:sp>
      </p:grpSp>
      <p:cxnSp>
        <p:nvCxnSpPr>
          <p:cNvPr id="9" name="Straight Arrow Connector 8"/>
          <p:cNvCxnSpPr/>
          <p:nvPr/>
        </p:nvCxnSpPr>
        <p:spPr>
          <a:xfrm flipH="1" flipV="1">
            <a:off x="3927341" y="5195312"/>
            <a:ext cx="449856" cy="606153"/>
          </a:xfrm>
          <a:prstGeom prst="straightConnector1">
            <a:avLst/>
          </a:prstGeom>
          <a:ln w="57150">
            <a:solidFill>
              <a:srgbClr val="FF0066"/>
            </a:solidFill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3920716" y="5202652"/>
            <a:ext cx="9811" cy="896196"/>
          </a:xfrm>
          <a:prstGeom prst="straightConnector1">
            <a:avLst/>
          </a:prstGeom>
          <a:ln w="57150">
            <a:solidFill>
              <a:srgbClr val="002060"/>
            </a:solidFill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3477487" y="5195312"/>
            <a:ext cx="438357" cy="305185"/>
          </a:xfrm>
          <a:prstGeom prst="straightConnector1">
            <a:avLst/>
          </a:prstGeom>
          <a:ln w="57150">
            <a:solidFill>
              <a:srgbClr val="0070C0"/>
            </a:solidFill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3868309" y="5147303"/>
            <a:ext cx="109486" cy="104070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C8CE7524-4552-4CD8-A1E4-D8738EE46DA5}"/>
              </a:ext>
            </a:extLst>
          </p:cNvPr>
          <p:cNvSpPr/>
          <p:nvPr/>
        </p:nvSpPr>
        <p:spPr>
          <a:xfrm>
            <a:off x="1369573" y="5402657"/>
            <a:ext cx="108611" cy="105137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92811715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1.11111E-6 L 0.04983 0.08542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83" y="42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7" grpId="0"/>
      <p:bldP spid="28" grpId="0"/>
      <p:bldP spid="29" grpId="0" animBg="1"/>
      <p:bldP spid="36" grpId="0"/>
      <p:bldP spid="37" grpId="0"/>
      <p:bldP spid="38" grpId="0"/>
      <p:bldP spid="39" grpId="0"/>
      <p:bldP spid="40" grpId="0"/>
      <p:bldP spid="41" grpId="0"/>
      <p:bldP spid="42" grpId="0"/>
      <p:bldP spid="16" grpId="0"/>
      <p:bldP spid="17" grpId="0"/>
      <p:bldP spid="18" grpId="0"/>
      <p:bldP spid="19" grpId="0"/>
      <p:bldP spid="44" grpId="0"/>
      <p:bldP spid="34" grpId="0" animBg="1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11815</TotalTime>
  <Words>966</Words>
  <Application>Microsoft Office PowerPoint</Application>
  <PresentationFormat>On-screen Show (4:3)</PresentationFormat>
  <Paragraphs>221</Paragraphs>
  <Slides>13</Slides>
  <Notes>0</Notes>
  <HiddenSlides>2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Calibri</vt:lpstr>
      <vt:lpstr>Calibri Light</vt:lpstr>
      <vt:lpstr>Cambria Math</vt:lpstr>
      <vt:lpstr>Ebrima</vt:lpstr>
      <vt:lpstr>Retrospect</vt:lpstr>
      <vt:lpstr>Forces on a Ramp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Physics - 2.4.1 - Forces on a Ramp</dc:title>
  <dc:creator>Joe Cossette</dc:creator>
  <cp:lastModifiedBy>Joe Cossette</cp:lastModifiedBy>
  <cp:revision>95</cp:revision>
  <dcterms:created xsi:type="dcterms:W3CDTF">2014-08-31T00:23:19Z</dcterms:created>
  <dcterms:modified xsi:type="dcterms:W3CDTF">2020-10-10T20:30:15Z</dcterms:modified>
</cp:coreProperties>
</file>