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  <p:sldId id="274" r:id="rId4"/>
    <p:sldId id="265" r:id="rId5"/>
    <p:sldId id="266" r:id="rId6"/>
    <p:sldId id="275" r:id="rId7"/>
    <p:sldId id="276" r:id="rId8"/>
    <p:sldId id="277" r:id="rId9"/>
    <p:sldId id="278" r:id="rId10"/>
    <p:sldId id="27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9900"/>
    <a:srgbClr val="EE1A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68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B282B-6486-4B7A-BE0A-F2141B016499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7EEFD-1713-47DD-986C-631A00EEA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27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B282B-6486-4B7A-BE0A-F2141B016499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7EEFD-1713-47DD-986C-631A00EEA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113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B282B-6486-4B7A-BE0A-F2141B016499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7EEFD-1713-47DD-986C-631A00EEA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372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B282B-6486-4B7A-BE0A-F2141B016499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7EEFD-1713-47DD-986C-631A00EEA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00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B282B-6486-4B7A-BE0A-F2141B016499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7EEFD-1713-47DD-986C-631A00EEA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549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B282B-6486-4B7A-BE0A-F2141B016499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7EEFD-1713-47DD-986C-631A00EEA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741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B282B-6486-4B7A-BE0A-F2141B016499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7EEFD-1713-47DD-986C-631A00EEA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555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B282B-6486-4B7A-BE0A-F2141B016499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7EEFD-1713-47DD-986C-631A00EEA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834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B282B-6486-4B7A-BE0A-F2141B016499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7EEFD-1713-47DD-986C-631A00EEA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491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B282B-6486-4B7A-BE0A-F2141B016499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7EEFD-1713-47DD-986C-631A00EEA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530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B282B-6486-4B7A-BE0A-F2141B016499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7EEFD-1713-47DD-986C-631A00EEA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996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B282B-6486-4B7A-BE0A-F2141B016499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7EEFD-1713-47DD-986C-631A00EEA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733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9">
            <a:extLst>
              <a:ext uri="{FF2B5EF4-FFF2-40B4-BE49-F238E27FC236}">
                <a16:creationId xmlns:a16="http://schemas.microsoft.com/office/drawing/2014/main" id="{1656FEED-059A-423F-B88E-12C45582D733}"/>
              </a:ext>
            </a:extLst>
          </p:cNvPr>
          <p:cNvGraphicFramePr>
            <a:graphicFrameLocks noGrp="1"/>
          </p:cNvGraphicFramePr>
          <p:nvPr/>
        </p:nvGraphicFramePr>
        <p:xfrm>
          <a:off x="-1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690107364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72052157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3728896126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61846645"/>
                    </a:ext>
                  </a:extLst>
                </a:gridCol>
              </a:tblGrid>
              <a:tr h="2286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256295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5605108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673671703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329238" y="5183611"/>
            <a:ext cx="353975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Level 0</a:t>
            </a:r>
          </a:p>
        </p:txBody>
      </p:sp>
      <p:sp>
        <p:nvSpPr>
          <p:cNvPr id="15" name="Oval 14"/>
          <p:cNvSpPr/>
          <p:nvPr/>
        </p:nvSpPr>
        <p:spPr>
          <a:xfrm>
            <a:off x="3200398" y="3199326"/>
            <a:ext cx="4572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2514597" y="2603141"/>
            <a:ext cx="4572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886198" y="3795511"/>
            <a:ext cx="4572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5486399" y="3199326"/>
            <a:ext cx="4572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743197" y="457200"/>
            <a:ext cx="4572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3657598" y="1408089"/>
            <a:ext cx="4572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03724" y="2603141"/>
            <a:ext cx="4572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200397" y="5485326"/>
            <a:ext cx="4572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2578992" y="4894507"/>
            <a:ext cx="4572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834682" y="6074132"/>
            <a:ext cx="4572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3834682" y="4894507"/>
            <a:ext cx="4572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2578992" y="6074132"/>
            <a:ext cx="4572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310164" y="3236353"/>
            <a:ext cx="4572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303724" y="3844881"/>
            <a:ext cx="4572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1461751" y="2603141"/>
            <a:ext cx="4572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1468191" y="3236353"/>
            <a:ext cx="4572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1461751" y="3844881"/>
            <a:ext cx="4572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651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Picture 81" descr="A screenshot of a cell phone&#10;&#10;Description automatically generated">
            <a:extLst>
              <a:ext uri="{FF2B5EF4-FFF2-40B4-BE49-F238E27FC236}">
                <a16:creationId xmlns:a16="http://schemas.microsoft.com/office/drawing/2014/main" id="{57914F4F-59B1-47DC-9A2B-8560C75BE38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267" y="1428631"/>
            <a:ext cx="3820600" cy="2865450"/>
          </a:xfrm>
          <a:prstGeom prst="rect">
            <a:avLst/>
          </a:prstGeom>
        </p:spPr>
      </p:pic>
      <p:graphicFrame>
        <p:nvGraphicFramePr>
          <p:cNvPr id="41" name="Table 9">
            <a:extLst>
              <a:ext uri="{FF2B5EF4-FFF2-40B4-BE49-F238E27FC236}">
                <a16:creationId xmlns:a16="http://schemas.microsoft.com/office/drawing/2014/main" id="{31D732FB-6AB3-434F-932B-D031275C83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2827371"/>
              </p:ext>
            </p:extLst>
          </p:nvPr>
        </p:nvGraphicFramePr>
        <p:xfrm>
          <a:off x="3339292" y="4952362"/>
          <a:ext cx="1371600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61846645"/>
                    </a:ext>
                  </a:extLst>
                </a:gridCol>
              </a:tblGrid>
              <a:tr h="1371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5605108"/>
                  </a:ext>
                </a:extLst>
              </a:tr>
            </a:tbl>
          </a:graphicData>
        </a:graphic>
      </p:graphicFrame>
      <p:sp>
        <p:nvSpPr>
          <p:cNvPr id="29" name="TextBox 28">
            <a:extLst>
              <a:ext uri="{FF2B5EF4-FFF2-40B4-BE49-F238E27FC236}">
                <a16:creationId xmlns:a16="http://schemas.microsoft.com/office/drawing/2014/main" id="{5A96AEAC-3FDE-45C7-B83D-4B55B17250E5}"/>
              </a:ext>
            </a:extLst>
          </p:cNvPr>
          <p:cNvSpPr txBox="1"/>
          <p:nvPr/>
        </p:nvSpPr>
        <p:spPr>
          <a:xfrm rot="18882249">
            <a:off x="-124961" y="653934"/>
            <a:ext cx="26606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n w="6350"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ANSWERS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AB6C34A-35F4-423A-8C11-FB6F58594B5D}"/>
              </a:ext>
            </a:extLst>
          </p:cNvPr>
          <p:cNvSpPr txBox="1"/>
          <p:nvPr/>
        </p:nvSpPr>
        <p:spPr>
          <a:xfrm>
            <a:off x="2553630" y="320613"/>
            <a:ext cx="65903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00"/>
              </a:spcAft>
            </a:pPr>
            <a:r>
              <a:rPr lang="en-US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This puzzle is intended to have multiple correct interpretations. The following are some of the patterns that can be used to predict, but this list is not exhaustive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896F98A-FC73-499E-97B5-3AF67773760D}"/>
              </a:ext>
            </a:extLst>
          </p:cNvPr>
          <p:cNvSpPr/>
          <p:nvPr/>
        </p:nvSpPr>
        <p:spPr>
          <a:xfrm>
            <a:off x="3296982" y="5362323"/>
            <a:ext cx="1456219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Cow</a:t>
            </a:r>
            <a:endParaRPr lang="en-US" sz="1400" b="1" dirty="0">
              <a:solidFill>
                <a:srgbClr val="00206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2" name="Minus Sign 31">
            <a:extLst>
              <a:ext uri="{FF2B5EF4-FFF2-40B4-BE49-F238E27FC236}">
                <a16:creationId xmlns:a16="http://schemas.microsoft.com/office/drawing/2014/main" id="{930844F9-9F99-4F03-9B7F-15D0DA00E4DC}"/>
              </a:ext>
            </a:extLst>
          </p:cNvPr>
          <p:cNvSpPr/>
          <p:nvPr/>
        </p:nvSpPr>
        <p:spPr>
          <a:xfrm>
            <a:off x="3401856" y="5027512"/>
            <a:ext cx="228574" cy="258299"/>
          </a:xfrm>
          <a:prstGeom prst="mathMinu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7D59807-2588-42CE-8AF5-6914A61F0B9F}"/>
              </a:ext>
            </a:extLst>
          </p:cNvPr>
          <p:cNvSpPr/>
          <p:nvPr/>
        </p:nvSpPr>
        <p:spPr>
          <a:xfrm>
            <a:off x="4258767" y="5907000"/>
            <a:ext cx="452125" cy="4315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-6</a:t>
            </a:r>
            <a:endParaRPr lang="en-US" sz="1400" b="1" dirty="0">
              <a:solidFill>
                <a:schemeClr val="accent6">
                  <a:lumMod val="7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9F59E2E-C276-4529-8625-4ECD0D40229A}"/>
              </a:ext>
            </a:extLst>
          </p:cNvPr>
          <p:cNvSpPr/>
          <p:nvPr/>
        </p:nvSpPr>
        <p:spPr>
          <a:xfrm>
            <a:off x="3339292" y="5896836"/>
            <a:ext cx="343438" cy="4271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accent4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9</a:t>
            </a:r>
            <a:endParaRPr lang="en-US" sz="1400" b="1" dirty="0">
              <a:solidFill>
                <a:schemeClr val="accent4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DABCEC0-9168-4128-85BE-9D4A698D1354}"/>
              </a:ext>
            </a:extLst>
          </p:cNvPr>
          <p:cNvSpPr/>
          <p:nvPr/>
        </p:nvSpPr>
        <p:spPr>
          <a:xfrm>
            <a:off x="4367454" y="4937799"/>
            <a:ext cx="343437" cy="4245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</a:t>
            </a:r>
            <a:endParaRPr lang="en-US" sz="1400" b="1" dirty="0">
              <a:solidFill>
                <a:srgbClr val="00206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graphicFrame>
        <p:nvGraphicFramePr>
          <p:cNvPr id="44" name="Table 9">
            <a:extLst>
              <a:ext uri="{FF2B5EF4-FFF2-40B4-BE49-F238E27FC236}">
                <a16:creationId xmlns:a16="http://schemas.microsoft.com/office/drawing/2014/main" id="{B28137C3-9F59-4F3C-989D-6F9CF495CD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2350272"/>
              </p:ext>
            </p:extLst>
          </p:nvPr>
        </p:nvGraphicFramePr>
        <p:xfrm>
          <a:off x="253730" y="4947424"/>
          <a:ext cx="1371600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61846645"/>
                    </a:ext>
                  </a:extLst>
                </a:gridCol>
              </a:tblGrid>
              <a:tr h="1371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5605108"/>
                  </a:ext>
                </a:extLst>
              </a:tr>
            </a:tbl>
          </a:graphicData>
        </a:graphic>
      </p:graphicFrame>
      <p:sp>
        <p:nvSpPr>
          <p:cNvPr id="45" name="Rectangle 44">
            <a:extLst>
              <a:ext uri="{FF2B5EF4-FFF2-40B4-BE49-F238E27FC236}">
                <a16:creationId xmlns:a16="http://schemas.microsoft.com/office/drawing/2014/main" id="{41BBCAB0-296B-45B6-A0B0-6980B3D0AD6D}"/>
              </a:ext>
            </a:extLst>
          </p:cNvPr>
          <p:cNvSpPr/>
          <p:nvPr/>
        </p:nvSpPr>
        <p:spPr>
          <a:xfrm>
            <a:off x="211420" y="5357385"/>
            <a:ext cx="1456219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Dog</a:t>
            </a:r>
            <a:endParaRPr lang="en-US" sz="1400" b="1" dirty="0">
              <a:solidFill>
                <a:srgbClr val="00206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6" name="Minus Sign 45">
            <a:extLst>
              <a:ext uri="{FF2B5EF4-FFF2-40B4-BE49-F238E27FC236}">
                <a16:creationId xmlns:a16="http://schemas.microsoft.com/office/drawing/2014/main" id="{9BAC3FD2-8468-4DC8-8E4B-665E3E38BAAA}"/>
              </a:ext>
            </a:extLst>
          </p:cNvPr>
          <p:cNvSpPr/>
          <p:nvPr/>
        </p:nvSpPr>
        <p:spPr>
          <a:xfrm>
            <a:off x="316294" y="5022574"/>
            <a:ext cx="228574" cy="258299"/>
          </a:xfrm>
          <a:prstGeom prst="mathMinu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09703E5-C46E-43DD-8015-6845485ADA82}"/>
              </a:ext>
            </a:extLst>
          </p:cNvPr>
          <p:cNvSpPr/>
          <p:nvPr/>
        </p:nvSpPr>
        <p:spPr>
          <a:xfrm>
            <a:off x="1128567" y="5902062"/>
            <a:ext cx="496763" cy="4315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12</a:t>
            </a:r>
            <a:endParaRPr lang="en-US" sz="1400" b="1" dirty="0">
              <a:solidFill>
                <a:schemeClr val="accent6">
                  <a:lumMod val="7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A9962399-F522-4F74-A35A-D8479E213DFD}"/>
              </a:ext>
            </a:extLst>
          </p:cNvPr>
          <p:cNvSpPr/>
          <p:nvPr/>
        </p:nvSpPr>
        <p:spPr>
          <a:xfrm>
            <a:off x="253729" y="5891898"/>
            <a:ext cx="493463" cy="4271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accent4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15</a:t>
            </a:r>
            <a:endParaRPr lang="en-US" sz="1400" b="1" dirty="0">
              <a:solidFill>
                <a:schemeClr val="accent4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D1E30D7A-A518-4A90-AA36-B50E504DFD4E}"/>
              </a:ext>
            </a:extLst>
          </p:cNvPr>
          <p:cNvSpPr/>
          <p:nvPr/>
        </p:nvSpPr>
        <p:spPr>
          <a:xfrm>
            <a:off x="1281892" y="4932861"/>
            <a:ext cx="343437" cy="4245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</a:t>
            </a:r>
            <a:endParaRPr lang="en-US" sz="1400" b="1" dirty="0">
              <a:solidFill>
                <a:srgbClr val="00206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graphicFrame>
        <p:nvGraphicFramePr>
          <p:cNvPr id="55" name="Table 9">
            <a:extLst>
              <a:ext uri="{FF2B5EF4-FFF2-40B4-BE49-F238E27FC236}">
                <a16:creationId xmlns:a16="http://schemas.microsoft.com/office/drawing/2014/main" id="{AC2DF3A0-D939-4DAD-AEB0-66D9396F63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6144614"/>
              </p:ext>
            </p:extLst>
          </p:nvPr>
        </p:nvGraphicFramePr>
        <p:xfrm>
          <a:off x="1775355" y="4954858"/>
          <a:ext cx="1371600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61846645"/>
                    </a:ext>
                  </a:extLst>
                </a:gridCol>
              </a:tblGrid>
              <a:tr h="1371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5605108"/>
                  </a:ext>
                </a:extLst>
              </a:tr>
            </a:tbl>
          </a:graphicData>
        </a:graphic>
      </p:graphicFrame>
      <p:sp>
        <p:nvSpPr>
          <p:cNvPr id="76" name="Rectangle 75">
            <a:extLst>
              <a:ext uri="{FF2B5EF4-FFF2-40B4-BE49-F238E27FC236}">
                <a16:creationId xmlns:a16="http://schemas.microsoft.com/office/drawing/2014/main" id="{02B0DE92-4DF7-4335-AB12-FEDD96C70461}"/>
              </a:ext>
            </a:extLst>
          </p:cNvPr>
          <p:cNvSpPr/>
          <p:nvPr/>
        </p:nvSpPr>
        <p:spPr>
          <a:xfrm>
            <a:off x="1733045" y="5364819"/>
            <a:ext cx="1456219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Crocodile</a:t>
            </a:r>
            <a:endParaRPr lang="en-US" sz="1400" b="1" dirty="0">
              <a:solidFill>
                <a:srgbClr val="00206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77" name="Minus Sign 76">
            <a:extLst>
              <a:ext uri="{FF2B5EF4-FFF2-40B4-BE49-F238E27FC236}">
                <a16:creationId xmlns:a16="http://schemas.microsoft.com/office/drawing/2014/main" id="{7FE484F9-EA52-4C0E-965E-1AA12A68AEB7}"/>
              </a:ext>
            </a:extLst>
          </p:cNvPr>
          <p:cNvSpPr/>
          <p:nvPr/>
        </p:nvSpPr>
        <p:spPr>
          <a:xfrm>
            <a:off x="1837919" y="5030008"/>
            <a:ext cx="228574" cy="258299"/>
          </a:xfrm>
          <a:prstGeom prst="mathMinu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FDBD5297-4227-4B9C-8477-16CC845FB7CF}"/>
              </a:ext>
            </a:extLst>
          </p:cNvPr>
          <p:cNvSpPr/>
          <p:nvPr/>
        </p:nvSpPr>
        <p:spPr>
          <a:xfrm>
            <a:off x="2650192" y="5909496"/>
            <a:ext cx="496763" cy="4315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7</a:t>
            </a:r>
            <a:endParaRPr lang="en-US" sz="1400" b="1" dirty="0">
              <a:solidFill>
                <a:schemeClr val="accent6">
                  <a:lumMod val="7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244ED64F-B814-4899-9819-517443D44613}"/>
              </a:ext>
            </a:extLst>
          </p:cNvPr>
          <p:cNvSpPr/>
          <p:nvPr/>
        </p:nvSpPr>
        <p:spPr>
          <a:xfrm>
            <a:off x="1775355" y="5899332"/>
            <a:ext cx="343438" cy="4271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accent4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</a:t>
            </a:r>
            <a:endParaRPr lang="en-US" sz="1400" b="1" dirty="0">
              <a:solidFill>
                <a:schemeClr val="accent4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0B009D71-A8DE-421A-B9FA-BAFAAC6DA312}"/>
              </a:ext>
            </a:extLst>
          </p:cNvPr>
          <p:cNvSpPr/>
          <p:nvPr/>
        </p:nvSpPr>
        <p:spPr>
          <a:xfrm>
            <a:off x="2803517" y="4940295"/>
            <a:ext cx="343437" cy="4245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9</a:t>
            </a:r>
            <a:endParaRPr lang="en-US" sz="1400" b="1" dirty="0">
              <a:solidFill>
                <a:srgbClr val="00206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9ACB095-4C13-415D-926A-63656B337CEC}"/>
              </a:ext>
            </a:extLst>
          </p:cNvPr>
          <p:cNvSpPr/>
          <p:nvPr/>
        </p:nvSpPr>
        <p:spPr>
          <a:xfrm>
            <a:off x="4367454" y="1395122"/>
            <a:ext cx="4837413" cy="3406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200"/>
              </a:spcAft>
            </a:pPr>
            <a:r>
              <a:rPr lang="en-US" sz="14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Top Left: </a:t>
            </a:r>
            <a:r>
              <a:rPr lang="en-US" sz="1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Mathematical operation to match opposite side</a:t>
            </a:r>
          </a:p>
          <a:p>
            <a:pPr>
              <a:spcBef>
                <a:spcPts val="600"/>
              </a:spcBef>
              <a:spcAft>
                <a:spcPts val="200"/>
              </a:spcAft>
            </a:pPr>
            <a:r>
              <a:rPr lang="en-US" sz="14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Top Right: </a:t>
            </a:r>
            <a:r>
              <a:rPr lang="en-US" sz="1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Consecutive numerical sequence</a:t>
            </a:r>
          </a:p>
          <a:p>
            <a:pPr>
              <a:spcAft>
                <a:spcPts val="200"/>
              </a:spcAft>
            </a:pPr>
            <a:r>
              <a:rPr lang="en-US" sz="1200" b="1" dirty="0">
                <a:solidFill>
                  <a:schemeClr val="accent5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</a:t>
            </a:r>
            <a:r>
              <a:rPr lang="en-US" sz="1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, 4, 5, 6, 7, 8  |  4, 5, 6, 7, 8, </a:t>
            </a:r>
            <a:r>
              <a:rPr lang="en-US" sz="1200" b="1" dirty="0">
                <a:solidFill>
                  <a:schemeClr val="accent5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9</a:t>
            </a:r>
            <a:r>
              <a:rPr lang="en-US" sz="1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  <a:p>
            <a:pPr>
              <a:spcBef>
                <a:spcPts val="600"/>
              </a:spcBef>
              <a:spcAft>
                <a:spcPts val="200"/>
              </a:spcAft>
            </a:pPr>
            <a:r>
              <a:rPr lang="en-US" sz="14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Bottom Left: </a:t>
            </a:r>
            <a:r>
              <a:rPr lang="en-US" sz="1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odd #’s, prime #’s, or </a:t>
            </a:r>
            <a:r>
              <a:rPr lang="el-GR" sz="1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Δ</a:t>
            </a:r>
            <a:r>
              <a:rPr lang="en-US" sz="1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8 with opposite side</a:t>
            </a:r>
          </a:p>
          <a:p>
            <a:pPr>
              <a:spcAft>
                <a:spcPts val="200"/>
              </a:spcAft>
            </a:pPr>
            <a:r>
              <a:rPr lang="en-US" sz="1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Odd: 3, 5, 7, </a:t>
            </a:r>
            <a:r>
              <a:rPr lang="en-US" sz="1200" b="1" dirty="0">
                <a:solidFill>
                  <a:schemeClr val="accent5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9</a:t>
            </a:r>
            <a:r>
              <a:rPr lang="en-US" sz="1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, 11, 13 |  Prime: </a:t>
            </a:r>
            <a:r>
              <a:rPr lang="en-US" sz="1200" b="1" dirty="0">
                <a:solidFill>
                  <a:schemeClr val="accent5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</a:t>
            </a:r>
            <a:r>
              <a:rPr lang="en-US" sz="1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, 3, 5, 7, 11, 13  |  </a:t>
            </a:r>
            <a:r>
              <a:rPr lang="el-GR" sz="1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Δ</a:t>
            </a:r>
            <a:r>
              <a:rPr lang="en-US" sz="1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8: 3/11, 5/13, 7/</a:t>
            </a:r>
            <a:r>
              <a:rPr lang="en-US" sz="1200" b="1" dirty="0">
                <a:solidFill>
                  <a:schemeClr val="accent5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15</a:t>
            </a:r>
          </a:p>
          <a:p>
            <a:pPr>
              <a:spcBef>
                <a:spcPts val="600"/>
              </a:spcBef>
              <a:spcAft>
                <a:spcPts val="200"/>
              </a:spcAft>
            </a:pPr>
            <a:r>
              <a:rPr lang="en-US" sz="14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Bottom Right: </a:t>
            </a:r>
            <a:r>
              <a:rPr lang="en-US" sz="1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Solution to the calculation incorporating Bottom Left, Top Left, &amp; Top Right </a:t>
            </a:r>
          </a:p>
          <a:p>
            <a:pPr>
              <a:spcAft>
                <a:spcPts val="200"/>
              </a:spcAft>
            </a:pPr>
            <a:r>
              <a:rPr lang="en-US" sz="1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No order can be determined though so the equation could be “(BL)[TL](TR)=“ or “(TR)[TL](BL)=“. This means that a subtraction problem could result in a positive or negative number</a:t>
            </a:r>
          </a:p>
          <a:p>
            <a:pPr>
              <a:spcBef>
                <a:spcPts val="600"/>
              </a:spcBef>
              <a:spcAft>
                <a:spcPts val="200"/>
              </a:spcAft>
            </a:pPr>
            <a:r>
              <a:rPr lang="en-US" sz="14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Middle: </a:t>
            </a:r>
            <a:r>
              <a:rPr lang="en-US" sz="1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Animal that has the same number of letters as the number in the top right. </a:t>
            </a:r>
          </a:p>
          <a:p>
            <a:pPr>
              <a:spcAft>
                <a:spcPts val="200"/>
              </a:spcAft>
            </a:pPr>
            <a:r>
              <a:rPr lang="en-US" sz="1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There could be other more specific rules decided upon as well (for example: must be a farm animal) to limit the list of possible answers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DD19A026-0FFF-4184-ABB0-041A1C6EB9CB}"/>
              </a:ext>
            </a:extLst>
          </p:cNvPr>
          <p:cNvSpPr txBox="1"/>
          <p:nvPr/>
        </p:nvSpPr>
        <p:spPr>
          <a:xfrm>
            <a:off x="226087" y="4500771"/>
            <a:ext cx="4255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00"/>
              </a:spcAft>
            </a:pPr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Some examples of possible solutions: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1A628DCC-138E-4276-956E-3C23EFDB6C8C}"/>
              </a:ext>
            </a:extLst>
          </p:cNvPr>
          <p:cNvSpPr txBox="1"/>
          <p:nvPr/>
        </p:nvSpPr>
        <p:spPr>
          <a:xfrm>
            <a:off x="4951639" y="5116254"/>
            <a:ext cx="384752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Level ??</a:t>
            </a:r>
          </a:p>
        </p:txBody>
      </p:sp>
    </p:spTree>
    <p:extLst>
      <p:ext uri="{BB962C8B-B14F-4D97-AF65-F5344CB8AC3E}">
        <p14:creationId xmlns:p14="http://schemas.microsoft.com/office/powerpoint/2010/main" val="2099456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le 9">
            <a:extLst>
              <a:ext uri="{FF2B5EF4-FFF2-40B4-BE49-F238E27FC236}">
                <a16:creationId xmlns:a16="http://schemas.microsoft.com/office/drawing/2014/main" id="{35DA2303-5282-47B6-90D0-24907F2DEA71}"/>
              </a:ext>
            </a:extLst>
          </p:cNvPr>
          <p:cNvGraphicFramePr>
            <a:graphicFrameLocks noGrp="1"/>
          </p:cNvGraphicFramePr>
          <p:nvPr/>
        </p:nvGraphicFramePr>
        <p:xfrm>
          <a:off x="-1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690107364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72052157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3728896126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61846645"/>
                    </a:ext>
                  </a:extLst>
                </a:gridCol>
              </a:tblGrid>
              <a:tr h="2286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256295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5605108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673671703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2395470" y="103031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</a:t>
            </a:r>
            <a:endParaRPr lang="en-US" sz="2000" b="1" dirty="0"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71422" y="891862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</a:t>
            </a:r>
            <a:endParaRPr lang="en-US" sz="2000" b="1" dirty="0">
              <a:solidFill>
                <a:srgbClr val="C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395470" y="1684986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II</a:t>
            </a:r>
            <a:endParaRPr lang="en-US" sz="2000" b="1" dirty="0"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951668" y="1686060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99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</a:t>
            </a:r>
            <a:endParaRPr lang="en-US" sz="2000" b="1" dirty="0">
              <a:solidFill>
                <a:srgbClr val="0099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951668" y="103031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66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</a:t>
            </a:r>
            <a:endParaRPr lang="en-US" sz="2000" b="1" dirty="0">
              <a:solidFill>
                <a:srgbClr val="FF66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395470" y="2389031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</a:t>
            </a:r>
            <a:endParaRPr lang="en-US" sz="2000" b="1" dirty="0"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171422" y="3177862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accent5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</a:t>
            </a:r>
            <a:endParaRPr lang="en-US" sz="2000" b="1" dirty="0">
              <a:solidFill>
                <a:schemeClr val="accent5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395470" y="3970986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</a:t>
            </a:r>
            <a:endParaRPr lang="en-US" sz="2000" b="1" dirty="0"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951668" y="3972060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99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</a:t>
            </a:r>
            <a:endParaRPr lang="en-US" sz="2000" b="1" dirty="0">
              <a:solidFill>
                <a:srgbClr val="0099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951668" y="2389031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66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</a:t>
            </a:r>
            <a:endParaRPr lang="en-US" sz="2000" b="1" dirty="0">
              <a:solidFill>
                <a:srgbClr val="FF66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395470" y="4673957"/>
            <a:ext cx="775952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32</a:t>
            </a:r>
            <a:endParaRPr lang="en-US" sz="2000" b="1" dirty="0"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171422" y="5462788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accent5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5</a:t>
            </a:r>
            <a:endParaRPr lang="en-US" sz="2000" b="1" dirty="0">
              <a:solidFill>
                <a:schemeClr val="accent5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395470" y="6255912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</a:t>
            </a:r>
            <a:endParaRPr lang="en-US" sz="2000" b="1" dirty="0"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814763" y="6256986"/>
            <a:ext cx="652061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99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27</a:t>
            </a:r>
            <a:endParaRPr lang="en-US" sz="2000" b="1" dirty="0">
              <a:solidFill>
                <a:srgbClr val="0099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951668" y="4673957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66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</a:t>
            </a:r>
            <a:endParaRPr lang="en-US" sz="2000" b="1" dirty="0">
              <a:solidFill>
                <a:srgbClr val="FF66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09469" y="2388227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8</a:t>
            </a:r>
            <a:endParaRPr lang="en-US" sz="2000" b="1" dirty="0"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885421" y="3177058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accent5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</a:t>
            </a:r>
            <a:endParaRPr lang="en-US" sz="2000" b="1" dirty="0">
              <a:solidFill>
                <a:schemeClr val="accent5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09469" y="3970182"/>
            <a:ext cx="709614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III</a:t>
            </a:r>
            <a:endParaRPr lang="en-US" sz="2000" b="1" dirty="0"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665667" y="3971256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99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5</a:t>
            </a:r>
            <a:endParaRPr lang="en-US" sz="2000" b="1" dirty="0">
              <a:solidFill>
                <a:srgbClr val="0099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665667" y="2388227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66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</a:t>
            </a:r>
            <a:endParaRPr lang="en-US" sz="2000" b="1" dirty="0">
              <a:solidFill>
                <a:srgbClr val="FF66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681469" y="2388092"/>
            <a:ext cx="775952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16</a:t>
            </a:r>
            <a:endParaRPr lang="en-US" sz="2000" b="1" dirty="0"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457421" y="3176923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</a:t>
            </a:r>
            <a:endParaRPr lang="en-US" sz="2000" b="1" dirty="0">
              <a:solidFill>
                <a:srgbClr val="C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681469" y="3970047"/>
            <a:ext cx="600144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IV</a:t>
            </a:r>
            <a:endParaRPr lang="en-US" sz="2000" b="1" dirty="0"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972577" y="3971121"/>
            <a:ext cx="78024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3200" b="1" dirty="0">
                <a:solidFill>
                  <a:srgbClr val="0099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12</a:t>
            </a:r>
            <a:endParaRPr lang="en-US" sz="2000" b="1" dirty="0">
              <a:solidFill>
                <a:srgbClr val="0099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237667" y="2388092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66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</a:t>
            </a:r>
            <a:endParaRPr lang="en-US" sz="2000" b="1" dirty="0">
              <a:solidFill>
                <a:srgbClr val="FF66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29238" y="5183611"/>
            <a:ext cx="353975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Level 1</a:t>
            </a:r>
          </a:p>
        </p:txBody>
      </p:sp>
    </p:spTree>
    <p:extLst>
      <p:ext uri="{BB962C8B-B14F-4D97-AF65-F5344CB8AC3E}">
        <p14:creationId xmlns:p14="http://schemas.microsoft.com/office/powerpoint/2010/main" val="3698290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le 9">
            <a:extLst>
              <a:ext uri="{FF2B5EF4-FFF2-40B4-BE49-F238E27FC236}">
                <a16:creationId xmlns:a16="http://schemas.microsoft.com/office/drawing/2014/main" id="{24BB2B3C-C66C-4C1E-BF5C-6B28DF5B35BE}"/>
              </a:ext>
            </a:extLst>
          </p:cNvPr>
          <p:cNvGraphicFramePr>
            <a:graphicFrameLocks noGrp="1"/>
          </p:cNvGraphicFramePr>
          <p:nvPr/>
        </p:nvGraphicFramePr>
        <p:xfrm>
          <a:off x="-1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690107364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72052157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3728896126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61846645"/>
                    </a:ext>
                  </a:extLst>
                </a:gridCol>
              </a:tblGrid>
              <a:tr h="2286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256295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5605108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673671703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2395470" y="103031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99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Z</a:t>
            </a:r>
            <a:endParaRPr lang="en-US" sz="2000" b="1" dirty="0">
              <a:solidFill>
                <a:srgbClr val="0099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95470" y="891862"/>
            <a:ext cx="2067060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Orange</a:t>
            </a:r>
            <a:endParaRPr lang="en-US" sz="2000" b="1" dirty="0"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395470" y="1684986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8</a:t>
            </a:r>
            <a:endParaRPr lang="en-US" sz="2000" b="1" dirty="0">
              <a:solidFill>
                <a:srgbClr val="7030A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951668" y="1686060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</a:t>
            </a:r>
            <a:endParaRPr lang="en-US" sz="2000" b="1" dirty="0">
              <a:solidFill>
                <a:srgbClr val="0070C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951668" y="103031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</a:t>
            </a:r>
            <a:endParaRPr lang="en-US" sz="2000" b="1" dirty="0"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395470" y="2389031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99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</a:t>
            </a:r>
            <a:endParaRPr lang="en-US" sz="2000" b="1" dirty="0">
              <a:solidFill>
                <a:srgbClr val="0099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395470" y="3177862"/>
            <a:ext cx="2067060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Green</a:t>
            </a:r>
            <a:endParaRPr lang="en-US" sz="2000" b="1" dirty="0">
              <a:solidFill>
                <a:srgbClr val="C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395470" y="3970986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</a:t>
            </a:r>
            <a:endParaRPr lang="en-US" sz="2000" b="1" dirty="0">
              <a:solidFill>
                <a:srgbClr val="7030A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951668" y="3972060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</a:t>
            </a:r>
            <a:endParaRPr lang="en-US" sz="2000" b="1" dirty="0">
              <a:solidFill>
                <a:srgbClr val="0070C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951668" y="2389031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</a:t>
            </a:r>
            <a:endParaRPr lang="en-US" sz="2000" b="1" dirty="0"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395470" y="4673957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99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Z</a:t>
            </a:r>
            <a:endParaRPr lang="en-US" sz="2000" b="1" dirty="0">
              <a:solidFill>
                <a:srgbClr val="0099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395470" y="5462788"/>
            <a:ext cx="2067060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66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Black</a:t>
            </a:r>
            <a:endParaRPr lang="en-US" sz="2000" b="1" dirty="0">
              <a:solidFill>
                <a:srgbClr val="FF66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395470" y="6255912"/>
            <a:ext cx="750066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16</a:t>
            </a:r>
            <a:endParaRPr lang="en-US" sz="2000" b="1" dirty="0">
              <a:solidFill>
                <a:srgbClr val="7030A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819526" y="6256986"/>
            <a:ext cx="647298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</a:t>
            </a:r>
            <a:endParaRPr lang="en-US" sz="2000" b="1" dirty="0">
              <a:solidFill>
                <a:srgbClr val="0070C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951668" y="4673957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8</a:t>
            </a:r>
            <a:endParaRPr lang="en-US" sz="2000" b="1" dirty="0"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09469" y="2388227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99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</a:t>
            </a:r>
            <a:endParaRPr lang="en-US" sz="2000" b="1" dirty="0">
              <a:solidFill>
                <a:srgbClr val="0099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09469" y="3177058"/>
            <a:ext cx="2067062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EE1AC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Blue</a:t>
            </a:r>
            <a:endParaRPr lang="en-US" sz="2000" b="1" dirty="0">
              <a:solidFill>
                <a:srgbClr val="EE1AC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09469" y="3970182"/>
            <a:ext cx="738256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64</a:t>
            </a:r>
            <a:endParaRPr lang="en-US" sz="2000" b="1" dirty="0">
              <a:solidFill>
                <a:srgbClr val="7030A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665667" y="3971256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</a:t>
            </a:r>
            <a:endParaRPr lang="en-US" sz="2000" b="1" dirty="0">
              <a:solidFill>
                <a:srgbClr val="C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350135" y="2388227"/>
            <a:ext cx="830688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10</a:t>
            </a:r>
            <a:endParaRPr lang="en-US" sz="2000" b="1" dirty="0"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681469" y="2388092"/>
            <a:ext cx="510863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99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</a:t>
            </a:r>
            <a:endParaRPr lang="en-US" sz="2000" b="1" dirty="0">
              <a:solidFill>
                <a:srgbClr val="0099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681469" y="3176923"/>
            <a:ext cx="2067060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accent5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Pink</a:t>
            </a:r>
            <a:endParaRPr lang="en-US" sz="2000" b="1" dirty="0">
              <a:solidFill>
                <a:schemeClr val="accent5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681469" y="3970047"/>
            <a:ext cx="392807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</a:t>
            </a:r>
            <a:endParaRPr lang="en-US" sz="2000" b="1" dirty="0">
              <a:solidFill>
                <a:srgbClr val="7030A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132491" y="3971121"/>
            <a:ext cx="620331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</a:t>
            </a:r>
            <a:endParaRPr lang="en-US" sz="2000" b="1" dirty="0">
              <a:solidFill>
                <a:srgbClr val="C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237667" y="2388092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</a:t>
            </a:r>
            <a:endParaRPr lang="en-US" sz="2000" b="1" dirty="0"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29238" y="5183611"/>
            <a:ext cx="353975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Level 2</a:t>
            </a:r>
          </a:p>
        </p:txBody>
      </p:sp>
    </p:spTree>
    <p:extLst>
      <p:ext uri="{BB962C8B-B14F-4D97-AF65-F5344CB8AC3E}">
        <p14:creationId xmlns:p14="http://schemas.microsoft.com/office/powerpoint/2010/main" val="2150402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" name="Table 9">
            <a:extLst>
              <a:ext uri="{FF2B5EF4-FFF2-40B4-BE49-F238E27FC236}">
                <a16:creationId xmlns:a16="http://schemas.microsoft.com/office/drawing/2014/main" id="{31D732FB-6AB3-434F-932B-D031275C83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0300683"/>
              </p:ext>
            </p:extLst>
          </p:nvPr>
        </p:nvGraphicFramePr>
        <p:xfrm>
          <a:off x="-1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690107364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72052157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3728896126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61846645"/>
                    </a:ext>
                  </a:extLst>
                </a:gridCol>
              </a:tblGrid>
              <a:tr h="2286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256295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5605108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673671703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2395471" y="103031"/>
            <a:ext cx="489398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99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</a:t>
            </a:r>
            <a:endParaRPr lang="en-US" sz="2000" b="1" dirty="0">
              <a:solidFill>
                <a:srgbClr val="0099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395470" y="1684986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</a:t>
            </a:r>
            <a:endParaRPr lang="en-US" sz="2000" b="1" dirty="0"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741308" y="1686060"/>
            <a:ext cx="72551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18</a:t>
            </a:r>
            <a:endParaRPr lang="en-US" sz="2000" b="1" dirty="0">
              <a:solidFill>
                <a:srgbClr val="0070C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951668" y="103031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</a:t>
            </a:r>
            <a:endParaRPr lang="en-US" sz="2000" b="1" dirty="0"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395470" y="2389031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</a:t>
            </a:r>
            <a:endParaRPr lang="en-US" sz="2000" b="1" dirty="0">
              <a:solidFill>
                <a:srgbClr val="C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395470" y="3970986"/>
            <a:ext cx="553792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Y</a:t>
            </a:r>
            <a:endParaRPr lang="en-US" sz="2000" b="1" dirty="0"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741309" y="3972060"/>
            <a:ext cx="72551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10</a:t>
            </a:r>
            <a:endParaRPr lang="en-US" sz="2000" b="1" dirty="0">
              <a:solidFill>
                <a:srgbClr val="0070C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951668" y="2389031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5</a:t>
            </a:r>
            <a:endParaRPr lang="en-US" sz="2000" b="1" dirty="0"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395470" y="4673957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</a:t>
            </a:r>
            <a:endParaRPr lang="en-US" sz="2000" b="1" dirty="0">
              <a:solidFill>
                <a:srgbClr val="C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395470" y="6255912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</a:t>
            </a:r>
            <a:endParaRPr lang="en-US" sz="2000" b="1" dirty="0"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814763" y="6256986"/>
            <a:ext cx="652061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12</a:t>
            </a:r>
            <a:endParaRPr lang="en-US" sz="2000" b="1" dirty="0">
              <a:solidFill>
                <a:srgbClr val="0070C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951668" y="4673957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</a:t>
            </a:r>
            <a:endParaRPr lang="en-US" sz="2000" b="1" dirty="0"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09469" y="2388227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</a:t>
            </a:r>
            <a:endParaRPr lang="en-US" sz="2000" b="1" dirty="0">
              <a:solidFill>
                <a:srgbClr val="C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09469" y="3970182"/>
            <a:ext cx="510863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</a:t>
            </a:r>
            <a:endParaRPr lang="en-US" sz="2000" b="1" dirty="0"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665667" y="3971256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0</a:t>
            </a:r>
            <a:endParaRPr lang="en-US" sz="2000" b="1" dirty="0">
              <a:solidFill>
                <a:srgbClr val="0070C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665667" y="2388227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0</a:t>
            </a:r>
            <a:endParaRPr lang="en-US" sz="2000" b="1" dirty="0"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681470" y="2388092"/>
            <a:ext cx="510862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99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</a:t>
            </a:r>
            <a:endParaRPr lang="en-US" sz="2000" b="1" dirty="0">
              <a:solidFill>
                <a:srgbClr val="0099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681469" y="3970047"/>
            <a:ext cx="510862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</a:t>
            </a:r>
            <a:endParaRPr lang="en-US" sz="2000" b="1" dirty="0"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132491" y="3971121"/>
            <a:ext cx="620331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</a:t>
            </a:r>
            <a:endParaRPr lang="en-US" sz="2000" b="1" dirty="0">
              <a:solidFill>
                <a:srgbClr val="0070C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237667" y="2388092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</a:t>
            </a:r>
            <a:endParaRPr lang="en-US" sz="2000" b="1" dirty="0"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29238" y="5183611"/>
            <a:ext cx="353975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Level 3</a:t>
            </a:r>
          </a:p>
        </p:txBody>
      </p:sp>
      <p:sp>
        <p:nvSpPr>
          <p:cNvPr id="3" name="Rectangle 2"/>
          <p:cNvSpPr/>
          <p:nvPr/>
        </p:nvSpPr>
        <p:spPr>
          <a:xfrm>
            <a:off x="3200400" y="3197516"/>
            <a:ext cx="457200" cy="457200"/>
          </a:xfrm>
          <a:prstGeom prst="rect">
            <a:avLst/>
          </a:prstGeom>
          <a:noFill/>
          <a:ln w="5715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5" name="Rectangle 54"/>
          <p:cNvSpPr/>
          <p:nvPr/>
        </p:nvSpPr>
        <p:spPr>
          <a:xfrm rot="18909420">
            <a:off x="914399" y="3197516"/>
            <a:ext cx="457200" cy="457200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5" name="Hexagon 14"/>
          <p:cNvSpPr/>
          <p:nvPr/>
        </p:nvSpPr>
        <p:spPr>
          <a:xfrm>
            <a:off x="3177861" y="5485326"/>
            <a:ext cx="502277" cy="457200"/>
          </a:xfrm>
          <a:prstGeom prst="hexagon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6" name="Isosceles Triangle 15"/>
          <p:cNvSpPr/>
          <p:nvPr/>
        </p:nvSpPr>
        <p:spPr>
          <a:xfrm>
            <a:off x="3154679" y="883613"/>
            <a:ext cx="548640" cy="457200"/>
          </a:xfrm>
          <a:prstGeom prst="triangle">
            <a:avLst/>
          </a:prstGeom>
          <a:noFill/>
          <a:ln w="571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5486399" y="3197516"/>
            <a:ext cx="457200" cy="457200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413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" name="Table 9">
            <a:extLst>
              <a:ext uri="{FF2B5EF4-FFF2-40B4-BE49-F238E27FC236}">
                <a16:creationId xmlns:a16="http://schemas.microsoft.com/office/drawing/2014/main" id="{31D732FB-6AB3-434F-932B-D031275C83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2332160"/>
              </p:ext>
            </p:extLst>
          </p:nvPr>
        </p:nvGraphicFramePr>
        <p:xfrm>
          <a:off x="-1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690107364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72052157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3728896126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61846645"/>
                    </a:ext>
                  </a:extLst>
                </a:gridCol>
              </a:tblGrid>
              <a:tr h="2286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256295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5605108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673671703"/>
                  </a:ext>
                </a:extLst>
              </a:tr>
            </a:tbl>
          </a:graphicData>
        </a:graphic>
      </p:graphicFrame>
      <p:sp>
        <p:nvSpPr>
          <p:cNvPr id="50" name="Rectangle 49">
            <a:extLst>
              <a:ext uri="{FF2B5EF4-FFF2-40B4-BE49-F238E27FC236}">
                <a16:creationId xmlns:a16="http://schemas.microsoft.com/office/drawing/2014/main" id="{B2D62EDC-23D1-4753-A319-F8CBEFCF8BFD}"/>
              </a:ext>
            </a:extLst>
          </p:cNvPr>
          <p:cNvSpPr/>
          <p:nvPr/>
        </p:nvSpPr>
        <p:spPr>
          <a:xfrm>
            <a:off x="2285999" y="3188510"/>
            <a:ext cx="2286000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Chicken</a:t>
            </a:r>
            <a:endParaRPr lang="en-US" sz="2000" b="1" dirty="0">
              <a:solidFill>
                <a:srgbClr val="00206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59230AAD-08DD-4AFD-A32C-A8A05C59F317}"/>
              </a:ext>
            </a:extLst>
          </p:cNvPr>
          <p:cNvSpPr/>
          <p:nvPr/>
        </p:nvSpPr>
        <p:spPr>
          <a:xfrm>
            <a:off x="4888120" y="3174977"/>
            <a:ext cx="1688570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Donkey</a:t>
            </a:r>
            <a:endParaRPr lang="en-US" sz="2000" b="1" dirty="0">
              <a:solidFill>
                <a:srgbClr val="00206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82A2CC18-C0A5-4783-8466-01AC800D245F}"/>
              </a:ext>
            </a:extLst>
          </p:cNvPr>
          <p:cNvSpPr/>
          <p:nvPr/>
        </p:nvSpPr>
        <p:spPr>
          <a:xfrm>
            <a:off x="298714" y="3192484"/>
            <a:ext cx="1688570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Horse</a:t>
            </a:r>
            <a:endParaRPr lang="en-US" sz="2000" b="1" dirty="0">
              <a:solidFill>
                <a:srgbClr val="00206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808C350-30D3-4BBA-A373-6E4EE5A3E968}"/>
              </a:ext>
            </a:extLst>
          </p:cNvPr>
          <p:cNvSpPr/>
          <p:nvPr/>
        </p:nvSpPr>
        <p:spPr>
          <a:xfrm>
            <a:off x="2787838" y="891862"/>
            <a:ext cx="126957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Lamb</a:t>
            </a:r>
            <a:endParaRPr lang="en-US" sz="2000" b="1" dirty="0">
              <a:solidFill>
                <a:srgbClr val="00206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342483DB-C1B3-4FBD-A684-A012E40324A0}"/>
              </a:ext>
            </a:extLst>
          </p:cNvPr>
          <p:cNvSpPr/>
          <p:nvPr/>
        </p:nvSpPr>
        <p:spPr>
          <a:xfrm>
            <a:off x="2478359" y="5462788"/>
            <a:ext cx="1918684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Duckling</a:t>
            </a:r>
            <a:endParaRPr lang="en-US" sz="2000" b="1" dirty="0">
              <a:solidFill>
                <a:srgbClr val="00206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6" name="Multiplication Sign 55">
            <a:extLst>
              <a:ext uri="{FF2B5EF4-FFF2-40B4-BE49-F238E27FC236}">
                <a16:creationId xmlns:a16="http://schemas.microsoft.com/office/drawing/2014/main" id="{9B50C417-3B0B-4F91-AD3F-708B4450AF10}"/>
              </a:ext>
            </a:extLst>
          </p:cNvPr>
          <p:cNvSpPr/>
          <p:nvPr/>
        </p:nvSpPr>
        <p:spPr>
          <a:xfrm>
            <a:off x="4647146" y="2351243"/>
            <a:ext cx="365760" cy="365760"/>
          </a:xfrm>
          <a:prstGeom prst="mathMultiply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7" name="Plus Sign 56">
            <a:extLst>
              <a:ext uri="{FF2B5EF4-FFF2-40B4-BE49-F238E27FC236}">
                <a16:creationId xmlns:a16="http://schemas.microsoft.com/office/drawing/2014/main" id="{DEE46F88-DDD1-4A98-BA32-1C3CC019C472}"/>
              </a:ext>
            </a:extLst>
          </p:cNvPr>
          <p:cNvSpPr/>
          <p:nvPr/>
        </p:nvSpPr>
        <p:spPr>
          <a:xfrm>
            <a:off x="2367582" y="66638"/>
            <a:ext cx="365760" cy="365760"/>
          </a:xfrm>
          <a:prstGeom prst="mathPlu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8" name="Minus Sign 57">
            <a:extLst>
              <a:ext uri="{FF2B5EF4-FFF2-40B4-BE49-F238E27FC236}">
                <a16:creationId xmlns:a16="http://schemas.microsoft.com/office/drawing/2014/main" id="{B12B742F-3E3D-4DE7-A081-6A9C167AC285}"/>
              </a:ext>
            </a:extLst>
          </p:cNvPr>
          <p:cNvSpPr/>
          <p:nvPr/>
        </p:nvSpPr>
        <p:spPr>
          <a:xfrm>
            <a:off x="2369335" y="2361911"/>
            <a:ext cx="365760" cy="406932"/>
          </a:xfrm>
          <a:prstGeom prst="mathMinu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9" name="Plus Sign 58">
            <a:extLst>
              <a:ext uri="{FF2B5EF4-FFF2-40B4-BE49-F238E27FC236}">
                <a16:creationId xmlns:a16="http://schemas.microsoft.com/office/drawing/2014/main" id="{24FB8BBD-7C5E-490A-A929-4A85823669A7}"/>
              </a:ext>
            </a:extLst>
          </p:cNvPr>
          <p:cNvSpPr/>
          <p:nvPr/>
        </p:nvSpPr>
        <p:spPr>
          <a:xfrm>
            <a:off x="2371502" y="4669976"/>
            <a:ext cx="365760" cy="365760"/>
          </a:xfrm>
          <a:prstGeom prst="mathPlu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0" name="Multiplication Sign 59">
            <a:extLst>
              <a:ext uri="{FF2B5EF4-FFF2-40B4-BE49-F238E27FC236}">
                <a16:creationId xmlns:a16="http://schemas.microsoft.com/office/drawing/2014/main" id="{8B7BF835-FB4F-47E9-BF9A-A22F3735A689}"/>
              </a:ext>
            </a:extLst>
          </p:cNvPr>
          <p:cNvSpPr/>
          <p:nvPr/>
        </p:nvSpPr>
        <p:spPr>
          <a:xfrm>
            <a:off x="84970" y="2367295"/>
            <a:ext cx="365760" cy="365760"/>
          </a:xfrm>
          <a:prstGeom prst="mathMultiply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D5C11F51-4E3D-4CD6-A310-B02C0ACA6392}"/>
              </a:ext>
            </a:extLst>
          </p:cNvPr>
          <p:cNvSpPr/>
          <p:nvPr/>
        </p:nvSpPr>
        <p:spPr>
          <a:xfrm>
            <a:off x="3979047" y="4018156"/>
            <a:ext cx="607158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0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958272F9-7094-4FAE-B1B6-67B2D49D6E60}"/>
              </a:ext>
            </a:extLst>
          </p:cNvPr>
          <p:cNvSpPr/>
          <p:nvPr/>
        </p:nvSpPr>
        <p:spPr>
          <a:xfrm>
            <a:off x="1500750" y="4018156"/>
            <a:ext cx="736910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55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741569F5-5937-4E06-A6A0-E687103A0C34}"/>
              </a:ext>
            </a:extLst>
          </p:cNvPr>
          <p:cNvSpPr/>
          <p:nvPr/>
        </p:nvSpPr>
        <p:spPr>
          <a:xfrm>
            <a:off x="6118108" y="4018156"/>
            <a:ext cx="657510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18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E83E58CE-0290-4886-A43A-A9EA11F6D9D2}"/>
              </a:ext>
            </a:extLst>
          </p:cNvPr>
          <p:cNvSpPr/>
          <p:nvPr/>
        </p:nvSpPr>
        <p:spPr>
          <a:xfrm>
            <a:off x="3855081" y="1733230"/>
            <a:ext cx="678037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17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15E55F26-443D-4B3D-8038-88E524AA7282}"/>
              </a:ext>
            </a:extLst>
          </p:cNvPr>
          <p:cNvSpPr/>
          <p:nvPr/>
        </p:nvSpPr>
        <p:spPr>
          <a:xfrm>
            <a:off x="3853219" y="6308147"/>
            <a:ext cx="681763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13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E0B42C4-355D-4741-BCF9-60E70EE17E7D}"/>
              </a:ext>
            </a:extLst>
          </p:cNvPr>
          <p:cNvSpPr/>
          <p:nvPr/>
        </p:nvSpPr>
        <p:spPr>
          <a:xfrm>
            <a:off x="2313221" y="4030223"/>
            <a:ext cx="510863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accent4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7</a:t>
            </a:r>
            <a:endParaRPr lang="en-US" sz="2000" b="1" dirty="0">
              <a:solidFill>
                <a:schemeClr val="accent4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19078543-832D-43CF-A44B-576C2CEBB00A}"/>
              </a:ext>
            </a:extLst>
          </p:cNvPr>
          <p:cNvSpPr/>
          <p:nvPr/>
        </p:nvSpPr>
        <p:spPr>
          <a:xfrm>
            <a:off x="-2473" y="4040871"/>
            <a:ext cx="736909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accent4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11</a:t>
            </a:r>
            <a:endParaRPr lang="en-US" sz="2000" b="1" dirty="0">
              <a:solidFill>
                <a:schemeClr val="accent4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88A551AC-5B7B-4E1F-9DCC-39F5CD45748B}"/>
              </a:ext>
            </a:extLst>
          </p:cNvPr>
          <p:cNvSpPr/>
          <p:nvPr/>
        </p:nvSpPr>
        <p:spPr>
          <a:xfrm>
            <a:off x="4560938" y="4040871"/>
            <a:ext cx="657510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accent4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</a:t>
            </a:r>
            <a:endParaRPr lang="en-US" sz="2000" b="1" dirty="0">
              <a:solidFill>
                <a:schemeClr val="accent4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14405FCB-3DC7-4CC0-8596-DF786A32E4C5}"/>
              </a:ext>
            </a:extLst>
          </p:cNvPr>
          <p:cNvSpPr/>
          <p:nvPr/>
        </p:nvSpPr>
        <p:spPr>
          <a:xfrm>
            <a:off x="2221722" y="1755945"/>
            <a:ext cx="736910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accent4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13</a:t>
            </a:r>
            <a:endParaRPr lang="en-US" sz="2000" b="1" dirty="0">
              <a:solidFill>
                <a:schemeClr val="accent4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DB5DB840-7FC3-4EAC-9244-2DD916E18DAF}"/>
              </a:ext>
            </a:extLst>
          </p:cNvPr>
          <p:cNvSpPr/>
          <p:nvPr/>
        </p:nvSpPr>
        <p:spPr>
          <a:xfrm>
            <a:off x="2299775" y="6330862"/>
            <a:ext cx="524310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accent4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5</a:t>
            </a:r>
            <a:endParaRPr lang="en-US" sz="2000" b="1" dirty="0">
              <a:solidFill>
                <a:schemeClr val="accent4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BC17C8F7-C1C2-4A57-8123-3BE3540DB496}"/>
              </a:ext>
            </a:extLst>
          </p:cNvPr>
          <p:cNvSpPr/>
          <p:nvPr/>
        </p:nvSpPr>
        <p:spPr>
          <a:xfrm>
            <a:off x="3979046" y="2348743"/>
            <a:ext cx="607158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7</a:t>
            </a:r>
            <a:endParaRPr lang="en-US" sz="2000" b="1" dirty="0">
              <a:solidFill>
                <a:srgbClr val="00206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F630980B-250E-44AB-BA54-36E71DA073E7}"/>
              </a:ext>
            </a:extLst>
          </p:cNvPr>
          <p:cNvSpPr/>
          <p:nvPr/>
        </p:nvSpPr>
        <p:spPr>
          <a:xfrm>
            <a:off x="1634097" y="2348743"/>
            <a:ext cx="603562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5</a:t>
            </a:r>
            <a:endParaRPr lang="en-US" sz="2000" b="1" dirty="0">
              <a:solidFill>
                <a:srgbClr val="00206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1FB7437E-DEE8-4781-8486-4ABD33E39920}"/>
              </a:ext>
            </a:extLst>
          </p:cNvPr>
          <p:cNvSpPr/>
          <p:nvPr/>
        </p:nvSpPr>
        <p:spPr>
          <a:xfrm>
            <a:off x="6327591" y="2348743"/>
            <a:ext cx="448026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</a:t>
            </a:r>
            <a:endParaRPr lang="en-US" sz="2000" b="1" dirty="0">
              <a:solidFill>
                <a:srgbClr val="00206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DE9541ED-9EEE-464A-B7E8-E9ADBADA5EFA}"/>
              </a:ext>
            </a:extLst>
          </p:cNvPr>
          <p:cNvSpPr/>
          <p:nvPr/>
        </p:nvSpPr>
        <p:spPr>
          <a:xfrm>
            <a:off x="3945127" y="62590"/>
            <a:ext cx="626872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</a:t>
            </a:r>
            <a:endParaRPr lang="en-US" sz="2000" b="1" dirty="0">
              <a:solidFill>
                <a:srgbClr val="00206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2A92334B-6EA1-4885-97B6-71F849C3F4F5}"/>
              </a:ext>
            </a:extLst>
          </p:cNvPr>
          <p:cNvSpPr/>
          <p:nvPr/>
        </p:nvSpPr>
        <p:spPr>
          <a:xfrm>
            <a:off x="3900718" y="4638734"/>
            <a:ext cx="681763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8</a:t>
            </a:r>
            <a:endParaRPr lang="en-US" sz="2000" b="1" dirty="0">
              <a:solidFill>
                <a:srgbClr val="00206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E92A1B5-5E63-4FE1-A3D0-4C8CBD1C4B6F}"/>
              </a:ext>
            </a:extLst>
          </p:cNvPr>
          <p:cNvSpPr txBox="1"/>
          <p:nvPr/>
        </p:nvSpPr>
        <p:spPr>
          <a:xfrm>
            <a:off x="4951639" y="5116254"/>
            <a:ext cx="384752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Level ??</a:t>
            </a:r>
          </a:p>
        </p:txBody>
      </p:sp>
    </p:spTree>
    <p:extLst>
      <p:ext uri="{BB962C8B-B14F-4D97-AF65-F5344CB8AC3E}">
        <p14:creationId xmlns:p14="http://schemas.microsoft.com/office/powerpoint/2010/main" val="3989516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9">
            <a:extLst>
              <a:ext uri="{FF2B5EF4-FFF2-40B4-BE49-F238E27FC236}">
                <a16:creationId xmlns:a16="http://schemas.microsoft.com/office/drawing/2014/main" id="{1656FEED-059A-423F-B88E-12C45582D733}"/>
              </a:ext>
            </a:extLst>
          </p:cNvPr>
          <p:cNvGraphicFramePr>
            <a:graphicFrameLocks noGrp="1"/>
          </p:cNvGraphicFramePr>
          <p:nvPr/>
        </p:nvGraphicFramePr>
        <p:xfrm>
          <a:off x="-1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690107364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72052157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3728896126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61846645"/>
                    </a:ext>
                  </a:extLst>
                </a:gridCol>
              </a:tblGrid>
              <a:tr h="2286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256295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5605108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673671703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329238" y="5183611"/>
            <a:ext cx="353975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Level 0</a:t>
            </a:r>
          </a:p>
        </p:txBody>
      </p:sp>
      <p:sp>
        <p:nvSpPr>
          <p:cNvPr id="15" name="Oval 14"/>
          <p:cNvSpPr/>
          <p:nvPr/>
        </p:nvSpPr>
        <p:spPr>
          <a:xfrm>
            <a:off x="3200398" y="3199326"/>
            <a:ext cx="4572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2514597" y="2603141"/>
            <a:ext cx="4572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886198" y="3795511"/>
            <a:ext cx="4572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5486399" y="3199326"/>
            <a:ext cx="4572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743197" y="457200"/>
            <a:ext cx="4572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3657598" y="1408089"/>
            <a:ext cx="4572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03724" y="2603141"/>
            <a:ext cx="4572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200397" y="5485326"/>
            <a:ext cx="4572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2578992" y="4894507"/>
            <a:ext cx="4572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834682" y="6074132"/>
            <a:ext cx="4572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3834682" y="4894507"/>
            <a:ext cx="4572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2578992" y="6074132"/>
            <a:ext cx="4572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310164" y="3236353"/>
            <a:ext cx="4572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303724" y="3844881"/>
            <a:ext cx="4572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1461751" y="2603141"/>
            <a:ext cx="4572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1468191" y="3236353"/>
            <a:ext cx="4572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1461751" y="3844881"/>
            <a:ext cx="4572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5503C40-2BA3-49D1-839E-0AB8C612A0A1}"/>
              </a:ext>
            </a:extLst>
          </p:cNvPr>
          <p:cNvSpPr txBox="1"/>
          <p:nvPr/>
        </p:nvSpPr>
        <p:spPr>
          <a:xfrm rot="18882249">
            <a:off x="-124961" y="653934"/>
            <a:ext cx="26606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n w="6350"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ANSWERS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73AAD069-63AC-4AC5-8655-A7F9A853D4BC}"/>
              </a:ext>
            </a:extLst>
          </p:cNvPr>
          <p:cNvSpPr/>
          <p:nvPr/>
        </p:nvSpPr>
        <p:spPr>
          <a:xfrm>
            <a:off x="7216460" y="2603141"/>
            <a:ext cx="4572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9C0DB02F-EEDF-4305-BB98-85A087093341}"/>
              </a:ext>
            </a:extLst>
          </p:cNvPr>
          <p:cNvSpPr/>
          <p:nvPr/>
        </p:nvSpPr>
        <p:spPr>
          <a:xfrm>
            <a:off x="8368047" y="2603141"/>
            <a:ext cx="4572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7ECF4063-FD7B-4304-815A-DDC97D9B7701}"/>
              </a:ext>
            </a:extLst>
          </p:cNvPr>
          <p:cNvSpPr/>
          <p:nvPr/>
        </p:nvSpPr>
        <p:spPr>
          <a:xfrm>
            <a:off x="7216460" y="3795511"/>
            <a:ext cx="4572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ABDDF52-A832-41E3-A8D4-A7C9B71E62D6}"/>
              </a:ext>
            </a:extLst>
          </p:cNvPr>
          <p:cNvSpPr/>
          <p:nvPr/>
        </p:nvSpPr>
        <p:spPr>
          <a:xfrm>
            <a:off x="8368047" y="3776460"/>
            <a:ext cx="4572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9685F71-9656-42E5-B569-84157CCDBBB9}"/>
              </a:ext>
            </a:extLst>
          </p:cNvPr>
          <p:cNvSpPr txBox="1"/>
          <p:nvPr/>
        </p:nvSpPr>
        <p:spPr>
          <a:xfrm>
            <a:off x="4943475" y="285750"/>
            <a:ext cx="39100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Numbers 1 through 6 (sides of a die)</a:t>
            </a:r>
          </a:p>
          <a:p>
            <a:endParaRPr lang="en-US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*Opposite sides always add up to 7</a:t>
            </a:r>
          </a:p>
        </p:txBody>
      </p:sp>
    </p:spTree>
    <p:extLst>
      <p:ext uri="{BB962C8B-B14F-4D97-AF65-F5344CB8AC3E}">
        <p14:creationId xmlns:p14="http://schemas.microsoft.com/office/powerpoint/2010/main" val="2647895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le 9">
            <a:extLst>
              <a:ext uri="{FF2B5EF4-FFF2-40B4-BE49-F238E27FC236}">
                <a16:creationId xmlns:a16="http://schemas.microsoft.com/office/drawing/2014/main" id="{35DA2303-5282-47B6-90D0-24907F2DEA71}"/>
              </a:ext>
            </a:extLst>
          </p:cNvPr>
          <p:cNvGraphicFramePr>
            <a:graphicFrameLocks noGrp="1"/>
          </p:cNvGraphicFramePr>
          <p:nvPr/>
        </p:nvGraphicFramePr>
        <p:xfrm>
          <a:off x="-1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690107364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72052157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3728896126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61846645"/>
                    </a:ext>
                  </a:extLst>
                </a:gridCol>
              </a:tblGrid>
              <a:tr h="2286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256295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5605108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673671703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2395470" y="103031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</a:t>
            </a:r>
            <a:endParaRPr lang="en-US" sz="2000" b="1" dirty="0"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71422" y="891862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</a:t>
            </a:r>
            <a:endParaRPr lang="en-US" sz="2000" b="1" dirty="0">
              <a:solidFill>
                <a:srgbClr val="C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395470" y="1684986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II</a:t>
            </a:r>
            <a:endParaRPr lang="en-US" sz="2000" b="1" dirty="0"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951668" y="1686060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99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</a:t>
            </a:r>
            <a:endParaRPr lang="en-US" sz="2000" b="1" dirty="0">
              <a:solidFill>
                <a:srgbClr val="0099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951668" y="103031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66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</a:t>
            </a:r>
            <a:endParaRPr lang="en-US" sz="2000" b="1" dirty="0">
              <a:solidFill>
                <a:srgbClr val="FF66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395470" y="2389031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</a:t>
            </a:r>
            <a:endParaRPr lang="en-US" sz="2000" b="1" dirty="0"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171422" y="3177862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accent5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</a:t>
            </a:r>
            <a:endParaRPr lang="en-US" sz="2000" b="1" dirty="0">
              <a:solidFill>
                <a:schemeClr val="accent5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395470" y="3970986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</a:t>
            </a:r>
            <a:endParaRPr lang="en-US" sz="2000" b="1" dirty="0"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951668" y="3972060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99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</a:t>
            </a:r>
            <a:endParaRPr lang="en-US" sz="2000" b="1" dirty="0">
              <a:solidFill>
                <a:srgbClr val="0099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951668" y="2389031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66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</a:t>
            </a:r>
            <a:endParaRPr lang="en-US" sz="2000" b="1" dirty="0">
              <a:solidFill>
                <a:srgbClr val="FF66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395470" y="4673957"/>
            <a:ext cx="775952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32</a:t>
            </a:r>
            <a:endParaRPr lang="en-US" sz="2000" b="1" dirty="0"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171422" y="5462788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accent5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5</a:t>
            </a:r>
            <a:endParaRPr lang="en-US" sz="2000" b="1" dirty="0">
              <a:solidFill>
                <a:schemeClr val="accent5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395470" y="6255912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</a:t>
            </a:r>
            <a:endParaRPr lang="en-US" sz="2000" b="1" dirty="0"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814763" y="6256986"/>
            <a:ext cx="652061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99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27</a:t>
            </a:r>
            <a:endParaRPr lang="en-US" sz="2000" b="1" dirty="0">
              <a:solidFill>
                <a:srgbClr val="0099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951668" y="4673957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66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</a:t>
            </a:r>
            <a:endParaRPr lang="en-US" sz="2000" b="1" dirty="0">
              <a:solidFill>
                <a:srgbClr val="FF66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09469" y="2388227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8</a:t>
            </a:r>
            <a:endParaRPr lang="en-US" sz="2000" b="1" dirty="0"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885421" y="3177058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accent5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</a:t>
            </a:r>
            <a:endParaRPr lang="en-US" sz="2000" b="1" dirty="0">
              <a:solidFill>
                <a:schemeClr val="accent5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09469" y="3970182"/>
            <a:ext cx="709614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III</a:t>
            </a:r>
            <a:endParaRPr lang="en-US" sz="2000" b="1" dirty="0"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665667" y="3971256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99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5</a:t>
            </a:r>
            <a:endParaRPr lang="en-US" sz="2000" b="1" dirty="0">
              <a:solidFill>
                <a:srgbClr val="0099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665667" y="2388227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66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</a:t>
            </a:r>
            <a:endParaRPr lang="en-US" sz="2000" b="1" dirty="0">
              <a:solidFill>
                <a:srgbClr val="FF66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681469" y="2388092"/>
            <a:ext cx="775952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16</a:t>
            </a:r>
            <a:endParaRPr lang="en-US" sz="2000" b="1" dirty="0"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457421" y="3176923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</a:t>
            </a:r>
            <a:endParaRPr lang="en-US" sz="2000" b="1" dirty="0">
              <a:solidFill>
                <a:srgbClr val="C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681469" y="3970047"/>
            <a:ext cx="600144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IV</a:t>
            </a:r>
            <a:endParaRPr lang="en-US" sz="2000" b="1" dirty="0"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972577" y="3971121"/>
            <a:ext cx="78024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3200" b="1" dirty="0">
                <a:solidFill>
                  <a:srgbClr val="0099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12</a:t>
            </a:r>
            <a:endParaRPr lang="en-US" sz="2000" b="1" dirty="0">
              <a:solidFill>
                <a:srgbClr val="0099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237667" y="2388092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66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</a:t>
            </a:r>
            <a:endParaRPr lang="en-US" sz="2000" b="1" dirty="0">
              <a:solidFill>
                <a:srgbClr val="FF66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29238" y="5183611"/>
            <a:ext cx="353975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Level 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BFFF719-64AB-4E2C-97E0-154830DF8233}"/>
              </a:ext>
            </a:extLst>
          </p:cNvPr>
          <p:cNvSpPr txBox="1"/>
          <p:nvPr/>
        </p:nvSpPr>
        <p:spPr>
          <a:xfrm rot="18882249">
            <a:off x="-124961" y="653934"/>
            <a:ext cx="26606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n w="6350"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ANSWERS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62D3576-0851-412B-AE27-486458756B2B}"/>
              </a:ext>
            </a:extLst>
          </p:cNvPr>
          <p:cNvSpPr/>
          <p:nvPr/>
        </p:nvSpPr>
        <p:spPr>
          <a:xfrm>
            <a:off x="6967469" y="2386147"/>
            <a:ext cx="775952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64</a:t>
            </a:r>
            <a:endParaRPr lang="en-US" sz="2000" b="1" dirty="0"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78298E9-D458-4CFE-8162-3CA95CE8AD92}"/>
              </a:ext>
            </a:extLst>
          </p:cNvPr>
          <p:cNvSpPr/>
          <p:nvPr/>
        </p:nvSpPr>
        <p:spPr>
          <a:xfrm>
            <a:off x="7743421" y="3174978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</a:t>
            </a:r>
            <a:endParaRPr lang="en-US" sz="2000" b="1" dirty="0">
              <a:solidFill>
                <a:srgbClr val="C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2B17FFF-5D43-403A-98F9-5AC7C6B55307}"/>
              </a:ext>
            </a:extLst>
          </p:cNvPr>
          <p:cNvSpPr/>
          <p:nvPr/>
        </p:nvSpPr>
        <p:spPr>
          <a:xfrm>
            <a:off x="6967469" y="3968102"/>
            <a:ext cx="600144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VI</a:t>
            </a:r>
            <a:endParaRPr lang="en-US" sz="2000" b="1" dirty="0"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317B10F9-EE35-4E29-8283-65C93522C8F3}"/>
              </a:ext>
            </a:extLst>
          </p:cNvPr>
          <p:cNvSpPr/>
          <p:nvPr/>
        </p:nvSpPr>
        <p:spPr>
          <a:xfrm>
            <a:off x="8329209" y="3969176"/>
            <a:ext cx="709614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99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58</a:t>
            </a:r>
            <a:endParaRPr lang="en-US" sz="2000" b="1" dirty="0">
              <a:solidFill>
                <a:srgbClr val="0099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0B934569-5EA6-4628-BDF9-3EC1AF9B0C35}"/>
              </a:ext>
            </a:extLst>
          </p:cNvPr>
          <p:cNvSpPr/>
          <p:nvPr/>
        </p:nvSpPr>
        <p:spPr>
          <a:xfrm>
            <a:off x="8523667" y="2386147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66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</a:t>
            </a:r>
            <a:endParaRPr lang="en-US" sz="2000" b="1" dirty="0">
              <a:solidFill>
                <a:srgbClr val="FF66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3CE911B4-BD06-499E-9ED1-34A13D6CEC06}"/>
              </a:ext>
            </a:extLst>
          </p:cNvPr>
          <p:cNvSpPr txBox="1"/>
          <p:nvPr/>
        </p:nvSpPr>
        <p:spPr>
          <a:xfrm>
            <a:off x="4802965" y="196654"/>
            <a:ext cx="4161717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200"/>
              </a:spcAft>
            </a:pPr>
            <a:r>
              <a:rPr lang="en-US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Top Left: </a:t>
            </a:r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Powers of 2 (2</a:t>
            </a:r>
            <a:r>
              <a:rPr lang="en-US" baseline="30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 </a:t>
            </a:r>
            <a:r>
              <a:rPr lang="en-US" sz="1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  <a:sym typeface="Wingdings" panose="05000000000000000000" pitchFamily="2" charset="2"/>
              </a:rPr>
              <a:t></a:t>
            </a:r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  <a:sym typeface="Wingdings" panose="05000000000000000000" pitchFamily="2" charset="2"/>
              </a:rPr>
              <a:t> </a:t>
            </a:r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</a:t>
            </a:r>
            <a:r>
              <a:rPr lang="en-US" baseline="30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</a:t>
            </a:r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)</a:t>
            </a:r>
          </a:p>
          <a:p>
            <a:pPr>
              <a:spcAft>
                <a:spcPts val="200"/>
              </a:spcAft>
            </a:pPr>
            <a:r>
              <a:rPr lang="en-US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Top Right: </a:t>
            </a:r>
            <a:r>
              <a:rPr lang="en-US" dirty="0">
                <a:solidFill>
                  <a:srgbClr val="FF66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Letters (A</a:t>
            </a:r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  <a:sym typeface="Wingdings" panose="05000000000000000000" pitchFamily="2" charset="2"/>
              </a:rPr>
              <a:t> </a:t>
            </a:r>
            <a:r>
              <a:rPr lang="en-US" sz="1600" dirty="0">
                <a:solidFill>
                  <a:srgbClr val="FF66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  <a:sym typeface="Wingdings" panose="05000000000000000000" pitchFamily="2" charset="2"/>
              </a:rPr>
              <a:t></a:t>
            </a:r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  <a:sym typeface="Wingdings" panose="05000000000000000000" pitchFamily="2" charset="2"/>
              </a:rPr>
              <a:t> </a:t>
            </a:r>
            <a:r>
              <a:rPr lang="en-US" dirty="0">
                <a:solidFill>
                  <a:srgbClr val="FF66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E)</a:t>
            </a:r>
          </a:p>
          <a:p>
            <a:pPr>
              <a:spcAft>
                <a:spcPts val="200"/>
              </a:spcAft>
            </a:pPr>
            <a:r>
              <a:rPr lang="en-US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Bottom Left: </a:t>
            </a:r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Roman Numerals (I</a:t>
            </a:r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  <a:sym typeface="Wingdings" panose="05000000000000000000" pitchFamily="2" charset="2"/>
              </a:rPr>
              <a:t> </a:t>
            </a:r>
            <a:r>
              <a:rPr lang="en-US" sz="1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  <a:sym typeface="Wingdings" panose="05000000000000000000" pitchFamily="2" charset="2"/>
              </a:rPr>
              <a:t></a:t>
            </a:r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  <a:sym typeface="Wingdings" panose="05000000000000000000" pitchFamily="2" charset="2"/>
              </a:rPr>
              <a:t> </a:t>
            </a:r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VI)</a:t>
            </a:r>
          </a:p>
          <a:p>
            <a:pPr>
              <a:spcAft>
                <a:spcPts val="200"/>
              </a:spcAft>
            </a:pPr>
            <a:r>
              <a:rPr lang="en-US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Bottom Right: </a:t>
            </a:r>
            <a:r>
              <a:rPr lang="en-US" dirty="0">
                <a:solidFill>
                  <a:srgbClr val="0099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(Top Left – Middle) =</a:t>
            </a:r>
          </a:p>
          <a:p>
            <a:pPr>
              <a:spcAft>
                <a:spcPts val="200"/>
              </a:spcAft>
            </a:pPr>
            <a:r>
              <a:rPr lang="en-US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Middle: </a:t>
            </a:r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Numbers 1-6 (</a:t>
            </a:r>
            <a:r>
              <a:rPr lang="en-US" dirty="0">
                <a:solidFill>
                  <a:srgbClr val="FF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evens</a:t>
            </a:r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, </a:t>
            </a:r>
            <a:r>
              <a:rPr lang="en-US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odds</a:t>
            </a:r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26714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le 9">
            <a:extLst>
              <a:ext uri="{FF2B5EF4-FFF2-40B4-BE49-F238E27FC236}">
                <a16:creationId xmlns:a16="http://schemas.microsoft.com/office/drawing/2014/main" id="{24BB2B3C-C66C-4C1E-BF5C-6B28DF5B35BE}"/>
              </a:ext>
            </a:extLst>
          </p:cNvPr>
          <p:cNvGraphicFramePr>
            <a:graphicFrameLocks noGrp="1"/>
          </p:cNvGraphicFramePr>
          <p:nvPr/>
        </p:nvGraphicFramePr>
        <p:xfrm>
          <a:off x="-1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690107364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72052157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3728896126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61846645"/>
                    </a:ext>
                  </a:extLst>
                </a:gridCol>
              </a:tblGrid>
              <a:tr h="2286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256295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5605108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673671703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2395470" y="103031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99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Z</a:t>
            </a:r>
            <a:endParaRPr lang="en-US" sz="2000" b="1" dirty="0">
              <a:solidFill>
                <a:srgbClr val="0099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95470" y="891862"/>
            <a:ext cx="2067060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Orange</a:t>
            </a:r>
            <a:endParaRPr lang="en-US" sz="2000" b="1" dirty="0"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395470" y="1684986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8</a:t>
            </a:r>
            <a:endParaRPr lang="en-US" sz="2000" b="1" dirty="0">
              <a:solidFill>
                <a:srgbClr val="7030A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951668" y="1686060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</a:t>
            </a:r>
            <a:endParaRPr lang="en-US" sz="2000" b="1" dirty="0">
              <a:solidFill>
                <a:srgbClr val="0070C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951668" y="103031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</a:t>
            </a:r>
            <a:endParaRPr lang="en-US" sz="2000" b="1" dirty="0"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395470" y="2389031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99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</a:t>
            </a:r>
            <a:endParaRPr lang="en-US" sz="2000" b="1" dirty="0">
              <a:solidFill>
                <a:srgbClr val="0099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395470" y="3177862"/>
            <a:ext cx="2067060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Green</a:t>
            </a:r>
            <a:endParaRPr lang="en-US" sz="2000" b="1" dirty="0">
              <a:solidFill>
                <a:srgbClr val="C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395470" y="3970986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</a:t>
            </a:r>
            <a:endParaRPr lang="en-US" sz="2000" b="1" dirty="0">
              <a:solidFill>
                <a:srgbClr val="7030A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951668" y="3972060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</a:t>
            </a:r>
            <a:endParaRPr lang="en-US" sz="2000" b="1" dirty="0">
              <a:solidFill>
                <a:srgbClr val="0070C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951668" y="2389031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</a:t>
            </a:r>
            <a:endParaRPr lang="en-US" sz="2000" b="1" dirty="0"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395470" y="4673957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99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Z</a:t>
            </a:r>
            <a:endParaRPr lang="en-US" sz="2000" b="1" dirty="0">
              <a:solidFill>
                <a:srgbClr val="0099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395470" y="5462788"/>
            <a:ext cx="2067060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66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Black</a:t>
            </a:r>
            <a:endParaRPr lang="en-US" sz="2000" b="1" dirty="0">
              <a:solidFill>
                <a:srgbClr val="FF66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395470" y="6255912"/>
            <a:ext cx="750066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16</a:t>
            </a:r>
            <a:endParaRPr lang="en-US" sz="2000" b="1" dirty="0">
              <a:solidFill>
                <a:srgbClr val="7030A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819526" y="6256986"/>
            <a:ext cx="647298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</a:t>
            </a:r>
            <a:endParaRPr lang="en-US" sz="2000" b="1" dirty="0">
              <a:solidFill>
                <a:srgbClr val="0070C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951668" y="4673957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8</a:t>
            </a:r>
            <a:endParaRPr lang="en-US" sz="2000" b="1" dirty="0"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09469" y="2388227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99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</a:t>
            </a:r>
            <a:endParaRPr lang="en-US" sz="2000" b="1" dirty="0">
              <a:solidFill>
                <a:srgbClr val="0099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09469" y="3177058"/>
            <a:ext cx="2067062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EE1AC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Blue</a:t>
            </a:r>
            <a:endParaRPr lang="en-US" sz="2000" b="1" dirty="0">
              <a:solidFill>
                <a:srgbClr val="EE1AC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09469" y="3970182"/>
            <a:ext cx="738256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64</a:t>
            </a:r>
            <a:endParaRPr lang="en-US" sz="2000" b="1" dirty="0">
              <a:solidFill>
                <a:srgbClr val="7030A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665667" y="3971256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</a:t>
            </a:r>
            <a:endParaRPr lang="en-US" sz="2000" b="1" dirty="0">
              <a:solidFill>
                <a:srgbClr val="C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350135" y="2388227"/>
            <a:ext cx="830688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10</a:t>
            </a:r>
            <a:endParaRPr lang="en-US" sz="2000" b="1" dirty="0"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681469" y="2388092"/>
            <a:ext cx="510863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99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</a:t>
            </a:r>
            <a:endParaRPr lang="en-US" sz="2000" b="1" dirty="0">
              <a:solidFill>
                <a:srgbClr val="0099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681469" y="3176923"/>
            <a:ext cx="2067060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accent5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Pink</a:t>
            </a:r>
            <a:endParaRPr lang="en-US" sz="2000" b="1" dirty="0">
              <a:solidFill>
                <a:schemeClr val="accent5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681469" y="3970047"/>
            <a:ext cx="392807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</a:t>
            </a:r>
            <a:endParaRPr lang="en-US" sz="2000" b="1" dirty="0">
              <a:solidFill>
                <a:srgbClr val="7030A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132491" y="3971121"/>
            <a:ext cx="620331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</a:t>
            </a:r>
            <a:endParaRPr lang="en-US" sz="2000" b="1" dirty="0">
              <a:solidFill>
                <a:srgbClr val="C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237667" y="2388092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</a:t>
            </a:r>
            <a:endParaRPr lang="en-US" sz="2000" b="1" dirty="0"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29238" y="5183611"/>
            <a:ext cx="353975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Level 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A95FD93-EBB3-4815-A029-8C74AAEEC157}"/>
              </a:ext>
            </a:extLst>
          </p:cNvPr>
          <p:cNvSpPr txBox="1"/>
          <p:nvPr/>
        </p:nvSpPr>
        <p:spPr>
          <a:xfrm rot="18882249">
            <a:off x="-124961" y="653934"/>
            <a:ext cx="26606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n w="6350"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ANSWERS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21B7D1B-C04C-4F55-8184-EDE6F797F19B}"/>
              </a:ext>
            </a:extLst>
          </p:cNvPr>
          <p:cNvSpPr/>
          <p:nvPr/>
        </p:nvSpPr>
        <p:spPr>
          <a:xfrm>
            <a:off x="6858000" y="2286000"/>
            <a:ext cx="2286000" cy="228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E100172-F6A4-4940-95A8-890C250B3CD3}"/>
              </a:ext>
            </a:extLst>
          </p:cNvPr>
          <p:cNvSpPr/>
          <p:nvPr/>
        </p:nvSpPr>
        <p:spPr>
          <a:xfrm>
            <a:off x="6858000" y="2284055"/>
            <a:ext cx="2286000" cy="228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2ACDC50-E99C-43AD-9ECB-B980462C36CD}"/>
              </a:ext>
            </a:extLst>
          </p:cNvPr>
          <p:cNvSpPr/>
          <p:nvPr/>
        </p:nvSpPr>
        <p:spPr>
          <a:xfrm>
            <a:off x="6857999" y="2283116"/>
            <a:ext cx="2286000" cy="228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4A1DFB3B-8372-4EFE-A2CD-C35A079A503B}"/>
              </a:ext>
            </a:extLst>
          </p:cNvPr>
          <p:cNvSpPr/>
          <p:nvPr/>
        </p:nvSpPr>
        <p:spPr>
          <a:xfrm>
            <a:off x="6967470" y="2386147"/>
            <a:ext cx="510862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99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</a:t>
            </a:r>
            <a:endParaRPr lang="en-US" sz="2000" b="1" dirty="0">
              <a:solidFill>
                <a:srgbClr val="0099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024B0EA-368D-471B-A3E3-7E0D57A7B749}"/>
              </a:ext>
            </a:extLst>
          </p:cNvPr>
          <p:cNvSpPr/>
          <p:nvPr/>
        </p:nvSpPr>
        <p:spPr>
          <a:xfrm>
            <a:off x="6967468" y="3174978"/>
            <a:ext cx="2067059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99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Red</a:t>
            </a:r>
            <a:endParaRPr lang="en-US" sz="2000" b="1" dirty="0">
              <a:solidFill>
                <a:srgbClr val="0099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A29D84DD-A439-4FAA-AF4B-4CCD1DAE867F}"/>
              </a:ext>
            </a:extLst>
          </p:cNvPr>
          <p:cNvSpPr/>
          <p:nvPr/>
        </p:nvSpPr>
        <p:spPr>
          <a:xfrm>
            <a:off x="6967468" y="3968102"/>
            <a:ext cx="738257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32</a:t>
            </a:r>
            <a:endParaRPr lang="en-US" sz="2000" b="1" dirty="0">
              <a:solidFill>
                <a:srgbClr val="7030A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DF82BB6-3DDF-4476-8094-C942A8296E14}"/>
              </a:ext>
            </a:extLst>
          </p:cNvPr>
          <p:cNvSpPr/>
          <p:nvPr/>
        </p:nvSpPr>
        <p:spPr>
          <a:xfrm>
            <a:off x="8418491" y="3969176"/>
            <a:ext cx="620331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</a:t>
            </a:r>
            <a:endParaRPr lang="en-US" sz="2000" b="1" dirty="0">
              <a:solidFill>
                <a:srgbClr val="0070C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76056BA2-C7ED-4EE1-95E7-1A8117DBAFEC}"/>
              </a:ext>
            </a:extLst>
          </p:cNvPr>
          <p:cNvSpPr/>
          <p:nvPr/>
        </p:nvSpPr>
        <p:spPr>
          <a:xfrm>
            <a:off x="8319753" y="2386147"/>
            <a:ext cx="719070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12</a:t>
            </a:r>
            <a:endParaRPr lang="en-US" sz="2000" b="1" dirty="0"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6010FD63-0F93-45A1-847A-7FFE530106C5}"/>
              </a:ext>
            </a:extLst>
          </p:cNvPr>
          <p:cNvSpPr txBox="1"/>
          <p:nvPr/>
        </p:nvSpPr>
        <p:spPr>
          <a:xfrm>
            <a:off x="4666444" y="211897"/>
            <a:ext cx="4464675" cy="1882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00"/>
              </a:spcAft>
            </a:pPr>
            <a:r>
              <a:rPr lang="en-US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Top Left: </a:t>
            </a:r>
            <a:r>
              <a:rPr lang="en-US" dirty="0">
                <a:solidFill>
                  <a:srgbClr val="0099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P-U-Z-Z-L-E</a:t>
            </a:r>
          </a:p>
          <a:p>
            <a:pPr>
              <a:spcAft>
                <a:spcPts val="200"/>
              </a:spcAft>
            </a:pPr>
            <a:r>
              <a:rPr lang="en-US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Top Right:</a:t>
            </a:r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Counting by 2 (2</a:t>
            </a:r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  <a:sym typeface="Wingdings" panose="05000000000000000000" pitchFamily="2" charset="2"/>
              </a:rPr>
              <a:t> </a:t>
            </a:r>
            <a:r>
              <a:rPr lang="en-US" sz="1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  <a:sym typeface="Wingdings" panose="05000000000000000000" pitchFamily="2" charset="2"/>
              </a:rPr>
              <a:t></a:t>
            </a:r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  <a:sym typeface="Wingdings" panose="05000000000000000000" pitchFamily="2" charset="2"/>
              </a:rPr>
              <a:t> </a:t>
            </a:r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12)</a:t>
            </a:r>
          </a:p>
          <a:p>
            <a:pPr>
              <a:spcAft>
                <a:spcPts val="200"/>
              </a:spcAft>
            </a:pPr>
            <a:r>
              <a:rPr lang="en-US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Bottom Left: </a:t>
            </a:r>
            <a:r>
              <a:rPr lang="en-US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Powers of 2 (2</a:t>
            </a:r>
            <a:r>
              <a:rPr lang="en-US" baseline="30000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</a:t>
            </a:r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  <a:sym typeface="Wingdings" panose="05000000000000000000" pitchFamily="2" charset="2"/>
              </a:rPr>
              <a:t> </a:t>
            </a:r>
            <a:r>
              <a:rPr lang="en-US" sz="1600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  <a:sym typeface="Wingdings" panose="05000000000000000000" pitchFamily="2" charset="2"/>
              </a:rPr>
              <a:t></a:t>
            </a:r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  <a:sym typeface="Wingdings" panose="05000000000000000000" pitchFamily="2" charset="2"/>
              </a:rPr>
              <a:t> </a:t>
            </a:r>
            <a:r>
              <a:rPr lang="en-US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</a:t>
            </a:r>
            <a:r>
              <a:rPr lang="en-US" baseline="30000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</a:t>
            </a:r>
            <a:r>
              <a:rPr lang="en-US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)</a:t>
            </a:r>
          </a:p>
          <a:p>
            <a:pPr>
              <a:spcAft>
                <a:spcPts val="200"/>
              </a:spcAft>
            </a:pPr>
            <a:r>
              <a:rPr lang="en-US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Bottom Right: </a:t>
            </a:r>
            <a:r>
              <a:rPr lang="en-US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AB</a:t>
            </a:r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pairs on opposite sides</a:t>
            </a:r>
          </a:p>
          <a:p>
            <a:pPr>
              <a:spcAft>
                <a:spcPts val="200"/>
              </a:spcAft>
            </a:pPr>
            <a:r>
              <a:rPr lang="en-US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Middle: </a:t>
            </a:r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Name of color written in the</a:t>
            </a:r>
          </a:p>
          <a:p>
            <a:pPr>
              <a:spcAft>
                <a:spcPts val="200"/>
              </a:spcAft>
            </a:pPr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color spelled out on opposite side</a:t>
            </a:r>
          </a:p>
        </p:txBody>
      </p:sp>
    </p:spTree>
    <p:extLst>
      <p:ext uri="{BB962C8B-B14F-4D97-AF65-F5344CB8AC3E}">
        <p14:creationId xmlns:p14="http://schemas.microsoft.com/office/powerpoint/2010/main" val="1183580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" name="Table 9">
            <a:extLst>
              <a:ext uri="{FF2B5EF4-FFF2-40B4-BE49-F238E27FC236}">
                <a16:creationId xmlns:a16="http://schemas.microsoft.com/office/drawing/2014/main" id="{31D732FB-6AB3-434F-932B-D031275C83FF}"/>
              </a:ext>
            </a:extLst>
          </p:cNvPr>
          <p:cNvGraphicFramePr>
            <a:graphicFrameLocks noGrp="1"/>
          </p:cNvGraphicFramePr>
          <p:nvPr/>
        </p:nvGraphicFramePr>
        <p:xfrm>
          <a:off x="-1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690107364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72052157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3728896126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61846645"/>
                    </a:ext>
                  </a:extLst>
                </a:gridCol>
              </a:tblGrid>
              <a:tr h="2286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256295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5605108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673671703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2395471" y="103031"/>
            <a:ext cx="489398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99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</a:t>
            </a:r>
            <a:endParaRPr lang="en-US" sz="2000" b="1" dirty="0">
              <a:solidFill>
                <a:srgbClr val="0099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395470" y="1684986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</a:t>
            </a:r>
            <a:endParaRPr lang="en-US" sz="2000" b="1" dirty="0"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741308" y="1686060"/>
            <a:ext cx="72551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18</a:t>
            </a:r>
            <a:endParaRPr lang="en-US" sz="2000" b="1" dirty="0">
              <a:solidFill>
                <a:srgbClr val="0070C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951668" y="103031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</a:t>
            </a:r>
            <a:endParaRPr lang="en-US" sz="2000" b="1" dirty="0"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395470" y="2389031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</a:t>
            </a:r>
            <a:endParaRPr lang="en-US" sz="2000" b="1" dirty="0">
              <a:solidFill>
                <a:srgbClr val="C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395470" y="3970986"/>
            <a:ext cx="553792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Y</a:t>
            </a:r>
            <a:endParaRPr lang="en-US" sz="2000" b="1" dirty="0"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741309" y="3972060"/>
            <a:ext cx="72551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10</a:t>
            </a:r>
            <a:endParaRPr lang="en-US" sz="2000" b="1" dirty="0">
              <a:solidFill>
                <a:srgbClr val="0070C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951668" y="2389031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5</a:t>
            </a:r>
            <a:endParaRPr lang="en-US" sz="2000" b="1" dirty="0"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395470" y="4673957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</a:t>
            </a:r>
            <a:endParaRPr lang="en-US" sz="2000" b="1" dirty="0">
              <a:solidFill>
                <a:srgbClr val="C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395470" y="6255912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</a:t>
            </a:r>
            <a:endParaRPr lang="en-US" sz="2000" b="1" dirty="0"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814763" y="6256986"/>
            <a:ext cx="652061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12</a:t>
            </a:r>
            <a:endParaRPr lang="en-US" sz="2000" b="1" dirty="0">
              <a:solidFill>
                <a:srgbClr val="0070C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951668" y="4673957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</a:t>
            </a:r>
            <a:endParaRPr lang="en-US" sz="2000" b="1" dirty="0"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09469" y="2388227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</a:t>
            </a:r>
            <a:endParaRPr lang="en-US" sz="2000" b="1" dirty="0">
              <a:solidFill>
                <a:srgbClr val="C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09469" y="3970182"/>
            <a:ext cx="510863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</a:t>
            </a:r>
            <a:endParaRPr lang="en-US" sz="2000" b="1" dirty="0"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665667" y="3971256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0</a:t>
            </a:r>
            <a:endParaRPr lang="en-US" sz="2000" b="1" dirty="0">
              <a:solidFill>
                <a:srgbClr val="0070C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665667" y="2388227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0</a:t>
            </a:r>
            <a:endParaRPr lang="en-US" sz="2000" b="1" dirty="0"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681470" y="2388092"/>
            <a:ext cx="510862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99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</a:t>
            </a:r>
            <a:endParaRPr lang="en-US" sz="2000" b="1" dirty="0">
              <a:solidFill>
                <a:srgbClr val="0099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681469" y="3970047"/>
            <a:ext cx="510862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</a:t>
            </a:r>
            <a:endParaRPr lang="en-US" sz="2000" b="1" dirty="0"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132491" y="3971121"/>
            <a:ext cx="620331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</a:t>
            </a:r>
            <a:endParaRPr lang="en-US" sz="2000" b="1" dirty="0">
              <a:solidFill>
                <a:srgbClr val="0070C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237667" y="2388092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</a:t>
            </a:r>
            <a:endParaRPr lang="en-US" sz="2000" b="1" dirty="0"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29238" y="5183611"/>
            <a:ext cx="353975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Level 3</a:t>
            </a:r>
          </a:p>
        </p:txBody>
      </p:sp>
      <p:sp>
        <p:nvSpPr>
          <p:cNvPr id="3" name="Rectangle 2"/>
          <p:cNvSpPr/>
          <p:nvPr/>
        </p:nvSpPr>
        <p:spPr>
          <a:xfrm>
            <a:off x="3200400" y="3197516"/>
            <a:ext cx="457200" cy="457200"/>
          </a:xfrm>
          <a:prstGeom prst="rect">
            <a:avLst/>
          </a:prstGeom>
          <a:noFill/>
          <a:ln w="5715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5" name="Rectangle 54"/>
          <p:cNvSpPr/>
          <p:nvPr/>
        </p:nvSpPr>
        <p:spPr>
          <a:xfrm rot="18909420">
            <a:off x="914399" y="3197516"/>
            <a:ext cx="457200" cy="457200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5" name="Hexagon 14"/>
          <p:cNvSpPr/>
          <p:nvPr/>
        </p:nvSpPr>
        <p:spPr>
          <a:xfrm>
            <a:off x="3177861" y="5485326"/>
            <a:ext cx="502277" cy="457200"/>
          </a:xfrm>
          <a:prstGeom prst="hexagon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6" name="Isosceles Triangle 15"/>
          <p:cNvSpPr/>
          <p:nvPr/>
        </p:nvSpPr>
        <p:spPr>
          <a:xfrm>
            <a:off x="3154679" y="883613"/>
            <a:ext cx="548640" cy="457200"/>
          </a:xfrm>
          <a:prstGeom prst="triangle">
            <a:avLst/>
          </a:prstGeom>
          <a:noFill/>
          <a:ln w="571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5486399" y="3197516"/>
            <a:ext cx="457200" cy="457200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5B30DCA-F2EA-4C9B-B14E-63E44EB6E8C4}"/>
              </a:ext>
            </a:extLst>
          </p:cNvPr>
          <p:cNvSpPr txBox="1"/>
          <p:nvPr/>
        </p:nvSpPr>
        <p:spPr>
          <a:xfrm rot="18882249">
            <a:off x="-124961" y="653934"/>
            <a:ext cx="26606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n w="6350"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ANSWERS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3E675FE-E521-4D7C-946C-A6B3C9091C1E}"/>
              </a:ext>
            </a:extLst>
          </p:cNvPr>
          <p:cNvSpPr/>
          <p:nvPr/>
        </p:nvSpPr>
        <p:spPr>
          <a:xfrm>
            <a:off x="6967470" y="2386147"/>
            <a:ext cx="510861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99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5</a:t>
            </a:r>
            <a:endParaRPr lang="en-US" sz="2000" b="1" dirty="0">
              <a:solidFill>
                <a:srgbClr val="0099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2E65AC6-19FF-4C24-8DF3-4E7BAFDB73DD}"/>
              </a:ext>
            </a:extLst>
          </p:cNvPr>
          <p:cNvSpPr/>
          <p:nvPr/>
        </p:nvSpPr>
        <p:spPr>
          <a:xfrm>
            <a:off x="6967469" y="3968102"/>
            <a:ext cx="510862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</a:t>
            </a:r>
            <a:endParaRPr lang="en-US" sz="2000" b="1" dirty="0"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3666547-29FC-43DE-A18A-55DB3739B9DA}"/>
              </a:ext>
            </a:extLst>
          </p:cNvPr>
          <p:cNvSpPr/>
          <p:nvPr/>
        </p:nvSpPr>
        <p:spPr>
          <a:xfrm>
            <a:off x="8319753" y="3969176"/>
            <a:ext cx="719070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20</a:t>
            </a:r>
            <a:endParaRPr lang="en-US" sz="2000" b="1" dirty="0">
              <a:solidFill>
                <a:srgbClr val="0070C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5A637B12-BE4A-4D47-8B85-E43A3776880C}"/>
              </a:ext>
            </a:extLst>
          </p:cNvPr>
          <p:cNvSpPr/>
          <p:nvPr/>
        </p:nvSpPr>
        <p:spPr>
          <a:xfrm>
            <a:off x="8523667" y="2386147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D651F6FC-E9F0-40CC-910D-8D52597E70AB}"/>
              </a:ext>
            </a:extLst>
          </p:cNvPr>
          <p:cNvSpPr/>
          <p:nvPr/>
        </p:nvSpPr>
        <p:spPr>
          <a:xfrm>
            <a:off x="8471078" y="2386147"/>
            <a:ext cx="515155" cy="502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</a:t>
            </a:r>
            <a:endParaRPr lang="en-US" sz="2000" b="1" dirty="0"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7" name="Regular Pentagon 17">
            <a:extLst>
              <a:ext uri="{FF2B5EF4-FFF2-40B4-BE49-F238E27FC236}">
                <a16:creationId xmlns:a16="http://schemas.microsoft.com/office/drawing/2014/main" id="{B417358F-D19D-4E6D-851A-A1F2161364DB}"/>
              </a:ext>
            </a:extLst>
          </p:cNvPr>
          <p:cNvSpPr/>
          <p:nvPr/>
        </p:nvSpPr>
        <p:spPr>
          <a:xfrm>
            <a:off x="7772399" y="3197516"/>
            <a:ext cx="457200" cy="457200"/>
          </a:xfrm>
          <a:prstGeom prst="pentagon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3987757-E352-4C49-98FF-239DB287944C}"/>
              </a:ext>
            </a:extLst>
          </p:cNvPr>
          <p:cNvSpPr txBox="1"/>
          <p:nvPr/>
        </p:nvSpPr>
        <p:spPr>
          <a:xfrm>
            <a:off x="4677179" y="65725"/>
            <a:ext cx="4337963" cy="2164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00"/>
              </a:spcAft>
            </a:pPr>
            <a:r>
              <a:rPr lang="en-US" sz="16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Top Left: </a:t>
            </a:r>
            <a:r>
              <a:rPr lang="en-US" sz="1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Numbers 1-6 (</a:t>
            </a:r>
            <a:r>
              <a:rPr lang="en-US" sz="1600" dirty="0">
                <a:solidFill>
                  <a:srgbClr val="FF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evens</a:t>
            </a:r>
            <a:r>
              <a:rPr lang="en-US" sz="1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, </a:t>
            </a:r>
            <a:r>
              <a:rPr lang="en-US" sz="1600" dirty="0">
                <a:solidFill>
                  <a:srgbClr val="0099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odds</a:t>
            </a:r>
            <a:r>
              <a:rPr lang="en-US" sz="1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)</a:t>
            </a:r>
          </a:p>
          <a:p>
            <a:pPr>
              <a:spcAft>
                <a:spcPts val="200"/>
              </a:spcAft>
            </a:pPr>
            <a:r>
              <a:rPr lang="en-US" sz="16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Top Right: </a:t>
            </a:r>
            <a:r>
              <a:rPr lang="en-US" sz="1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Number of corners in shape on the opposite side</a:t>
            </a:r>
            <a:endParaRPr lang="en-US" sz="1600" b="1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>
              <a:spcAft>
                <a:spcPts val="200"/>
              </a:spcAft>
            </a:pPr>
            <a:r>
              <a:rPr lang="en-US" sz="16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Bottom Left: </a:t>
            </a:r>
            <a:r>
              <a:rPr lang="en-US" sz="1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First letter of shape color on the opposite side</a:t>
            </a:r>
          </a:p>
          <a:p>
            <a:pPr>
              <a:spcAft>
                <a:spcPts val="200"/>
              </a:spcAft>
            </a:pPr>
            <a:r>
              <a:rPr lang="en-US" sz="16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Bottom Right: </a:t>
            </a:r>
            <a:r>
              <a:rPr lang="en-US" sz="1600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(Top Left x Top Right) =</a:t>
            </a:r>
          </a:p>
          <a:p>
            <a:pPr>
              <a:spcAft>
                <a:spcPts val="200"/>
              </a:spcAft>
            </a:pPr>
            <a:r>
              <a:rPr lang="en-US" sz="16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Middle: </a:t>
            </a:r>
            <a:r>
              <a:rPr lang="en-US" sz="1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Shape corresponding to the top right and bottom left of the other side</a:t>
            </a:r>
          </a:p>
        </p:txBody>
      </p:sp>
    </p:spTree>
    <p:extLst>
      <p:ext uri="{BB962C8B-B14F-4D97-AF65-F5344CB8AC3E}">
        <p14:creationId xmlns:p14="http://schemas.microsoft.com/office/powerpoint/2010/main" val="1552055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3167</TotalTime>
  <Words>617</Words>
  <Application>Microsoft Office PowerPoint</Application>
  <PresentationFormat>On-screen Show (4:3)</PresentationFormat>
  <Paragraphs>231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Ebrima</vt:lpstr>
      <vt:lpstr>Impact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Inquiry Cube Designs and Solutions</dc:title>
  <dc:creator>Joe Cossette</dc:creator>
  <cp:lastModifiedBy>Joe Cossette</cp:lastModifiedBy>
  <cp:revision>32</cp:revision>
  <dcterms:created xsi:type="dcterms:W3CDTF">2015-07-25T14:41:51Z</dcterms:created>
  <dcterms:modified xsi:type="dcterms:W3CDTF">2023-08-07T13:48:43Z</dcterms:modified>
</cp:coreProperties>
</file>