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342" r:id="rId3"/>
    <p:sldId id="343" r:id="rId4"/>
    <p:sldId id="344" r:id="rId5"/>
    <p:sldId id="346" r:id="rId6"/>
    <p:sldId id="347" r:id="rId7"/>
    <p:sldId id="348" r:id="rId8"/>
    <p:sldId id="360" r:id="rId9"/>
    <p:sldId id="361" r:id="rId10"/>
    <p:sldId id="362" r:id="rId11"/>
    <p:sldId id="363" r:id="rId12"/>
    <p:sldId id="364" r:id="rId13"/>
    <p:sldId id="39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71"/>
    <a:srgbClr val="7030A0"/>
    <a:srgbClr val="9751CB"/>
    <a:srgbClr val="FF0000"/>
    <a:srgbClr val="C00000"/>
    <a:srgbClr val="8A0000"/>
    <a:srgbClr val="1CADE4"/>
    <a:srgbClr val="FFFF00"/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874231" cy="3566160"/>
          </a:xfrm>
        </p:spPr>
        <p:txBody>
          <a:bodyPr>
            <a:normAutofit/>
          </a:bodyPr>
          <a:lstStyle/>
          <a:p>
            <a:r>
              <a:rPr lang="en-US" sz="5400" dirty="0"/>
              <a:t>Projectile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Motion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rc 42"/>
          <p:cNvSpPr/>
          <p:nvPr/>
        </p:nvSpPr>
        <p:spPr>
          <a:xfrm>
            <a:off x="782703" y="1878226"/>
            <a:ext cx="7578594" cy="12745525"/>
          </a:xfrm>
          <a:prstGeom prst="arc">
            <a:avLst>
              <a:gd name="adj1" fmla="val 13500867"/>
              <a:gd name="adj2" fmla="val 18879583"/>
            </a:avLst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Two-Dimensional Projectile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000" y="5158279"/>
            <a:ext cx="8902700" cy="109888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304324" y="3883026"/>
            <a:ext cx="474580" cy="1117039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296304" y="3883025"/>
            <a:ext cx="0" cy="1117042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296304" y="5000067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30868" y="479395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Straight Arrow Connector 35"/>
          <p:cNvCxnSpPr/>
          <p:nvPr/>
        </p:nvCxnSpPr>
        <p:spPr>
          <a:xfrm flipV="1">
            <a:off x="2031670" y="2789321"/>
            <a:ext cx="482600" cy="742792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031670" y="2789321"/>
            <a:ext cx="0" cy="73152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031670" y="3520841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75986" y="331226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Straight Arrow Connector 39"/>
          <p:cNvCxnSpPr/>
          <p:nvPr/>
        </p:nvCxnSpPr>
        <p:spPr>
          <a:xfrm flipV="1">
            <a:off x="3141727" y="1960424"/>
            <a:ext cx="490734" cy="369741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141727" y="1964404"/>
            <a:ext cx="0" cy="36576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147238" y="2330164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94472" y="2125560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Straight Arrow Connector 47"/>
          <p:cNvCxnSpPr/>
          <p:nvPr/>
        </p:nvCxnSpPr>
        <p:spPr>
          <a:xfrm>
            <a:off x="4560207" y="1878224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50692" y="4998996"/>
            <a:ext cx="478922" cy="1114498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847014" y="4997926"/>
            <a:ext cx="0" cy="1115568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847014" y="5000065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85788" y="4786540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5" name="Straight Arrow Connector 54"/>
          <p:cNvCxnSpPr/>
          <p:nvPr/>
        </p:nvCxnSpPr>
        <p:spPr>
          <a:xfrm>
            <a:off x="7095169" y="3520841"/>
            <a:ext cx="481807" cy="73152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103188" y="3520841"/>
            <a:ext cx="0" cy="73152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103188" y="3520842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1920" y="3316868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3" name="Straight Arrow Connector 62"/>
          <p:cNvCxnSpPr/>
          <p:nvPr/>
        </p:nvCxnSpPr>
        <p:spPr>
          <a:xfrm>
            <a:off x="5977683" y="2342466"/>
            <a:ext cx="489438" cy="35119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984521" y="2335181"/>
            <a:ext cx="0" cy="36576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984521" y="2333204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25922" y="2110118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Arrow Connector 44"/>
          <p:cNvCxnSpPr/>
          <p:nvPr/>
        </p:nvCxnSpPr>
        <p:spPr>
          <a:xfrm>
            <a:off x="4560207" y="1878015"/>
            <a:ext cx="482600" cy="421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07441" y="1674254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89719C1-8C96-4F08-9D54-A510D8344488}"/>
              </a:ext>
            </a:extLst>
          </p:cNvPr>
          <p:cNvGrpSpPr/>
          <p:nvPr/>
        </p:nvGrpSpPr>
        <p:grpSpPr>
          <a:xfrm>
            <a:off x="4031677" y="1482436"/>
            <a:ext cx="4738244" cy="4774720"/>
            <a:chOff x="4031677" y="1482436"/>
            <a:chExt cx="4738244" cy="47747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82E5FA9-13F0-47EC-8CBD-C5FE8F847AFC}"/>
                </a:ext>
              </a:extLst>
            </p:cNvPr>
            <p:cNvSpPr/>
            <p:nvPr/>
          </p:nvSpPr>
          <p:spPr>
            <a:xfrm>
              <a:off x="4031677" y="1482436"/>
              <a:ext cx="4738244" cy="4774720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8E2A5C5-5A4A-4C74-BA06-440E74962A0F}"/>
                </a:ext>
              </a:extLst>
            </p:cNvPr>
            <p:cNvSpPr txBox="1"/>
            <p:nvPr/>
          </p:nvSpPr>
          <p:spPr>
            <a:xfrm>
              <a:off x="4215459" y="4131322"/>
              <a:ext cx="30209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Same as the horizontal projectile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36602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rc 42"/>
          <p:cNvSpPr/>
          <p:nvPr/>
        </p:nvSpPr>
        <p:spPr>
          <a:xfrm>
            <a:off x="782703" y="1878226"/>
            <a:ext cx="7578594" cy="12745525"/>
          </a:xfrm>
          <a:prstGeom prst="arc">
            <a:avLst>
              <a:gd name="adj1" fmla="val 13500867"/>
              <a:gd name="adj2" fmla="val 18879583"/>
            </a:avLst>
          </a:prstGeom>
          <a:ln w="28575">
            <a:solidFill>
              <a:srgbClr val="FF717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lands first??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000" y="5158279"/>
            <a:ext cx="8902700" cy="109888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304324" y="3883026"/>
            <a:ext cx="474580" cy="1117039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>
            <a:extLst>
              <a:ext uri="{FF2B5EF4-FFF2-40B4-BE49-F238E27FC236}">
                <a16:creationId xmlns:a16="http://schemas.microsoft.com/office/drawing/2014/main" id="{3AC6F985-48C7-4935-9ECB-CF4265B400AD}"/>
              </a:ext>
            </a:extLst>
          </p:cNvPr>
          <p:cNvSpPr/>
          <p:nvPr/>
        </p:nvSpPr>
        <p:spPr>
          <a:xfrm>
            <a:off x="782703" y="3814034"/>
            <a:ext cx="7578594" cy="5120118"/>
          </a:xfrm>
          <a:prstGeom prst="arc">
            <a:avLst>
              <a:gd name="adj1" fmla="val 12327789"/>
              <a:gd name="adj2" fmla="val 20198266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A07FDB5-0329-4E1E-822D-2797CD674360}"/>
              </a:ext>
            </a:extLst>
          </p:cNvPr>
          <p:cNvCxnSpPr>
            <a:cxnSpLocks/>
          </p:cNvCxnSpPr>
          <p:nvPr/>
        </p:nvCxnSpPr>
        <p:spPr>
          <a:xfrm flipV="1">
            <a:off x="1286551" y="4339605"/>
            <a:ext cx="911387" cy="698069"/>
          </a:xfrm>
          <a:prstGeom prst="straightConnector1">
            <a:avLst/>
          </a:prstGeom>
          <a:ln w="57150"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30868" y="479395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8C938A-7982-4D2B-9342-031B7FECED17}"/>
              </a:ext>
            </a:extLst>
          </p:cNvPr>
          <p:cNvSpPr txBox="1"/>
          <p:nvPr/>
        </p:nvSpPr>
        <p:spPr>
          <a:xfrm>
            <a:off x="1040400" y="3788210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8F3618C-2380-4267-B6EA-7569AB6BC8F2}"/>
              </a:ext>
            </a:extLst>
          </p:cNvPr>
          <p:cNvSpPr txBox="1"/>
          <p:nvPr/>
        </p:nvSpPr>
        <p:spPr>
          <a:xfrm>
            <a:off x="1778904" y="4580819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502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rc 42"/>
          <p:cNvSpPr/>
          <p:nvPr/>
        </p:nvSpPr>
        <p:spPr>
          <a:xfrm>
            <a:off x="1058928" y="1878226"/>
            <a:ext cx="3789297" cy="12745525"/>
          </a:xfrm>
          <a:prstGeom prst="arc">
            <a:avLst>
              <a:gd name="adj1" fmla="val 14627986"/>
              <a:gd name="adj2" fmla="val 17835560"/>
            </a:avLst>
          </a:prstGeom>
          <a:ln w="28575">
            <a:solidFill>
              <a:srgbClr val="FF717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one lands first??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000" y="5158279"/>
            <a:ext cx="8902700" cy="109888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>
          <a:xfrm flipV="1">
            <a:off x="1304324" y="3901693"/>
            <a:ext cx="255038" cy="1098373"/>
          </a:xfrm>
          <a:prstGeom prst="straightConnector1">
            <a:avLst/>
          </a:prstGeom>
          <a:ln w="5715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>
            <a:extLst>
              <a:ext uri="{FF2B5EF4-FFF2-40B4-BE49-F238E27FC236}">
                <a16:creationId xmlns:a16="http://schemas.microsoft.com/office/drawing/2014/main" id="{3AC6F985-48C7-4935-9ECB-CF4265B400AD}"/>
              </a:ext>
            </a:extLst>
          </p:cNvPr>
          <p:cNvSpPr/>
          <p:nvPr/>
        </p:nvSpPr>
        <p:spPr>
          <a:xfrm>
            <a:off x="782703" y="3814034"/>
            <a:ext cx="7578594" cy="5120118"/>
          </a:xfrm>
          <a:prstGeom prst="arc">
            <a:avLst>
              <a:gd name="adj1" fmla="val 12327789"/>
              <a:gd name="adj2" fmla="val 20198266"/>
            </a:avLst>
          </a:prstGeom>
          <a:ln w="28575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A07FDB5-0329-4E1E-822D-2797CD674360}"/>
              </a:ext>
            </a:extLst>
          </p:cNvPr>
          <p:cNvCxnSpPr>
            <a:cxnSpLocks/>
          </p:cNvCxnSpPr>
          <p:nvPr/>
        </p:nvCxnSpPr>
        <p:spPr>
          <a:xfrm flipV="1">
            <a:off x="1286551" y="4339605"/>
            <a:ext cx="911387" cy="698069"/>
          </a:xfrm>
          <a:prstGeom prst="straightConnector1">
            <a:avLst/>
          </a:prstGeom>
          <a:ln w="57150">
            <a:solidFill>
              <a:srgbClr val="0070C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30868" y="479395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8F3618C-2380-4267-B6EA-7569AB6BC8F2}"/>
              </a:ext>
            </a:extLst>
          </p:cNvPr>
          <p:cNvSpPr txBox="1"/>
          <p:nvPr/>
        </p:nvSpPr>
        <p:spPr>
          <a:xfrm>
            <a:off x="1778904" y="4580819"/>
            <a:ext cx="48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endParaRPr lang="en-US" b="1" dirty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5BC479-2C97-4DD2-9364-112BF8031D34}"/>
              </a:ext>
            </a:extLst>
          </p:cNvPr>
          <p:cNvSpPr txBox="1"/>
          <p:nvPr/>
        </p:nvSpPr>
        <p:spPr>
          <a:xfrm>
            <a:off x="885290" y="3814034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2F24D8-E7BE-4104-A6A0-BA11BD41CBAC}"/>
              </a:ext>
            </a:extLst>
          </p:cNvPr>
          <p:cNvSpPr txBox="1"/>
          <p:nvPr/>
        </p:nvSpPr>
        <p:spPr>
          <a:xfrm>
            <a:off x="4572000" y="1729046"/>
            <a:ext cx="4200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Only vertical velocity and height affects air time</a:t>
            </a:r>
            <a:endParaRPr lang="en-US" sz="1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3532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compare the motion of an object dropped from rest and an object with an initial horizontal velocity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the air time and speed for a horizontal projectile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how the vertical and horizontal components are independent from each other for a projectile’s motion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compare the air time for two projectiles given their trajectories.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our Equations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/>
            </p:nvGraphicFramePr>
            <p:xfrm>
              <a:off x="218300" y="1531726"/>
              <a:ext cx="8726919" cy="4669322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3761349">
                      <a:extLst>
                        <a:ext uri="{9D8B030D-6E8A-4147-A177-3AD203B41FA5}">
                          <a16:colId xmlns:a16="http://schemas.microsoft.com/office/drawing/2014/main" val="2160596082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1065866214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11658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i="1" dirty="0">
                              <a:latin typeface="Cambria" panose="02040503050406030204" pitchFamily="18" charset="0"/>
                            </a:rPr>
                            <a:t>Units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-2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4410454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𝑢𝑡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d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r>
                                          <a:rPr lang="en-US" sz="3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4089039"/>
                  </p:ext>
                </p:extLst>
              </p:nvPr>
            </p:nvGraphicFramePr>
            <p:xfrm>
              <a:off x="218300" y="1531726"/>
              <a:ext cx="8726919" cy="4669322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3761349">
                      <a:extLst>
                        <a:ext uri="{9D8B030D-6E8A-4147-A177-3AD203B41FA5}">
                          <a16:colId xmlns:a16="http://schemas.microsoft.com/office/drawing/2014/main" val="2160596082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1065866214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993114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11658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i="1" dirty="0">
                              <a:latin typeface="Cambria" panose="02040503050406030204" pitchFamily="18" charset="0"/>
                            </a:rPr>
                            <a:t>Units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-1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m</a:t>
                          </a:r>
                          <a:r>
                            <a:rPr lang="en-US" sz="2800" i="1" baseline="0" dirty="0">
                              <a:latin typeface="Cambria" panose="02040503050406030204" pitchFamily="18" charset="0"/>
                            </a:rPr>
                            <a:t> </a:t>
                          </a: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  <a:r>
                            <a:rPr lang="en-US" sz="2800" i="1" baseline="30000" dirty="0">
                              <a:latin typeface="Cambria" panose="02040503050406030204" pitchFamily="18" charset="0"/>
                            </a:rPr>
                            <a:t>-2</a:t>
                          </a:r>
                          <a:endParaRPr lang="en-US" sz="2800" i="1" dirty="0">
                            <a:latin typeface="Cambria" panose="020405030504060302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1" dirty="0">
                              <a:latin typeface="Cambria" panose="02040503050406030204" pitchFamily="18" charset="0"/>
                            </a:rPr>
                            <a:t>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4410454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2" t="-134965" r="-132201" b="-30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79755" t="-134965" r="-301227" b="-30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79755" t="-134965" r="-201227" b="-30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79755" t="-134965" r="-101227" b="-30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79755" t="-134965" r="-1227" b="-3034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2" t="-233333" r="-132201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79755" t="-233333" r="-401227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79755" t="-233333" r="-301227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79755" t="-233333" r="-101227" b="-2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79755" t="-233333" r="-1227" b="-20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2" t="-333333" r="-132201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79755" t="-333333" r="-401227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79755" t="-333333" r="-301227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79755" t="-333333" r="-201227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79755" t="-333333" r="-101227" b="-10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875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2" t="-433333" r="-132201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79755" t="-433333" r="-401227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79755" t="-433333" r="-301227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79755" t="-433333" r="-201227" b="-13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79755" t="-433333" r="-1227" b="-13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9486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Dropping the Ball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742172" y="172911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38276" y="1531726"/>
            <a:ext cx="4045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+mj-lt"/>
              </a:rPr>
              <a:t>How much time will it take this ball to hit the ground when dropped? The impact velocity?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1500204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-25 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0 m s</a:t>
                          </a:r>
                          <a:r>
                            <a:rPr lang="en-US" sz="3600" baseline="300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6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-9.81 m s</a:t>
                          </a:r>
                          <a:r>
                            <a:rPr lang="en-US" sz="3600" baseline="300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</a:t>
                          </a:r>
                          <a:endParaRPr lang="en-US" sz="36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51500204"/>
                  </p:ext>
                </p:extLst>
              </p:nvPr>
            </p:nvGraphicFramePr>
            <p:xfrm>
              <a:off x="5723163" y="1594320"/>
              <a:ext cx="3211287" cy="4404615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690" r="-289706" b="-41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-25 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100690" r="-289706" b="-31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0 m s</a:t>
                          </a:r>
                          <a:r>
                            <a:rPr lang="en-US" sz="3600" baseline="300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6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202083" r="-289706" b="-2131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300000" r="-289706" b="-11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-9.81 m s</a:t>
                          </a:r>
                          <a:r>
                            <a:rPr lang="en-US" sz="3600" baseline="300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</a:t>
                          </a:r>
                          <a:endParaRPr lang="en-US" sz="3600" dirty="0"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809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400000" r="-289706" b="-117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?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6" name="Straight Arrow Connector 25"/>
          <p:cNvCxnSpPr/>
          <p:nvPr/>
        </p:nvCxnSpPr>
        <p:spPr>
          <a:xfrm flipH="1">
            <a:off x="628766" y="2186316"/>
            <a:ext cx="0" cy="4128759"/>
          </a:xfrm>
          <a:prstGeom prst="straightConnector1">
            <a:avLst/>
          </a:prstGeom>
          <a:ln w="5715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48270" y="2186316"/>
            <a:ext cx="1190005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275945" y="4066029"/>
            <a:ext cx="70564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  <a:latin typeface="+mj-lt"/>
              </a:rPr>
              <a:t>25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D0FB634-DA88-4DFD-8115-CE3854BEDD94}"/>
                  </a:ext>
                </a:extLst>
              </p:cNvPr>
              <p:cNvSpPr/>
              <p:nvPr/>
            </p:nvSpPr>
            <p:spPr>
              <a:xfrm>
                <a:off x="1438275" y="3071867"/>
                <a:ext cx="2064989" cy="5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box>
                        <m:box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D0FB634-DA88-4DFD-8115-CE3854BED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275" y="3071867"/>
                <a:ext cx="2064989" cy="523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DE70559-8C39-481E-B571-14EE9220B79D}"/>
                  </a:ext>
                </a:extLst>
              </p:cNvPr>
              <p:cNvSpPr/>
              <p:nvPr/>
            </p:nvSpPr>
            <p:spPr>
              <a:xfrm>
                <a:off x="1281507" y="3585169"/>
                <a:ext cx="2283830" cy="4515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−25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(−9.81)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DE70559-8C39-481E-B571-14EE9220B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507" y="3585169"/>
                <a:ext cx="2283830" cy="451534"/>
              </a:xfrm>
              <a:prstGeom prst="rect">
                <a:avLst/>
              </a:prstGeom>
              <a:blipFill>
                <a:blip r:embed="rId4"/>
                <a:stretch>
                  <a:fillRect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30CC6CD-4C19-43C9-9915-FF707EF71ABB}"/>
                  </a:ext>
                </a:extLst>
              </p:cNvPr>
              <p:cNvSpPr/>
              <p:nvPr/>
            </p:nvSpPr>
            <p:spPr>
              <a:xfrm>
                <a:off x="3721519" y="3333413"/>
                <a:ext cx="1555747" cy="4616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=2.26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30CC6CD-4C19-43C9-9915-FF707EF71A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519" y="3333413"/>
                <a:ext cx="155574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8CA49-0BA5-439D-BFB8-C3584B320763}"/>
              </a:ext>
            </a:extLst>
          </p:cNvPr>
          <p:cNvCxnSpPr>
            <a:cxnSpLocks/>
          </p:cNvCxnSpPr>
          <p:nvPr/>
        </p:nvCxnSpPr>
        <p:spPr>
          <a:xfrm flipV="1">
            <a:off x="2057345" y="3215502"/>
            <a:ext cx="352530" cy="2628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DE16D66-0F20-4B5D-B8EB-788FE1B9125D}"/>
                  </a:ext>
                </a:extLst>
              </p:cNvPr>
              <p:cNvSpPr/>
              <p:nvPr/>
            </p:nvSpPr>
            <p:spPr>
              <a:xfrm>
                <a:off x="1431633" y="4502448"/>
                <a:ext cx="18405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DE16D66-0F20-4B5D-B8EB-788FE1B912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633" y="4502448"/>
                <a:ext cx="184056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81946C-43E6-4B98-A4AC-72D534912607}"/>
              </a:ext>
            </a:extLst>
          </p:cNvPr>
          <p:cNvCxnSpPr>
            <a:cxnSpLocks/>
          </p:cNvCxnSpPr>
          <p:nvPr/>
        </p:nvCxnSpPr>
        <p:spPr>
          <a:xfrm flipV="1">
            <a:off x="2066168" y="4558401"/>
            <a:ext cx="352530" cy="2628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5E6808F-33D1-4444-9DCD-D6F04C6E0567}"/>
                  </a:ext>
                </a:extLst>
              </p:cNvPr>
              <p:cNvSpPr/>
              <p:nvPr/>
            </p:nvSpPr>
            <p:spPr>
              <a:xfrm>
                <a:off x="1377652" y="4877158"/>
                <a:ext cx="3596626" cy="465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𝑎𝑠</m:t>
                        </m:r>
                      </m:e>
                    </m:ra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(−9.81)(−25)</m:t>
                        </m:r>
                      </m:e>
                    </m:ra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5E6808F-33D1-4444-9DCD-D6F04C6E05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652" y="4877158"/>
                <a:ext cx="3596626" cy="465064"/>
              </a:xfrm>
              <a:prstGeom prst="rect">
                <a:avLst/>
              </a:prstGeom>
              <a:blipFill>
                <a:blip r:embed="rId7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4A1F26D-8FC1-497A-8883-77563116C0CB}"/>
                  </a:ext>
                </a:extLst>
              </p:cNvPr>
              <p:cNvSpPr/>
              <p:nvPr/>
            </p:nvSpPr>
            <p:spPr>
              <a:xfrm>
                <a:off x="1476850" y="5445748"/>
                <a:ext cx="2471061" cy="461665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=−22.2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4A1F26D-8FC1-497A-8883-77563116C0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850" y="5445748"/>
                <a:ext cx="2471061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1B9BE695-8C10-4F6C-A9A0-971185FBBF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8805761"/>
                  </p:ext>
                </p:extLst>
              </p:nvPr>
            </p:nvGraphicFramePr>
            <p:xfrm>
              <a:off x="1144811" y="4215166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𝑢𝑡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box>
                                  <m:box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e>
                                        </m:d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>
                <a:extLst>
                  <a:ext uri="{FF2B5EF4-FFF2-40B4-BE49-F238E27FC236}">
                    <a16:creationId xmlns:a16="http://schemas.microsoft.com/office/drawing/2014/main" id="{1B9BE695-8C10-4F6C-A9A0-971185FBBF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38805761"/>
                  </p:ext>
                </p:extLst>
              </p:nvPr>
            </p:nvGraphicFramePr>
            <p:xfrm>
              <a:off x="1144811" y="4215166"/>
              <a:ext cx="4403306" cy="1987864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1906846">
                      <a:extLst>
                        <a:ext uri="{9D8B030D-6E8A-4147-A177-3AD203B41FA5}">
                          <a16:colId xmlns:a16="http://schemas.microsoft.com/office/drawing/2014/main" val="585376358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3786228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3066842352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1323503259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4009717987"/>
                        </a:ext>
                      </a:extLst>
                    </a:gridCol>
                    <a:gridCol w="499292">
                      <a:extLst>
                        <a:ext uri="{9D8B030D-6E8A-4147-A177-3AD203B41FA5}">
                          <a16:colId xmlns:a16="http://schemas.microsoft.com/office/drawing/2014/main" val="571984144"/>
                        </a:ext>
                      </a:extLst>
                    </a:gridCol>
                  </a:tblGrid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318" t="-1220" r="-131210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484146" t="-1220" r="-3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84146" t="-1220" r="-2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684146" t="-1220" r="-102439" b="-3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784146" t="-1220" r="-2439" b="-3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3479280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318" t="-101220" r="-131210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384146" t="-101220" r="-4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484146" t="-101220" r="-3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684146" t="-101220" r="-102439" b="-2012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784146" t="-101220" r="-2439" b="-2012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7016835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318" t="-203704" r="-131210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384146" t="-203704" r="-4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484146" t="-203704" r="-3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84146" t="-203704" r="-2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684146" t="-203704" r="-102439" b="-1037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42328083"/>
                      </a:ext>
                    </a:extLst>
                  </a:tr>
                  <a:tr h="49696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318" t="-300000" r="-131210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384146" t="-300000" r="-4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484146" t="-300000" r="-3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584146" t="-300000" r="-202439" b="-24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9"/>
                          <a:stretch>
                            <a:fillRect l="-784146" t="-300000" r="-2439" b="-24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167093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BFF1BBD4-6D76-46F9-88CC-0E1F09BCCC6D}"/>
              </a:ext>
            </a:extLst>
          </p:cNvPr>
          <p:cNvSpPr/>
          <p:nvPr/>
        </p:nvSpPr>
        <p:spPr>
          <a:xfrm>
            <a:off x="1132990" y="4697859"/>
            <a:ext cx="4403306" cy="51802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848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0104 0.0736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  <p:bldP spid="20" grpId="0"/>
      <p:bldP spid="22" grpId="0" animBg="1"/>
      <p:bldP spid="23" grpId="0" animBg="1"/>
      <p:bldP spid="23" grpId="1" animBg="1"/>
      <p:bldP spid="23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1882708" y="1946829"/>
            <a:ext cx="104917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Time - Comparison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494522" y="171822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25508" y="171822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82148" y="1480663"/>
            <a:ext cx="4238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latin typeface="+mj-lt"/>
              </a:rPr>
              <a:t>Which ball will have more air time?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37494" y="2069673"/>
            <a:ext cx="1179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j-lt"/>
              </a:rPr>
              <a:t>10 m/s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BF0F1F-A47B-4EC1-9857-C6FA3AF0FC2A}"/>
              </a:ext>
            </a:extLst>
          </p:cNvPr>
          <p:cNvSpPr txBox="1"/>
          <p:nvPr/>
        </p:nvSpPr>
        <p:spPr>
          <a:xfrm>
            <a:off x="1318462" y="3645581"/>
            <a:ext cx="67273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balls hit the ground at EXACTLY the same time</a:t>
            </a:r>
          </a:p>
        </p:txBody>
      </p:sp>
    </p:spTree>
    <p:extLst>
      <p:ext uri="{BB962C8B-B14F-4D97-AF65-F5344CB8AC3E}">
        <p14:creationId xmlns:p14="http://schemas.microsoft.com/office/powerpoint/2010/main" val="2726600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c 16"/>
          <p:cNvSpPr/>
          <p:nvPr/>
        </p:nvSpPr>
        <p:spPr>
          <a:xfrm>
            <a:off x="-7057926" y="1728207"/>
            <a:ext cx="13894155" cy="12453257"/>
          </a:xfrm>
          <a:prstGeom prst="arc">
            <a:avLst>
              <a:gd name="adj1" fmla="val 17076162"/>
              <a:gd name="adj2" fmla="val 20439392"/>
            </a:avLst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" idx="4"/>
          </p:cNvCxnSpPr>
          <p:nvPr/>
        </p:nvCxnSpPr>
        <p:spPr>
          <a:xfrm flipH="1">
            <a:off x="698239" y="2156379"/>
            <a:ext cx="24883" cy="355818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Time - Comparison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494522" y="169917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66522" y="219686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4522" y="278505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4522" y="379134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9639" y="586374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33368" y="278505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71186" y="379134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67060" y="5863742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3744" y="217615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25508" y="169917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1949" y="1579027"/>
            <a:ext cx="6534280" cy="415251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A2727C-D71E-4FBE-AAA5-9D7F26507CAE}"/>
              </a:ext>
            </a:extLst>
          </p:cNvPr>
          <p:cNvCxnSpPr/>
          <p:nvPr/>
        </p:nvCxnSpPr>
        <p:spPr>
          <a:xfrm>
            <a:off x="723122" y="1938746"/>
            <a:ext cx="88796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05B454-933D-49C1-93CD-F58F1A5F1608}"/>
              </a:ext>
            </a:extLst>
          </p:cNvPr>
          <p:cNvCxnSpPr>
            <a:cxnSpLocks/>
          </p:cNvCxnSpPr>
          <p:nvPr/>
        </p:nvCxnSpPr>
        <p:spPr>
          <a:xfrm>
            <a:off x="723122" y="2426426"/>
            <a:ext cx="230201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EBC591-8F9E-48C7-B20E-915C9F932CD0}"/>
              </a:ext>
            </a:extLst>
          </p:cNvPr>
          <p:cNvCxnSpPr>
            <a:cxnSpLocks/>
          </p:cNvCxnSpPr>
          <p:nvPr/>
        </p:nvCxnSpPr>
        <p:spPr>
          <a:xfrm>
            <a:off x="723122" y="3013166"/>
            <a:ext cx="346025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1E4591B-D5A6-41F3-AABA-68610F58BA19}"/>
              </a:ext>
            </a:extLst>
          </p:cNvPr>
          <p:cNvCxnSpPr>
            <a:cxnSpLocks/>
          </p:cNvCxnSpPr>
          <p:nvPr/>
        </p:nvCxnSpPr>
        <p:spPr>
          <a:xfrm>
            <a:off x="723122" y="4034246"/>
            <a:ext cx="460325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8DD1512-FBF2-4C78-9AA2-B9693F9C6C0B}"/>
              </a:ext>
            </a:extLst>
          </p:cNvPr>
          <p:cNvCxnSpPr>
            <a:cxnSpLocks/>
          </p:cNvCxnSpPr>
          <p:nvPr/>
        </p:nvCxnSpPr>
        <p:spPr>
          <a:xfrm>
            <a:off x="698239" y="6106886"/>
            <a:ext cx="580924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11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E7CB503-BFCC-4FD4-86FE-32E85EE6C13F}"/>
              </a:ext>
            </a:extLst>
          </p:cNvPr>
          <p:cNvCxnSpPr/>
          <p:nvPr/>
        </p:nvCxnSpPr>
        <p:spPr>
          <a:xfrm>
            <a:off x="3006658" y="1933102"/>
            <a:ext cx="0" cy="48610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963D4C1-97FC-498F-8951-65282A34A47A}"/>
              </a:ext>
            </a:extLst>
          </p:cNvPr>
          <p:cNvCxnSpPr>
            <a:cxnSpLocks/>
          </p:cNvCxnSpPr>
          <p:nvPr/>
        </p:nvCxnSpPr>
        <p:spPr>
          <a:xfrm>
            <a:off x="4159183" y="1933102"/>
            <a:ext cx="0" cy="1110136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505C853-203B-48A4-983F-C1A3A37F8F45}"/>
              </a:ext>
            </a:extLst>
          </p:cNvPr>
          <p:cNvCxnSpPr>
            <a:cxnSpLocks/>
          </p:cNvCxnSpPr>
          <p:nvPr/>
        </p:nvCxnSpPr>
        <p:spPr>
          <a:xfrm>
            <a:off x="5311708" y="1911312"/>
            <a:ext cx="0" cy="2141576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0185122-9D3D-4B15-8781-21E09A646332}"/>
              </a:ext>
            </a:extLst>
          </p:cNvPr>
          <p:cNvCxnSpPr>
            <a:cxnSpLocks/>
          </p:cNvCxnSpPr>
          <p:nvPr/>
        </p:nvCxnSpPr>
        <p:spPr>
          <a:xfrm>
            <a:off x="6500428" y="1911312"/>
            <a:ext cx="0" cy="4174645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52ADC2C-3212-49E4-AB88-D7F59D8D6F51}"/>
              </a:ext>
            </a:extLst>
          </p:cNvPr>
          <p:cNvCxnSpPr>
            <a:cxnSpLocks/>
          </p:cNvCxnSpPr>
          <p:nvPr/>
        </p:nvCxnSpPr>
        <p:spPr>
          <a:xfrm>
            <a:off x="1646981" y="2419209"/>
            <a:ext cx="1366805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0CA88F7-85F0-4C1B-99C2-B86CA4B11242}"/>
              </a:ext>
            </a:extLst>
          </p:cNvPr>
          <p:cNvCxnSpPr>
            <a:cxnSpLocks/>
          </p:cNvCxnSpPr>
          <p:nvPr/>
        </p:nvCxnSpPr>
        <p:spPr>
          <a:xfrm>
            <a:off x="1622098" y="3043238"/>
            <a:ext cx="2537085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F441F65-BF3E-4C3D-A0FF-FB49C98EF72F}"/>
              </a:ext>
            </a:extLst>
          </p:cNvPr>
          <p:cNvCxnSpPr>
            <a:cxnSpLocks/>
          </p:cNvCxnSpPr>
          <p:nvPr/>
        </p:nvCxnSpPr>
        <p:spPr>
          <a:xfrm>
            <a:off x="1622098" y="4025266"/>
            <a:ext cx="3689610" cy="27622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CECDC95-4DC8-416E-900F-E02610E28301}"/>
              </a:ext>
            </a:extLst>
          </p:cNvPr>
          <p:cNvCxnSpPr>
            <a:cxnSpLocks/>
          </p:cNvCxnSpPr>
          <p:nvPr/>
        </p:nvCxnSpPr>
        <p:spPr>
          <a:xfrm>
            <a:off x="1622098" y="6085957"/>
            <a:ext cx="4877297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D7828E2-7EEB-42F4-98BA-67B3D3551FD9}"/>
              </a:ext>
            </a:extLst>
          </p:cNvPr>
          <p:cNvCxnSpPr/>
          <p:nvPr/>
        </p:nvCxnSpPr>
        <p:spPr>
          <a:xfrm>
            <a:off x="1848106" y="1911312"/>
            <a:ext cx="4284310" cy="0"/>
          </a:xfrm>
          <a:prstGeom prst="straightConnector1">
            <a:avLst/>
          </a:prstGeom>
          <a:ln w="762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CE2C3032-FE94-4643-AA6B-FD9D3C38BAE0}"/>
              </a:ext>
            </a:extLst>
          </p:cNvPr>
          <p:cNvSpPr/>
          <p:nvPr/>
        </p:nvSpPr>
        <p:spPr>
          <a:xfrm>
            <a:off x="2759395" y="1676362"/>
            <a:ext cx="457200" cy="4572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C00000">
                <a:alpha val="5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321881E-F859-40ED-A899-48691BDFBCC0}"/>
              </a:ext>
            </a:extLst>
          </p:cNvPr>
          <p:cNvSpPr/>
          <p:nvPr/>
        </p:nvSpPr>
        <p:spPr>
          <a:xfrm>
            <a:off x="3926241" y="1683699"/>
            <a:ext cx="457200" cy="4572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C00000">
                <a:alpha val="5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E8683A0-B27F-4846-BDC1-537E970956F6}"/>
              </a:ext>
            </a:extLst>
          </p:cNvPr>
          <p:cNvSpPr/>
          <p:nvPr/>
        </p:nvSpPr>
        <p:spPr>
          <a:xfrm>
            <a:off x="5064059" y="1676362"/>
            <a:ext cx="457200" cy="4572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C00000">
                <a:alpha val="5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B776EAD-1BBE-4308-A058-D6FBE48070B1}"/>
              </a:ext>
            </a:extLst>
          </p:cNvPr>
          <p:cNvSpPr/>
          <p:nvPr/>
        </p:nvSpPr>
        <p:spPr>
          <a:xfrm>
            <a:off x="1420743" y="1659715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4619AB-19EB-4DAA-8CBC-3D93647B4BF5}"/>
              </a:ext>
            </a:extLst>
          </p:cNvPr>
          <p:cNvCxnSpPr>
            <a:cxnSpLocks/>
          </p:cNvCxnSpPr>
          <p:nvPr/>
        </p:nvCxnSpPr>
        <p:spPr>
          <a:xfrm flipH="1">
            <a:off x="1622099" y="2024460"/>
            <a:ext cx="0" cy="3690102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3B2CD3C3-EFD8-455D-A0EB-5ED605E01B0B}"/>
              </a:ext>
            </a:extLst>
          </p:cNvPr>
          <p:cNvSpPr/>
          <p:nvPr/>
        </p:nvSpPr>
        <p:spPr>
          <a:xfrm>
            <a:off x="1418381" y="2785052"/>
            <a:ext cx="457200" cy="457200"/>
          </a:xfrm>
          <a:prstGeom prst="ellipse">
            <a:avLst/>
          </a:prstGeom>
          <a:solidFill>
            <a:srgbClr val="1CADE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19595D9-3C1D-4FDC-8C38-FDC75A1CEF92}"/>
              </a:ext>
            </a:extLst>
          </p:cNvPr>
          <p:cNvSpPr/>
          <p:nvPr/>
        </p:nvSpPr>
        <p:spPr>
          <a:xfrm>
            <a:off x="1418381" y="3791349"/>
            <a:ext cx="457200" cy="457200"/>
          </a:xfrm>
          <a:prstGeom prst="ellipse">
            <a:avLst/>
          </a:prstGeom>
          <a:solidFill>
            <a:srgbClr val="1CADE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FF2F906-7C4E-4AB1-9B19-7C41A3F38780}"/>
              </a:ext>
            </a:extLst>
          </p:cNvPr>
          <p:cNvSpPr/>
          <p:nvPr/>
        </p:nvSpPr>
        <p:spPr>
          <a:xfrm>
            <a:off x="1419431" y="1659033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D40B5EB-A397-4AC1-897E-199BF5CB8EEA}"/>
              </a:ext>
            </a:extLst>
          </p:cNvPr>
          <p:cNvSpPr/>
          <p:nvPr/>
        </p:nvSpPr>
        <p:spPr>
          <a:xfrm>
            <a:off x="1417603" y="2176156"/>
            <a:ext cx="457200" cy="457200"/>
          </a:xfrm>
          <a:prstGeom prst="ellipse">
            <a:avLst/>
          </a:prstGeom>
          <a:solidFill>
            <a:srgbClr val="1CADE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-7057926" y="1728207"/>
            <a:ext cx="13894155" cy="12453257"/>
          </a:xfrm>
          <a:prstGeom prst="arc">
            <a:avLst>
              <a:gd name="adj1" fmla="val 17076162"/>
              <a:gd name="adj2" fmla="val 20439392"/>
            </a:avLst>
          </a:prstGeom>
          <a:ln w="762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2" idx="4"/>
          </p:cNvCxnSpPr>
          <p:nvPr/>
        </p:nvCxnSpPr>
        <p:spPr>
          <a:xfrm flipH="1">
            <a:off x="698239" y="2156379"/>
            <a:ext cx="24883" cy="3558183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494522" y="1699179"/>
            <a:ext cx="457200" cy="457200"/>
          </a:xfrm>
          <a:prstGeom prst="ellipse">
            <a:avLst/>
          </a:prstGeom>
          <a:solidFill>
            <a:srgbClr val="1CADE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75568" y="2190609"/>
            <a:ext cx="457200" cy="457200"/>
          </a:xfrm>
          <a:prstGeom prst="ellipse">
            <a:avLst/>
          </a:prstGeom>
          <a:solidFill>
            <a:srgbClr val="9751CB">
              <a:alpha val="50196"/>
            </a:srgbClr>
          </a:solidFill>
          <a:ln>
            <a:solidFill>
              <a:srgbClr val="7030A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4522" y="2785052"/>
            <a:ext cx="457200" cy="457200"/>
          </a:xfrm>
          <a:prstGeom prst="ellipse">
            <a:avLst/>
          </a:prstGeom>
          <a:solidFill>
            <a:srgbClr val="1CADE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4522" y="3791349"/>
            <a:ext cx="457200" cy="457200"/>
          </a:xfrm>
          <a:prstGeom prst="ellipse">
            <a:avLst/>
          </a:prstGeom>
          <a:solidFill>
            <a:srgbClr val="1CADE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0633" y="1699179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22276" y="2785052"/>
            <a:ext cx="457200" cy="457200"/>
          </a:xfrm>
          <a:prstGeom prst="ellipse">
            <a:avLst/>
          </a:prstGeom>
          <a:solidFill>
            <a:srgbClr val="9751CB">
              <a:alpha val="50196"/>
            </a:srgbClr>
          </a:solidFill>
          <a:ln>
            <a:solidFill>
              <a:srgbClr val="7030A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70175" y="3810477"/>
            <a:ext cx="457200" cy="457200"/>
          </a:xfrm>
          <a:prstGeom prst="ellipse">
            <a:avLst/>
          </a:prstGeom>
          <a:solidFill>
            <a:srgbClr val="9751CB">
              <a:alpha val="50196"/>
            </a:srgbClr>
          </a:solidFill>
          <a:ln>
            <a:solidFill>
              <a:srgbClr val="7030A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70795" y="5857357"/>
            <a:ext cx="457200" cy="457200"/>
          </a:xfrm>
          <a:prstGeom prst="ellipse">
            <a:avLst/>
          </a:prstGeom>
          <a:solidFill>
            <a:srgbClr val="9751C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93744" y="2176156"/>
            <a:ext cx="457200" cy="457200"/>
          </a:xfrm>
          <a:prstGeom prst="ellipse">
            <a:avLst/>
          </a:prstGeom>
          <a:solidFill>
            <a:srgbClr val="1CADE4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17048" y="1659715"/>
            <a:ext cx="457200" cy="457200"/>
          </a:xfrm>
          <a:prstGeom prst="ellipse">
            <a:avLst/>
          </a:prstGeom>
          <a:solidFill>
            <a:srgbClr val="9751CB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F7ABB5-4647-4E89-8B88-3FF83ADFB24F}"/>
              </a:ext>
            </a:extLst>
          </p:cNvPr>
          <p:cNvSpPr txBox="1"/>
          <p:nvPr/>
        </p:nvSpPr>
        <p:spPr>
          <a:xfrm>
            <a:off x="1874248" y="5327532"/>
            <a:ext cx="20505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Free Fall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8F75EE-6559-41D5-8D8B-F9459E7A6F09}"/>
              </a:ext>
            </a:extLst>
          </p:cNvPr>
          <p:cNvSpPr txBox="1"/>
          <p:nvPr/>
        </p:nvSpPr>
        <p:spPr>
          <a:xfrm>
            <a:off x="7013868" y="815930"/>
            <a:ext cx="2008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Constant</a:t>
            </a:r>
          </a:p>
          <a:p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9FAA8A6-CF6E-4AF3-8C04-4375802B3404}"/>
              </a:ext>
            </a:extLst>
          </p:cNvPr>
          <p:cNvCxnSpPr/>
          <p:nvPr/>
        </p:nvCxnSpPr>
        <p:spPr>
          <a:xfrm>
            <a:off x="1855233" y="1044530"/>
            <a:ext cx="4284310" cy="0"/>
          </a:xfrm>
          <a:prstGeom prst="straightConnector1">
            <a:avLst/>
          </a:prstGeom>
          <a:ln w="76200">
            <a:solidFill>
              <a:srgbClr val="8A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742E3F47-4027-4C8C-B8C7-81F3E8D50CC1}"/>
              </a:ext>
            </a:extLst>
          </p:cNvPr>
          <p:cNvSpPr/>
          <p:nvPr/>
        </p:nvSpPr>
        <p:spPr>
          <a:xfrm>
            <a:off x="1425508" y="823267"/>
            <a:ext cx="457200" cy="4572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C00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5132C3E-C67B-4D81-881D-CB5E58B2A53A}"/>
              </a:ext>
            </a:extLst>
          </p:cNvPr>
          <p:cNvSpPr/>
          <p:nvPr/>
        </p:nvSpPr>
        <p:spPr>
          <a:xfrm>
            <a:off x="2766522" y="815930"/>
            <a:ext cx="457200" cy="4572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C00000">
                <a:alpha val="5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27DAACF-63B1-4CAF-8211-B4844FA252B0}"/>
              </a:ext>
            </a:extLst>
          </p:cNvPr>
          <p:cNvSpPr/>
          <p:nvPr/>
        </p:nvSpPr>
        <p:spPr>
          <a:xfrm>
            <a:off x="3933368" y="823267"/>
            <a:ext cx="457200" cy="4572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C00000">
                <a:alpha val="5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C346775-F09D-4F5E-BAC8-717B988253C7}"/>
              </a:ext>
            </a:extLst>
          </p:cNvPr>
          <p:cNvSpPr/>
          <p:nvPr/>
        </p:nvSpPr>
        <p:spPr>
          <a:xfrm>
            <a:off x="5071186" y="815930"/>
            <a:ext cx="457200" cy="4572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solidFill>
              <a:srgbClr val="C00000">
                <a:alpha val="50196"/>
              </a:srgb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EB83D89-BF18-4602-AF8F-5E17E69D4D78}"/>
              </a:ext>
            </a:extLst>
          </p:cNvPr>
          <p:cNvSpPr/>
          <p:nvPr/>
        </p:nvSpPr>
        <p:spPr>
          <a:xfrm>
            <a:off x="1425508" y="823267"/>
            <a:ext cx="457200" cy="457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5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4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-0.00035 0.06667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3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6667 L 0.00052 0.15787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56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5787 L 0.00052 0.3060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6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30602 L -0.00278 0.6078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50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14636 -0.0011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-6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36 -0.00116 L 0.27466 0.00047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6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66 0.00046 L 0.39896 -0.00116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5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2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96 -0.00116 L 0.52952 -0.00116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-20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4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00035 0.06667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33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14636 -0.00116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6667 L 0.00052 0.15787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456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36 -0.00116 L 0.27465 0.00046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6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2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15787 L 0.00052 0.30602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0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65 0.00046 L 0.39896 -0.00116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-9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42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30602 L -0.00278 0.60787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5093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2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96 -0.00116 L 0.52952 -0.00116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8" y="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1" grpId="1" animBg="1"/>
      <p:bldP spid="51" grpId="2" animBg="1"/>
      <p:bldP spid="51" grpId="3" animBg="1"/>
      <p:bldP spid="42" grpId="0" animBg="1"/>
      <p:bldP spid="43" grpId="0" animBg="1"/>
      <p:bldP spid="44" grpId="0" animBg="1"/>
      <p:bldP spid="44" grpId="1" animBg="1"/>
      <p:bldP spid="44" grpId="2" animBg="1"/>
      <p:bldP spid="44" grpId="3" animBg="1"/>
      <p:bldP spid="45" grpId="0" animBg="1"/>
      <p:bldP spid="17" grpId="0" animBg="1"/>
      <p:bldP spid="2" grpId="0" animBg="1"/>
      <p:bldP spid="8" grpId="0" animBg="1"/>
      <p:bldP spid="9" grpId="0" animBg="1"/>
      <p:bldP spid="10" grpId="0" animBg="1"/>
      <p:bldP spid="11" grpId="0" animBg="1"/>
      <p:bldP spid="11" grpId="1" animBg="1"/>
      <p:bldP spid="11" grpId="2" animBg="1"/>
      <p:bldP spid="11" grpId="3" animBg="1"/>
      <p:bldP spid="12" grpId="0" animBg="1"/>
      <p:bldP spid="13" grpId="0" animBg="1"/>
      <p:bldP spid="14" grpId="0" animBg="1"/>
      <p:bldP spid="18" grpId="0" animBg="1"/>
      <p:bldP spid="3" grpId="0"/>
      <p:bldP spid="33" grpId="0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39" grpId="2" animBg="1"/>
      <p:bldP spid="39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>
            <a:off x="1157991" y="1984929"/>
            <a:ext cx="104917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99372" y="1402380"/>
            <a:ext cx="1179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+mj-lt"/>
              </a:rPr>
              <a:t>10 m/s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Projectile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742172" y="1729116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28766" y="2186316"/>
            <a:ext cx="0" cy="4128759"/>
          </a:xfrm>
          <a:prstGeom prst="straightConnector1">
            <a:avLst/>
          </a:prstGeom>
          <a:ln w="5715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48270" y="2186316"/>
            <a:ext cx="1190005" cy="0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5945" y="4066029"/>
            <a:ext cx="70564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5"/>
                </a:solidFill>
                <a:latin typeface="+mj-lt"/>
              </a:rPr>
              <a:t>25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E9164405-687D-4AD8-A2B7-AC8191427C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0034933"/>
                  </p:ext>
                </p:extLst>
              </p:nvPr>
            </p:nvGraphicFramePr>
            <p:xfrm>
              <a:off x="5684443" y="1494125"/>
              <a:ext cx="3211287" cy="4632960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381964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Vertical Only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4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9690368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-25 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0 m s</a:t>
                          </a:r>
                          <a:r>
                            <a:rPr lang="en-US" sz="3600" baseline="300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-22.2 m s</a:t>
                          </a:r>
                          <a:r>
                            <a:rPr lang="en-US" sz="3600" baseline="300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-9.81 m s</a:t>
                          </a:r>
                          <a:r>
                            <a:rPr lang="en-US" sz="3600" baseline="300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2.26 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E9164405-687D-4AD8-A2B7-AC8191427CE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0034933"/>
                  </p:ext>
                </p:extLst>
              </p:nvPr>
            </p:nvGraphicFramePr>
            <p:xfrm>
              <a:off x="5684443" y="1494125"/>
              <a:ext cx="3211287" cy="4632960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826093">
                      <a:extLst>
                        <a:ext uri="{9D8B030D-6E8A-4147-A177-3AD203B41FA5}">
                          <a16:colId xmlns:a16="http://schemas.microsoft.com/office/drawing/2014/main" val="4012973007"/>
                        </a:ext>
                      </a:extLst>
                    </a:gridCol>
                    <a:gridCol w="2385194">
                      <a:extLst>
                        <a:ext uri="{9D8B030D-6E8A-4147-A177-3AD203B41FA5}">
                          <a16:colId xmlns:a16="http://schemas.microsoft.com/office/drawing/2014/main" val="1650364598"/>
                        </a:ext>
                      </a:extLst>
                    </a:gridCol>
                  </a:tblGrid>
                  <a:tr h="5181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Vertical Only</a:t>
                          </a:r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sz="4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96903682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69630" r="-289706" b="-41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-25 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88651181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169630" r="-289706" b="-317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0 m s</a:t>
                          </a:r>
                          <a:r>
                            <a:rPr lang="en-US" sz="3600" baseline="300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65981306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267647" r="-289706" b="-21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-22.2 m s</a:t>
                          </a:r>
                          <a:r>
                            <a:rPr lang="en-US" sz="3600" baseline="300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-1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75063573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370370" r="-289706" b="-11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-9.81 m s</a:t>
                          </a:r>
                          <a:r>
                            <a:rPr lang="en-US" sz="3600" baseline="300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-2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90817198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35" t="-470370" r="-289706" b="-1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600" dirty="0">
                              <a:solidFill>
                                <a:srgbClr val="002060"/>
                              </a:solidFill>
                              <a:latin typeface="Ebrima" panose="02000000000000000000" pitchFamily="2" charset="0"/>
                              <a:ea typeface="Ebrima" panose="02000000000000000000" pitchFamily="2" charset="0"/>
                              <a:cs typeface="Ebrima" panose="02000000000000000000" pitchFamily="2" charset="0"/>
                            </a:rPr>
                            <a:t>2.26 s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3669143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9EA2E9E-BD31-4831-B0E9-90BB86EF48F0}"/>
              </a:ext>
            </a:extLst>
          </p:cNvPr>
          <p:cNvSpPr txBox="1"/>
          <p:nvPr/>
        </p:nvSpPr>
        <p:spPr>
          <a:xfrm>
            <a:off x="1155940" y="2450293"/>
            <a:ext cx="4305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How far does the ball travel?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08C9C-E404-4613-8692-448D59940ED4}"/>
              </a:ext>
            </a:extLst>
          </p:cNvPr>
          <p:cNvSpPr txBox="1"/>
          <p:nvPr/>
        </p:nvSpPr>
        <p:spPr>
          <a:xfrm>
            <a:off x="2888979" y="1553505"/>
            <a:ext cx="2572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  <a:ea typeface="Ebrima" panose="02000000000000000000" pitchFamily="2" charset="0"/>
                <a:cs typeface="Ebrima" panose="02000000000000000000" pitchFamily="2" charset="0"/>
              </a:rPr>
              <a:t>From Previous Problem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64ACA1-6E13-4D15-B2FC-DF484EB8101F}"/>
              </a:ext>
            </a:extLst>
          </p:cNvPr>
          <p:cNvCxnSpPr>
            <a:cxnSpLocks/>
          </p:cNvCxnSpPr>
          <p:nvPr/>
        </p:nvCxnSpPr>
        <p:spPr>
          <a:xfrm>
            <a:off x="5461286" y="1758102"/>
            <a:ext cx="485360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B4BC8C-EBA1-4180-BF97-6D31FB30DC71}"/>
                  </a:ext>
                </a:extLst>
              </p:cNvPr>
              <p:cNvSpPr txBox="1"/>
              <p:nvPr/>
            </p:nvSpPr>
            <p:spPr>
              <a:xfrm>
                <a:off x="1426229" y="4127629"/>
                <a:ext cx="952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B4BC8C-EBA1-4180-BF97-6D31FB30D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229" y="4127629"/>
                <a:ext cx="952825" cy="369332"/>
              </a:xfrm>
              <a:prstGeom prst="rect">
                <a:avLst/>
              </a:prstGeom>
              <a:blipFill>
                <a:blip r:embed="rId3"/>
                <a:stretch>
                  <a:fillRect l="-7692" r="-576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31A776-0BFE-433C-9A64-6FF6F0A6F1FF}"/>
                  </a:ext>
                </a:extLst>
              </p:cNvPr>
              <p:cNvSpPr txBox="1"/>
              <p:nvPr/>
            </p:nvSpPr>
            <p:spPr>
              <a:xfrm>
                <a:off x="2057546" y="4863971"/>
                <a:ext cx="2591928" cy="615553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=22.6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31A776-0BFE-433C-9A64-6FF6F0A6F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546" y="4863971"/>
                <a:ext cx="2591928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69F18CF-C74D-45E3-9C0F-8BDDF329BA16}"/>
              </a:ext>
            </a:extLst>
          </p:cNvPr>
          <p:cNvCxnSpPr/>
          <p:nvPr/>
        </p:nvCxnSpPr>
        <p:spPr>
          <a:xfrm>
            <a:off x="2515254" y="5718964"/>
            <a:ext cx="1647832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D135C75-A3BF-4289-A366-06F1309D63D5}"/>
                  </a:ext>
                </a:extLst>
              </p:cNvPr>
              <p:cNvSpPr txBox="1"/>
              <p:nvPr/>
            </p:nvSpPr>
            <p:spPr>
              <a:xfrm>
                <a:off x="2379054" y="4125322"/>
                <a:ext cx="28491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(10 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)(2.26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D135C75-A3BF-4289-A366-06F1309D6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054" y="4125322"/>
                <a:ext cx="2849113" cy="369332"/>
              </a:xfrm>
              <a:prstGeom prst="rect">
                <a:avLst/>
              </a:prstGeom>
              <a:blipFill>
                <a:blip r:embed="rId5"/>
                <a:stretch>
                  <a:fillRect l="-641" t="-1667" r="-3419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1A2807A-12ED-48BF-BD6E-F9AB10A8221E}"/>
                  </a:ext>
                </a:extLst>
              </p:cNvPr>
              <p:cNvSpPr txBox="1"/>
              <p:nvPr/>
            </p:nvSpPr>
            <p:spPr>
              <a:xfrm>
                <a:off x="1438275" y="3158996"/>
                <a:ext cx="832536" cy="701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1A2807A-12ED-48BF-BD6E-F9AB10A82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275" y="3158996"/>
                <a:ext cx="832536" cy="7012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233D241-D10F-4245-ACDF-EED81BF5F159}"/>
              </a:ext>
            </a:extLst>
          </p:cNvPr>
          <p:cNvSpPr/>
          <p:nvPr/>
        </p:nvSpPr>
        <p:spPr>
          <a:xfrm>
            <a:off x="5684443" y="5304495"/>
            <a:ext cx="3211198" cy="82258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3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7" grpId="0"/>
      <p:bldP spid="18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Dimensional Motion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000" y="5158279"/>
            <a:ext cx="8902700" cy="109888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96304" y="3883025"/>
            <a:ext cx="0" cy="1117042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30868" y="479395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Arrow Connector 36"/>
          <p:cNvCxnSpPr/>
          <p:nvPr/>
        </p:nvCxnSpPr>
        <p:spPr>
          <a:xfrm flipV="1">
            <a:off x="1329302" y="2550785"/>
            <a:ext cx="0" cy="73152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73618" y="3073729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Straight Arrow Connector 40"/>
          <p:cNvCxnSpPr/>
          <p:nvPr/>
        </p:nvCxnSpPr>
        <p:spPr>
          <a:xfrm flipV="1">
            <a:off x="1326183" y="2030664"/>
            <a:ext cx="0" cy="36576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05432" y="2191820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7161" y="1674254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Straight Arrow Connector 32"/>
          <p:cNvCxnSpPr/>
          <p:nvPr/>
        </p:nvCxnSpPr>
        <p:spPr>
          <a:xfrm>
            <a:off x="3782165" y="5002207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16729" y="479609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Arrow Connector 45"/>
          <p:cNvCxnSpPr/>
          <p:nvPr/>
        </p:nvCxnSpPr>
        <p:spPr>
          <a:xfrm>
            <a:off x="4795071" y="5011239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29635" y="4805127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Arrow Connector 48"/>
          <p:cNvCxnSpPr/>
          <p:nvPr/>
        </p:nvCxnSpPr>
        <p:spPr>
          <a:xfrm>
            <a:off x="5852217" y="5011239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586781" y="4805127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Straight Arrow Connector 59"/>
          <p:cNvCxnSpPr/>
          <p:nvPr/>
        </p:nvCxnSpPr>
        <p:spPr>
          <a:xfrm>
            <a:off x="6855825" y="5000067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90389" y="479395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2" name="Straight Arrow Connector 61"/>
          <p:cNvCxnSpPr/>
          <p:nvPr/>
        </p:nvCxnSpPr>
        <p:spPr>
          <a:xfrm>
            <a:off x="7843886" y="5000067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78450" y="479395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2101894" y="4987081"/>
            <a:ext cx="0" cy="1115568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40668" y="4775695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>
            <a:off x="2091936" y="3282306"/>
            <a:ext cx="0" cy="73152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40668" y="3078333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>
            <a:off x="2104918" y="2367905"/>
            <a:ext cx="0" cy="36576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46319" y="2142842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kindersay.com/files/images/baseb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46319" y="1681669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7AA5DA-A9DB-46BB-B55D-1BBBC2DE48A0}"/>
              </a:ext>
            </a:extLst>
          </p:cNvPr>
          <p:cNvSpPr txBox="1"/>
          <p:nvPr/>
        </p:nvSpPr>
        <p:spPr>
          <a:xfrm>
            <a:off x="2587205" y="1869481"/>
            <a:ext cx="21387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Vertical</a:t>
            </a:r>
          </a:p>
          <a:p>
            <a:r>
              <a:rPr lang="en-US" sz="28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Accelerating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FDDACC3-BB88-4913-A21A-ECBD693EF689}"/>
              </a:ext>
            </a:extLst>
          </p:cNvPr>
          <p:cNvSpPr txBox="1"/>
          <p:nvPr/>
        </p:nvSpPr>
        <p:spPr>
          <a:xfrm>
            <a:off x="4566201" y="3695882"/>
            <a:ext cx="29546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Horizontal</a:t>
            </a:r>
          </a:p>
          <a:p>
            <a:r>
              <a:rPr lang="en-US" sz="28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Constant Velocity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9F593A-DC84-48E9-AC7B-31AD451AD10A}"/>
              </a:ext>
            </a:extLst>
          </p:cNvPr>
          <p:cNvSpPr/>
          <p:nvPr/>
        </p:nvSpPr>
        <p:spPr>
          <a:xfrm>
            <a:off x="4696445" y="5353220"/>
            <a:ext cx="2371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[v = d/t] </a:t>
            </a:r>
          </a:p>
        </p:txBody>
      </p:sp>
    </p:spTree>
    <p:extLst>
      <p:ext uri="{BB962C8B-B14F-4D97-AF65-F5344CB8AC3E}">
        <p14:creationId xmlns:p14="http://schemas.microsoft.com/office/powerpoint/2010/main" val="107751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Projectile</a:t>
            </a: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CA84D0F2-5447-406F-9A5C-623C3C6AB789}"/>
              </a:ext>
            </a:extLst>
          </p:cNvPr>
          <p:cNvSpPr/>
          <p:nvPr/>
        </p:nvSpPr>
        <p:spPr>
          <a:xfrm>
            <a:off x="779786" y="1860074"/>
            <a:ext cx="7578594" cy="12745525"/>
          </a:xfrm>
          <a:prstGeom prst="arc">
            <a:avLst>
              <a:gd name="adj1" fmla="val 16163602"/>
              <a:gd name="adj2" fmla="val 18879583"/>
            </a:avLst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169C56-D413-436A-8A8F-A25A9262F60A}"/>
              </a:ext>
            </a:extLst>
          </p:cNvPr>
          <p:cNvSpPr/>
          <p:nvPr/>
        </p:nvSpPr>
        <p:spPr>
          <a:xfrm>
            <a:off x="4304523" y="5149077"/>
            <a:ext cx="4274049" cy="1074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7AC7F05-6276-4D9E-9BD8-AF20BAE27904}"/>
              </a:ext>
            </a:extLst>
          </p:cNvPr>
          <p:cNvCxnSpPr/>
          <p:nvPr/>
        </p:nvCxnSpPr>
        <p:spPr>
          <a:xfrm>
            <a:off x="4557290" y="1860072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AA71FEF-FDED-403A-97CF-833F391520F5}"/>
              </a:ext>
            </a:extLst>
          </p:cNvPr>
          <p:cNvCxnSpPr/>
          <p:nvPr/>
        </p:nvCxnSpPr>
        <p:spPr>
          <a:xfrm>
            <a:off x="7847775" y="4980844"/>
            <a:ext cx="478922" cy="1114498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4D03696-8A3B-4D10-A1E7-F92810F684CB}"/>
              </a:ext>
            </a:extLst>
          </p:cNvPr>
          <p:cNvCxnSpPr/>
          <p:nvPr/>
        </p:nvCxnSpPr>
        <p:spPr>
          <a:xfrm>
            <a:off x="7844097" y="4979774"/>
            <a:ext cx="0" cy="1115568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7CE9E57-9535-447C-ADFC-F5D49FA1A07C}"/>
              </a:ext>
            </a:extLst>
          </p:cNvPr>
          <p:cNvCxnSpPr/>
          <p:nvPr/>
        </p:nvCxnSpPr>
        <p:spPr>
          <a:xfrm>
            <a:off x="7844097" y="4981913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2" descr="http://kindersay.com/files/images/baseball.png">
            <a:extLst>
              <a:ext uri="{FF2B5EF4-FFF2-40B4-BE49-F238E27FC236}">
                <a16:creationId xmlns:a16="http://schemas.microsoft.com/office/drawing/2014/main" id="{4C1CAE68-35A6-44CD-896F-083FA7544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82871" y="4768388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DFCAC47-A8A0-4623-AA3D-CE9C945FBE1D}"/>
              </a:ext>
            </a:extLst>
          </p:cNvPr>
          <p:cNvCxnSpPr/>
          <p:nvPr/>
        </p:nvCxnSpPr>
        <p:spPr>
          <a:xfrm>
            <a:off x="7092252" y="3502689"/>
            <a:ext cx="481807" cy="73152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D125D33-8E52-4889-8874-2C9A25E2ED5A}"/>
              </a:ext>
            </a:extLst>
          </p:cNvPr>
          <p:cNvCxnSpPr/>
          <p:nvPr/>
        </p:nvCxnSpPr>
        <p:spPr>
          <a:xfrm>
            <a:off x="7100271" y="3502689"/>
            <a:ext cx="0" cy="73152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E6F6A490-4B07-4ED3-B6BE-0234807C309C}"/>
              </a:ext>
            </a:extLst>
          </p:cNvPr>
          <p:cNvCxnSpPr/>
          <p:nvPr/>
        </p:nvCxnSpPr>
        <p:spPr>
          <a:xfrm>
            <a:off x="7100271" y="3502690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2" descr="http://kindersay.com/files/images/baseball.png">
            <a:extLst>
              <a:ext uri="{FF2B5EF4-FFF2-40B4-BE49-F238E27FC236}">
                <a16:creationId xmlns:a16="http://schemas.microsoft.com/office/drawing/2014/main" id="{AF345654-C986-492F-AABD-96E7642AC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49003" y="3298716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99A67AC-E00C-4DE9-BAEB-EE028518CC6C}"/>
              </a:ext>
            </a:extLst>
          </p:cNvPr>
          <p:cNvCxnSpPr/>
          <p:nvPr/>
        </p:nvCxnSpPr>
        <p:spPr>
          <a:xfrm>
            <a:off x="5974766" y="2324314"/>
            <a:ext cx="489438" cy="351190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2E5CBE7-9440-4ED1-AEDE-BE63BD8669AA}"/>
              </a:ext>
            </a:extLst>
          </p:cNvPr>
          <p:cNvCxnSpPr/>
          <p:nvPr/>
        </p:nvCxnSpPr>
        <p:spPr>
          <a:xfrm>
            <a:off x="5981604" y="2317029"/>
            <a:ext cx="0" cy="365760"/>
          </a:xfrm>
          <a:prstGeom prst="straightConnector1">
            <a:avLst/>
          </a:prstGeom>
          <a:ln w="38100">
            <a:solidFill>
              <a:srgbClr val="00206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F50C553-932F-4AE6-89C6-D141FC654CDC}"/>
              </a:ext>
            </a:extLst>
          </p:cNvPr>
          <p:cNvCxnSpPr/>
          <p:nvPr/>
        </p:nvCxnSpPr>
        <p:spPr>
          <a:xfrm>
            <a:off x="5981604" y="2315052"/>
            <a:ext cx="482600" cy="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2" descr="http://kindersay.com/files/images/baseball.png">
            <a:extLst>
              <a:ext uri="{FF2B5EF4-FFF2-40B4-BE49-F238E27FC236}">
                <a16:creationId xmlns:a16="http://schemas.microsoft.com/office/drawing/2014/main" id="{592CFF48-CAF2-40E3-8C8F-E0645A727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23005" y="2091966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7C8511B-A268-458C-BF41-E85D1D4897E1}"/>
              </a:ext>
            </a:extLst>
          </p:cNvPr>
          <p:cNvCxnSpPr/>
          <p:nvPr/>
        </p:nvCxnSpPr>
        <p:spPr>
          <a:xfrm>
            <a:off x="4557290" y="1859863"/>
            <a:ext cx="482600" cy="421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http://kindersay.com/files/images/baseball.png">
            <a:extLst>
              <a:ext uri="{FF2B5EF4-FFF2-40B4-BE49-F238E27FC236}">
                <a16:creationId xmlns:a16="http://schemas.microsoft.com/office/drawing/2014/main" id="{F8D3B8A5-1086-4B2A-A75F-C39169EC1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04524" y="1656102"/>
            <a:ext cx="511366" cy="40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0723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48700</TotalTime>
  <Words>374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Calibri</vt:lpstr>
      <vt:lpstr>Calibri Light</vt:lpstr>
      <vt:lpstr>Cambria</vt:lpstr>
      <vt:lpstr>Cambria Math</vt:lpstr>
      <vt:lpstr>Ebrima</vt:lpstr>
      <vt:lpstr>Wingdings</vt:lpstr>
      <vt:lpstr>Retrospect</vt:lpstr>
      <vt:lpstr>Projectile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- 1.6.2 - Projectile Motion</dc:title>
  <dc:creator>Joe Cossette</dc:creator>
  <cp:lastModifiedBy>Joe Cossette</cp:lastModifiedBy>
  <cp:revision>383</cp:revision>
  <dcterms:created xsi:type="dcterms:W3CDTF">2014-08-31T00:23:19Z</dcterms:created>
  <dcterms:modified xsi:type="dcterms:W3CDTF">2020-09-22T21:10:08Z</dcterms:modified>
</cp:coreProperties>
</file>