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367" r:id="rId3"/>
    <p:sldId id="379" r:id="rId4"/>
    <p:sldId id="368" r:id="rId5"/>
    <p:sldId id="380" r:id="rId6"/>
    <p:sldId id="370" r:id="rId7"/>
    <p:sldId id="381" r:id="rId8"/>
    <p:sldId id="372" r:id="rId9"/>
    <p:sldId id="382" r:id="rId10"/>
    <p:sldId id="369" r:id="rId11"/>
    <p:sldId id="383" r:id="rId12"/>
    <p:sldId id="375" r:id="rId13"/>
    <p:sldId id="384" r:id="rId14"/>
    <p:sldId id="377" r:id="rId15"/>
    <p:sldId id="385" r:id="rId16"/>
    <p:sldId id="371" r:id="rId17"/>
    <p:sldId id="386" r:id="rId18"/>
    <p:sldId id="373" r:id="rId19"/>
    <p:sldId id="387" r:id="rId20"/>
    <p:sldId id="358" r:id="rId21"/>
    <p:sldId id="388" r:id="rId22"/>
    <p:sldId id="376" r:id="rId23"/>
    <p:sldId id="389" r:id="rId24"/>
    <p:sldId id="378" r:id="rId25"/>
    <p:sldId id="390" r:id="rId26"/>
    <p:sldId id="359" r:id="rId27"/>
    <p:sldId id="391" r:id="rId28"/>
    <p:sldId id="360" r:id="rId29"/>
    <p:sldId id="392" r:id="rId30"/>
    <p:sldId id="362" r:id="rId31"/>
    <p:sldId id="393" r:id="rId32"/>
    <p:sldId id="374" r:id="rId33"/>
    <p:sldId id="39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00"/>
    <a:srgbClr val="0000FF"/>
    <a:srgbClr val="FFFF00"/>
    <a:srgbClr val="161616"/>
    <a:srgbClr val="B9934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>
        <p:scale>
          <a:sx n="100" d="100"/>
          <a:sy n="100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997190" cy="3566160"/>
          </a:xfrm>
        </p:spPr>
        <p:txBody>
          <a:bodyPr/>
          <a:lstStyle/>
          <a:p>
            <a:r>
              <a:rPr lang="en-US" dirty="0"/>
              <a:t>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Unit 1 | Science skills</a:t>
            </a:r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V="1">
            <a:off x="3982989" y="3571836"/>
            <a:ext cx="368031" cy="16761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155180" y="3907673"/>
            <a:ext cx="311737" cy="28720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75046" y="3588028"/>
            <a:ext cx="109753" cy="15275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6750" y="3944559"/>
            <a:ext cx="58049" cy="250321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34549" y="3584580"/>
            <a:ext cx="1382721" cy="155702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5619" y="3917516"/>
            <a:ext cx="1605869" cy="32084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Units are Arbitrary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" y="3827282"/>
            <a:ext cx="877824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2879" y="2806736"/>
            <a:ext cx="154222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1790</a:t>
            </a:r>
            <a:r>
              <a:rPr lang="en-US" sz="1100" dirty="0"/>
              <a:t> - The length of a pendulum that swings half of its maximum distance in one second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4844" y="4158737"/>
            <a:ext cx="176689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1791</a:t>
            </a:r>
            <a:r>
              <a:rPr lang="en-US" sz="1100" dirty="0"/>
              <a:t> - The length of one ten-millionth of the distance between the North Pole and the equator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1334" y="2806736"/>
            <a:ext cx="185959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1795</a:t>
            </a:r>
            <a:r>
              <a:rPr lang="en-US" sz="1100" dirty="0"/>
              <a:t> - The length of an official bar of brass fabricated to be exactly one meter as determined in 1791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37061" y="4157025"/>
            <a:ext cx="185959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1799</a:t>
            </a:r>
            <a:r>
              <a:rPr lang="en-US" sz="1100" dirty="0"/>
              <a:t> - The length of an official bar of platinum, measured from the brass bar and stored at the French National archives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78363" y="2806736"/>
            <a:ext cx="189918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1889</a:t>
            </a:r>
            <a:r>
              <a:rPr lang="en-US" sz="1100" dirty="0"/>
              <a:t> – The distance between two lines on an official bar of platinum-iridium alloy, measured at 0°C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0212" y="4157025"/>
            <a:ext cx="1899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1983</a:t>
            </a:r>
            <a:r>
              <a:rPr lang="en-US" sz="1100" dirty="0"/>
              <a:t> – The length traveled by light in a vacuum during 1/299,792,458 of a second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88525" y="1541335"/>
            <a:ext cx="466344" cy="832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11943" y="2340515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854869" y="1540669"/>
            <a:ext cx="0" cy="102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1766" y="2493732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2413" y="1495425"/>
            <a:ext cx="701579" cy="114538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54869" y="1540669"/>
            <a:ext cx="469106" cy="833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273970" y="2334983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-230981" y="-184001"/>
            <a:ext cx="2171700" cy="2865944"/>
          </a:xfrm>
          <a:prstGeom prst="arc">
            <a:avLst>
              <a:gd name="adj1" fmla="val 4069113"/>
              <a:gd name="adj2" fmla="val 5396930"/>
            </a:avLst>
          </a:prstGeom>
          <a:ln w="9525"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854869" y="2633375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globe with equato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7" y="5144647"/>
            <a:ext cx="991760" cy="99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1025317" y="5192456"/>
            <a:ext cx="0" cy="448071"/>
          </a:xfrm>
          <a:prstGeom prst="line">
            <a:avLst/>
          </a:prstGeom>
          <a:ln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726249" y="5042872"/>
            <a:ext cx="65915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rgbClr val="C00000"/>
                </a:solidFill>
                <a:latin typeface="+mj-lt"/>
              </a:rPr>
              <a:t>1/10,000,000</a:t>
            </a:r>
            <a:r>
              <a:rPr lang="en-US" sz="600" baseline="30000" dirty="0">
                <a:solidFill>
                  <a:srgbClr val="C00000"/>
                </a:solidFill>
                <a:latin typeface="+mj-lt"/>
              </a:rPr>
              <a:t>th</a:t>
            </a:r>
            <a:r>
              <a:rPr lang="en-US" sz="6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027" name="Rectangle 1026"/>
          <p:cNvSpPr/>
          <p:nvPr/>
        </p:nvSpPr>
        <p:spPr>
          <a:xfrm>
            <a:off x="2001344" y="2445051"/>
            <a:ext cx="131975" cy="135364"/>
          </a:xfrm>
          <a:prstGeom prst="rect">
            <a:avLst/>
          </a:prstGeom>
          <a:solidFill>
            <a:srgbClr val="B99347"/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1" name="Straight Arrow Connector 1030"/>
          <p:cNvCxnSpPr/>
          <p:nvPr/>
        </p:nvCxnSpPr>
        <p:spPr>
          <a:xfrm flipV="1">
            <a:off x="2133319" y="2193972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50852" y="5681803"/>
            <a:ext cx="131975" cy="1353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382827" y="5430724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25304" y="2518216"/>
            <a:ext cx="131975" cy="1353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2222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691438" y="2232430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/>
          <p:cNvCxnSpPr/>
          <p:nvPr/>
        </p:nvCxnSpPr>
        <p:spPr>
          <a:xfrm>
            <a:off x="4616124" y="2475724"/>
            <a:ext cx="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Connector 1035"/>
          <p:cNvCxnSpPr/>
          <p:nvPr/>
        </p:nvCxnSpPr>
        <p:spPr>
          <a:xfrm>
            <a:off x="4562851" y="2471670"/>
            <a:ext cx="91440" cy="36582"/>
          </a:xfrm>
          <a:prstGeom prst="line">
            <a:avLst/>
          </a:prstGeom>
          <a:ln w="6350">
            <a:solidFill>
              <a:srgbClr val="16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768524" y="2628124"/>
            <a:ext cx="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04162" y="2007574"/>
            <a:ext cx="91440" cy="36582"/>
          </a:xfrm>
          <a:prstGeom prst="line">
            <a:avLst/>
          </a:prstGeom>
          <a:ln w="6350">
            <a:solidFill>
              <a:srgbClr val="16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19"/>
          <p:cNvSpPr/>
          <p:nvPr/>
        </p:nvSpPr>
        <p:spPr>
          <a:xfrm>
            <a:off x="5870866" y="5062996"/>
            <a:ext cx="1439504" cy="135504"/>
          </a:xfrm>
          <a:custGeom>
            <a:avLst/>
            <a:gdLst>
              <a:gd name="connsiteX0" fmla="*/ 0 w 7134225"/>
              <a:gd name="connsiteY0" fmla="*/ 2647961 h 2667022"/>
              <a:gd name="connsiteX1" fmla="*/ 1190625 w 7134225"/>
              <a:gd name="connsiteY1" fmla="*/ 11 h 2667022"/>
              <a:gd name="connsiteX2" fmla="*/ 2371725 w 7134225"/>
              <a:gd name="connsiteY2" fmla="*/ 2647961 h 2667022"/>
              <a:gd name="connsiteX3" fmla="*/ 3552825 w 7134225"/>
              <a:gd name="connsiteY3" fmla="*/ 38111 h 2667022"/>
              <a:gd name="connsiteX4" fmla="*/ 4743450 w 7134225"/>
              <a:gd name="connsiteY4" fmla="*/ 2667011 h 2667022"/>
              <a:gd name="connsiteX5" fmla="*/ 5943600 w 7134225"/>
              <a:gd name="connsiteY5" fmla="*/ 11 h 2667022"/>
              <a:gd name="connsiteX6" fmla="*/ 7134225 w 7134225"/>
              <a:gd name="connsiteY6" fmla="*/ 2628911 h 2667022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4225" h="2671153">
                <a:moveTo>
                  <a:pt x="0" y="2671153"/>
                </a:moveTo>
                <a:cubicBezTo>
                  <a:pt x="373965" y="2634300"/>
                  <a:pt x="795338" y="3876"/>
                  <a:pt x="1190625" y="11"/>
                </a:cubicBezTo>
                <a:cubicBezTo>
                  <a:pt x="1585912" y="-3854"/>
                  <a:pt x="1978025" y="2641611"/>
                  <a:pt x="2371725" y="2647961"/>
                </a:cubicBezTo>
                <a:cubicBezTo>
                  <a:pt x="2765425" y="2654311"/>
                  <a:pt x="3157538" y="34936"/>
                  <a:pt x="3552825" y="38111"/>
                </a:cubicBezTo>
                <a:cubicBezTo>
                  <a:pt x="3948112" y="41286"/>
                  <a:pt x="4344988" y="2673361"/>
                  <a:pt x="4743450" y="2667011"/>
                </a:cubicBezTo>
                <a:cubicBezTo>
                  <a:pt x="5141912" y="2660661"/>
                  <a:pt x="5545138" y="6361"/>
                  <a:pt x="5943600" y="11"/>
                </a:cubicBezTo>
                <a:cubicBezTo>
                  <a:pt x="6342062" y="-6339"/>
                  <a:pt x="6799263" y="2640023"/>
                  <a:pt x="7134225" y="2628911"/>
                </a:cubicBezTo>
              </a:path>
            </a:pathLst>
          </a:custGeom>
          <a:noFill/>
          <a:ln w="127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8" descr="Image result for light bul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72" y="4877665"/>
            <a:ext cx="489821" cy="57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60202" y="4908675"/>
            <a:ext cx="1350168" cy="385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Connector 1042"/>
          <p:cNvCxnSpPr/>
          <p:nvPr/>
        </p:nvCxnSpPr>
        <p:spPr>
          <a:xfrm>
            <a:off x="375046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38149" y="3786188"/>
            <a:ext cx="1190" cy="13210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40939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65218" y="3785416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990697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466917" y="3779656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 rot="1731172">
            <a:off x="6638872" y="1957940"/>
            <a:ext cx="2452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Take the history of the meter…</a:t>
            </a:r>
          </a:p>
        </p:txBody>
      </p:sp>
    </p:spTree>
    <p:extLst>
      <p:ext uri="{BB962C8B-B14F-4D97-AF65-F5344CB8AC3E}">
        <p14:creationId xmlns:p14="http://schemas.microsoft.com/office/powerpoint/2010/main" val="21753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V="1">
            <a:off x="3982989" y="3571836"/>
            <a:ext cx="368031" cy="16761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155180" y="3907673"/>
            <a:ext cx="311737" cy="28720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75046" y="3588028"/>
            <a:ext cx="109753" cy="15275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6750" y="3944559"/>
            <a:ext cx="58049" cy="250321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34549" y="3584580"/>
            <a:ext cx="1382721" cy="155702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5619" y="3917516"/>
            <a:ext cx="1605869" cy="32084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Units are Arbitrary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" y="3827282"/>
            <a:ext cx="877824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2879" y="2806736"/>
            <a:ext cx="154222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1790</a:t>
            </a:r>
            <a:r>
              <a:rPr lang="en-US" sz="1100" dirty="0"/>
              <a:t> - The length of a pendulum that swings half of its maximum distance in one second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4844" y="4158737"/>
            <a:ext cx="176689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1791</a:t>
            </a:r>
            <a:r>
              <a:rPr lang="en-US" sz="1100" dirty="0"/>
              <a:t> - The length of one ten-millionth of the distance between the North Pole and the equator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1334" y="2806736"/>
            <a:ext cx="185959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1795</a:t>
            </a:r>
            <a:r>
              <a:rPr lang="en-US" sz="1100" dirty="0"/>
              <a:t> - The length of an official bar of brass fabricated to be exactly one meter as determined in 1791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37061" y="4157025"/>
            <a:ext cx="185959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1799</a:t>
            </a:r>
            <a:r>
              <a:rPr lang="en-US" sz="1100" dirty="0"/>
              <a:t> - The length of an official bar of platinum, measured from the brass bar and stored at the French National archives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78363" y="2806736"/>
            <a:ext cx="189918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1889</a:t>
            </a:r>
            <a:r>
              <a:rPr lang="en-US" sz="1100" dirty="0"/>
              <a:t> – The distance between two lines on an official bar of platinum-iridium alloy, measured at 0°C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0212" y="4157025"/>
            <a:ext cx="1899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1983</a:t>
            </a:r>
            <a:r>
              <a:rPr lang="en-US" sz="1100" dirty="0"/>
              <a:t> – The length traveled by light in a vacuum during 1/299,792,458 of a second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88525" y="1541335"/>
            <a:ext cx="466344" cy="832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11943" y="2340515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854869" y="1540669"/>
            <a:ext cx="0" cy="102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1766" y="2493732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2413" y="1495425"/>
            <a:ext cx="701579" cy="114538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54869" y="1540669"/>
            <a:ext cx="469106" cy="833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273970" y="2334983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-230981" y="-184001"/>
            <a:ext cx="2171700" cy="2865944"/>
          </a:xfrm>
          <a:prstGeom prst="arc">
            <a:avLst>
              <a:gd name="adj1" fmla="val 4069113"/>
              <a:gd name="adj2" fmla="val 5396930"/>
            </a:avLst>
          </a:prstGeom>
          <a:ln w="9525"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854869" y="2633375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globe with equato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7" y="5144647"/>
            <a:ext cx="991760" cy="99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1025317" y="5192456"/>
            <a:ext cx="0" cy="448071"/>
          </a:xfrm>
          <a:prstGeom prst="line">
            <a:avLst/>
          </a:prstGeom>
          <a:ln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726249" y="5042872"/>
            <a:ext cx="65915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rgbClr val="C00000"/>
                </a:solidFill>
                <a:latin typeface="+mj-lt"/>
              </a:rPr>
              <a:t>1/10,000,000</a:t>
            </a:r>
            <a:r>
              <a:rPr lang="en-US" sz="600" baseline="30000" dirty="0">
                <a:solidFill>
                  <a:srgbClr val="C00000"/>
                </a:solidFill>
                <a:latin typeface="+mj-lt"/>
              </a:rPr>
              <a:t>th</a:t>
            </a:r>
            <a:r>
              <a:rPr lang="en-US" sz="6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027" name="Rectangle 1026"/>
          <p:cNvSpPr/>
          <p:nvPr/>
        </p:nvSpPr>
        <p:spPr>
          <a:xfrm>
            <a:off x="2001344" y="2445051"/>
            <a:ext cx="131975" cy="135364"/>
          </a:xfrm>
          <a:prstGeom prst="rect">
            <a:avLst/>
          </a:prstGeom>
          <a:solidFill>
            <a:srgbClr val="B99347"/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1" name="Straight Arrow Connector 1030"/>
          <p:cNvCxnSpPr/>
          <p:nvPr/>
        </p:nvCxnSpPr>
        <p:spPr>
          <a:xfrm flipV="1">
            <a:off x="2133319" y="2193972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50852" y="5681803"/>
            <a:ext cx="131975" cy="1353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382827" y="5430724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25304" y="2518216"/>
            <a:ext cx="131975" cy="1353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2222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691438" y="2232430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/>
          <p:cNvCxnSpPr/>
          <p:nvPr/>
        </p:nvCxnSpPr>
        <p:spPr>
          <a:xfrm>
            <a:off x="4616124" y="2475724"/>
            <a:ext cx="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Connector 1035"/>
          <p:cNvCxnSpPr/>
          <p:nvPr/>
        </p:nvCxnSpPr>
        <p:spPr>
          <a:xfrm>
            <a:off x="4562851" y="2471670"/>
            <a:ext cx="91440" cy="36582"/>
          </a:xfrm>
          <a:prstGeom prst="line">
            <a:avLst/>
          </a:prstGeom>
          <a:ln w="6350">
            <a:solidFill>
              <a:srgbClr val="16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768524" y="2628124"/>
            <a:ext cx="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04162" y="2007574"/>
            <a:ext cx="91440" cy="36582"/>
          </a:xfrm>
          <a:prstGeom prst="line">
            <a:avLst/>
          </a:prstGeom>
          <a:ln w="6350">
            <a:solidFill>
              <a:srgbClr val="16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19"/>
          <p:cNvSpPr/>
          <p:nvPr/>
        </p:nvSpPr>
        <p:spPr>
          <a:xfrm>
            <a:off x="5870866" y="5062996"/>
            <a:ext cx="1439504" cy="135504"/>
          </a:xfrm>
          <a:custGeom>
            <a:avLst/>
            <a:gdLst>
              <a:gd name="connsiteX0" fmla="*/ 0 w 7134225"/>
              <a:gd name="connsiteY0" fmla="*/ 2647961 h 2667022"/>
              <a:gd name="connsiteX1" fmla="*/ 1190625 w 7134225"/>
              <a:gd name="connsiteY1" fmla="*/ 11 h 2667022"/>
              <a:gd name="connsiteX2" fmla="*/ 2371725 w 7134225"/>
              <a:gd name="connsiteY2" fmla="*/ 2647961 h 2667022"/>
              <a:gd name="connsiteX3" fmla="*/ 3552825 w 7134225"/>
              <a:gd name="connsiteY3" fmla="*/ 38111 h 2667022"/>
              <a:gd name="connsiteX4" fmla="*/ 4743450 w 7134225"/>
              <a:gd name="connsiteY4" fmla="*/ 2667011 h 2667022"/>
              <a:gd name="connsiteX5" fmla="*/ 5943600 w 7134225"/>
              <a:gd name="connsiteY5" fmla="*/ 11 h 2667022"/>
              <a:gd name="connsiteX6" fmla="*/ 7134225 w 7134225"/>
              <a:gd name="connsiteY6" fmla="*/ 2628911 h 2667022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4225" h="2671153">
                <a:moveTo>
                  <a:pt x="0" y="2671153"/>
                </a:moveTo>
                <a:cubicBezTo>
                  <a:pt x="373965" y="2634300"/>
                  <a:pt x="795338" y="3876"/>
                  <a:pt x="1190625" y="11"/>
                </a:cubicBezTo>
                <a:cubicBezTo>
                  <a:pt x="1585912" y="-3854"/>
                  <a:pt x="1978025" y="2641611"/>
                  <a:pt x="2371725" y="2647961"/>
                </a:cubicBezTo>
                <a:cubicBezTo>
                  <a:pt x="2765425" y="2654311"/>
                  <a:pt x="3157538" y="34936"/>
                  <a:pt x="3552825" y="38111"/>
                </a:cubicBezTo>
                <a:cubicBezTo>
                  <a:pt x="3948112" y="41286"/>
                  <a:pt x="4344988" y="2673361"/>
                  <a:pt x="4743450" y="2667011"/>
                </a:cubicBezTo>
                <a:cubicBezTo>
                  <a:pt x="5141912" y="2660661"/>
                  <a:pt x="5545138" y="6361"/>
                  <a:pt x="5943600" y="11"/>
                </a:cubicBezTo>
                <a:cubicBezTo>
                  <a:pt x="6342062" y="-6339"/>
                  <a:pt x="6799263" y="2640023"/>
                  <a:pt x="7134225" y="2628911"/>
                </a:cubicBezTo>
              </a:path>
            </a:pathLst>
          </a:custGeom>
          <a:noFill/>
          <a:ln w="127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8" descr="Image result for light bul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72" y="4877665"/>
            <a:ext cx="489821" cy="57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60202" y="4908675"/>
            <a:ext cx="1350168" cy="385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Connector 1042"/>
          <p:cNvCxnSpPr/>
          <p:nvPr/>
        </p:nvCxnSpPr>
        <p:spPr>
          <a:xfrm>
            <a:off x="375046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38149" y="3786188"/>
            <a:ext cx="1190" cy="13210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40939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65218" y="3785416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990697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466917" y="3779656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 rot="1731172">
            <a:off x="6638872" y="1957940"/>
            <a:ext cx="2452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Take the history of the meter…</a:t>
            </a:r>
          </a:p>
        </p:txBody>
      </p:sp>
    </p:spTree>
    <p:extLst>
      <p:ext uri="{BB962C8B-B14F-4D97-AF65-F5344CB8AC3E}">
        <p14:creationId xmlns:p14="http://schemas.microsoft.com/office/powerpoint/2010/main" val="16426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‘the standard’?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799" y="4658061"/>
            <a:ext cx="71108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The “second” is defined as the interval required for 9,192,631,770 vibrations of the cesium-133 atom measured via an atomic beam clock</a:t>
            </a:r>
          </a:p>
        </p:txBody>
      </p:sp>
      <p:pic>
        <p:nvPicPr>
          <p:cNvPr id="2050" name="Picture 2" descr="Image result for seco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6" r="39395" b="12362"/>
          <a:stretch/>
        </p:blipFill>
        <p:spPr bwMode="auto">
          <a:xfrm>
            <a:off x="398033" y="4658061"/>
            <a:ext cx="1355463" cy="143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3998" y="1531726"/>
            <a:ext cx="84690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All of our base SI units are grounded in some “standard” that helps maintain consistency. 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Some of these units even reference each other…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998" y="4102351"/>
            <a:ext cx="7110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Definition of the Second</a:t>
            </a:r>
          </a:p>
        </p:txBody>
      </p:sp>
    </p:spTree>
    <p:extLst>
      <p:ext uri="{BB962C8B-B14F-4D97-AF65-F5344CB8AC3E}">
        <p14:creationId xmlns:p14="http://schemas.microsoft.com/office/powerpoint/2010/main" val="2886062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‘the standard’?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799" y="4658061"/>
            <a:ext cx="71108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The “second” is defined as the interval required for 9,192,631,770 vibrations of the cesium-133 atom measured via an atomic beam clock</a:t>
            </a:r>
          </a:p>
        </p:txBody>
      </p:sp>
      <p:pic>
        <p:nvPicPr>
          <p:cNvPr id="2050" name="Picture 2" descr="Image result for seco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6" r="39395" b="12362"/>
          <a:stretch/>
        </p:blipFill>
        <p:spPr bwMode="auto">
          <a:xfrm>
            <a:off x="398033" y="4658061"/>
            <a:ext cx="1355463" cy="143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3998" y="1531726"/>
            <a:ext cx="84690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All of our base SI units are grounded in some “standard” that helps maintain consistency. 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Some of these units even reference each other…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998" y="4102351"/>
            <a:ext cx="7110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Definition of the Second</a:t>
            </a:r>
          </a:p>
        </p:txBody>
      </p:sp>
    </p:spTree>
    <p:extLst>
      <p:ext uri="{BB962C8B-B14F-4D97-AF65-F5344CB8AC3E}">
        <p14:creationId xmlns:p14="http://schemas.microsoft.com/office/powerpoint/2010/main" val="180895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and Secondary Colors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386" y="1602041"/>
            <a:ext cx="2685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Primary Colors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4915" y="1603882"/>
            <a:ext cx="311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Secondary Colors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83527" y="1433945"/>
            <a:ext cx="10391" cy="4748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91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and Secondary Colors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386" y="1602041"/>
            <a:ext cx="2685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Primary Colors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4915" y="1603882"/>
            <a:ext cx="311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Secondary Colors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83527" y="1433945"/>
            <a:ext cx="10391" cy="4748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CA50C9DF-0099-400C-B3F0-58B04CD85A08}"/>
              </a:ext>
            </a:extLst>
          </p:cNvPr>
          <p:cNvSpPr/>
          <p:nvPr/>
        </p:nvSpPr>
        <p:spPr>
          <a:xfrm>
            <a:off x="662557" y="4016667"/>
            <a:ext cx="914400" cy="9144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04E009-0B5A-4559-926D-998EF2024DCF}"/>
              </a:ext>
            </a:extLst>
          </p:cNvPr>
          <p:cNvSpPr/>
          <p:nvPr/>
        </p:nvSpPr>
        <p:spPr>
          <a:xfrm>
            <a:off x="1775720" y="4016667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E68EC7-FA6E-4026-AD99-6F60368165BD}"/>
              </a:ext>
            </a:extLst>
          </p:cNvPr>
          <p:cNvSpPr/>
          <p:nvPr/>
        </p:nvSpPr>
        <p:spPr>
          <a:xfrm>
            <a:off x="1225861" y="2981437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05F6D0-B442-4CF5-B9F0-CF7B4033C305}"/>
              </a:ext>
            </a:extLst>
          </p:cNvPr>
          <p:cNvSpPr/>
          <p:nvPr/>
        </p:nvSpPr>
        <p:spPr>
          <a:xfrm>
            <a:off x="6016094" y="2981437"/>
            <a:ext cx="1828800" cy="1828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800EB1-081F-4739-AFEC-8188525E62D2}"/>
              </a:ext>
            </a:extLst>
          </p:cNvPr>
          <p:cNvSpPr/>
          <p:nvPr/>
        </p:nvSpPr>
        <p:spPr>
          <a:xfrm>
            <a:off x="4736461" y="2981437"/>
            <a:ext cx="1828800" cy="1828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E92E934-B6CE-4D9D-9E07-13657BCF83C1}"/>
              </a:ext>
            </a:extLst>
          </p:cNvPr>
          <p:cNvSpPr/>
          <p:nvPr/>
        </p:nvSpPr>
        <p:spPr>
          <a:xfrm>
            <a:off x="6288154" y="3246636"/>
            <a:ext cx="278851" cy="1307306"/>
          </a:xfrm>
          <a:custGeom>
            <a:avLst/>
            <a:gdLst>
              <a:gd name="connsiteX0" fmla="*/ 4763 w 278610"/>
              <a:gd name="connsiteY0" fmla="*/ 0 h 1307306"/>
              <a:gd name="connsiteX1" fmla="*/ 278607 w 278610"/>
              <a:gd name="connsiteY1" fmla="*/ 661988 h 1307306"/>
              <a:gd name="connsiteX2" fmla="*/ 0 w 278610"/>
              <a:gd name="connsiteY2" fmla="*/ 1307306 h 1307306"/>
              <a:gd name="connsiteX0" fmla="*/ 4763 w 278919"/>
              <a:gd name="connsiteY0" fmla="*/ 0 h 1307306"/>
              <a:gd name="connsiteX1" fmla="*/ 278607 w 278919"/>
              <a:gd name="connsiteY1" fmla="*/ 661988 h 1307306"/>
              <a:gd name="connsiteX2" fmla="*/ 0 w 278919"/>
              <a:gd name="connsiteY2" fmla="*/ 1307306 h 1307306"/>
              <a:gd name="connsiteX0" fmla="*/ 4763 w 278851"/>
              <a:gd name="connsiteY0" fmla="*/ 0 h 1307306"/>
              <a:gd name="connsiteX1" fmla="*/ 278607 w 278851"/>
              <a:gd name="connsiteY1" fmla="*/ 661988 h 1307306"/>
              <a:gd name="connsiteX2" fmla="*/ 0 w 278851"/>
              <a:gd name="connsiteY2" fmla="*/ 1307306 h 1307306"/>
              <a:gd name="connsiteX0" fmla="*/ 4763 w 278851"/>
              <a:gd name="connsiteY0" fmla="*/ 0 h 1307306"/>
              <a:gd name="connsiteX1" fmla="*/ 278607 w 278851"/>
              <a:gd name="connsiteY1" fmla="*/ 661988 h 1307306"/>
              <a:gd name="connsiteX2" fmla="*/ 0 w 278851"/>
              <a:gd name="connsiteY2" fmla="*/ 1307306 h 130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851" h="1307306">
                <a:moveTo>
                  <a:pt x="4763" y="0"/>
                </a:moveTo>
                <a:cubicBezTo>
                  <a:pt x="99220" y="91083"/>
                  <a:pt x="286545" y="294085"/>
                  <a:pt x="278607" y="661988"/>
                </a:cubicBezTo>
                <a:cubicBezTo>
                  <a:pt x="270669" y="1029891"/>
                  <a:pt x="93662" y="1207889"/>
                  <a:pt x="0" y="1307306"/>
                </a:cubicBezTo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1F28BF-DAE8-4FD6-B211-E9FF65983EDB}"/>
              </a:ext>
            </a:extLst>
          </p:cNvPr>
          <p:cNvSpPr/>
          <p:nvPr/>
        </p:nvSpPr>
        <p:spPr>
          <a:xfrm rot="10800000">
            <a:off x="6027086" y="3242184"/>
            <a:ext cx="278851" cy="1307306"/>
          </a:xfrm>
          <a:custGeom>
            <a:avLst/>
            <a:gdLst>
              <a:gd name="connsiteX0" fmla="*/ 4763 w 278610"/>
              <a:gd name="connsiteY0" fmla="*/ 0 h 1307306"/>
              <a:gd name="connsiteX1" fmla="*/ 278607 w 278610"/>
              <a:gd name="connsiteY1" fmla="*/ 661988 h 1307306"/>
              <a:gd name="connsiteX2" fmla="*/ 0 w 278610"/>
              <a:gd name="connsiteY2" fmla="*/ 1307306 h 1307306"/>
              <a:gd name="connsiteX0" fmla="*/ 4763 w 278919"/>
              <a:gd name="connsiteY0" fmla="*/ 0 h 1307306"/>
              <a:gd name="connsiteX1" fmla="*/ 278607 w 278919"/>
              <a:gd name="connsiteY1" fmla="*/ 661988 h 1307306"/>
              <a:gd name="connsiteX2" fmla="*/ 0 w 278919"/>
              <a:gd name="connsiteY2" fmla="*/ 1307306 h 1307306"/>
              <a:gd name="connsiteX0" fmla="*/ 4763 w 278851"/>
              <a:gd name="connsiteY0" fmla="*/ 0 h 1307306"/>
              <a:gd name="connsiteX1" fmla="*/ 278607 w 278851"/>
              <a:gd name="connsiteY1" fmla="*/ 661988 h 1307306"/>
              <a:gd name="connsiteX2" fmla="*/ 0 w 278851"/>
              <a:gd name="connsiteY2" fmla="*/ 1307306 h 1307306"/>
              <a:gd name="connsiteX0" fmla="*/ 4763 w 278851"/>
              <a:gd name="connsiteY0" fmla="*/ 0 h 1307306"/>
              <a:gd name="connsiteX1" fmla="*/ 278607 w 278851"/>
              <a:gd name="connsiteY1" fmla="*/ 661988 h 1307306"/>
              <a:gd name="connsiteX2" fmla="*/ 0 w 278851"/>
              <a:gd name="connsiteY2" fmla="*/ 1307306 h 130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851" h="1307306">
                <a:moveTo>
                  <a:pt x="4763" y="0"/>
                </a:moveTo>
                <a:cubicBezTo>
                  <a:pt x="99220" y="91083"/>
                  <a:pt x="286545" y="294085"/>
                  <a:pt x="278607" y="661988"/>
                </a:cubicBezTo>
                <a:cubicBezTo>
                  <a:pt x="270669" y="1029891"/>
                  <a:pt x="93662" y="1207889"/>
                  <a:pt x="0" y="1307306"/>
                </a:cubicBezTo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B660092-240B-4401-AC99-F16F6AEC07F5}"/>
              </a:ext>
            </a:extLst>
          </p:cNvPr>
          <p:cNvCxnSpPr>
            <a:cxnSpLocks/>
          </p:cNvCxnSpPr>
          <p:nvPr/>
        </p:nvCxnSpPr>
        <p:spPr>
          <a:xfrm flipV="1">
            <a:off x="6305937" y="4644619"/>
            <a:ext cx="0" cy="822960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021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vs Derived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774254"/>
              </p:ext>
            </p:extLst>
          </p:nvPr>
        </p:nvGraphicFramePr>
        <p:xfrm>
          <a:off x="440640" y="2679259"/>
          <a:ext cx="2324734" cy="160023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181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0386" y="1602041"/>
            <a:ext cx="252524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Fundamental </a:t>
            </a:r>
          </a:p>
          <a:p>
            <a:r>
              <a:rPr lang="en-US" sz="3200" b="1" dirty="0"/>
              <a:t>S.I. Units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4915" y="1603882"/>
            <a:ext cx="2500428" cy="4062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Derived Units</a:t>
            </a:r>
          </a:p>
          <a:p>
            <a:r>
              <a:rPr lang="en-US" sz="2400" dirty="0">
                <a:latin typeface="+mj-lt"/>
              </a:rPr>
              <a:t>Velocity: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Acceleration: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Force:</a:t>
            </a:r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3527" y="1433945"/>
            <a:ext cx="10391" cy="4748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000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vs Derived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40640" y="2679259"/>
          <a:ext cx="2324734" cy="160023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181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0386" y="1602041"/>
            <a:ext cx="252524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Fundamental </a:t>
            </a:r>
          </a:p>
          <a:p>
            <a:r>
              <a:rPr lang="en-US" sz="3200" b="1" dirty="0"/>
              <a:t>S.I. Units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4915" y="1603882"/>
            <a:ext cx="2500428" cy="4062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Derived Units</a:t>
            </a:r>
          </a:p>
          <a:p>
            <a:r>
              <a:rPr lang="en-US" sz="2400" dirty="0">
                <a:latin typeface="+mj-lt"/>
              </a:rPr>
              <a:t>Velocity: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Acceleration: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Force:</a:t>
            </a:r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3527" y="1433945"/>
            <a:ext cx="10391" cy="4748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94EA5D-66B1-48AB-844B-C6B2254319D6}"/>
                  </a:ext>
                </a:extLst>
              </p:cNvPr>
              <p:cNvSpPr txBox="1"/>
              <p:nvPr/>
            </p:nvSpPr>
            <p:spPr>
              <a:xfrm>
                <a:off x="5507234" y="2402260"/>
                <a:ext cx="9014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94EA5D-66B1-48AB-844B-C6B225431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234" y="2402260"/>
                <a:ext cx="90146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D7A106-E4C5-4DAA-A822-A58429097557}"/>
                  </a:ext>
                </a:extLst>
              </p:cNvPr>
              <p:cNvSpPr txBox="1"/>
              <p:nvPr/>
            </p:nvSpPr>
            <p:spPr>
              <a:xfrm>
                <a:off x="5507234" y="3424471"/>
                <a:ext cx="2930033" cy="929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D7A106-E4C5-4DAA-A822-A58429097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234" y="3424471"/>
                <a:ext cx="2930033" cy="929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BAC32A-6722-4C5F-A5B4-FE915EFF85D8}"/>
                  </a:ext>
                </a:extLst>
              </p:cNvPr>
              <p:cNvSpPr txBox="1"/>
              <p:nvPr/>
            </p:nvSpPr>
            <p:spPr>
              <a:xfrm>
                <a:off x="5507234" y="5223338"/>
                <a:ext cx="3159519" cy="677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type m:val="skw"/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BAC32A-6722-4C5F-A5B4-FE915EFF8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234" y="5223338"/>
                <a:ext cx="3159519" cy="6773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655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IB Land!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144" y="1531726"/>
            <a:ext cx="8560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Since this course is </a:t>
            </a:r>
            <a:r>
              <a:rPr lang="en-US" sz="2800" i="1" dirty="0">
                <a:latin typeface="+mj-lt"/>
              </a:rPr>
              <a:t>International</a:t>
            </a:r>
            <a:r>
              <a:rPr lang="en-US" sz="2800" dirty="0">
                <a:latin typeface="+mj-lt"/>
              </a:rPr>
              <a:t> all of the units must be in the “European” format rather than the “American” format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6144" y="2485833"/>
            <a:ext cx="8560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+mj-lt"/>
              </a:rPr>
              <a:t>This means that instead of writing units with a fraction slash, we must use negative exponents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84503"/>
              </p:ext>
            </p:extLst>
          </p:nvPr>
        </p:nvGraphicFramePr>
        <p:xfrm>
          <a:off x="291546" y="3676371"/>
          <a:ext cx="4253950" cy="243288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126975">
                  <a:extLst>
                    <a:ext uri="{9D8B030D-6E8A-4147-A177-3AD203B41FA5}">
                      <a16:colId xmlns:a16="http://schemas.microsoft.com/office/drawing/2014/main" val="2576338990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471259992"/>
                    </a:ext>
                  </a:extLst>
                </a:gridCol>
              </a:tblGrid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7 m/s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913311"/>
                  </a:ext>
                </a:extLst>
              </a:tr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9.81 m/s</a:t>
                      </a:r>
                      <a:r>
                        <a:rPr lang="en-US" sz="3200" baseline="30000" dirty="0">
                          <a:latin typeface="+mj-lt"/>
                        </a:rPr>
                        <a:t>2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4382379"/>
                  </a:ext>
                </a:extLst>
              </a:tr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87</a:t>
                      </a:r>
                      <a:r>
                        <a:rPr lang="en-US" sz="3200" baseline="0" dirty="0">
                          <a:latin typeface="+mj-lt"/>
                        </a:rPr>
                        <a:t> g/cm</a:t>
                      </a:r>
                      <a:r>
                        <a:rPr lang="en-US" sz="3200" baseline="30000" dirty="0">
                          <a:latin typeface="+mj-lt"/>
                        </a:rPr>
                        <a:t>3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0436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1836926"/>
                  </p:ext>
                </p:extLst>
              </p:nvPr>
            </p:nvGraphicFramePr>
            <p:xfrm>
              <a:off x="4613099" y="3676371"/>
              <a:ext cx="4253950" cy="2432880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2126975">
                      <a:extLst>
                        <a:ext uri="{9D8B030D-6E8A-4147-A177-3AD203B41FA5}">
                          <a16:colId xmlns:a16="http://schemas.microsoft.com/office/drawing/2014/main" val="2576338990"/>
                        </a:ext>
                      </a:extLst>
                    </a:gridCol>
                    <a:gridCol w="2126975">
                      <a:extLst>
                        <a:ext uri="{9D8B030D-6E8A-4147-A177-3AD203B41FA5}">
                          <a16:colId xmlns:a16="http://schemas.microsoft.com/office/drawing/2014/main" val="471259992"/>
                        </a:ext>
                      </a:extLst>
                    </a:gridCol>
                  </a:tblGrid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latin typeface="+mj-lt"/>
                            </a:rPr>
                            <a:t>6.67</a:t>
                          </a:r>
                          <a:r>
                            <a:rPr lang="en-US" sz="3200" baseline="0" dirty="0">
                              <a:latin typeface="+mj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US" sz="32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3200" i="1" baseline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3200" b="0" i="0" baseline="0" smtClean="0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sSup>
                                        <m:sSupPr>
                                          <m:ctrlPr>
                                            <a:rPr lang="en-US" sz="3200" b="0" i="1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m</m:t>
                                          </m:r>
                                        </m:e>
                                        <m:sup>
                                          <m: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3200" i="1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kg</m:t>
                                          </m:r>
                                        </m:e>
                                        <m:sup>
                                          <m: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box>
                            </m:oMath>
                          </a14:m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09913311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latin typeface="+mj-lt"/>
                            </a:rPr>
                            <a:t>2.2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den>
                              </m:f>
                            </m:oMath>
                          </a14:m>
                          <a:endParaRPr lang="en-US" sz="3200" i="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94382379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8.31</a:t>
                          </a: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  <m:r>
                                    <a:rPr lang="en-US" sz="2800" b="0" i="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mol</m:t>
                                  </m:r>
                                </m:den>
                              </m:f>
                            </m:oMath>
                          </a14:m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610436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1836926"/>
                  </p:ext>
                </p:extLst>
              </p:nvPr>
            </p:nvGraphicFramePr>
            <p:xfrm>
              <a:off x="4613099" y="3676371"/>
              <a:ext cx="4253950" cy="2435419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2126975">
                      <a:extLst>
                        <a:ext uri="{9D8B030D-6E8A-4147-A177-3AD203B41FA5}">
                          <a16:colId xmlns:a16="http://schemas.microsoft.com/office/drawing/2014/main" val="2576338990"/>
                        </a:ext>
                      </a:extLst>
                    </a:gridCol>
                    <a:gridCol w="2126975">
                      <a:extLst>
                        <a:ext uri="{9D8B030D-6E8A-4147-A177-3AD203B41FA5}">
                          <a16:colId xmlns:a16="http://schemas.microsoft.com/office/drawing/2014/main" val="471259992"/>
                        </a:ext>
                      </a:extLst>
                    </a:gridCol>
                  </a:tblGrid>
                  <a:tr h="8134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746" r="-100286" b="-207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09913311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101504" r="-100286" b="-1090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94382379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201504" r="-100286" b="-90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610436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05239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IB Land!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144" y="1531726"/>
            <a:ext cx="8560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Since this course is </a:t>
            </a:r>
            <a:r>
              <a:rPr lang="en-US" sz="2800" i="1" dirty="0">
                <a:latin typeface="+mj-lt"/>
              </a:rPr>
              <a:t>International</a:t>
            </a:r>
            <a:r>
              <a:rPr lang="en-US" sz="2800" dirty="0">
                <a:latin typeface="+mj-lt"/>
              </a:rPr>
              <a:t> all of the units must be in the “European” format rather than the “American” format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6144" y="2485833"/>
            <a:ext cx="8560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+mj-lt"/>
              </a:rPr>
              <a:t>This means that instead of writing units with a fraction slash, we must use negative exponents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709349"/>
              </p:ext>
            </p:extLst>
          </p:nvPr>
        </p:nvGraphicFramePr>
        <p:xfrm>
          <a:off x="291546" y="3676371"/>
          <a:ext cx="4253950" cy="243288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126975">
                  <a:extLst>
                    <a:ext uri="{9D8B030D-6E8A-4147-A177-3AD203B41FA5}">
                      <a16:colId xmlns:a16="http://schemas.microsoft.com/office/drawing/2014/main" val="2576338990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471259992"/>
                    </a:ext>
                  </a:extLst>
                </a:gridCol>
              </a:tblGrid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7 m/s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 s</a:t>
                      </a:r>
                      <a:r>
                        <a:rPr lang="en-US" sz="320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32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913311"/>
                  </a:ext>
                </a:extLst>
              </a:tr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9.81 m/s</a:t>
                      </a:r>
                      <a:r>
                        <a:rPr lang="en-US" sz="3200" baseline="30000" dirty="0">
                          <a:latin typeface="+mj-lt"/>
                        </a:rPr>
                        <a:t>2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 s</a:t>
                      </a:r>
                      <a:r>
                        <a:rPr lang="en-US" sz="320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32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4382379"/>
                  </a:ext>
                </a:extLst>
              </a:tr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87</a:t>
                      </a:r>
                      <a:r>
                        <a:rPr lang="en-US" sz="3200" baseline="0" dirty="0">
                          <a:latin typeface="+mj-lt"/>
                        </a:rPr>
                        <a:t> g/cm</a:t>
                      </a:r>
                      <a:r>
                        <a:rPr lang="en-US" sz="3200" baseline="30000" dirty="0">
                          <a:latin typeface="+mj-lt"/>
                        </a:rPr>
                        <a:t>3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 cm</a:t>
                      </a:r>
                      <a:r>
                        <a:rPr lang="en-US" sz="320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32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04361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8739826"/>
                  </p:ext>
                </p:extLst>
              </p:nvPr>
            </p:nvGraphicFramePr>
            <p:xfrm>
              <a:off x="4613099" y="3676371"/>
              <a:ext cx="4253950" cy="2432880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2126975">
                      <a:extLst>
                        <a:ext uri="{9D8B030D-6E8A-4147-A177-3AD203B41FA5}">
                          <a16:colId xmlns:a16="http://schemas.microsoft.com/office/drawing/2014/main" val="2576338990"/>
                        </a:ext>
                      </a:extLst>
                    </a:gridCol>
                    <a:gridCol w="2126975">
                      <a:extLst>
                        <a:ext uri="{9D8B030D-6E8A-4147-A177-3AD203B41FA5}">
                          <a16:colId xmlns:a16="http://schemas.microsoft.com/office/drawing/2014/main" val="471259992"/>
                        </a:ext>
                      </a:extLst>
                    </a:gridCol>
                  </a:tblGrid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latin typeface="+mj-lt"/>
                            </a:rPr>
                            <a:t>6.67</a:t>
                          </a:r>
                          <a:r>
                            <a:rPr lang="en-US" sz="3200" baseline="0" dirty="0">
                              <a:latin typeface="+mj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US" sz="32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3200" i="1" baseline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3200" b="0" i="0" baseline="0" smtClean="0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sSup>
                                        <m:sSupPr>
                                          <m:ctrlPr>
                                            <a:rPr lang="en-US" sz="3200" b="0" i="1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m</m:t>
                                          </m:r>
                                        </m:e>
                                        <m:sup>
                                          <m: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3200" i="1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kg</m:t>
                                          </m:r>
                                        </m:e>
                                        <m:sup>
                                          <m: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box>
                            </m:oMath>
                          </a14:m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N m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2</a:t>
                          </a:r>
                          <a:r>
                            <a:rPr lang="en-US" sz="3200" baseline="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 kg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</a:t>
                          </a:r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09913311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latin typeface="+mj-lt"/>
                            </a:rPr>
                            <a:t>2.2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den>
                              </m:f>
                            </m:oMath>
                          </a14:m>
                          <a:endParaRPr lang="en-US" sz="3200" i="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J K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94382379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8.31</a:t>
                          </a: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  <m:r>
                                    <a:rPr lang="en-US" sz="2800" b="0" i="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mol</m:t>
                                  </m:r>
                                </m:den>
                              </m:f>
                            </m:oMath>
                          </a14:m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J K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r>
                            <a:rPr lang="en-US" sz="3200" baseline="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 mol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6104361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8739826"/>
                  </p:ext>
                </p:extLst>
              </p:nvPr>
            </p:nvGraphicFramePr>
            <p:xfrm>
              <a:off x="4613099" y="3676371"/>
              <a:ext cx="4253950" cy="2432880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2126975">
                      <a:extLst>
                        <a:ext uri="{9D8B030D-6E8A-4147-A177-3AD203B41FA5}">
                          <a16:colId xmlns:a16="http://schemas.microsoft.com/office/drawing/2014/main" val="2576338990"/>
                        </a:ext>
                      </a:extLst>
                    </a:gridCol>
                    <a:gridCol w="2126975">
                      <a:extLst>
                        <a:ext uri="{9D8B030D-6E8A-4147-A177-3AD203B41FA5}">
                          <a16:colId xmlns:a16="http://schemas.microsoft.com/office/drawing/2014/main" val="471259992"/>
                        </a:ext>
                      </a:extLst>
                    </a:gridCol>
                  </a:tblGrid>
                  <a:tr h="81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752" r="-100286" b="-2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N m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2</a:t>
                          </a:r>
                          <a:r>
                            <a:rPr lang="en-US" sz="3200" baseline="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 kg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</a:t>
                          </a:r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09913311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100000" r="-100286" b="-1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J K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94382379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201504" r="-100286" b="-9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J K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r>
                            <a:rPr lang="en-US" sz="3200" baseline="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 mol</a:t>
                          </a:r>
                          <a:r>
                            <a:rPr lang="en-US" sz="3200" baseline="30000" dirty="0">
                              <a:solidFill>
                                <a:srgbClr val="C0000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610436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837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Observations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94446" y="2078182"/>
          <a:ext cx="8283388" cy="38026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3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133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latin typeface="+mj-lt"/>
                        </a:rPr>
                        <a:t>Quantitative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33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latin typeface="+mj-lt"/>
                        </a:rPr>
                        <a:t>Qualitative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4446" y="1469429"/>
            <a:ext cx="476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+mj-lt"/>
              </a:rPr>
              <a:t>Provide some examples of each</a:t>
            </a:r>
          </a:p>
        </p:txBody>
      </p:sp>
    </p:spTree>
    <p:extLst>
      <p:ext uri="{BB962C8B-B14F-4D97-AF65-F5344CB8AC3E}">
        <p14:creationId xmlns:p14="http://schemas.microsoft.com/office/powerpoint/2010/main" val="387132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439" y="1412586"/>
            <a:ext cx="6371122" cy="4843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1267637" y="3625436"/>
            <a:ext cx="479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*Taken directly from the IB Physics Data Booklet</a:t>
            </a:r>
          </a:p>
        </p:txBody>
      </p:sp>
    </p:spTree>
    <p:extLst>
      <p:ext uri="{BB962C8B-B14F-4D97-AF65-F5344CB8AC3E}">
        <p14:creationId xmlns:p14="http://schemas.microsoft.com/office/powerpoint/2010/main" val="1195903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439" y="1412586"/>
            <a:ext cx="6371122" cy="4843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1267637" y="3625436"/>
            <a:ext cx="479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*Taken directly from the IB Physics Data Booklet</a:t>
            </a:r>
          </a:p>
        </p:txBody>
      </p:sp>
    </p:spTree>
    <p:extLst>
      <p:ext uri="{BB962C8B-B14F-4D97-AF65-F5344CB8AC3E}">
        <p14:creationId xmlns:p14="http://schemas.microsoft.com/office/powerpoint/2010/main" val="1455416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966360"/>
              </p:ext>
            </p:extLst>
          </p:nvPr>
        </p:nvGraphicFramePr>
        <p:xfrm>
          <a:off x="609605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81056"/>
              </p:ext>
            </p:extLst>
          </p:nvPr>
        </p:nvGraphicFramePr>
        <p:xfrm>
          <a:off x="1404938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8100"/>
              </p:ext>
            </p:extLst>
          </p:nvPr>
        </p:nvGraphicFramePr>
        <p:xfrm>
          <a:off x="2200271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69586"/>
              </p:ext>
            </p:extLst>
          </p:nvPr>
        </p:nvGraphicFramePr>
        <p:xfrm>
          <a:off x="299560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006227"/>
              </p:ext>
            </p:extLst>
          </p:nvPr>
        </p:nvGraphicFramePr>
        <p:xfrm>
          <a:off x="379093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5995"/>
              </p:ext>
            </p:extLst>
          </p:nvPr>
        </p:nvGraphicFramePr>
        <p:xfrm>
          <a:off x="696085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23503"/>
              </p:ext>
            </p:extLst>
          </p:nvPr>
        </p:nvGraphicFramePr>
        <p:xfrm>
          <a:off x="6174083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88980"/>
              </p:ext>
            </p:extLst>
          </p:nvPr>
        </p:nvGraphicFramePr>
        <p:xfrm>
          <a:off x="537589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926732"/>
              </p:ext>
            </p:extLst>
          </p:nvPr>
        </p:nvGraphicFramePr>
        <p:xfrm>
          <a:off x="4583417" y="1464161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54869"/>
              </p:ext>
            </p:extLst>
          </p:nvPr>
        </p:nvGraphicFramePr>
        <p:xfrm>
          <a:off x="777049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7" y="2181276"/>
            <a:ext cx="5203047" cy="395531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90061"/>
              </p:ext>
            </p:extLst>
          </p:nvPr>
        </p:nvGraphicFramePr>
        <p:xfrm>
          <a:off x="609604" y="1397000"/>
          <a:ext cx="795337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5337">
                  <a:extLst>
                    <a:ext uri="{9D8B030D-6E8A-4147-A177-3AD203B41FA5}">
                      <a16:colId xmlns:a16="http://schemas.microsoft.com/office/drawing/2014/main" val="318921688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89369347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239008314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176150905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33675504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28396251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633392028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11550263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09919358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07426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0580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3886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2073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7880" y="171420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662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719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159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0748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endParaRPr lang="en-US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15987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9244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10383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9513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98107" y="1714202"/>
            <a:ext cx="45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4243" y="1714202"/>
            <a:ext cx="27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90242" y="1714202"/>
            <a:ext cx="2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41067" y="2400736"/>
            <a:ext cx="30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The value given is the number of places the decimal moves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41067" y="3364269"/>
            <a:ext cx="30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Please make sure that you go in the correct direction!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72735" y="4550539"/>
            <a:ext cx="31632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= 900,000,000,000 m</a:t>
            </a:r>
          </a:p>
          <a:p>
            <a:pPr algn="ctr"/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  <a:p>
            <a:pPr algn="ctr"/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= 0.0000009 m</a:t>
            </a:r>
          </a:p>
        </p:txBody>
      </p:sp>
    </p:spTree>
    <p:extLst>
      <p:ext uri="{BB962C8B-B14F-4D97-AF65-F5344CB8AC3E}">
        <p14:creationId xmlns:p14="http://schemas.microsoft.com/office/powerpoint/2010/main" val="1232569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5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404938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200271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99560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79093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96085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174083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537589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583417" y="1464161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777049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7" y="2181276"/>
            <a:ext cx="5203047" cy="395531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4" y="1397000"/>
          <a:ext cx="795337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5337">
                  <a:extLst>
                    <a:ext uri="{9D8B030D-6E8A-4147-A177-3AD203B41FA5}">
                      <a16:colId xmlns:a16="http://schemas.microsoft.com/office/drawing/2014/main" val="318921688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89369347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239008314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176150905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33675504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28396251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633392028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11550263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09919358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07426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0580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3886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2073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7880" y="171420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662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719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159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0748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endParaRPr lang="en-US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15987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9244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10383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9513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98107" y="1714202"/>
            <a:ext cx="45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4243" y="1714202"/>
            <a:ext cx="27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90242" y="1714202"/>
            <a:ext cx="2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41067" y="2400736"/>
            <a:ext cx="30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The value given is the number of places the decimal moves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41067" y="3364269"/>
            <a:ext cx="30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Please make sure that you go in the correct direction!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72735" y="4550539"/>
            <a:ext cx="31632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= 900,000,000,000 m</a:t>
            </a:r>
          </a:p>
          <a:p>
            <a:pPr algn="ctr"/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  <a:p>
            <a:pPr algn="ctr"/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= 0.0000009 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14921B-CDA6-4996-9010-8F01BD0F451E}"/>
              </a:ext>
            </a:extLst>
          </p:cNvPr>
          <p:cNvSpPr/>
          <p:nvPr/>
        </p:nvSpPr>
        <p:spPr>
          <a:xfrm>
            <a:off x="6123458" y="5429314"/>
            <a:ext cx="2439515" cy="423512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1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5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404938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200271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99560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79093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96085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174083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537589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583417" y="1464161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777049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7" y="2181276"/>
            <a:ext cx="5203047" cy="395531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4" y="1397000"/>
          <a:ext cx="795337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5337">
                  <a:extLst>
                    <a:ext uri="{9D8B030D-6E8A-4147-A177-3AD203B41FA5}">
                      <a16:colId xmlns:a16="http://schemas.microsoft.com/office/drawing/2014/main" val="318921688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89369347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239008314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176150905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33675504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28396251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633392028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11550263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09919358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07426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0580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3886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2073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7880" y="171420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662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719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159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0748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endParaRPr lang="en-US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15987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9244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10383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9513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98107" y="1714202"/>
            <a:ext cx="45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4243" y="1714202"/>
            <a:ext cx="27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90242" y="1714202"/>
            <a:ext cx="2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41067" y="2400736"/>
            <a:ext cx="303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_______________ m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3899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5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404938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200271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99560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79093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96085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174083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537589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583417" y="1464161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777049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7" y="2181276"/>
            <a:ext cx="5203047" cy="395531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4" y="1397000"/>
          <a:ext cx="795337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5337">
                  <a:extLst>
                    <a:ext uri="{9D8B030D-6E8A-4147-A177-3AD203B41FA5}">
                      <a16:colId xmlns:a16="http://schemas.microsoft.com/office/drawing/2014/main" val="318921688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89369347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239008314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176150905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33675504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28396251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633392028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11550263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09919358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07426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0580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3886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2073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7880" y="171420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662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719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159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0748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endParaRPr lang="en-US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15987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9244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10383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9513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98107" y="1714202"/>
            <a:ext cx="45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4243" y="1714202"/>
            <a:ext cx="27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90242" y="1714202"/>
            <a:ext cx="2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41067" y="2400736"/>
            <a:ext cx="303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_______________ m</a:t>
            </a:r>
            <a:endParaRPr lang="en-US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2F107-9814-4F47-8178-EC100BBE45B1}"/>
              </a:ext>
            </a:extLst>
          </p:cNvPr>
          <p:cNvSpPr txBox="1"/>
          <p:nvPr/>
        </p:nvSpPr>
        <p:spPr>
          <a:xfrm>
            <a:off x="7003419" y="2270357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0.0000009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09D766-355C-4E38-AE41-544BCF21BB27}"/>
              </a:ext>
            </a:extLst>
          </p:cNvPr>
          <p:cNvSpPr txBox="1"/>
          <p:nvPr/>
        </p:nvSpPr>
        <p:spPr>
          <a:xfrm>
            <a:off x="6148225" y="2942151"/>
            <a:ext cx="2262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900 × 10</a:t>
            </a:r>
            <a:r>
              <a:rPr lang="en-US" sz="3200" baseline="30000" dirty="0">
                <a:solidFill>
                  <a:srgbClr val="C00000"/>
                </a:solidFill>
              </a:rPr>
              <a:t>-9</a:t>
            </a:r>
            <a:r>
              <a:rPr lang="en-US" sz="3200" dirty="0">
                <a:solidFill>
                  <a:srgbClr val="C00000"/>
                </a:solidFill>
              </a:rPr>
              <a:t> 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BDCC97-B383-40A5-ADD7-0BE372D03787}"/>
              </a:ext>
            </a:extLst>
          </p:cNvPr>
          <p:cNvSpPr/>
          <p:nvPr/>
        </p:nvSpPr>
        <p:spPr>
          <a:xfrm>
            <a:off x="1007271" y="5374588"/>
            <a:ext cx="3824611" cy="223037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0CD4581-58FB-4C69-B678-0F8A1156C95C}"/>
              </a:ext>
            </a:extLst>
          </p:cNvPr>
          <p:cNvCxnSpPr>
            <a:cxnSpLocks/>
          </p:cNvCxnSpPr>
          <p:nvPr/>
        </p:nvCxnSpPr>
        <p:spPr>
          <a:xfrm>
            <a:off x="991400" y="4312118"/>
            <a:ext cx="384048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E0DC689-CF3C-4D00-8985-C30EE27E42ED}"/>
              </a:ext>
            </a:extLst>
          </p:cNvPr>
          <p:cNvSpPr txBox="1"/>
          <p:nvPr/>
        </p:nvSpPr>
        <p:spPr>
          <a:xfrm>
            <a:off x="331445" y="4108202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base</a:t>
            </a: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8391CFF3-BE68-4864-8A91-D2636E6D0EC6}"/>
              </a:ext>
            </a:extLst>
          </p:cNvPr>
          <p:cNvSpPr/>
          <p:nvPr/>
        </p:nvSpPr>
        <p:spPr>
          <a:xfrm>
            <a:off x="4200666" y="4245747"/>
            <a:ext cx="864660" cy="1316854"/>
          </a:xfrm>
          <a:prstGeom prst="arc">
            <a:avLst>
              <a:gd name="adj1" fmla="val 17311978"/>
              <a:gd name="adj2" fmla="val 4248704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6F1BED-1322-4D60-B9B7-C34A78CD2306}"/>
              </a:ext>
            </a:extLst>
          </p:cNvPr>
          <p:cNvSpPr txBox="1"/>
          <p:nvPr/>
        </p:nvSpPr>
        <p:spPr>
          <a:xfrm>
            <a:off x="5057224" y="467334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075437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690615"/>
              </p:ext>
            </p:extLst>
          </p:nvPr>
        </p:nvGraphicFramePr>
        <p:xfrm>
          <a:off x="328921" y="1531726"/>
          <a:ext cx="3185803" cy="4572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4">
                  <a:extLst>
                    <a:ext uri="{9D8B030D-6E8A-4147-A177-3AD203B41FA5}">
                      <a16:colId xmlns:a16="http://schemas.microsoft.com/office/drawing/2014/main" val="2783449062"/>
                    </a:ext>
                  </a:extLst>
                </a:gridCol>
              </a:tblGrid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Abbreviation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giga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mega-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kilo-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hecto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deca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deci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centi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milli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micro-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nano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27763" y="1436431"/>
            <a:ext cx="4624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Conversions:</a:t>
            </a:r>
          </a:p>
          <a:p>
            <a:r>
              <a:rPr lang="en-US" sz="2400" dirty="0">
                <a:latin typeface="+mj-lt"/>
              </a:rPr>
              <a:t>250 g =             kg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0.00325 kg =             </a:t>
            </a:r>
            <a:r>
              <a:rPr lang="el-GR" sz="2400" dirty="0">
                <a:latin typeface="+mj-lt"/>
              </a:rPr>
              <a:t>μ</a:t>
            </a:r>
            <a:r>
              <a:rPr lang="en-US" sz="2400" dirty="0">
                <a:latin typeface="+mj-lt"/>
              </a:rPr>
              <a:t>g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54 mm =              km</a:t>
            </a:r>
          </a:p>
          <a:p>
            <a:endParaRPr lang="en-US" sz="3600" dirty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2094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28921" y="1531726"/>
          <a:ext cx="3185803" cy="4572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4">
                  <a:extLst>
                    <a:ext uri="{9D8B030D-6E8A-4147-A177-3AD203B41FA5}">
                      <a16:colId xmlns:a16="http://schemas.microsoft.com/office/drawing/2014/main" val="2783449062"/>
                    </a:ext>
                  </a:extLst>
                </a:gridCol>
              </a:tblGrid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Abbreviation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giga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mega-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kilo-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hecto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deca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deci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centi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milli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micro-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nano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27763" y="1436431"/>
            <a:ext cx="4624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Conversions:</a:t>
            </a:r>
          </a:p>
          <a:p>
            <a:r>
              <a:rPr lang="en-US" sz="2400" dirty="0">
                <a:latin typeface="+mj-lt"/>
              </a:rPr>
              <a:t>250 g =             kg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0.00325 kg =                        </a:t>
            </a:r>
            <a:r>
              <a:rPr lang="el-GR" sz="2400" dirty="0">
                <a:latin typeface="+mj-lt"/>
              </a:rPr>
              <a:t>μ</a:t>
            </a:r>
            <a:r>
              <a:rPr lang="en-US" sz="2400" dirty="0">
                <a:latin typeface="+mj-lt"/>
              </a:rPr>
              <a:t>g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54 mm =                        km</a:t>
            </a:r>
          </a:p>
          <a:p>
            <a:endParaRPr lang="en-US" sz="3600" dirty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74E0BB1-A768-4F38-976D-F50DE733C84A}"/>
              </a:ext>
            </a:extLst>
          </p:cNvPr>
          <p:cNvSpPr/>
          <p:nvPr/>
        </p:nvSpPr>
        <p:spPr>
          <a:xfrm>
            <a:off x="1762266" y="2819099"/>
            <a:ext cx="771384" cy="1219801"/>
          </a:xfrm>
          <a:prstGeom prst="arc">
            <a:avLst>
              <a:gd name="adj1" fmla="val 16914482"/>
              <a:gd name="adj2" fmla="val 4215456"/>
            </a:avLst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9BA6CC-936B-484C-8949-7B63DA8F291C}"/>
              </a:ext>
            </a:extLst>
          </p:cNvPr>
          <p:cNvSpPr txBox="1"/>
          <p:nvPr/>
        </p:nvSpPr>
        <p:spPr>
          <a:xfrm>
            <a:off x="4962525" y="1962150"/>
            <a:ext cx="84510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0.25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BE12F13-AFD7-4F44-BDCF-F45FF4180001}"/>
              </a:ext>
            </a:extLst>
          </p:cNvPr>
          <p:cNvSpPr/>
          <p:nvPr/>
        </p:nvSpPr>
        <p:spPr>
          <a:xfrm>
            <a:off x="2848185" y="2819099"/>
            <a:ext cx="771384" cy="1219801"/>
          </a:xfrm>
          <a:prstGeom prst="arc">
            <a:avLst>
              <a:gd name="adj1" fmla="val 16914482"/>
              <a:gd name="adj2" fmla="val 4215456"/>
            </a:avLst>
          </a:prstGeom>
          <a:ln w="38100">
            <a:solidFill>
              <a:srgbClr val="FF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E3F0BF2E-DD61-4B55-897E-40CC4493B5D6}"/>
              </a:ext>
            </a:extLst>
          </p:cNvPr>
          <p:cNvSpPr/>
          <p:nvPr/>
        </p:nvSpPr>
        <p:spPr>
          <a:xfrm>
            <a:off x="2848185" y="3876676"/>
            <a:ext cx="771384" cy="1752600"/>
          </a:xfrm>
          <a:prstGeom prst="arc">
            <a:avLst>
              <a:gd name="adj1" fmla="val 17090736"/>
              <a:gd name="adj2" fmla="val 4640142"/>
            </a:avLst>
          </a:prstGeom>
          <a:ln w="38100">
            <a:solidFill>
              <a:srgbClr val="FF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8A712-2BAE-4DFB-94B1-D7A4A77F595E}"/>
              </a:ext>
            </a:extLst>
          </p:cNvPr>
          <p:cNvSpPr txBox="1"/>
          <p:nvPr/>
        </p:nvSpPr>
        <p:spPr>
          <a:xfrm>
            <a:off x="5543550" y="3428999"/>
            <a:ext cx="169950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3,250,000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BA920F-FC41-45D8-91F2-5F9D41603390}"/>
              </a:ext>
            </a:extLst>
          </p:cNvPr>
          <p:cNvSpPr txBox="1"/>
          <p:nvPr/>
        </p:nvSpPr>
        <p:spPr>
          <a:xfrm>
            <a:off x="5117561" y="4867095"/>
            <a:ext cx="1620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0.000054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16423E87-F796-4D42-97FA-C7672B062E2C}"/>
              </a:ext>
            </a:extLst>
          </p:cNvPr>
          <p:cNvSpPr/>
          <p:nvPr/>
        </p:nvSpPr>
        <p:spPr>
          <a:xfrm flipH="1">
            <a:off x="206299" y="2847018"/>
            <a:ext cx="771384" cy="1219801"/>
          </a:xfrm>
          <a:prstGeom prst="arc">
            <a:avLst>
              <a:gd name="adj1" fmla="val 16914482"/>
              <a:gd name="adj2" fmla="val 4215456"/>
            </a:avLst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B446192F-1BF5-4C9C-AE6A-43E3C83C1916}"/>
              </a:ext>
            </a:extLst>
          </p:cNvPr>
          <p:cNvSpPr/>
          <p:nvPr/>
        </p:nvSpPr>
        <p:spPr>
          <a:xfrm flipH="1">
            <a:off x="202410" y="4029675"/>
            <a:ext cx="771384" cy="1219801"/>
          </a:xfrm>
          <a:prstGeom prst="arc">
            <a:avLst>
              <a:gd name="adj1" fmla="val 16914482"/>
              <a:gd name="adj2" fmla="val 4215456"/>
            </a:avLst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223713-ACDB-4159-8676-ACBE1108B0D4}"/>
              </a:ext>
            </a:extLst>
          </p:cNvPr>
          <p:cNvSpPr txBox="1"/>
          <p:nvPr/>
        </p:nvSpPr>
        <p:spPr>
          <a:xfrm>
            <a:off x="3566393" y="3216984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B8F85E-B97D-4FEC-BB98-A2ED13795226}"/>
              </a:ext>
            </a:extLst>
          </p:cNvPr>
          <p:cNvSpPr txBox="1"/>
          <p:nvPr/>
        </p:nvSpPr>
        <p:spPr>
          <a:xfrm>
            <a:off x="3580513" y="4568310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870D02-3776-4824-9717-4C7F4413C06E}"/>
              </a:ext>
            </a:extLst>
          </p:cNvPr>
          <p:cNvSpPr txBox="1"/>
          <p:nvPr/>
        </p:nvSpPr>
        <p:spPr>
          <a:xfrm>
            <a:off x="2519710" y="3216984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4A52D5-459A-4E26-B214-F99A88EC2841}"/>
              </a:ext>
            </a:extLst>
          </p:cNvPr>
          <p:cNvSpPr txBox="1"/>
          <p:nvPr/>
        </p:nvSpPr>
        <p:spPr>
          <a:xfrm>
            <a:off x="-51767" y="3244333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91FEF3-51FA-424D-A59F-7CD66631AB66}"/>
              </a:ext>
            </a:extLst>
          </p:cNvPr>
          <p:cNvSpPr txBox="1"/>
          <p:nvPr/>
        </p:nvSpPr>
        <p:spPr>
          <a:xfrm>
            <a:off x="-51767" y="4497763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90765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 | Try These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7763" y="1436431"/>
            <a:ext cx="4997162" cy="83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+mj-lt"/>
              </a:rPr>
              <a:t>65 </a:t>
            </a:r>
            <a:r>
              <a:rPr lang="el-GR" sz="2800" dirty="0">
                <a:latin typeface="+mj-lt"/>
              </a:rPr>
              <a:t>μ</a:t>
            </a:r>
            <a:r>
              <a:rPr lang="en-US" sz="2800" dirty="0">
                <a:latin typeface="+mj-lt"/>
              </a:rPr>
              <a:t>C = </a:t>
            </a:r>
            <a:r>
              <a:rPr lang="en-US" sz="2800" u="sng" dirty="0">
                <a:latin typeface="+mj-lt"/>
              </a:rPr>
              <a:t>                               </a:t>
            </a:r>
            <a:r>
              <a:rPr lang="en-US" sz="2800" dirty="0">
                <a:latin typeface="+mj-lt"/>
              </a:rPr>
              <a:t> C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337231"/>
              </p:ext>
            </p:extLst>
          </p:nvPr>
        </p:nvGraphicFramePr>
        <p:xfrm>
          <a:off x="328921" y="1531726"/>
          <a:ext cx="3185803" cy="4572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4">
                  <a:extLst>
                    <a:ext uri="{9D8B030D-6E8A-4147-A177-3AD203B41FA5}">
                      <a16:colId xmlns:a16="http://schemas.microsoft.com/office/drawing/2014/main" val="2783449062"/>
                    </a:ext>
                  </a:extLst>
                </a:gridCol>
              </a:tblGrid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Abbreviation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giga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mega-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kilo-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hecto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deca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deci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centi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milli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micro-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nano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25EEB90-5953-4E82-9EEF-C1C23CEE4284}"/>
              </a:ext>
            </a:extLst>
          </p:cNvPr>
          <p:cNvSpPr/>
          <p:nvPr/>
        </p:nvSpPr>
        <p:spPr>
          <a:xfrm>
            <a:off x="3927763" y="3636818"/>
            <a:ext cx="4357283" cy="833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+mj-lt"/>
              </a:rPr>
              <a:t>12 MW = </a:t>
            </a:r>
            <a:r>
              <a:rPr lang="en-US" sz="2800" u="sng" dirty="0">
                <a:latin typeface="+mj-lt"/>
              </a:rPr>
              <a:t>					 </a:t>
            </a:r>
            <a:r>
              <a:rPr lang="en-US" sz="2800" dirty="0">
                <a:latin typeface="+mj-lt"/>
              </a:rPr>
              <a:t> W</a:t>
            </a:r>
          </a:p>
        </p:txBody>
      </p:sp>
    </p:spTree>
    <p:extLst>
      <p:ext uri="{BB962C8B-B14F-4D97-AF65-F5344CB8AC3E}">
        <p14:creationId xmlns:p14="http://schemas.microsoft.com/office/powerpoint/2010/main" val="3658275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 | Try These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7763" y="1436431"/>
            <a:ext cx="4997162" cy="83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+mj-lt"/>
              </a:rPr>
              <a:t>65 </a:t>
            </a:r>
            <a:r>
              <a:rPr lang="el-GR" sz="2800" dirty="0">
                <a:latin typeface="+mj-lt"/>
              </a:rPr>
              <a:t>μ</a:t>
            </a:r>
            <a:r>
              <a:rPr lang="en-US" sz="2800" dirty="0">
                <a:latin typeface="+mj-lt"/>
              </a:rPr>
              <a:t>C = </a:t>
            </a:r>
            <a:r>
              <a:rPr lang="en-US" sz="2800" u="sng" dirty="0">
                <a:latin typeface="+mj-lt"/>
              </a:rPr>
              <a:t>                               </a:t>
            </a:r>
            <a:r>
              <a:rPr lang="en-US" sz="2800" dirty="0">
                <a:latin typeface="+mj-lt"/>
              </a:rPr>
              <a:t> C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47940"/>
              </p:ext>
            </p:extLst>
          </p:nvPr>
        </p:nvGraphicFramePr>
        <p:xfrm>
          <a:off x="328921" y="1531726"/>
          <a:ext cx="3185803" cy="4572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4">
                  <a:extLst>
                    <a:ext uri="{9D8B030D-6E8A-4147-A177-3AD203B41FA5}">
                      <a16:colId xmlns:a16="http://schemas.microsoft.com/office/drawing/2014/main" val="2783449062"/>
                    </a:ext>
                  </a:extLst>
                </a:gridCol>
              </a:tblGrid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Abbreviation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giga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mega-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kilo-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hecto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deca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deci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centi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milli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micro-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nano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25EEB90-5953-4E82-9EEF-C1C23CEE4284}"/>
              </a:ext>
            </a:extLst>
          </p:cNvPr>
          <p:cNvSpPr/>
          <p:nvPr/>
        </p:nvSpPr>
        <p:spPr>
          <a:xfrm>
            <a:off x="3927763" y="3636818"/>
            <a:ext cx="4357283" cy="833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+mj-lt"/>
              </a:rPr>
              <a:t>12 MW = </a:t>
            </a:r>
            <a:r>
              <a:rPr lang="en-US" sz="2800" u="sng" dirty="0">
                <a:latin typeface="+mj-lt"/>
              </a:rPr>
              <a:t>					 </a:t>
            </a:r>
            <a:r>
              <a:rPr lang="en-US" sz="2800" dirty="0">
                <a:latin typeface="+mj-lt"/>
              </a:rPr>
              <a:t> 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7CC834-8DBD-4BEE-B1EC-6D0FC4184B36}"/>
              </a:ext>
            </a:extLst>
          </p:cNvPr>
          <p:cNvSpPr txBox="1"/>
          <p:nvPr/>
        </p:nvSpPr>
        <p:spPr>
          <a:xfrm>
            <a:off x="5419358" y="1593159"/>
            <a:ext cx="202331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0.000065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8587BC-7BB6-46AD-B024-460634D53278}"/>
              </a:ext>
            </a:extLst>
          </p:cNvPr>
          <p:cNvSpPr txBox="1"/>
          <p:nvPr/>
        </p:nvSpPr>
        <p:spPr>
          <a:xfrm>
            <a:off x="5419358" y="3787707"/>
            <a:ext cx="2371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12,000,000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E23D6E9F-4741-4652-961E-8CF73487E4FF}"/>
              </a:ext>
            </a:extLst>
          </p:cNvPr>
          <p:cNvSpPr/>
          <p:nvPr/>
        </p:nvSpPr>
        <p:spPr>
          <a:xfrm>
            <a:off x="2743340" y="2343151"/>
            <a:ext cx="771384" cy="1752600"/>
          </a:xfrm>
          <a:prstGeom prst="arc">
            <a:avLst>
              <a:gd name="adj1" fmla="val 17090736"/>
              <a:gd name="adj2" fmla="val 4640142"/>
            </a:avLst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AC60B0-A5B8-491A-A8E0-12C161A2A530}"/>
              </a:ext>
            </a:extLst>
          </p:cNvPr>
          <p:cNvSpPr txBox="1"/>
          <p:nvPr/>
        </p:nvSpPr>
        <p:spPr>
          <a:xfrm>
            <a:off x="3475668" y="3034785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BC427634-9141-4078-9DDB-DFA6520089F8}"/>
              </a:ext>
            </a:extLst>
          </p:cNvPr>
          <p:cNvSpPr/>
          <p:nvPr/>
        </p:nvSpPr>
        <p:spPr>
          <a:xfrm flipV="1">
            <a:off x="2751908" y="3909561"/>
            <a:ext cx="771384" cy="1755648"/>
          </a:xfrm>
          <a:prstGeom prst="arc">
            <a:avLst>
              <a:gd name="adj1" fmla="val 17090736"/>
              <a:gd name="adj2" fmla="val 4640142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CC98AB-5FF6-4178-A58B-B2082C936FA7}"/>
              </a:ext>
            </a:extLst>
          </p:cNvPr>
          <p:cNvSpPr txBox="1"/>
          <p:nvPr/>
        </p:nvSpPr>
        <p:spPr>
          <a:xfrm>
            <a:off x="3498659" y="4602719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8808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Observations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22918"/>
              </p:ext>
            </p:extLst>
          </p:nvPr>
        </p:nvGraphicFramePr>
        <p:xfrm>
          <a:off x="394446" y="2078182"/>
          <a:ext cx="8283388" cy="38026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3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133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latin typeface="+mj-lt"/>
                        </a:rPr>
                        <a:t>Quantitative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“How Many” / “How Much”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Numerical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33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latin typeface="+mj-lt"/>
                        </a:rPr>
                        <a:t>Qualitative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4446" y="1469429"/>
            <a:ext cx="476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+mj-lt"/>
              </a:rPr>
              <a:t>Provide some examples of each</a:t>
            </a:r>
          </a:p>
        </p:txBody>
      </p:sp>
    </p:spTree>
    <p:extLst>
      <p:ext uri="{BB962C8B-B14F-4D97-AF65-F5344CB8AC3E}">
        <p14:creationId xmlns:p14="http://schemas.microsoft.com/office/powerpoint/2010/main" val="3124939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79" descr="http://fotos.sapo.pt/will09/pic/0001f7pw/s500x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7" y="1531726"/>
            <a:ext cx="5451459" cy="50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03621" y="1680906"/>
            <a:ext cx="2696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There’s more…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288" y="2872004"/>
            <a:ext cx="3654381" cy="274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46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79" descr="http://fotos.sapo.pt/will09/pic/0001f7pw/s500x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7" y="1531726"/>
            <a:ext cx="5451459" cy="50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03621" y="1680906"/>
            <a:ext cx="2696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There’s more…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288" y="2872004"/>
            <a:ext cx="3654381" cy="274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06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Homework: Study Class Names</a:t>
            </a:r>
          </a:p>
        </p:txBody>
      </p:sp>
      <p:pic>
        <p:nvPicPr>
          <p:cNvPr id="1026" name="Picture 2" descr="Image result for quiz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97" y="3122469"/>
            <a:ext cx="4191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834" y="3122469"/>
            <a:ext cx="41556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We will start tomorrow with a little challenge on how well you know the names of your classmates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dirty="0">
                <a:latin typeface="+mj-lt"/>
              </a:rPr>
              <a:t>Study up!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833" y="1531726"/>
            <a:ext cx="8499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+mj-lt"/>
              </a:rPr>
              <a:t>It’s hard to operate as a productive team if we don’t know our teammates…</a:t>
            </a:r>
          </a:p>
        </p:txBody>
      </p:sp>
    </p:spTree>
    <p:extLst>
      <p:ext uri="{BB962C8B-B14F-4D97-AF65-F5344CB8AC3E}">
        <p14:creationId xmlns:p14="http://schemas.microsoft.com/office/powerpoint/2010/main" val="2716818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Homework: Study Class Names</a:t>
            </a:r>
          </a:p>
        </p:txBody>
      </p:sp>
      <p:pic>
        <p:nvPicPr>
          <p:cNvPr id="1026" name="Picture 2" descr="Image result for quiz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97" y="3122469"/>
            <a:ext cx="4191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834" y="3122469"/>
            <a:ext cx="41556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We will start tomorrow with a little challenge on how well you know the names of your classmates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dirty="0">
                <a:latin typeface="+mj-lt"/>
              </a:rPr>
              <a:t>Study up!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833" y="1531726"/>
            <a:ext cx="8499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+mj-lt"/>
              </a:rPr>
              <a:t>It’s hard to operate as a productive team if we don’t know our teammates…</a:t>
            </a:r>
          </a:p>
        </p:txBody>
      </p:sp>
    </p:spTree>
    <p:extLst>
      <p:ext uri="{BB962C8B-B14F-4D97-AF65-F5344CB8AC3E}">
        <p14:creationId xmlns:p14="http://schemas.microsoft.com/office/powerpoint/2010/main" val="13872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033" y="2774005"/>
            <a:ext cx="80879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How can you </a:t>
            </a:r>
            <a:r>
              <a:rPr lang="en-US" sz="6000" b="1" dirty="0">
                <a:latin typeface="+mj-lt"/>
              </a:rPr>
              <a:t>quantify</a:t>
            </a:r>
            <a:r>
              <a:rPr lang="en-US" sz="6000" dirty="0">
                <a:latin typeface="+mj-lt"/>
              </a:rPr>
              <a:t> a measurement?</a:t>
            </a:r>
          </a:p>
        </p:txBody>
      </p:sp>
    </p:spTree>
    <p:extLst>
      <p:ext uri="{BB962C8B-B14F-4D97-AF65-F5344CB8AC3E}">
        <p14:creationId xmlns:p14="http://schemas.microsoft.com/office/powerpoint/2010/main" val="40218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033" y="2774005"/>
            <a:ext cx="80879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How can you </a:t>
            </a:r>
            <a:r>
              <a:rPr lang="en-US" sz="6000" b="1" dirty="0">
                <a:latin typeface="+mj-lt"/>
              </a:rPr>
              <a:t>quantify</a:t>
            </a:r>
            <a:r>
              <a:rPr lang="en-US" sz="6000" dirty="0">
                <a:latin typeface="+mj-lt"/>
              </a:rPr>
              <a:t> a measurement?</a:t>
            </a:r>
          </a:p>
        </p:txBody>
      </p:sp>
    </p:spTree>
    <p:extLst>
      <p:ext uri="{BB962C8B-B14F-4D97-AF65-F5344CB8AC3E}">
        <p14:creationId xmlns:p14="http://schemas.microsoft.com/office/powerpoint/2010/main" val="90902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and Units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65758"/>
              </p:ext>
            </p:extLst>
          </p:nvPr>
        </p:nvGraphicFramePr>
        <p:xfrm>
          <a:off x="636675" y="2321898"/>
          <a:ext cx="6221324" cy="3733877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300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Electric Current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Amount of Substance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Luminous Intensity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0386" y="1602041"/>
            <a:ext cx="4147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Fundamental S.I. Units:</a:t>
            </a:r>
          </a:p>
        </p:txBody>
      </p:sp>
      <p:sp>
        <p:nvSpPr>
          <p:cNvPr id="6" name="Left Brace 5"/>
          <p:cNvSpPr/>
          <p:nvPr/>
        </p:nvSpPr>
        <p:spPr>
          <a:xfrm>
            <a:off x="238991" y="2317173"/>
            <a:ext cx="332509" cy="319573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5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and Units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16117"/>
              </p:ext>
            </p:extLst>
          </p:nvPr>
        </p:nvGraphicFramePr>
        <p:xfrm>
          <a:off x="636675" y="2321898"/>
          <a:ext cx="6221324" cy="3733877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300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Kilogram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Second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Electric Current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Ampere (amp)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Kelvin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Amount of Substance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Luminous Intensity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Candela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0386" y="1602041"/>
            <a:ext cx="4147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Fundamental S.I. Units:</a:t>
            </a:r>
          </a:p>
        </p:txBody>
      </p:sp>
      <p:sp>
        <p:nvSpPr>
          <p:cNvPr id="6" name="Left Brace 5"/>
          <p:cNvSpPr/>
          <p:nvPr/>
        </p:nvSpPr>
        <p:spPr>
          <a:xfrm>
            <a:off x="238991" y="2317173"/>
            <a:ext cx="332509" cy="319573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IB Question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11950" y="1680906"/>
            <a:ext cx="5325110" cy="2647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951" y="5166370"/>
            <a:ext cx="8281674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+mj-lt"/>
              </a:rPr>
              <a:t>FYI: IBO (International Baccalaureate Organization expects you to memorize the fundamental units</a:t>
            </a:r>
          </a:p>
        </p:txBody>
      </p:sp>
    </p:spTree>
    <p:extLst>
      <p:ext uri="{BB962C8B-B14F-4D97-AF65-F5344CB8AC3E}">
        <p14:creationId xmlns:p14="http://schemas.microsoft.com/office/powerpoint/2010/main" val="191275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IB Question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11950" y="1680906"/>
            <a:ext cx="5325110" cy="2647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951" y="5166370"/>
            <a:ext cx="8281674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+mj-lt"/>
              </a:rPr>
              <a:t>FYI: IBO (International Baccalaureate Organization expects you to memorize the fundamental units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020C80-0055-416A-B3A8-0BEEBCA46897}"/>
              </a:ext>
            </a:extLst>
          </p:cNvPr>
          <p:cNvSpPr/>
          <p:nvPr/>
        </p:nvSpPr>
        <p:spPr>
          <a:xfrm>
            <a:off x="875899" y="2204185"/>
            <a:ext cx="1597794" cy="423512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879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7681</TotalTime>
  <Words>1209</Words>
  <Application>Microsoft Office PowerPoint</Application>
  <PresentationFormat>On-screen Show (4:3)</PresentationFormat>
  <Paragraphs>424</Paragraphs>
  <Slides>33</Slides>
  <Notes>0</Notes>
  <HiddenSlides>16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Calibri</vt:lpstr>
      <vt:lpstr>Calibri Light</vt:lpstr>
      <vt:lpstr>Cambria Math</vt:lpstr>
      <vt:lpstr>Ebrima</vt:lpstr>
      <vt:lpstr>Wingdings</vt:lpstr>
      <vt:lpstr>Retrospect</vt:lpstr>
      <vt:lpstr>Units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- 1.2 - Units</dc:title>
  <dc:creator>Joe Cossette</dc:creator>
  <cp:lastModifiedBy>Joe Cossette</cp:lastModifiedBy>
  <cp:revision>95</cp:revision>
  <dcterms:created xsi:type="dcterms:W3CDTF">2014-08-31T00:23:19Z</dcterms:created>
  <dcterms:modified xsi:type="dcterms:W3CDTF">2019-05-19T16:36:59Z</dcterms:modified>
</cp:coreProperties>
</file>