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63" r:id="rId3"/>
    <p:sldId id="375" r:id="rId4"/>
    <p:sldId id="370" r:id="rId5"/>
    <p:sldId id="376" r:id="rId6"/>
    <p:sldId id="337" r:id="rId7"/>
    <p:sldId id="377" r:id="rId8"/>
    <p:sldId id="338" r:id="rId9"/>
    <p:sldId id="378" r:id="rId10"/>
    <p:sldId id="343" r:id="rId11"/>
    <p:sldId id="379" r:id="rId12"/>
    <p:sldId id="344" r:id="rId13"/>
    <p:sldId id="380" r:id="rId14"/>
    <p:sldId id="365" r:id="rId15"/>
    <p:sldId id="381" r:id="rId16"/>
    <p:sldId id="367" r:id="rId17"/>
    <p:sldId id="382" r:id="rId18"/>
    <p:sldId id="368" r:id="rId19"/>
    <p:sldId id="383" r:id="rId20"/>
    <p:sldId id="369" r:id="rId21"/>
    <p:sldId id="384" r:id="rId22"/>
    <p:sldId id="353" r:id="rId23"/>
    <p:sldId id="385" r:id="rId24"/>
    <p:sldId id="354" r:id="rId25"/>
    <p:sldId id="386" r:id="rId26"/>
    <p:sldId id="371" r:id="rId27"/>
    <p:sldId id="387" r:id="rId28"/>
    <p:sldId id="372" r:id="rId29"/>
    <p:sldId id="388" r:id="rId30"/>
    <p:sldId id="374" r:id="rId31"/>
    <p:sldId id="389" r:id="rId32"/>
    <p:sldId id="373" r:id="rId33"/>
    <p:sldId id="3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60"/>
  </p:normalViewPr>
  <p:slideViewPr>
    <p:cSldViewPr snapToGrid="0">
      <p:cViewPr>
        <p:scale>
          <a:sx n="50" d="100"/>
          <a:sy n="50" d="100"/>
        </p:scale>
        <p:origin x="179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17457" cy="3566160"/>
          </a:xfrm>
        </p:spPr>
        <p:txBody>
          <a:bodyPr>
            <a:normAutofit/>
          </a:bodyPr>
          <a:lstStyle/>
          <a:p>
            <a:r>
              <a:rPr lang="en-US" sz="7000" dirty="0"/>
              <a:t>Dimensional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Unit 1 | Science skills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0.05 km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322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0.05 km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0D9EA-A32D-483E-BB23-9F04990CE6C9}"/>
                  </a:ext>
                </a:extLst>
              </p:cNvPr>
              <p:cNvSpPr txBox="1"/>
              <p:nvPr/>
            </p:nvSpPr>
            <p:spPr>
              <a:xfrm>
                <a:off x="427787" y="3446041"/>
                <a:ext cx="5841792" cy="922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0.05 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den>
                      </m:f>
                      <m:r>
                        <a:rPr lang="en-US" sz="32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0D9EA-A32D-483E-BB23-9F04990CE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87" y="3446041"/>
                <a:ext cx="5841792" cy="922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FDE2FD-3999-4D2A-8C77-B9F40FA1FA1F}"/>
                  </a:ext>
                </a:extLst>
              </p:cNvPr>
              <p:cNvSpPr txBox="1"/>
              <p:nvPr/>
            </p:nvSpPr>
            <p:spPr>
              <a:xfrm>
                <a:off x="6362460" y="3685631"/>
                <a:ext cx="2394822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FDE2FD-3999-4D2A-8C77-B9F40FA1F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460" y="3685631"/>
                <a:ext cx="2394822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E5AB69-010B-4802-AA32-B96838F50031}"/>
                  </a:ext>
                </a:extLst>
              </p:cNvPr>
              <p:cNvSpPr txBox="1"/>
              <p:nvPr/>
            </p:nvSpPr>
            <p:spPr>
              <a:xfrm>
                <a:off x="1584129" y="4886538"/>
                <a:ext cx="4685450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0.05 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km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E5AB69-010B-4802-AA32-B96838F50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129" y="4886538"/>
                <a:ext cx="4685450" cy="1203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D6EEB0-8461-474A-8381-C3A20CE9BF92}"/>
                  </a:ext>
                </a:extLst>
              </p:cNvPr>
              <p:cNvSpPr txBox="1"/>
              <p:nvPr/>
            </p:nvSpPr>
            <p:spPr>
              <a:xfrm>
                <a:off x="6362460" y="5275947"/>
                <a:ext cx="2394822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D6EEB0-8461-474A-8381-C3A20CE9B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460" y="5275947"/>
                <a:ext cx="2394822" cy="566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6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</a:p>
          <a:p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7180" y="1680906"/>
            <a:ext cx="3000778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meter = 3.28 feet</a:t>
            </a:r>
          </a:p>
        </p:txBody>
      </p:sp>
    </p:spTree>
    <p:extLst>
      <p:ext uri="{BB962C8B-B14F-4D97-AF65-F5344CB8AC3E}">
        <p14:creationId xmlns:p14="http://schemas.microsoft.com/office/powerpoint/2010/main" val="3982934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2</a:t>
            </a: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4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endParaRPr lang="en-US" sz="2800" baseline="30000" dirty="0">
              <a:latin typeface="+mj-lt"/>
              <a:sym typeface="Wingdings" panose="05000000000000000000" pitchFamily="2" charset="2"/>
            </a:endParaRPr>
          </a:p>
          <a:p>
            <a:r>
              <a:rPr lang="en-US" sz="2800" dirty="0">
                <a:latin typeface="+mj-lt"/>
                <a:sym typeface="Wingdings" panose="05000000000000000000" pitchFamily="2" charset="2"/>
              </a:rPr>
              <a:t>5 m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  ft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3</a:t>
            </a:r>
          </a:p>
          <a:p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7180" y="1680906"/>
            <a:ext cx="3000778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meter = 3.28 feet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A1DD6B-89D7-4D82-BC0A-3B8911509D38}"/>
                  </a:ext>
                </a:extLst>
              </p:cNvPr>
              <p:cNvSpPr txBox="1"/>
              <p:nvPr/>
            </p:nvSpPr>
            <p:spPr>
              <a:xfrm>
                <a:off x="2498525" y="2802421"/>
                <a:ext cx="3710824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3.28</m:t>
                                  </m:r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ft</m:t>
                                  </m:r>
                                </m:num>
                                <m:den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A1DD6B-89D7-4D82-BC0A-3B891150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25" y="2802421"/>
                <a:ext cx="3710824" cy="1203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6B7935-7A38-423C-85F5-DE1F999C3C83}"/>
                  </a:ext>
                </a:extLst>
              </p:cNvPr>
              <p:cNvSpPr txBox="1"/>
              <p:nvPr/>
            </p:nvSpPr>
            <p:spPr>
              <a:xfrm>
                <a:off x="6374211" y="3145717"/>
                <a:ext cx="1810111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𝐟𝐭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D6B7935-7A38-423C-85F5-DE1F999C3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211" y="3145717"/>
                <a:ext cx="1810111" cy="566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AA49FE-3F98-4388-BA24-C3B0B1419512}"/>
                  </a:ext>
                </a:extLst>
              </p:cNvPr>
              <p:cNvSpPr txBox="1"/>
              <p:nvPr/>
            </p:nvSpPr>
            <p:spPr>
              <a:xfrm>
                <a:off x="2498525" y="4839147"/>
                <a:ext cx="3813415" cy="12473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3.28</m:t>
                                  </m:r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ft</m:t>
                                  </m:r>
                                </m:num>
                                <m:den>
                                  <m: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AA49FE-3F98-4388-BA24-C3B0B1419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25" y="4839147"/>
                <a:ext cx="3813415" cy="1247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5F6AA-6E4E-453B-B29E-A541AAD0FAD6}"/>
                  </a:ext>
                </a:extLst>
              </p:cNvPr>
              <p:cNvSpPr txBox="1"/>
              <p:nvPr/>
            </p:nvSpPr>
            <p:spPr>
              <a:xfrm>
                <a:off x="6374211" y="5182443"/>
                <a:ext cx="2085827" cy="5665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𝟏𝟕𝟔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𝐟𝐭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F5F6AA-6E4E-453B-B29E-A541AAD0F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211" y="5182443"/>
                <a:ext cx="2085827" cy="566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905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Start with the formula and substitute units in for variables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979" y="2285906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+mj-lt"/>
              </a:rPr>
              <a:t>v</a:t>
            </a:r>
            <a:r>
              <a:rPr lang="en-US" sz="4000" dirty="0">
                <a:latin typeface="+mj-lt"/>
              </a:rPr>
              <a:t> = 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d </a:t>
            </a:r>
            <a:r>
              <a:rPr lang="en-US" sz="4000" dirty="0">
                <a:latin typeface="+mj-lt"/>
              </a:rPr>
              <a:t>/ 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660" y="4678217"/>
            <a:ext cx="1345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+mj-lt"/>
              </a:rPr>
              <a:t>d</a:t>
            </a:r>
            <a:r>
              <a:rPr lang="en-US" sz="4000" dirty="0">
                <a:latin typeface="+mj-lt"/>
              </a:rPr>
              <a:t> = </a:t>
            </a:r>
            <a:r>
              <a:rPr lang="en-US" sz="4000" dirty="0">
                <a:solidFill>
                  <a:srgbClr val="C00000"/>
                </a:solidFill>
                <a:latin typeface="+mj-lt"/>
              </a:rPr>
              <a:t>a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40" y="3817089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Is this formula valid?</a:t>
            </a:r>
          </a:p>
        </p:txBody>
      </p:sp>
    </p:spTree>
    <p:extLst>
      <p:ext uri="{BB962C8B-B14F-4D97-AF65-F5344CB8AC3E}">
        <p14:creationId xmlns:p14="http://schemas.microsoft.com/office/powerpoint/2010/main" val="380157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Start with the formula and substitute units in for variables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979" y="2285906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+mj-lt"/>
              </a:rPr>
              <a:t>v</a:t>
            </a:r>
            <a:r>
              <a:rPr lang="en-US" sz="4000" dirty="0">
                <a:latin typeface="+mj-lt"/>
              </a:rPr>
              <a:t> = 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d </a:t>
            </a:r>
            <a:r>
              <a:rPr lang="en-US" sz="4000" dirty="0">
                <a:latin typeface="+mj-lt"/>
              </a:rPr>
              <a:t>/ 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0660" y="4678217"/>
            <a:ext cx="1345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+mj-lt"/>
              </a:rPr>
              <a:t>d</a:t>
            </a:r>
            <a:r>
              <a:rPr lang="en-US" sz="4000" dirty="0">
                <a:latin typeface="+mj-lt"/>
              </a:rPr>
              <a:t> = </a:t>
            </a:r>
            <a:r>
              <a:rPr lang="en-US" sz="4000" dirty="0">
                <a:solidFill>
                  <a:srgbClr val="C00000"/>
                </a:solidFill>
                <a:latin typeface="+mj-lt"/>
              </a:rPr>
              <a:t>a</a:t>
            </a:r>
            <a:r>
              <a:rPr lang="en-US" sz="4000" dirty="0">
                <a:solidFill>
                  <a:srgbClr val="00B050"/>
                </a:solidFill>
                <a:latin typeface="+mj-lt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540" y="3817089"/>
            <a:ext cx="855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Is this formula valid?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8D201A-C951-42CC-AEA1-A34A88FC64BC}"/>
                  </a:ext>
                </a:extLst>
              </p:cNvPr>
              <p:cNvSpPr txBox="1"/>
              <p:nvPr/>
            </p:nvSpPr>
            <p:spPr>
              <a:xfrm>
                <a:off x="4794421" y="2335878"/>
                <a:ext cx="2154308" cy="1155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8D201A-C951-42CC-AEA1-A34A88FC6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421" y="2335878"/>
                <a:ext cx="2154308" cy="1155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EAD30-4ED5-4549-BAE1-DD0BFEF20FC0}"/>
                  </a:ext>
                </a:extLst>
              </p:cNvPr>
              <p:cNvSpPr txBox="1"/>
              <p:nvPr/>
            </p:nvSpPr>
            <p:spPr>
              <a:xfrm>
                <a:off x="2877965" y="4437061"/>
                <a:ext cx="2832827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360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EAD30-4ED5-4549-BAE1-DD0BFEF20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65" y="4437061"/>
                <a:ext cx="2832827" cy="9490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E98B47-B707-4421-A6AC-4BC25E629E6B}"/>
                  </a:ext>
                </a:extLst>
              </p:cNvPr>
              <p:cNvSpPr txBox="1"/>
              <p:nvPr/>
            </p:nvSpPr>
            <p:spPr>
              <a:xfrm>
                <a:off x="6119724" y="5070518"/>
                <a:ext cx="2154308" cy="949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E98B47-B707-4421-A6AC-4BC25E629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724" y="5070518"/>
                <a:ext cx="2154308" cy="949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3BC4D2-ECED-425D-AED7-B92EF61AFB29}"/>
              </a:ext>
            </a:extLst>
          </p:cNvPr>
          <p:cNvCxnSpPr>
            <a:cxnSpLocks/>
          </p:cNvCxnSpPr>
          <p:nvPr/>
        </p:nvCxnSpPr>
        <p:spPr>
          <a:xfrm flipV="1">
            <a:off x="6264876" y="5070518"/>
            <a:ext cx="2009156" cy="94904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D75329-B97A-4899-9A5A-1C83AE1B6B28}"/>
              </a:ext>
            </a:extLst>
          </p:cNvPr>
          <p:cNvCxnSpPr>
            <a:cxnSpLocks/>
          </p:cNvCxnSpPr>
          <p:nvPr/>
        </p:nvCxnSpPr>
        <p:spPr>
          <a:xfrm>
            <a:off x="6264876" y="5069846"/>
            <a:ext cx="2009156" cy="10503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BF9089-824E-4410-B328-FA61706E241B}"/>
              </a:ext>
            </a:extLst>
          </p:cNvPr>
          <p:cNvSpPr txBox="1"/>
          <p:nvPr/>
        </p:nvSpPr>
        <p:spPr>
          <a:xfrm>
            <a:off x="6513838" y="466581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 valid</a:t>
            </a:r>
          </a:p>
        </p:txBody>
      </p:sp>
    </p:spTree>
    <p:extLst>
      <p:ext uri="{BB962C8B-B14F-4D97-AF65-F5344CB8AC3E}">
        <p14:creationId xmlns:p14="http://schemas.microsoft.com/office/powerpoint/2010/main" val="269950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444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+mj-lt"/>
              </a:rPr>
              <a:t>We can use equations with units that we know to find units that we don’t.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58219"/>
              </p:ext>
            </p:extLst>
          </p:nvPr>
        </p:nvGraphicFramePr>
        <p:xfrm>
          <a:off x="4426226" y="2266121"/>
          <a:ext cx="4320210" cy="368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Momentum</a:t>
                      </a:r>
                    </a:p>
                    <a:p>
                      <a:pPr algn="ctr"/>
                      <a:r>
                        <a:rPr lang="en-US" b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</a:t>
                      </a:r>
                    </a:p>
                    <a:p>
                      <a:pPr algn="ctr"/>
                      <a:r>
                        <a:rPr lang="en-US" b="1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Meters per</a:t>
                      </a:r>
                      <a:r>
                        <a:rPr lang="en-US" baseline="0" dirty="0"/>
                        <a:t> second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[ms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27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4449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+mj-lt"/>
              </a:rPr>
              <a:t>We can use equations with units that we know to find units that we don’t.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56" y="2694407"/>
                <a:ext cx="244355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0886"/>
              </p:ext>
            </p:extLst>
          </p:nvPr>
        </p:nvGraphicFramePr>
        <p:xfrm>
          <a:off x="4426226" y="2266121"/>
          <a:ext cx="4320210" cy="368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Momentum</a:t>
                      </a:r>
                    </a:p>
                    <a:p>
                      <a:pPr algn="ctr"/>
                      <a:r>
                        <a:rPr lang="en-US" b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kg m s</a:t>
                      </a:r>
                      <a:r>
                        <a:rPr lang="en-US" sz="36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36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9210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</a:t>
                      </a:r>
                    </a:p>
                    <a:p>
                      <a:pPr algn="ctr"/>
                      <a:r>
                        <a:rPr lang="en-US" b="1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Meters per</a:t>
                      </a:r>
                      <a:r>
                        <a:rPr lang="en-US" baseline="0" dirty="0"/>
                        <a:t> second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[ms</a:t>
                      </a:r>
                      <a:r>
                        <a:rPr lang="en-US" baseline="30000" dirty="0"/>
                        <a:t>-1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621092-103E-47A6-AE27-B3F83EBCEBBE}"/>
                  </a:ext>
                </a:extLst>
              </p:cNvPr>
              <p:cNvSpPr/>
              <p:nvPr/>
            </p:nvSpPr>
            <p:spPr>
              <a:xfrm>
                <a:off x="943493" y="3675637"/>
                <a:ext cx="2594043" cy="1146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40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2621092-103E-47A6-AE27-B3F83EBCE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93" y="3675637"/>
                <a:ext cx="2594043" cy="1146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51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Constants have units too! That’s what makes our equation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26226" y="2255129"/>
          <a:ext cx="4320210" cy="378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Force</a:t>
                      </a:r>
                    </a:p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Newton</a:t>
                      </a:r>
                    </a:p>
                    <a:p>
                      <a:pPr algn="ctr"/>
                      <a:r>
                        <a:rPr lang="en-US" dirty="0"/>
                        <a:t>[N]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  <a:r>
                        <a:rPr lang="en-US" b="1" baseline="-25000" dirty="0"/>
                        <a:t>1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baseline="0" dirty="0"/>
                        <a:t>m</a:t>
                      </a:r>
                      <a:r>
                        <a:rPr lang="en-US" b="1" baseline="-25000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</a:t>
                      </a:r>
                    </a:p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</a:t>
                      </a:r>
                    </a:p>
                    <a:p>
                      <a:pPr algn="ctr"/>
                      <a:r>
                        <a:rPr lang="en-US" dirty="0"/>
                        <a:t>[m]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  <a:tr h="9878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Universal </a:t>
                      </a:r>
                    </a:p>
                    <a:p>
                      <a:pPr algn="ctr"/>
                      <a:r>
                        <a:rPr lang="en-US" dirty="0"/>
                        <a:t>Gravitation Constant</a:t>
                      </a:r>
                    </a:p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760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20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533" y="1531726"/>
            <a:ext cx="85509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Constants have units too! That’s what makes our equation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65" y="2517913"/>
                <a:ext cx="2870722" cy="1054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32185"/>
              </p:ext>
            </p:extLst>
          </p:nvPr>
        </p:nvGraphicFramePr>
        <p:xfrm>
          <a:off x="4426226" y="2255129"/>
          <a:ext cx="4320210" cy="378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05">
                  <a:extLst>
                    <a:ext uri="{9D8B030D-6E8A-4147-A177-3AD203B41FA5}">
                      <a16:colId xmlns:a16="http://schemas.microsoft.com/office/drawing/2014/main" val="2942296199"/>
                    </a:ext>
                  </a:extLst>
                </a:gridCol>
                <a:gridCol w="2160105">
                  <a:extLst>
                    <a:ext uri="{9D8B030D-6E8A-4147-A177-3AD203B41FA5}">
                      <a16:colId xmlns:a16="http://schemas.microsoft.com/office/drawing/2014/main" val="4122970025"/>
                    </a:ext>
                  </a:extLst>
                </a:gridCol>
              </a:tblGrid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6888748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Force</a:t>
                      </a:r>
                    </a:p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Newton</a:t>
                      </a:r>
                    </a:p>
                    <a:p>
                      <a:pPr algn="ctr"/>
                      <a:r>
                        <a:rPr lang="en-US" dirty="0"/>
                        <a:t>[N]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799052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  <a:p>
                      <a:pPr algn="ctr"/>
                      <a:r>
                        <a:rPr lang="en-US" b="1" dirty="0"/>
                        <a:t>m</a:t>
                      </a:r>
                      <a:r>
                        <a:rPr lang="en-US" b="1" baseline="-25000" dirty="0"/>
                        <a:t>1</a:t>
                      </a:r>
                      <a:r>
                        <a:rPr lang="en-US" baseline="0" dirty="0"/>
                        <a:t> and </a:t>
                      </a:r>
                      <a:r>
                        <a:rPr lang="en-US" b="1" baseline="0" dirty="0"/>
                        <a:t>m</a:t>
                      </a:r>
                      <a:r>
                        <a:rPr lang="en-US" b="1" baseline="-25000" dirty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Kilogram</a:t>
                      </a:r>
                    </a:p>
                    <a:p>
                      <a:pPr algn="ctr"/>
                      <a:r>
                        <a:rPr lang="en-US" dirty="0"/>
                        <a:t>[kg]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4150680"/>
                  </a:ext>
                </a:extLst>
              </a:tr>
              <a:tr h="7000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</a:t>
                      </a:r>
                    </a:p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Meter</a:t>
                      </a:r>
                    </a:p>
                    <a:p>
                      <a:pPr algn="ctr"/>
                      <a:r>
                        <a:rPr lang="en-US" dirty="0"/>
                        <a:t>[m]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089418"/>
                  </a:ext>
                </a:extLst>
              </a:tr>
              <a:tr h="9878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Universal </a:t>
                      </a:r>
                    </a:p>
                    <a:p>
                      <a:pPr algn="ctr"/>
                      <a:r>
                        <a:rPr lang="en-US" dirty="0"/>
                        <a:t>Gravitation Constant</a:t>
                      </a:r>
                    </a:p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 m</a:t>
                      </a:r>
                      <a:r>
                        <a:rPr lang="en-US" sz="28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2800" baseline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kg</a:t>
                      </a:r>
                      <a:r>
                        <a:rPr lang="en-US" sz="280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28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7600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7A6AD1-0F3B-40A1-9C48-9CECCCE413A7}"/>
                  </a:ext>
                </a:extLst>
              </p:cNvPr>
              <p:cNvSpPr txBox="1"/>
              <p:nvPr/>
            </p:nvSpPr>
            <p:spPr>
              <a:xfrm>
                <a:off x="397564" y="4065920"/>
                <a:ext cx="3538854" cy="94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7A6AD1-0F3B-40A1-9C48-9CECCCE41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4" y="4065920"/>
                <a:ext cx="3538854" cy="940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7BBD0F-8728-4C4B-A169-31177BD40921}"/>
                  </a:ext>
                </a:extLst>
              </p:cNvPr>
              <p:cNvSpPr txBox="1"/>
              <p:nvPr/>
            </p:nvSpPr>
            <p:spPr>
              <a:xfrm>
                <a:off x="2520162" y="5252132"/>
                <a:ext cx="1661160" cy="940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 panose="02040503050406030204" pitchFamily="18" charset="0"/>
                                    </a:rPr>
                                    <m:t>kg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7BBD0F-8728-4C4B-A169-31177BD40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162" y="5252132"/>
                <a:ext cx="1661160" cy="9401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5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329341"/>
            <a:ext cx="5252482" cy="3992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3050" y="1329341"/>
            <a:ext cx="312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0.004 km to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3050" y="2619003"/>
            <a:ext cx="2775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130 cm to 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3050" y="3908665"/>
            <a:ext cx="2553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764 ns to s</a:t>
            </a:r>
          </a:p>
        </p:txBody>
      </p:sp>
    </p:spTree>
    <p:extLst>
      <p:ext uri="{BB962C8B-B14F-4D97-AF65-F5344CB8AC3E}">
        <p14:creationId xmlns:p14="http://schemas.microsoft.com/office/powerpoint/2010/main" val="423333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42046" y="1531726"/>
            <a:ext cx="8470925" cy="25561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698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42046" y="1531726"/>
            <a:ext cx="8470925" cy="25561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672C2-E694-47F1-AE39-F20E451BA249}"/>
              </a:ext>
            </a:extLst>
          </p:cNvPr>
          <p:cNvSpPr/>
          <p:nvPr/>
        </p:nvSpPr>
        <p:spPr>
          <a:xfrm>
            <a:off x="761987" y="2211258"/>
            <a:ext cx="1128598" cy="371304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E430B4-B948-4F5F-BD77-84FE3FC660AE}"/>
                  </a:ext>
                </a:extLst>
              </p:cNvPr>
              <p:cNvSpPr txBox="1"/>
              <p:nvPr/>
            </p:nvSpPr>
            <p:spPr>
              <a:xfrm>
                <a:off x="2821098" y="2305563"/>
                <a:ext cx="37452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  <m: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8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800" b="0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E430B4-B948-4F5F-BD77-84FE3FC66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98" y="2305563"/>
                <a:ext cx="374525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3BBBB-73A4-4FED-8C85-309A2824E9D5}"/>
                  </a:ext>
                </a:extLst>
              </p:cNvPr>
              <p:cNvSpPr txBox="1"/>
              <p:nvPr/>
            </p:nvSpPr>
            <p:spPr>
              <a:xfrm>
                <a:off x="2821098" y="2844300"/>
                <a:ext cx="19401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8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A3BBBB-73A4-4FED-8C85-309A2824E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98" y="2844300"/>
                <a:ext cx="194014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D4F076-3F0B-48E7-B664-F27C4FB3B638}"/>
                  </a:ext>
                </a:extLst>
              </p:cNvPr>
              <p:cNvSpPr txBox="1"/>
              <p:nvPr/>
            </p:nvSpPr>
            <p:spPr>
              <a:xfrm>
                <a:off x="2821098" y="3732584"/>
                <a:ext cx="5690853" cy="9263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kg</m:t>
                              </m:r>
                              <m:r>
                                <a:rPr lang="en-US" sz="28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28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280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  <m:r>
                                    <a:rPr lang="en-US" sz="280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2800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</m:e>
                                    <m:sup>
                                      <m:r>
                                        <a:rPr lang="en-US" sz="280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D4F076-3F0B-48E7-B664-F27C4FB3B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098" y="3732584"/>
                <a:ext cx="5690853" cy="9263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4C9FF2-A970-49B3-8BD3-916B899CEBFA}"/>
              </a:ext>
            </a:extLst>
          </p:cNvPr>
          <p:cNvCxnSpPr>
            <a:cxnSpLocks/>
          </p:cNvCxnSpPr>
          <p:nvPr/>
        </p:nvCxnSpPr>
        <p:spPr>
          <a:xfrm flipV="1">
            <a:off x="7540196" y="3860799"/>
            <a:ext cx="365554" cy="22710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831D3-A134-441A-A19B-E3D7D2B6F61F}"/>
              </a:ext>
            </a:extLst>
          </p:cNvPr>
          <p:cNvCxnSpPr>
            <a:cxnSpLocks/>
          </p:cNvCxnSpPr>
          <p:nvPr/>
        </p:nvCxnSpPr>
        <p:spPr>
          <a:xfrm flipV="1">
            <a:off x="7357419" y="4318866"/>
            <a:ext cx="182777" cy="16810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138F69B-97DD-4AE7-9CED-40A086E481EC}"/>
              </a:ext>
            </a:extLst>
          </p:cNvPr>
          <p:cNvCxnSpPr>
            <a:cxnSpLocks/>
          </p:cNvCxnSpPr>
          <p:nvPr/>
        </p:nvCxnSpPr>
        <p:spPr>
          <a:xfrm flipV="1">
            <a:off x="7606184" y="4318866"/>
            <a:ext cx="515466" cy="3013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85737B-261F-48B3-916A-3B682302301F}"/>
              </a:ext>
            </a:extLst>
          </p:cNvPr>
          <p:cNvCxnSpPr>
            <a:cxnSpLocks/>
          </p:cNvCxnSpPr>
          <p:nvPr/>
        </p:nvCxnSpPr>
        <p:spPr>
          <a:xfrm flipV="1">
            <a:off x="7925718" y="3788792"/>
            <a:ext cx="515466" cy="30137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A7158A-C6AD-4FA4-B84E-99264CA40D18}"/>
                  </a:ext>
                </a:extLst>
              </p:cNvPr>
              <p:cNvSpPr/>
              <p:nvPr/>
            </p:nvSpPr>
            <p:spPr>
              <a:xfrm>
                <a:off x="6240938" y="5104490"/>
                <a:ext cx="1365246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A7158A-C6AD-4FA4-B84E-99264CA40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938" y="5104490"/>
                <a:ext cx="1365246" cy="9077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AF8E389-E6E9-4316-9021-4793D36AC497}"/>
                  </a:ext>
                </a:extLst>
              </p:cNvPr>
              <p:cNvSpPr/>
              <p:nvPr/>
            </p:nvSpPr>
            <p:spPr>
              <a:xfrm>
                <a:off x="7540196" y="5319117"/>
                <a:ext cx="1445075" cy="532966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𝐤𝐠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AF8E389-E6E9-4316-9021-4793D36AC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196" y="5319117"/>
                <a:ext cx="1445075" cy="53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975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858621-9C40-4F7C-8A70-121623D5C675}"/>
              </a:ext>
            </a:extLst>
          </p:cNvPr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big</a:t>
            </a:r>
            <a:r>
              <a:rPr lang="en-US" sz="3600" dirty="0"/>
              <a:t> numbers</a:t>
            </a:r>
          </a:p>
          <a:p>
            <a:endParaRPr lang="en-US" sz="3600" dirty="0"/>
          </a:p>
          <a:p>
            <a:r>
              <a:rPr lang="en-US" sz="3600" dirty="0"/>
              <a:t>89,000,000 =</a:t>
            </a:r>
          </a:p>
          <a:p>
            <a:endParaRPr lang="en-US" sz="3600" dirty="0"/>
          </a:p>
          <a:p>
            <a:r>
              <a:rPr lang="en-US" sz="3600" dirty="0"/>
              <a:t>750,000,000,000 =</a:t>
            </a:r>
          </a:p>
          <a:p>
            <a:endParaRPr lang="en-US" sz="3600" dirty="0"/>
          </a:p>
          <a:p>
            <a:r>
              <a:rPr lang="en-US" sz="3600" dirty="0"/>
              <a:t>8,759,000,000 =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91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big</a:t>
            </a:r>
            <a:r>
              <a:rPr lang="en-US" sz="3600" dirty="0"/>
              <a:t> numbers</a:t>
            </a:r>
          </a:p>
          <a:p>
            <a:endParaRPr lang="en-US" sz="3600" dirty="0"/>
          </a:p>
          <a:p>
            <a:r>
              <a:rPr lang="en-US" sz="3600" dirty="0"/>
              <a:t>89,000,000 =</a:t>
            </a:r>
          </a:p>
          <a:p>
            <a:endParaRPr lang="en-US" sz="3600" dirty="0"/>
          </a:p>
          <a:p>
            <a:r>
              <a:rPr lang="en-US" sz="3600" dirty="0"/>
              <a:t>750,000,000,000 =</a:t>
            </a:r>
          </a:p>
          <a:p>
            <a:endParaRPr lang="en-US" sz="3600" dirty="0"/>
          </a:p>
          <a:p>
            <a:r>
              <a:rPr lang="en-US" sz="3600" dirty="0"/>
              <a:t>8,759,000,000 = </a:t>
            </a:r>
          </a:p>
          <a:p>
            <a:endParaRPr lang="en-US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596968-80D1-48A2-89A0-DD5B3D95D597}"/>
              </a:ext>
            </a:extLst>
          </p:cNvPr>
          <p:cNvSpPr txBox="1"/>
          <p:nvPr/>
        </p:nvSpPr>
        <p:spPr>
          <a:xfrm>
            <a:off x="3865897" y="2542424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8.9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BE6E17-1D56-4AEE-9743-6FB1F9172DEC}"/>
              </a:ext>
            </a:extLst>
          </p:cNvPr>
          <p:cNvSpPr txBox="1"/>
          <p:nvPr/>
        </p:nvSpPr>
        <p:spPr>
          <a:xfrm>
            <a:off x="7451768" y="2542424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8.9E7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649EEF-BC25-4948-892B-0E3980460303}"/>
              </a:ext>
            </a:extLst>
          </p:cNvPr>
          <p:cNvSpPr txBox="1"/>
          <p:nvPr/>
        </p:nvSpPr>
        <p:spPr>
          <a:xfrm>
            <a:off x="6397572" y="265014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4B1375-3AFB-472F-97A1-9E2784C6B814}"/>
              </a:ext>
            </a:extLst>
          </p:cNvPr>
          <p:cNvSpPr txBox="1"/>
          <p:nvPr/>
        </p:nvSpPr>
        <p:spPr>
          <a:xfrm>
            <a:off x="3865897" y="4788303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8.759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DD086F-FE97-4767-94E4-62E248497377}"/>
              </a:ext>
            </a:extLst>
          </p:cNvPr>
          <p:cNvSpPr txBox="1"/>
          <p:nvPr/>
        </p:nvSpPr>
        <p:spPr>
          <a:xfrm>
            <a:off x="7074572" y="4820214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8.759E9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8A6BE8-41A5-4E59-A682-53C509A81C28}"/>
              </a:ext>
            </a:extLst>
          </p:cNvPr>
          <p:cNvSpPr txBox="1"/>
          <p:nvPr/>
        </p:nvSpPr>
        <p:spPr>
          <a:xfrm>
            <a:off x="6397572" y="489602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C18049-8A23-4586-A452-1A487A03A415}"/>
              </a:ext>
            </a:extLst>
          </p:cNvPr>
          <p:cNvSpPr txBox="1"/>
          <p:nvPr/>
        </p:nvSpPr>
        <p:spPr>
          <a:xfrm>
            <a:off x="4087112" y="3669291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BF85B1-8757-40C7-B7D2-4485A4E6237A}"/>
              </a:ext>
            </a:extLst>
          </p:cNvPr>
          <p:cNvSpPr txBox="1"/>
          <p:nvPr/>
        </p:nvSpPr>
        <p:spPr>
          <a:xfrm>
            <a:off x="7306970" y="3669291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7.5E11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F60571-43F4-4F87-B45E-0C1FF93EB080}"/>
              </a:ext>
            </a:extLst>
          </p:cNvPr>
          <p:cNvSpPr txBox="1"/>
          <p:nvPr/>
        </p:nvSpPr>
        <p:spPr>
          <a:xfrm>
            <a:off x="6618787" y="3777012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57049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small </a:t>
            </a:r>
            <a:r>
              <a:rPr lang="en-US" sz="3600" dirty="0"/>
              <a:t>numbers</a:t>
            </a:r>
          </a:p>
          <a:p>
            <a:endParaRPr lang="en-US" sz="3600" dirty="0"/>
          </a:p>
          <a:p>
            <a:r>
              <a:rPr lang="en-US" sz="3600" dirty="0"/>
              <a:t>0.00125 =</a:t>
            </a:r>
          </a:p>
          <a:p>
            <a:endParaRPr lang="en-US" sz="3600" dirty="0"/>
          </a:p>
          <a:p>
            <a:r>
              <a:rPr lang="en-US" sz="3600" dirty="0"/>
              <a:t>0.0000008255 =</a:t>
            </a:r>
          </a:p>
          <a:p>
            <a:endParaRPr lang="en-US" sz="3600" dirty="0"/>
          </a:p>
          <a:p>
            <a:r>
              <a:rPr lang="en-US" sz="3600" dirty="0"/>
              <a:t>0.00000082550 =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5421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Normalized Scientific Notation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0879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Helpful for very </a:t>
            </a:r>
            <a:r>
              <a:rPr lang="en-US" sz="3600" b="1" dirty="0"/>
              <a:t>small </a:t>
            </a:r>
            <a:r>
              <a:rPr lang="en-US" sz="3600" dirty="0"/>
              <a:t>numbers</a:t>
            </a:r>
          </a:p>
          <a:p>
            <a:endParaRPr lang="en-US" sz="3600" dirty="0"/>
          </a:p>
          <a:p>
            <a:r>
              <a:rPr lang="en-US" sz="3600" dirty="0"/>
              <a:t>0.00125 =</a:t>
            </a:r>
          </a:p>
          <a:p>
            <a:endParaRPr lang="en-US" sz="3600" dirty="0"/>
          </a:p>
          <a:p>
            <a:r>
              <a:rPr lang="en-US" sz="3600" dirty="0"/>
              <a:t>0.0000008255 =</a:t>
            </a:r>
          </a:p>
          <a:p>
            <a:endParaRPr lang="en-US" sz="3600" dirty="0"/>
          </a:p>
          <a:p>
            <a:r>
              <a:rPr lang="en-US" sz="3600" dirty="0"/>
              <a:t>0.00000082550 = </a:t>
            </a:r>
          </a:p>
          <a:p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1F9417-C112-4374-A2C0-24BD00EDC04A}"/>
              </a:ext>
            </a:extLst>
          </p:cNvPr>
          <p:cNvSpPr txBox="1"/>
          <p:nvPr/>
        </p:nvSpPr>
        <p:spPr>
          <a:xfrm>
            <a:off x="3865897" y="2542424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-3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F1493-BBE1-47D8-B935-E5EA5CC89B6A}"/>
              </a:ext>
            </a:extLst>
          </p:cNvPr>
          <p:cNvSpPr txBox="1"/>
          <p:nvPr/>
        </p:nvSpPr>
        <p:spPr>
          <a:xfrm>
            <a:off x="6927586" y="2542425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1.25E-3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438BA-9353-4295-8737-97BFC9E7DAD0}"/>
              </a:ext>
            </a:extLst>
          </p:cNvPr>
          <p:cNvSpPr txBox="1"/>
          <p:nvPr/>
        </p:nvSpPr>
        <p:spPr>
          <a:xfrm>
            <a:off x="6397572" y="265014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37C2E9-26D5-4ADB-8210-E7EA6F0A0D8C}"/>
              </a:ext>
            </a:extLst>
          </p:cNvPr>
          <p:cNvSpPr txBox="1"/>
          <p:nvPr/>
        </p:nvSpPr>
        <p:spPr>
          <a:xfrm>
            <a:off x="3865897" y="4788303"/>
            <a:ext cx="2584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8.2550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A6DAA9-1705-4A65-9F97-FF8C0E7B5973}"/>
              </a:ext>
            </a:extLst>
          </p:cNvPr>
          <p:cNvSpPr txBox="1"/>
          <p:nvPr/>
        </p:nvSpPr>
        <p:spPr>
          <a:xfrm>
            <a:off x="6927586" y="4788303"/>
            <a:ext cx="1973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8.2550E-7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AB115-98CA-4E0B-AD64-CBEBC70BA905}"/>
              </a:ext>
            </a:extLst>
          </p:cNvPr>
          <p:cNvSpPr txBox="1"/>
          <p:nvPr/>
        </p:nvSpPr>
        <p:spPr>
          <a:xfrm>
            <a:off x="6397572" y="489602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9ED5FD-659B-41B3-8601-C2EDD194BE87}"/>
              </a:ext>
            </a:extLst>
          </p:cNvPr>
          <p:cNvSpPr txBox="1"/>
          <p:nvPr/>
        </p:nvSpPr>
        <p:spPr>
          <a:xfrm>
            <a:off x="3865897" y="3730800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 × 10</a:t>
            </a:r>
            <a:r>
              <a:rPr lang="en-US" sz="3200" baseline="30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-7</a:t>
            </a:r>
            <a:endParaRPr lang="en-US" sz="3200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BBE549-69AB-41C3-BC30-8ACF15913FA3}"/>
              </a:ext>
            </a:extLst>
          </p:cNvPr>
          <p:cNvSpPr txBox="1"/>
          <p:nvPr/>
        </p:nvSpPr>
        <p:spPr>
          <a:xfrm>
            <a:off x="6927586" y="3730800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A365D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8.255E-7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610771-B8D2-49BC-B3A1-1C9BEFD94866}"/>
              </a:ext>
            </a:extLst>
          </p:cNvPr>
          <p:cNvSpPr txBox="1"/>
          <p:nvPr/>
        </p:nvSpPr>
        <p:spPr>
          <a:xfrm>
            <a:off x="6397572" y="383852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789679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53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If I have $144 in my pocket and you have $24 in your pocket, how many times larger is my wealth?</a:t>
            </a:r>
          </a:p>
        </p:txBody>
      </p:sp>
    </p:spTree>
    <p:extLst>
      <p:ext uri="{BB962C8B-B14F-4D97-AF65-F5344CB8AC3E}">
        <p14:creationId xmlns:p14="http://schemas.microsoft.com/office/powerpoint/2010/main" val="1286455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536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If I have $144 in my pocket and you have $24 in your pocket, how many times larger is my wealth?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79092C-640D-46AC-A1E4-F861CAA96476}"/>
                  </a:ext>
                </a:extLst>
              </p:cNvPr>
              <p:cNvSpPr txBox="1"/>
              <p:nvPr/>
            </p:nvSpPr>
            <p:spPr>
              <a:xfrm>
                <a:off x="1267306" y="3318164"/>
                <a:ext cx="6721905" cy="1555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144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𝑡𝑖𝑚𝑒𝑠</m:t>
                      </m:r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𝑙𝑎𝑟𝑔𝑒𝑟</m:t>
                      </m:r>
                    </m:oMath>
                  </m:oMathPara>
                </a14:m>
                <a:endParaRPr lang="en-US" sz="5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79092C-640D-46AC-A1E4-F861CAA96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306" y="3318164"/>
                <a:ext cx="6721905" cy="15558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321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5361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How do we compare numbers in scientific notation?</a:t>
            </a:r>
          </a:p>
          <a:p>
            <a:endParaRPr lang="en-US" sz="3600" dirty="0">
              <a:latin typeface="+mj-lt"/>
            </a:endParaRPr>
          </a:p>
          <a:p>
            <a:pPr algn="ctr"/>
            <a:r>
              <a:rPr lang="en-US" sz="3600" dirty="0">
                <a:latin typeface="+mj-lt"/>
              </a:rPr>
              <a:t>8.9 × 10</a:t>
            </a:r>
            <a:r>
              <a:rPr lang="en-US" sz="3600" baseline="30000" dirty="0">
                <a:latin typeface="+mj-lt"/>
              </a:rPr>
              <a:t>7</a:t>
            </a:r>
            <a:r>
              <a:rPr lang="en-US" sz="3600" dirty="0">
                <a:latin typeface="+mj-lt"/>
              </a:rPr>
              <a:t>   and    7.3 × 10</a:t>
            </a:r>
            <a:r>
              <a:rPr lang="en-US" sz="3600" baseline="30000" dirty="0">
                <a:latin typeface="+mj-lt"/>
              </a:rPr>
              <a:t>15</a:t>
            </a:r>
            <a:r>
              <a:rPr lang="en-US" sz="36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810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168" y="1446822"/>
            <a:ext cx="85361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How do we compare numbers in scientific notation?</a:t>
            </a:r>
          </a:p>
          <a:p>
            <a:endParaRPr lang="en-US" sz="3600" dirty="0">
              <a:latin typeface="+mj-lt"/>
            </a:endParaRPr>
          </a:p>
          <a:p>
            <a:pPr algn="ctr"/>
            <a:r>
              <a:rPr lang="en-US" sz="3600" dirty="0">
                <a:latin typeface="+mj-lt"/>
              </a:rPr>
              <a:t>8.9 × 10</a:t>
            </a:r>
            <a:r>
              <a:rPr lang="en-US" sz="3600" baseline="30000" dirty="0">
                <a:latin typeface="+mj-lt"/>
              </a:rPr>
              <a:t>7</a:t>
            </a:r>
            <a:r>
              <a:rPr lang="en-US" sz="3600" dirty="0">
                <a:latin typeface="+mj-lt"/>
              </a:rPr>
              <a:t>   and    7.3 × 10</a:t>
            </a:r>
            <a:r>
              <a:rPr lang="en-US" sz="3600" baseline="30000" dirty="0">
                <a:latin typeface="+mj-lt"/>
              </a:rPr>
              <a:t>15</a:t>
            </a:r>
            <a:r>
              <a:rPr lang="en-US" sz="3600" dirty="0">
                <a:latin typeface="+mj-lt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B7D236-B91D-4A5B-AB38-10080EBE881A}"/>
                  </a:ext>
                </a:extLst>
              </p:cNvPr>
              <p:cNvSpPr txBox="1"/>
              <p:nvPr/>
            </p:nvSpPr>
            <p:spPr>
              <a:xfrm>
                <a:off x="616142" y="3429000"/>
                <a:ext cx="5419112" cy="1679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7.3</m:t>
                          </m:r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</m:num>
                        <m:den>
                          <m:r>
                            <a:rPr lang="en-US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8.9</m:t>
                          </m:r>
                          <m:r>
                            <a:rPr lang="en-US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5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5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B7D236-B91D-4A5B-AB38-10080EBE8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42" y="3429000"/>
                <a:ext cx="5419112" cy="16793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5FC51A-FA32-4022-A69E-E8E5DB97AFE9}"/>
              </a:ext>
            </a:extLst>
          </p:cNvPr>
          <p:cNvSpPr/>
          <p:nvPr/>
        </p:nvSpPr>
        <p:spPr>
          <a:xfrm>
            <a:off x="2466110" y="3387435"/>
            <a:ext cx="1482436" cy="187729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44CDE6-D844-4719-9A0A-46BF7F174ABC}"/>
                  </a:ext>
                </a:extLst>
              </p:cNvPr>
              <p:cNvSpPr txBox="1"/>
              <p:nvPr/>
            </p:nvSpPr>
            <p:spPr>
              <a:xfrm>
                <a:off x="4046904" y="5264726"/>
                <a:ext cx="22971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5−7=8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44CDE6-D844-4719-9A0A-46BF7F174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904" y="5264726"/>
                <a:ext cx="229710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AC00AD-0AE9-419C-B9A6-BC55B129EBB8}"/>
              </a:ext>
            </a:extLst>
          </p:cNvPr>
          <p:cNvCxnSpPr>
            <a:cxnSpLocks/>
          </p:cNvCxnSpPr>
          <p:nvPr/>
        </p:nvCxnSpPr>
        <p:spPr>
          <a:xfrm flipH="1" flipV="1">
            <a:off x="5777346" y="4479936"/>
            <a:ext cx="257908" cy="7847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64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329341"/>
            <a:ext cx="5252482" cy="3992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3050" y="1329341"/>
            <a:ext cx="312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0.004 km to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3050" y="2619003"/>
            <a:ext cx="2775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130 cm to 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3050" y="3908665"/>
            <a:ext cx="2553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Convert 764 ns to 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15CA9-6417-485C-BC4D-E856EC8274FA}"/>
              </a:ext>
            </a:extLst>
          </p:cNvPr>
          <p:cNvSpPr txBox="1"/>
          <p:nvPr/>
        </p:nvSpPr>
        <p:spPr>
          <a:xfrm>
            <a:off x="5683998" y="1947097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0.004 × 10</a:t>
            </a:r>
            <a:r>
              <a:rPr lang="en-US" sz="24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9F98EC-C078-4EE4-8C81-86225AFC3372}"/>
              </a:ext>
            </a:extLst>
          </p:cNvPr>
          <p:cNvSpPr txBox="1"/>
          <p:nvPr/>
        </p:nvSpPr>
        <p:spPr>
          <a:xfrm>
            <a:off x="6370406" y="4928955"/>
            <a:ext cx="22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0.000000764 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D3D57-5FD8-43DD-95DB-A129FED089AD}"/>
              </a:ext>
            </a:extLst>
          </p:cNvPr>
          <p:cNvSpPr txBox="1"/>
          <p:nvPr/>
        </p:nvSpPr>
        <p:spPr>
          <a:xfrm>
            <a:off x="5712852" y="4434905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764 × 10</a:t>
            </a:r>
            <a:r>
              <a:rPr lang="en-US" sz="24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-9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36B5EC-14B9-430E-BFC4-BA4588383B4C}"/>
              </a:ext>
            </a:extLst>
          </p:cNvPr>
          <p:cNvSpPr txBox="1"/>
          <p:nvPr/>
        </p:nvSpPr>
        <p:spPr>
          <a:xfrm>
            <a:off x="5683998" y="3252588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130 × 10</a:t>
            </a:r>
            <a:r>
              <a:rPr lang="en-US" sz="24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1.3 m</a:t>
            </a:r>
          </a:p>
        </p:txBody>
      </p:sp>
    </p:spTree>
    <p:extLst>
      <p:ext uri="{BB962C8B-B14F-4D97-AF65-F5344CB8AC3E}">
        <p14:creationId xmlns:p14="http://schemas.microsoft.com/office/powerpoint/2010/main" val="2502158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3825" y="1368425"/>
            <a:ext cx="6019800" cy="48641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Mass of universe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50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Diameter of universe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25</a:t>
            </a:r>
            <a:r>
              <a:rPr lang="en-US" altLang="en-US" dirty="0">
                <a:latin typeface="+mj-lt"/>
              </a:rPr>
              <a:t> 	m 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Diameter of galaxy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21</a:t>
            </a:r>
            <a:r>
              <a:rPr lang="en-US" altLang="en-US" dirty="0">
                <a:latin typeface="+mj-lt"/>
              </a:rPr>
              <a:t> 	m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Age of universe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18</a:t>
            </a:r>
            <a:r>
              <a:rPr lang="en-US" altLang="en-US" dirty="0">
                <a:latin typeface="+mj-lt"/>
              </a:rPr>
              <a:t> 	s	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Speed of light 	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8</a:t>
            </a:r>
            <a:r>
              <a:rPr lang="en-US" altLang="en-US" dirty="0">
                <a:latin typeface="+mj-lt"/>
              </a:rPr>
              <a:t> 	m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s</a:t>
            </a:r>
            <a:r>
              <a:rPr lang="en-US" altLang="en-US" baseline="30000" dirty="0">
                <a:latin typeface="+mj-lt"/>
              </a:rPr>
              <a:t>-1</a:t>
            </a:r>
            <a:r>
              <a:rPr lang="en-US" altLang="en-US" dirty="0">
                <a:latin typeface="+mj-lt"/>
              </a:rPr>
              <a:t>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atom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-10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nucleus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-15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quark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-18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proton 	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-27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quark 	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-30</a:t>
            </a:r>
            <a:r>
              <a:rPr lang="en-US" altLang="en-US" dirty="0">
                <a:latin typeface="+mj-lt"/>
              </a:rPr>
              <a:t> 	kg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electron 	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-31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Planck length 	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-35</a:t>
            </a:r>
            <a:r>
              <a:rPr lang="en-US" altLang="en-US" dirty="0">
                <a:latin typeface="+mj-lt"/>
              </a:rPr>
              <a:t> 	m</a:t>
            </a:r>
          </a:p>
        </p:txBody>
      </p:sp>
    </p:spTree>
    <p:extLst>
      <p:ext uri="{BB962C8B-B14F-4D97-AF65-F5344CB8AC3E}">
        <p14:creationId xmlns:p14="http://schemas.microsoft.com/office/powerpoint/2010/main" val="553131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Orders of Magnitude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3825" y="1368425"/>
            <a:ext cx="6019800" cy="48641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Mass of universe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50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Diameter of universe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25</a:t>
            </a:r>
            <a:r>
              <a:rPr lang="en-US" altLang="en-US" dirty="0">
                <a:latin typeface="+mj-lt"/>
              </a:rPr>
              <a:t> 	m 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dirty="0">
                <a:latin typeface="+mj-lt"/>
              </a:rPr>
              <a:t>	Diameter of galaxy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21</a:t>
            </a:r>
            <a:r>
              <a:rPr lang="en-US" altLang="en-US" dirty="0">
                <a:latin typeface="+mj-lt"/>
              </a:rPr>
              <a:t> 	m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Age of universe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18</a:t>
            </a:r>
            <a:r>
              <a:rPr lang="en-US" altLang="en-US" dirty="0">
                <a:latin typeface="+mj-lt"/>
              </a:rPr>
              <a:t> 	s	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Speed of light 	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8</a:t>
            </a:r>
            <a:r>
              <a:rPr lang="en-US" altLang="en-US" dirty="0">
                <a:latin typeface="+mj-lt"/>
              </a:rPr>
              <a:t> 	m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s</a:t>
            </a:r>
            <a:r>
              <a:rPr lang="en-US" altLang="en-US" baseline="30000" dirty="0">
                <a:latin typeface="+mj-lt"/>
              </a:rPr>
              <a:t>-1</a:t>
            </a:r>
            <a:r>
              <a:rPr lang="en-US" altLang="en-US" dirty="0">
                <a:latin typeface="+mj-lt"/>
              </a:rPr>
              <a:t>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atom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-10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nucleus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-15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Diameter of quark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-18</a:t>
            </a:r>
            <a:r>
              <a:rPr lang="en-US" altLang="en-US" dirty="0">
                <a:latin typeface="+mj-lt"/>
              </a:rPr>
              <a:t> 	m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proton 	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-27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quark 	 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-30</a:t>
            </a:r>
            <a:r>
              <a:rPr lang="en-US" altLang="en-US" dirty="0">
                <a:latin typeface="+mj-lt"/>
              </a:rPr>
              <a:t> 	kg 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Mass of electron 	 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-31</a:t>
            </a:r>
            <a:r>
              <a:rPr lang="en-US" altLang="en-US" dirty="0">
                <a:latin typeface="+mj-lt"/>
              </a:rPr>
              <a:t> 	kg</a:t>
            </a:r>
          </a:p>
          <a:p>
            <a:pPr marL="457200" indent="-457200">
              <a:spcBef>
                <a:spcPct val="10000"/>
              </a:spcBef>
              <a:buFont typeface="Symbol" pitchFamily="18" charset="2"/>
              <a:buNone/>
            </a:pPr>
            <a:r>
              <a:rPr lang="en-US" altLang="en-US" dirty="0">
                <a:latin typeface="+mj-lt"/>
              </a:rPr>
              <a:t>	Planck length 				10</a:t>
            </a:r>
            <a:r>
              <a:rPr lang="en-US" altLang="en-US" baseline="-25000" dirty="0">
                <a:latin typeface="+mj-lt"/>
              </a:rPr>
              <a:t> </a:t>
            </a:r>
            <a:r>
              <a:rPr lang="en-US" altLang="en-US" baseline="30000" dirty="0">
                <a:latin typeface="+mj-lt"/>
              </a:rPr>
              <a:t>-35</a:t>
            </a:r>
            <a:r>
              <a:rPr lang="en-US" altLang="en-US" dirty="0">
                <a:latin typeface="+mj-lt"/>
              </a:rPr>
              <a:t> 	m</a:t>
            </a:r>
          </a:p>
        </p:txBody>
      </p:sp>
    </p:spTree>
    <p:extLst>
      <p:ext uri="{BB962C8B-B14F-4D97-AF65-F5344CB8AC3E}">
        <p14:creationId xmlns:p14="http://schemas.microsoft.com/office/powerpoint/2010/main" val="172098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50" y="1531726"/>
            <a:ext cx="6858000" cy="29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09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50" y="1531726"/>
            <a:ext cx="6858000" cy="29660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0AD718-B0FC-4148-8046-5FE6DD050BA1}"/>
                  </a:ext>
                </a:extLst>
              </p:cNvPr>
              <p:cNvSpPr txBox="1"/>
              <p:nvPr/>
            </p:nvSpPr>
            <p:spPr>
              <a:xfrm>
                <a:off x="3519616" y="3270247"/>
                <a:ext cx="3624134" cy="16639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5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5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0AD718-B0FC-4148-8046-5FE6DD050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16" y="3270247"/>
                <a:ext cx="3624134" cy="16639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9635D6-193C-40B6-8F35-D050FEDC876A}"/>
                  </a:ext>
                </a:extLst>
              </p:cNvPr>
              <p:cNvSpPr txBox="1"/>
              <p:nvPr/>
            </p:nvSpPr>
            <p:spPr>
              <a:xfrm>
                <a:off x="4719797" y="5056907"/>
                <a:ext cx="27715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−(−2)=6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9635D6-193C-40B6-8F35-D050FEDC8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797" y="5056907"/>
                <a:ext cx="277159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5DD2B4-E65D-4E4C-AA40-3F7AD197ADE1}"/>
              </a:ext>
            </a:extLst>
          </p:cNvPr>
          <p:cNvCxnSpPr>
            <a:cxnSpLocks/>
          </p:cNvCxnSpPr>
          <p:nvPr/>
        </p:nvCxnSpPr>
        <p:spPr>
          <a:xfrm flipH="1" flipV="1">
            <a:off x="6968972" y="4313682"/>
            <a:ext cx="257908" cy="7847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0BF1685-9125-4F63-820D-C8EBA3EA8DEB}"/>
              </a:ext>
            </a:extLst>
          </p:cNvPr>
          <p:cNvSpPr/>
          <p:nvPr/>
        </p:nvSpPr>
        <p:spPr>
          <a:xfrm>
            <a:off x="707736" y="3530600"/>
            <a:ext cx="955964" cy="417945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2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26.2 miles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kilometers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2109" y="2472744"/>
            <a:ext cx="4050601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1.609 Kilometers</a:t>
            </a:r>
          </a:p>
        </p:txBody>
      </p:sp>
    </p:spTree>
    <p:extLst>
      <p:ext uri="{BB962C8B-B14F-4D97-AF65-F5344CB8AC3E}">
        <p14:creationId xmlns:p14="http://schemas.microsoft.com/office/powerpoint/2010/main" val="398049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26.2 miles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kilometers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2109" y="2472744"/>
            <a:ext cx="4050601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1.609 Kilometers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6B978A-7290-4F9C-AFD6-39457658F35C}"/>
                  </a:ext>
                </a:extLst>
              </p:cNvPr>
              <p:cNvSpPr txBox="1"/>
              <p:nvPr/>
            </p:nvSpPr>
            <p:spPr>
              <a:xfrm>
                <a:off x="341290" y="3660124"/>
                <a:ext cx="4528484" cy="1048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26.2 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mi</m:t>
                      </m:r>
                      <m: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1.609 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km</m:t>
                          </m:r>
                        </m:num>
                        <m:den>
                          <m:r>
                            <a:rPr lang="en-US" sz="3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den>
                      </m:f>
                      <m:r>
                        <a:rPr lang="en-US" sz="36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6B978A-7290-4F9C-AFD6-39457658F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90" y="3660124"/>
                <a:ext cx="4528484" cy="10486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A10765-2AC6-4914-BFEC-CAE26BA2DBA2}"/>
                  </a:ext>
                </a:extLst>
              </p:cNvPr>
              <p:cNvSpPr txBox="1"/>
              <p:nvPr/>
            </p:nvSpPr>
            <p:spPr>
              <a:xfrm>
                <a:off x="5019600" y="3958726"/>
                <a:ext cx="2114874" cy="615553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𝐤𝐦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A10765-2AC6-4914-BFEC-CAE26BA2D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00" y="3958726"/>
                <a:ext cx="2114874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D0E9DE-835C-4F0E-989F-7FC958E7AA86}"/>
              </a:ext>
            </a:extLst>
          </p:cNvPr>
          <p:cNvCxnSpPr>
            <a:cxnSpLocks/>
          </p:cNvCxnSpPr>
          <p:nvPr/>
        </p:nvCxnSpPr>
        <p:spPr>
          <a:xfrm flipV="1">
            <a:off x="1354671" y="4100659"/>
            <a:ext cx="518475" cy="3342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0A2EED-1622-4364-A369-39F8B3B8E0F9}"/>
              </a:ext>
            </a:extLst>
          </p:cNvPr>
          <p:cNvCxnSpPr>
            <a:cxnSpLocks/>
          </p:cNvCxnSpPr>
          <p:nvPr/>
        </p:nvCxnSpPr>
        <p:spPr>
          <a:xfrm flipV="1">
            <a:off x="3343727" y="4407158"/>
            <a:ext cx="518475" cy="3342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54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fractions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35 mi hr</a:t>
            </a:r>
            <a:r>
              <a:rPr lang="en-US" sz="2800" baseline="30000" dirty="0">
                <a:latin typeface="+mj-lt"/>
              </a:rPr>
              <a:t>-1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m s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-1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2D1FED-2401-4323-B277-83AE627FA632}"/>
              </a:ext>
            </a:extLst>
          </p:cNvPr>
          <p:cNvSpPr/>
          <p:nvPr/>
        </p:nvSpPr>
        <p:spPr>
          <a:xfrm>
            <a:off x="5684362" y="2472744"/>
            <a:ext cx="3118347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1609 meters</a:t>
            </a:r>
          </a:p>
        </p:txBody>
      </p:sp>
    </p:spTree>
    <p:extLst>
      <p:ext uri="{BB962C8B-B14F-4D97-AF65-F5344CB8AC3E}">
        <p14:creationId xmlns:p14="http://schemas.microsoft.com/office/powerpoint/2010/main" val="236555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fractions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Convert the Following: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35 mi hr</a:t>
            </a:r>
            <a:r>
              <a:rPr lang="en-US" sz="2800" baseline="30000" dirty="0">
                <a:latin typeface="+mj-lt"/>
              </a:rPr>
              <a:t>-1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+mj-lt"/>
                <a:sym typeface="Wingdings" panose="05000000000000000000" pitchFamily="2" charset="2"/>
              </a:rPr>
              <a:t> m s</a:t>
            </a:r>
            <a:r>
              <a:rPr lang="en-US" sz="2800" baseline="30000" dirty="0">
                <a:latin typeface="+mj-lt"/>
                <a:sym typeface="Wingdings" panose="05000000000000000000" pitchFamily="2" charset="2"/>
              </a:rPr>
              <a:t>-1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84362" y="2472744"/>
            <a:ext cx="3118347" cy="593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Mile = 1609 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47899-0F91-4168-A6FF-F107BC779442}"/>
                  </a:ext>
                </a:extLst>
              </p:cNvPr>
              <p:cNvSpPr txBox="1"/>
              <p:nvPr/>
            </p:nvSpPr>
            <p:spPr>
              <a:xfrm>
                <a:off x="549199" y="3694841"/>
                <a:ext cx="5890715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hr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1609</m:t>
                          </m:r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</m:t>
                          </m:r>
                        </m:den>
                      </m:f>
                      <m:r>
                        <a:rPr lang="en-US" sz="28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hr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den>
                      </m:f>
                      <m:r>
                        <a:rPr lang="en-US" sz="28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num>
                        <m:den>
                          <m:r>
                            <a:rPr lang="en-US" sz="28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47899-0F91-4168-A6FF-F107BC779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99" y="3694841"/>
                <a:ext cx="5890715" cy="818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B31A30-C1D5-4EAD-92C4-2B2036A16D5C}"/>
                  </a:ext>
                </a:extLst>
              </p:cNvPr>
              <p:cNvSpPr txBox="1"/>
              <p:nvPr/>
            </p:nvSpPr>
            <p:spPr>
              <a:xfrm>
                <a:off x="6449341" y="3876593"/>
                <a:ext cx="2154949" cy="503599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7B31A30-C1D5-4EAD-92C4-2B2036A16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341" y="3876593"/>
                <a:ext cx="2154949" cy="503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5C7AAA-C473-420D-BE35-679AD9CE047E}"/>
              </a:ext>
            </a:extLst>
          </p:cNvPr>
          <p:cNvCxnSpPr>
            <a:cxnSpLocks/>
          </p:cNvCxnSpPr>
          <p:nvPr/>
        </p:nvCxnSpPr>
        <p:spPr>
          <a:xfrm flipV="1">
            <a:off x="1166136" y="3776955"/>
            <a:ext cx="426994" cy="23698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53A5B5-EED2-4A7E-B754-3CDB8A6E427D}"/>
              </a:ext>
            </a:extLst>
          </p:cNvPr>
          <p:cNvCxnSpPr>
            <a:cxnSpLocks/>
          </p:cNvCxnSpPr>
          <p:nvPr/>
        </p:nvCxnSpPr>
        <p:spPr>
          <a:xfrm flipV="1">
            <a:off x="2487459" y="4276095"/>
            <a:ext cx="426994" cy="23698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A06EFD-78BA-45EE-AEE5-3FDADF00A981}"/>
              </a:ext>
            </a:extLst>
          </p:cNvPr>
          <p:cNvCxnSpPr>
            <a:cxnSpLocks/>
          </p:cNvCxnSpPr>
          <p:nvPr/>
        </p:nvCxnSpPr>
        <p:spPr>
          <a:xfrm flipV="1">
            <a:off x="1091335" y="4261700"/>
            <a:ext cx="426994" cy="2369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64CCB-5F53-4913-B8FB-334926568859}"/>
              </a:ext>
            </a:extLst>
          </p:cNvPr>
          <p:cNvCxnSpPr>
            <a:cxnSpLocks/>
          </p:cNvCxnSpPr>
          <p:nvPr/>
        </p:nvCxnSpPr>
        <p:spPr>
          <a:xfrm flipV="1">
            <a:off x="4043495" y="3776955"/>
            <a:ext cx="426994" cy="2369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7ED392-F42F-4AF6-8661-646441B2AD62}"/>
              </a:ext>
            </a:extLst>
          </p:cNvPr>
          <p:cNvCxnSpPr>
            <a:cxnSpLocks/>
          </p:cNvCxnSpPr>
          <p:nvPr/>
        </p:nvCxnSpPr>
        <p:spPr>
          <a:xfrm flipV="1">
            <a:off x="3999681" y="4276095"/>
            <a:ext cx="657160" cy="23698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8869E1-23DB-43A3-AC26-143B20286A05}"/>
              </a:ext>
            </a:extLst>
          </p:cNvPr>
          <p:cNvCxnSpPr>
            <a:cxnSpLocks/>
          </p:cNvCxnSpPr>
          <p:nvPr/>
        </p:nvCxnSpPr>
        <p:spPr>
          <a:xfrm flipV="1">
            <a:off x="5273871" y="3767528"/>
            <a:ext cx="657160" cy="23698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49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290" y="3790122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82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Conversions with Exponents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290" y="1680906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290" y="3790122"/>
            <a:ext cx="8461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How many cm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 are there in 1 m</a:t>
            </a:r>
            <a:r>
              <a:rPr lang="en-US" sz="2800" baseline="30000" dirty="0">
                <a:latin typeface="+mj-lt"/>
              </a:rPr>
              <a:t>3</a:t>
            </a:r>
            <a:r>
              <a:rPr lang="en-US" sz="2800" dirty="0">
                <a:latin typeface="+mj-lt"/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EFF74A-B98A-4071-B4B4-7D3BA1B7AC71}"/>
              </a:ext>
            </a:extLst>
          </p:cNvPr>
          <p:cNvSpPr/>
          <p:nvPr/>
        </p:nvSpPr>
        <p:spPr>
          <a:xfrm>
            <a:off x="1046375" y="2513804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7F1046-2CE1-4A51-BB2D-89EE0A8C606D}"/>
              </a:ext>
            </a:extLst>
          </p:cNvPr>
          <p:cNvSpPr/>
          <p:nvPr/>
        </p:nvSpPr>
        <p:spPr>
          <a:xfrm>
            <a:off x="1046375" y="5014200"/>
            <a:ext cx="914400" cy="914400"/>
          </a:xfrm>
          <a:prstGeom prst="rect">
            <a:avLst/>
          </a:prstGeom>
          <a:scene3d>
            <a:camera prst="isometricOffAxis2Left"/>
            <a:lightRig rig="threePt" dir="t"/>
          </a:scene3d>
          <a:sp3d extrusionH="10160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36D565D-30BB-49F2-9B09-77B59E21F5ED}"/>
                  </a:ext>
                </a:extLst>
              </p:cNvPr>
              <p:cNvSpPr/>
              <p:nvPr/>
            </p:nvSpPr>
            <p:spPr>
              <a:xfrm>
                <a:off x="4042176" y="2762124"/>
                <a:ext cx="47605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𝐜𝐦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36D565D-30BB-49F2-9B09-77B59E21F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176" y="2762124"/>
                <a:ext cx="4760534" cy="4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59F5878-416C-4E32-93DC-4DAD573F5799}"/>
                  </a:ext>
                </a:extLst>
              </p:cNvPr>
              <p:cNvSpPr/>
              <p:nvPr/>
            </p:nvSpPr>
            <p:spPr>
              <a:xfrm>
                <a:off x="2693473" y="5014200"/>
                <a:ext cx="610923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sz="2400" b="1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𝐜𝐦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59F5878-416C-4E32-93DC-4DAD573F5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473" y="5014200"/>
                <a:ext cx="6109237" cy="47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4194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8120</TotalTime>
  <Words>793</Words>
  <Application>Microsoft Office PowerPoint</Application>
  <PresentationFormat>On-screen Show (4:3)</PresentationFormat>
  <Paragraphs>275</Paragraphs>
  <Slides>33</Slides>
  <Notes>0</Notes>
  <HiddenSlides>16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Calibri</vt:lpstr>
      <vt:lpstr>Calibri Light</vt:lpstr>
      <vt:lpstr>Cambria Math</vt:lpstr>
      <vt:lpstr>Ebrima</vt:lpstr>
      <vt:lpstr>Symbol</vt:lpstr>
      <vt:lpstr>Wingdings</vt:lpstr>
      <vt:lpstr>Retrospect</vt:lpstr>
      <vt:lpstr>Dimensional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- 1.3 - Dimensional Analysis</dc:title>
  <dc:creator>Joe Cossette</dc:creator>
  <cp:lastModifiedBy>Joe Cossette</cp:lastModifiedBy>
  <cp:revision>98</cp:revision>
  <dcterms:created xsi:type="dcterms:W3CDTF">2014-08-31T00:23:19Z</dcterms:created>
  <dcterms:modified xsi:type="dcterms:W3CDTF">2019-06-01T01:56:45Z</dcterms:modified>
</cp:coreProperties>
</file>