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292" r:id="rId2"/>
    <p:sldId id="329" r:id="rId3"/>
    <p:sldId id="345" r:id="rId4"/>
    <p:sldId id="333" r:id="rId5"/>
    <p:sldId id="346" r:id="rId6"/>
    <p:sldId id="342" r:id="rId7"/>
    <p:sldId id="347" r:id="rId8"/>
    <p:sldId id="343" r:id="rId9"/>
    <p:sldId id="348" r:id="rId10"/>
    <p:sldId id="344" r:id="rId11"/>
    <p:sldId id="349" r:id="rId12"/>
    <p:sldId id="335" r:id="rId13"/>
    <p:sldId id="350" r:id="rId14"/>
    <p:sldId id="336" r:id="rId15"/>
    <p:sldId id="351" r:id="rId16"/>
    <p:sldId id="337" r:id="rId17"/>
    <p:sldId id="352" r:id="rId18"/>
    <p:sldId id="338" r:id="rId19"/>
    <p:sldId id="353" r:id="rId20"/>
    <p:sldId id="339" r:id="rId21"/>
    <p:sldId id="354" r:id="rId22"/>
    <p:sldId id="340" r:id="rId23"/>
    <p:sldId id="355" r:id="rId24"/>
    <p:sldId id="341" r:id="rId25"/>
    <p:sldId id="35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0066"/>
    <a:srgbClr val="FF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4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5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3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0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4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10/6/2019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8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10/6/2019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0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10/6/2019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3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1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93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Hm7cXqloSpQ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Hm7cXqloSpQ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Uncertainty in Calculations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IB Physics | Unit 1 | Science skills</a:t>
            </a:r>
          </a:p>
        </p:txBody>
      </p:sp>
    </p:spTree>
    <p:extLst>
      <p:ext uri="{BB962C8B-B14F-4D97-AF65-F5344CB8AC3E}">
        <p14:creationId xmlns:p14="http://schemas.microsoft.com/office/powerpoint/2010/main" val="2621367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World’s Highest Dive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346" y="1500871"/>
            <a:ext cx="3666796" cy="2345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0637" y="1514625"/>
            <a:ext cx="13869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Random</a:t>
            </a:r>
          </a:p>
          <a:p>
            <a:pPr algn="ctr"/>
            <a:r>
              <a:rPr lang="en-US" sz="2800" dirty="0">
                <a:latin typeface="+mj-lt"/>
              </a:rPr>
              <a:t>Error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66308" y="1514625"/>
            <a:ext cx="17226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Systematic</a:t>
            </a:r>
          </a:p>
          <a:p>
            <a:pPr algn="ctr"/>
            <a:r>
              <a:rPr lang="en-US" sz="2800" dirty="0">
                <a:latin typeface="+mj-lt"/>
              </a:rPr>
              <a:t>Error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1760" y="1730068"/>
            <a:ext cx="495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or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50637" y="2615182"/>
          <a:ext cx="3938322" cy="3610100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1550732">
                  <a:extLst>
                    <a:ext uri="{9D8B030D-6E8A-4147-A177-3AD203B41FA5}">
                      <a16:colId xmlns:a16="http://schemas.microsoft.com/office/drawing/2014/main" val="3056056468"/>
                    </a:ext>
                  </a:extLst>
                </a:gridCol>
                <a:gridCol w="2387590">
                  <a:extLst>
                    <a:ext uri="{9D8B030D-6E8A-4147-A177-3AD203B41FA5}">
                      <a16:colId xmlns:a16="http://schemas.microsoft.com/office/drawing/2014/main" val="1618870277"/>
                    </a:ext>
                  </a:extLst>
                </a:gridCol>
              </a:tblGrid>
              <a:tr h="57311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Trial</a:t>
                      </a:r>
                      <a:r>
                        <a:rPr lang="en-US" baseline="0" dirty="0">
                          <a:latin typeface="+mj-lt"/>
                        </a:rPr>
                        <a:t> 1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4654117"/>
                  </a:ext>
                </a:extLst>
              </a:tr>
              <a:tr h="57311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Trial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352361"/>
                  </a:ext>
                </a:extLst>
              </a:tr>
              <a:tr h="57311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Trial</a:t>
                      </a:r>
                      <a:r>
                        <a:rPr lang="en-US" baseline="0" dirty="0">
                          <a:latin typeface="+mj-lt"/>
                        </a:rPr>
                        <a:t> 3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7361194"/>
                  </a:ext>
                </a:extLst>
              </a:tr>
              <a:tr h="57311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Average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6012852"/>
                  </a:ext>
                </a:extLst>
              </a:tr>
              <a:tr h="131763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Uncertainty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505286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518663" y="4426163"/>
          <a:ext cx="4368162" cy="17991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368162">
                  <a:extLst>
                    <a:ext uri="{9D8B030D-6E8A-4147-A177-3AD203B41FA5}">
                      <a16:colId xmlns:a16="http://schemas.microsoft.com/office/drawing/2014/main" val="560045912"/>
                    </a:ext>
                  </a:extLst>
                </a:gridCol>
              </a:tblGrid>
              <a:tr h="89956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4222717"/>
                  </a:ext>
                </a:extLst>
              </a:tr>
              <a:tr h="89956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277318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18663" y="3905272"/>
            <a:ext cx="3963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Final Answer with Uncertainty: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4231629" y="4707266"/>
            <a:ext cx="912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Absolute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4281356" y="5609792"/>
            <a:ext cx="813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Percent</a:t>
            </a:r>
          </a:p>
        </p:txBody>
      </p:sp>
    </p:spTree>
    <p:extLst>
      <p:ext uri="{BB962C8B-B14F-4D97-AF65-F5344CB8AC3E}">
        <p14:creationId xmlns:p14="http://schemas.microsoft.com/office/powerpoint/2010/main" val="297605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World’s Highest Dive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346" y="1500871"/>
            <a:ext cx="3666796" cy="2345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0637" y="1514625"/>
            <a:ext cx="13869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Random</a:t>
            </a:r>
          </a:p>
          <a:p>
            <a:pPr algn="ctr"/>
            <a:r>
              <a:rPr lang="en-US" sz="2800" dirty="0">
                <a:latin typeface="+mj-lt"/>
              </a:rPr>
              <a:t>Error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66308" y="1514625"/>
            <a:ext cx="17226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Systematic</a:t>
            </a:r>
          </a:p>
          <a:p>
            <a:pPr algn="ctr"/>
            <a:r>
              <a:rPr lang="en-US" sz="2800" dirty="0">
                <a:latin typeface="+mj-lt"/>
              </a:rPr>
              <a:t>Error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1760" y="1730068"/>
            <a:ext cx="495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or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50637" y="2615182"/>
          <a:ext cx="3938322" cy="3610100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1550732">
                  <a:extLst>
                    <a:ext uri="{9D8B030D-6E8A-4147-A177-3AD203B41FA5}">
                      <a16:colId xmlns:a16="http://schemas.microsoft.com/office/drawing/2014/main" val="3056056468"/>
                    </a:ext>
                  </a:extLst>
                </a:gridCol>
                <a:gridCol w="2387590">
                  <a:extLst>
                    <a:ext uri="{9D8B030D-6E8A-4147-A177-3AD203B41FA5}">
                      <a16:colId xmlns:a16="http://schemas.microsoft.com/office/drawing/2014/main" val="1618870277"/>
                    </a:ext>
                  </a:extLst>
                </a:gridCol>
              </a:tblGrid>
              <a:tr h="57311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Trial</a:t>
                      </a:r>
                      <a:r>
                        <a:rPr lang="en-US" baseline="0" dirty="0">
                          <a:latin typeface="+mj-lt"/>
                        </a:rPr>
                        <a:t> 1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4654117"/>
                  </a:ext>
                </a:extLst>
              </a:tr>
              <a:tr h="57311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Trial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352361"/>
                  </a:ext>
                </a:extLst>
              </a:tr>
              <a:tr h="57311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Trial</a:t>
                      </a:r>
                      <a:r>
                        <a:rPr lang="en-US" baseline="0" dirty="0">
                          <a:latin typeface="+mj-lt"/>
                        </a:rPr>
                        <a:t> 3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7361194"/>
                  </a:ext>
                </a:extLst>
              </a:tr>
              <a:tr h="57311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Average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6012852"/>
                  </a:ext>
                </a:extLst>
              </a:tr>
              <a:tr h="131763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Uncertainty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505286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518663" y="4426163"/>
          <a:ext cx="4368162" cy="17991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368162">
                  <a:extLst>
                    <a:ext uri="{9D8B030D-6E8A-4147-A177-3AD203B41FA5}">
                      <a16:colId xmlns:a16="http://schemas.microsoft.com/office/drawing/2014/main" val="560045912"/>
                    </a:ext>
                  </a:extLst>
                </a:gridCol>
              </a:tblGrid>
              <a:tr h="89956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4222717"/>
                  </a:ext>
                </a:extLst>
              </a:tr>
              <a:tr h="89956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277318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18663" y="3905272"/>
            <a:ext cx="3963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Final Answer with Uncertainty: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4231629" y="4707266"/>
            <a:ext cx="912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Absolute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4281356" y="5609792"/>
            <a:ext cx="813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Percent</a:t>
            </a:r>
          </a:p>
        </p:txBody>
      </p:sp>
    </p:spTree>
    <p:extLst>
      <p:ext uri="{BB962C8B-B14F-4D97-AF65-F5344CB8AC3E}">
        <p14:creationId xmlns:p14="http://schemas.microsoft.com/office/powerpoint/2010/main" val="3918892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Uncertainty in Calculations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1413" y="1531726"/>
            <a:ext cx="412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+mj-lt"/>
              </a:rPr>
              <a:t>Adding or Subtracting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413" y="2415586"/>
            <a:ext cx="67617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If </a:t>
            </a:r>
            <a:r>
              <a:rPr lang="en-US" sz="4400" dirty="0">
                <a:solidFill>
                  <a:srgbClr val="0070C0"/>
                </a:solidFill>
                <a:latin typeface="+mj-lt"/>
              </a:rPr>
              <a:t>y = a ± b </a:t>
            </a:r>
            <a:r>
              <a:rPr lang="en-US" sz="4400" dirty="0">
                <a:latin typeface="+mj-lt"/>
              </a:rPr>
              <a:t>then </a:t>
            </a:r>
            <a:r>
              <a:rPr lang="el-GR" sz="4400" dirty="0">
                <a:solidFill>
                  <a:srgbClr val="00B050"/>
                </a:solidFill>
                <a:latin typeface="+mj-lt"/>
              </a:rPr>
              <a:t>Δ</a:t>
            </a:r>
            <a:r>
              <a:rPr lang="en-US" sz="4400" dirty="0">
                <a:solidFill>
                  <a:srgbClr val="00B050"/>
                </a:solidFill>
                <a:latin typeface="+mj-lt"/>
              </a:rPr>
              <a:t>y = </a:t>
            </a:r>
            <a:r>
              <a:rPr lang="el-GR" sz="4400" dirty="0">
                <a:solidFill>
                  <a:srgbClr val="00B050"/>
                </a:solidFill>
                <a:latin typeface="+mj-lt"/>
              </a:rPr>
              <a:t>Δ</a:t>
            </a:r>
            <a:r>
              <a:rPr lang="en-US" sz="4400" dirty="0">
                <a:solidFill>
                  <a:srgbClr val="00B050"/>
                </a:solidFill>
                <a:latin typeface="+mj-lt"/>
              </a:rPr>
              <a:t>a + </a:t>
            </a:r>
            <a:r>
              <a:rPr lang="el-GR" sz="4400" dirty="0">
                <a:solidFill>
                  <a:srgbClr val="00B050"/>
                </a:solidFill>
                <a:latin typeface="+mj-lt"/>
              </a:rPr>
              <a:t>Δ</a:t>
            </a:r>
            <a:r>
              <a:rPr lang="en-US" sz="4400" dirty="0">
                <a:solidFill>
                  <a:srgbClr val="00B050"/>
                </a:solidFill>
                <a:latin typeface="+mj-lt"/>
              </a:rPr>
              <a:t>b </a:t>
            </a:r>
          </a:p>
        </p:txBody>
      </p:sp>
      <p:sp>
        <p:nvSpPr>
          <p:cNvPr id="5" name="Rectangle 4"/>
          <p:cNvSpPr/>
          <p:nvPr/>
        </p:nvSpPr>
        <p:spPr>
          <a:xfrm>
            <a:off x="261413" y="4642798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400" dirty="0">
                <a:latin typeface="+mj-lt"/>
              </a:rPr>
              <a:t>To find the </a:t>
            </a:r>
            <a:r>
              <a:rPr lang="en-US" altLang="en-US" sz="2400" b="1" dirty="0">
                <a:latin typeface="+mj-lt"/>
              </a:rPr>
              <a:t>uncertainty in a sum or difference</a:t>
            </a:r>
            <a:r>
              <a:rPr lang="en-US" altLang="en-US" sz="2400" dirty="0">
                <a:latin typeface="+mj-lt"/>
              </a:rPr>
              <a:t> you just </a:t>
            </a:r>
            <a:r>
              <a:rPr lang="en-US" altLang="en-US" sz="2400" u="sng" dirty="0">
                <a:latin typeface="+mj-lt"/>
              </a:rPr>
              <a:t>add</a:t>
            </a:r>
            <a:r>
              <a:rPr lang="en-US" altLang="en-US" sz="2400" dirty="0">
                <a:latin typeface="+mj-lt"/>
              </a:rPr>
              <a:t> the uncertainties of all the ingredients.</a:t>
            </a:r>
          </a:p>
        </p:txBody>
      </p:sp>
    </p:spTree>
    <p:extLst>
      <p:ext uri="{BB962C8B-B14F-4D97-AF65-F5344CB8AC3E}">
        <p14:creationId xmlns:p14="http://schemas.microsoft.com/office/powerpoint/2010/main" val="3992146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Uncertainty in Calculations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1413" y="1531726"/>
            <a:ext cx="412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+mj-lt"/>
              </a:rPr>
              <a:t>Adding or Subtracting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413" y="2415586"/>
            <a:ext cx="67617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If </a:t>
            </a:r>
            <a:r>
              <a:rPr lang="en-US" sz="4400" dirty="0">
                <a:solidFill>
                  <a:srgbClr val="0070C0"/>
                </a:solidFill>
                <a:latin typeface="+mj-lt"/>
              </a:rPr>
              <a:t>y = a ± b </a:t>
            </a:r>
            <a:r>
              <a:rPr lang="en-US" sz="4400" dirty="0">
                <a:latin typeface="+mj-lt"/>
              </a:rPr>
              <a:t>then </a:t>
            </a:r>
            <a:r>
              <a:rPr lang="el-GR" sz="4400" dirty="0">
                <a:solidFill>
                  <a:srgbClr val="00B050"/>
                </a:solidFill>
                <a:latin typeface="+mj-lt"/>
              </a:rPr>
              <a:t>Δ</a:t>
            </a:r>
            <a:r>
              <a:rPr lang="en-US" sz="4400" dirty="0">
                <a:solidFill>
                  <a:srgbClr val="00B050"/>
                </a:solidFill>
                <a:latin typeface="+mj-lt"/>
              </a:rPr>
              <a:t>y = </a:t>
            </a:r>
            <a:r>
              <a:rPr lang="el-GR" sz="4400" dirty="0">
                <a:solidFill>
                  <a:srgbClr val="00B050"/>
                </a:solidFill>
                <a:latin typeface="+mj-lt"/>
              </a:rPr>
              <a:t>Δ</a:t>
            </a:r>
            <a:r>
              <a:rPr lang="en-US" sz="4400" dirty="0">
                <a:solidFill>
                  <a:srgbClr val="00B050"/>
                </a:solidFill>
                <a:latin typeface="+mj-lt"/>
              </a:rPr>
              <a:t>a + </a:t>
            </a:r>
            <a:r>
              <a:rPr lang="el-GR" sz="4400" dirty="0">
                <a:solidFill>
                  <a:srgbClr val="00B050"/>
                </a:solidFill>
                <a:latin typeface="+mj-lt"/>
              </a:rPr>
              <a:t>Δ</a:t>
            </a:r>
            <a:r>
              <a:rPr lang="en-US" sz="4400" dirty="0">
                <a:solidFill>
                  <a:srgbClr val="00B050"/>
                </a:solidFill>
                <a:latin typeface="+mj-lt"/>
              </a:rPr>
              <a:t>b </a:t>
            </a:r>
          </a:p>
        </p:txBody>
      </p:sp>
      <p:sp>
        <p:nvSpPr>
          <p:cNvPr id="5" name="Rectangle 4"/>
          <p:cNvSpPr/>
          <p:nvPr/>
        </p:nvSpPr>
        <p:spPr>
          <a:xfrm>
            <a:off x="261413" y="4642798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400" dirty="0">
                <a:latin typeface="+mj-lt"/>
              </a:rPr>
              <a:t>To find the </a:t>
            </a:r>
            <a:r>
              <a:rPr lang="en-US" altLang="en-US" sz="2400" b="1" dirty="0">
                <a:latin typeface="+mj-lt"/>
              </a:rPr>
              <a:t>uncertainty in a sum or difference</a:t>
            </a:r>
            <a:r>
              <a:rPr lang="en-US" altLang="en-US" sz="2400" dirty="0">
                <a:latin typeface="+mj-lt"/>
              </a:rPr>
              <a:t> you just </a:t>
            </a:r>
            <a:r>
              <a:rPr lang="en-US" altLang="en-US" sz="2400" u="sng" dirty="0">
                <a:latin typeface="+mj-lt"/>
              </a:rPr>
              <a:t>add</a:t>
            </a:r>
            <a:r>
              <a:rPr lang="en-US" altLang="en-US" sz="2400" dirty="0">
                <a:latin typeface="+mj-lt"/>
              </a:rPr>
              <a:t> the uncertainties of all the ingredients.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4A0546-8FBE-40DC-BADC-BCB3AB3AFAE6}"/>
              </a:ext>
            </a:extLst>
          </p:cNvPr>
          <p:cNvSpPr txBox="1"/>
          <p:nvPr/>
        </p:nvSpPr>
        <p:spPr>
          <a:xfrm>
            <a:off x="3844904" y="3630233"/>
            <a:ext cx="3983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Absolute Uncertainty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ACDD72A-602A-4421-A30D-C5BD68DB4A50}"/>
              </a:ext>
            </a:extLst>
          </p:cNvPr>
          <p:cNvCxnSpPr>
            <a:cxnSpLocks/>
          </p:cNvCxnSpPr>
          <p:nvPr/>
        </p:nvCxnSpPr>
        <p:spPr>
          <a:xfrm flipV="1">
            <a:off x="5074920" y="3093721"/>
            <a:ext cx="213360" cy="64769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EDAF38B-D34C-4B45-95F8-986988D742AA}"/>
              </a:ext>
            </a:extLst>
          </p:cNvPr>
          <p:cNvSpPr txBox="1"/>
          <p:nvPr/>
        </p:nvSpPr>
        <p:spPr>
          <a:xfrm>
            <a:off x="5919812" y="1637720"/>
            <a:ext cx="2287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Always Add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DCA2E6B-372D-4586-9084-E8A22A01C6B9}"/>
              </a:ext>
            </a:extLst>
          </p:cNvPr>
          <p:cNvCxnSpPr>
            <a:cxnSpLocks/>
          </p:cNvCxnSpPr>
          <p:nvPr/>
        </p:nvCxnSpPr>
        <p:spPr>
          <a:xfrm flipH="1">
            <a:off x="5919812" y="2197759"/>
            <a:ext cx="269115" cy="46905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455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This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853" y="1531726"/>
            <a:ext cx="65412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latin typeface="+mj-lt"/>
                <a:sym typeface="Symbol" pitchFamily="18" charset="2"/>
              </a:rPr>
              <a:t>A 9.51  0.15 meter rope ladder is hung from </a:t>
            </a:r>
            <a:r>
              <a:rPr lang="en-US" altLang="en-US" sz="2800" dirty="0">
                <a:latin typeface="+mj-lt"/>
              </a:rPr>
              <a:t>a roof that is 12.56 </a:t>
            </a:r>
            <a:r>
              <a:rPr lang="en-US" altLang="en-US" sz="2800" dirty="0">
                <a:latin typeface="+mj-lt"/>
                <a:sym typeface="Symbol" pitchFamily="18" charset="2"/>
              </a:rPr>
              <a:t> 0.07 </a:t>
            </a:r>
            <a:r>
              <a:rPr lang="en-US" altLang="en-US" sz="2800" dirty="0">
                <a:latin typeface="+mj-lt"/>
              </a:rPr>
              <a:t>meters above the ground. How far is the bottom of the ladder from the ground?</a:t>
            </a:r>
            <a:endParaRPr lang="en-US" sz="2800" dirty="0">
              <a:latin typeface="+mj-lt"/>
            </a:endParaRPr>
          </a:p>
        </p:txBody>
      </p:sp>
      <p:pic>
        <p:nvPicPr>
          <p:cNvPr id="6" name="Picture 5" descr="Rope%20ladder%2039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22815" y="1151586"/>
            <a:ext cx="2371725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9854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This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853" y="1531726"/>
            <a:ext cx="65412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latin typeface="+mj-lt"/>
                <a:sym typeface="Symbol" pitchFamily="18" charset="2"/>
              </a:rPr>
              <a:t>A 9.51  0.15 meter rope ladder is hung from </a:t>
            </a:r>
            <a:r>
              <a:rPr lang="en-US" altLang="en-US" sz="2800" dirty="0">
                <a:latin typeface="+mj-lt"/>
              </a:rPr>
              <a:t>a roof that is 12.56 </a:t>
            </a:r>
            <a:r>
              <a:rPr lang="en-US" altLang="en-US" sz="2800" dirty="0">
                <a:latin typeface="+mj-lt"/>
                <a:sym typeface="Symbol" pitchFamily="18" charset="2"/>
              </a:rPr>
              <a:t> 0.07 </a:t>
            </a:r>
            <a:r>
              <a:rPr lang="en-US" altLang="en-US" sz="2800" dirty="0">
                <a:latin typeface="+mj-lt"/>
              </a:rPr>
              <a:t>meters above the ground. How far is the bottom of the ladder from the ground?</a:t>
            </a:r>
            <a:endParaRPr lang="en-US" sz="2800" dirty="0">
              <a:latin typeface="+mj-lt"/>
            </a:endParaRPr>
          </a:p>
        </p:txBody>
      </p:sp>
      <p:pic>
        <p:nvPicPr>
          <p:cNvPr id="6" name="Picture 5" descr="Rope%20ladder%2039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22815" y="1151586"/>
            <a:ext cx="2371725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737AA2-27D6-4A9A-9EFD-AF2DD679146F}"/>
                  </a:ext>
                </a:extLst>
              </p:cNvPr>
              <p:cNvSpPr txBox="1"/>
              <p:nvPr/>
            </p:nvSpPr>
            <p:spPr>
              <a:xfrm>
                <a:off x="483765" y="3510393"/>
                <a:ext cx="408823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12.56−9.51=3.05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737AA2-27D6-4A9A-9EFD-AF2DD6791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65" y="3510393"/>
                <a:ext cx="4088235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F62474-AE5D-4CF5-9359-7332FA5F7A4E}"/>
                  </a:ext>
                </a:extLst>
              </p:cNvPr>
              <p:cNvSpPr txBox="1"/>
              <p:nvPr/>
            </p:nvSpPr>
            <p:spPr>
              <a:xfrm>
                <a:off x="483765" y="4114821"/>
                <a:ext cx="385041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0.15+0.07=0.22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F62474-AE5D-4CF5-9359-7332FA5F7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65" y="4114821"/>
                <a:ext cx="385041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7A66C6C-1371-477D-B9E2-A7A011B6E542}"/>
                  </a:ext>
                </a:extLst>
              </p:cNvPr>
              <p:cNvSpPr txBox="1"/>
              <p:nvPr/>
            </p:nvSpPr>
            <p:spPr>
              <a:xfrm>
                <a:off x="1874612" y="4987720"/>
                <a:ext cx="3501728" cy="677108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3.05</m:t>
                      </m:r>
                      <m:r>
                        <a:rPr lang="en-US" sz="4400" b="0" i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44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0.22</m:t>
                      </m:r>
                      <m:r>
                        <a:rPr lang="en-US" sz="4400" b="0" i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44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7A66C6C-1371-477D-B9E2-A7A011B6E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612" y="4987720"/>
                <a:ext cx="3501728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9232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Uncertainty in Calculations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1413" y="1531726"/>
            <a:ext cx="4285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+mj-lt"/>
              </a:rPr>
              <a:t>Multiplying or Dividing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1511" y="2409017"/>
            <a:ext cx="8590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j-lt"/>
              </a:rPr>
              <a:t>If </a:t>
            </a:r>
            <a:r>
              <a:rPr lang="en-US" sz="3600" dirty="0">
                <a:solidFill>
                  <a:srgbClr val="0070C0"/>
                </a:solidFill>
                <a:latin typeface="+mj-lt"/>
              </a:rPr>
              <a:t>y = a × b ÷ c </a:t>
            </a:r>
            <a:r>
              <a:rPr lang="en-US" sz="3600" dirty="0">
                <a:latin typeface="+mj-lt"/>
              </a:rPr>
              <a:t>then </a:t>
            </a:r>
            <a:r>
              <a:rPr lang="el-GR" sz="3600" dirty="0">
                <a:solidFill>
                  <a:srgbClr val="00B050"/>
                </a:solidFill>
                <a:latin typeface="+mj-lt"/>
              </a:rPr>
              <a:t>Δ</a:t>
            </a:r>
            <a:r>
              <a:rPr lang="en-US" sz="3600" dirty="0">
                <a:solidFill>
                  <a:srgbClr val="00B050"/>
                </a:solidFill>
                <a:latin typeface="+mj-lt"/>
              </a:rPr>
              <a:t>y/y = </a:t>
            </a:r>
            <a:r>
              <a:rPr lang="el-GR" sz="3600" dirty="0">
                <a:solidFill>
                  <a:srgbClr val="00B050"/>
                </a:solidFill>
                <a:latin typeface="+mj-lt"/>
              </a:rPr>
              <a:t>Δ</a:t>
            </a:r>
            <a:r>
              <a:rPr lang="en-US" sz="3600" dirty="0">
                <a:solidFill>
                  <a:srgbClr val="00B050"/>
                </a:solidFill>
                <a:latin typeface="+mj-lt"/>
              </a:rPr>
              <a:t>a/a + </a:t>
            </a:r>
            <a:r>
              <a:rPr lang="el-GR" sz="3600" dirty="0">
                <a:solidFill>
                  <a:srgbClr val="00B050"/>
                </a:solidFill>
                <a:latin typeface="+mj-lt"/>
              </a:rPr>
              <a:t>Δ</a:t>
            </a:r>
            <a:r>
              <a:rPr lang="en-US" sz="3600" dirty="0">
                <a:solidFill>
                  <a:srgbClr val="00B050"/>
                </a:solidFill>
                <a:latin typeface="+mj-lt"/>
              </a:rPr>
              <a:t>b/b + </a:t>
            </a:r>
            <a:r>
              <a:rPr lang="el-GR" sz="3600" dirty="0">
                <a:solidFill>
                  <a:srgbClr val="00B050"/>
                </a:solidFill>
                <a:latin typeface="+mj-lt"/>
              </a:rPr>
              <a:t>Δ</a:t>
            </a:r>
            <a:r>
              <a:rPr lang="en-US" sz="3600" dirty="0">
                <a:solidFill>
                  <a:srgbClr val="00B050"/>
                </a:solidFill>
                <a:latin typeface="+mj-lt"/>
              </a:rPr>
              <a:t>c/c </a:t>
            </a:r>
          </a:p>
        </p:txBody>
      </p:sp>
      <p:sp>
        <p:nvSpPr>
          <p:cNvPr id="3" name="Rectangle 2"/>
          <p:cNvSpPr/>
          <p:nvPr/>
        </p:nvSpPr>
        <p:spPr>
          <a:xfrm>
            <a:off x="291511" y="4586300"/>
            <a:ext cx="8590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400" dirty="0">
                <a:latin typeface="+mj-lt"/>
              </a:rPr>
              <a:t>To find the </a:t>
            </a:r>
            <a:r>
              <a:rPr lang="en-US" altLang="en-US" sz="2400" b="1" dirty="0">
                <a:latin typeface="+mj-lt"/>
              </a:rPr>
              <a:t>uncertainty in a product or quotient</a:t>
            </a:r>
            <a:r>
              <a:rPr lang="en-US" altLang="en-US" sz="2400" dirty="0">
                <a:latin typeface="+mj-lt"/>
              </a:rPr>
              <a:t> you just add the percentage or fractional uncertainties of all the ingredients.</a:t>
            </a:r>
          </a:p>
        </p:txBody>
      </p:sp>
    </p:spTree>
    <p:extLst>
      <p:ext uri="{BB962C8B-B14F-4D97-AF65-F5344CB8AC3E}">
        <p14:creationId xmlns:p14="http://schemas.microsoft.com/office/powerpoint/2010/main" val="2281035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Uncertainty in Calculations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1413" y="1531726"/>
            <a:ext cx="4285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+mj-lt"/>
              </a:rPr>
              <a:t>Multiplying or Dividing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1511" y="2409017"/>
            <a:ext cx="8590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j-lt"/>
              </a:rPr>
              <a:t>If </a:t>
            </a:r>
            <a:r>
              <a:rPr lang="en-US" sz="3600" dirty="0">
                <a:solidFill>
                  <a:srgbClr val="0070C0"/>
                </a:solidFill>
                <a:latin typeface="+mj-lt"/>
              </a:rPr>
              <a:t>y = a × b ÷ c </a:t>
            </a:r>
            <a:r>
              <a:rPr lang="en-US" sz="3600" dirty="0">
                <a:latin typeface="+mj-lt"/>
              </a:rPr>
              <a:t>then </a:t>
            </a:r>
            <a:r>
              <a:rPr lang="el-GR" sz="3600" dirty="0">
                <a:solidFill>
                  <a:srgbClr val="00B050"/>
                </a:solidFill>
                <a:latin typeface="+mj-lt"/>
              </a:rPr>
              <a:t>Δ</a:t>
            </a:r>
            <a:r>
              <a:rPr lang="en-US" sz="3600" dirty="0">
                <a:solidFill>
                  <a:srgbClr val="00B050"/>
                </a:solidFill>
                <a:latin typeface="+mj-lt"/>
              </a:rPr>
              <a:t>y/y = </a:t>
            </a:r>
            <a:r>
              <a:rPr lang="el-GR" sz="3600" dirty="0">
                <a:solidFill>
                  <a:srgbClr val="00B050"/>
                </a:solidFill>
                <a:latin typeface="+mj-lt"/>
              </a:rPr>
              <a:t>Δ</a:t>
            </a:r>
            <a:r>
              <a:rPr lang="en-US" sz="3600" dirty="0">
                <a:solidFill>
                  <a:srgbClr val="00B050"/>
                </a:solidFill>
                <a:latin typeface="+mj-lt"/>
              </a:rPr>
              <a:t>a/a + </a:t>
            </a:r>
            <a:r>
              <a:rPr lang="el-GR" sz="3600" dirty="0">
                <a:solidFill>
                  <a:srgbClr val="00B050"/>
                </a:solidFill>
                <a:latin typeface="+mj-lt"/>
              </a:rPr>
              <a:t>Δ</a:t>
            </a:r>
            <a:r>
              <a:rPr lang="en-US" sz="3600" dirty="0">
                <a:solidFill>
                  <a:srgbClr val="00B050"/>
                </a:solidFill>
                <a:latin typeface="+mj-lt"/>
              </a:rPr>
              <a:t>b/b + </a:t>
            </a:r>
            <a:r>
              <a:rPr lang="el-GR" sz="3600" dirty="0">
                <a:solidFill>
                  <a:srgbClr val="00B050"/>
                </a:solidFill>
                <a:latin typeface="+mj-lt"/>
              </a:rPr>
              <a:t>Δ</a:t>
            </a:r>
            <a:r>
              <a:rPr lang="en-US" sz="3600" dirty="0">
                <a:solidFill>
                  <a:srgbClr val="00B050"/>
                </a:solidFill>
                <a:latin typeface="+mj-lt"/>
              </a:rPr>
              <a:t>c/c </a:t>
            </a:r>
          </a:p>
        </p:txBody>
      </p:sp>
      <p:sp>
        <p:nvSpPr>
          <p:cNvPr id="3" name="Rectangle 2"/>
          <p:cNvSpPr/>
          <p:nvPr/>
        </p:nvSpPr>
        <p:spPr>
          <a:xfrm>
            <a:off x="291511" y="4586300"/>
            <a:ext cx="8590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400" dirty="0">
                <a:latin typeface="+mj-lt"/>
              </a:rPr>
              <a:t>To find the </a:t>
            </a:r>
            <a:r>
              <a:rPr lang="en-US" altLang="en-US" sz="2400" b="1" dirty="0">
                <a:latin typeface="+mj-lt"/>
              </a:rPr>
              <a:t>uncertainty in a product or quotient</a:t>
            </a:r>
            <a:r>
              <a:rPr lang="en-US" altLang="en-US" sz="2400" dirty="0">
                <a:latin typeface="+mj-lt"/>
              </a:rPr>
              <a:t> you just add the percentage or fractional uncertainties of all the ingredients.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AD41C9-4FFD-49D8-9545-63B53B591B5C}"/>
              </a:ext>
            </a:extLst>
          </p:cNvPr>
          <p:cNvSpPr txBox="1"/>
          <p:nvPr/>
        </p:nvSpPr>
        <p:spPr>
          <a:xfrm>
            <a:off x="2790804" y="3630233"/>
            <a:ext cx="6106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Percent or Fractional Uncertainty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2AE21E1-1C17-4059-9808-8A8B7D198D04}"/>
              </a:ext>
            </a:extLst>
          </p:cNvPr>
          <p:cNvCxnSpPr>
            <a:cxnSpLocks/>
          </p:cNvCxnSpPr>
          <p:nvPr/>
        </p:nvCxnSpPr>
        <p:spPr>
          <a:xfrm flipV="1">
            <a:off x="5341620" y="3093721"/>
            <a:ext cx="213360" cy="64769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6661835-A9CD-42FC-94C3-3CD5E40F4840}"/>
              </a:ext>
            </a:extLst>
          </p:cNvPr>
          <p:cNvSpPr txBox="1"/>
          <p:nvPr/>
        </p:nvSpPr>
        <p:spPr>
          <a:xfrm>
            <a:off x="6313512" y="1637720"/>
            <a:ext cx="2287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Always Add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1F01A5F-80B5-4711-ABA4-BA2CDA6592F3}"/>
              </a:ext>
            </a:extLst>
          </p:cNvPr>
          <p:cNvCxnSpPr>
            <a:cxnSpLocks/>
          </p:cNvCxnSpPr>
          <p:nvPr/>
        </p:nvCxnSpPr>
        <p:spPr>
          <a:xfrm flipH="1">
            <a:off x="6313512" y="2197759"/>
            <a:ext cx="269115" cy="46905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699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This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853" y="1531726"/>
            <a:ext cx="8518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latin typeface="+mj-lt"/>
                <a:sym typeface="Symbol" pitchFamily="18" charset="2"/>
              </a:rPr>
              <a:t>A car travels 64.7  0.5 meters in</a:t>
            </a:r>
            <a:r>
              <a:rPr lang="en-US" altLang="en-US" sz="2800" dirty="0">
                <a:latin typeface="+mj-lt"/>
              </a:rPr>
              <a:t> 8.65 </a:t>
            </a:r>
            <a:r>
              <a:rPr lang="en-US" altLang="en-US" sz="2800" dirty="0">
                <a:latin typeface="+mj-lt"/>
                <a:sym typeface="Symbol" pitchFamily="18" charset="2"/>
              </a:rPr>
              <a:t> 0.05 </a:t>
            </a:r>
            <a:r>
              <a:rPr lang="en-US" altLang="en-US" sz="2800" dirty="0">
                <a:latin typeface="+mj-lt"/>
              </a:rPr>
              <a:t>seconds. What is its speed?</a:t>
            </a:r>
            <a:endParaRPr lang="en-US" sz="2800" dirty="0">
              <a:latin typeface="+mj-lt"/>
            </a:endParaRPr>
          </a:p>
        </p:txBody>
      </p:sp>
      <p:pic>
        <p:nvPicPr>
          <p:cNvPr id="7" name="Picture 6" descr="how-smart-is-the-smart-car-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00069" y="2179435"/>
            <a:ext cx="2074862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3253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This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853" y="1531726"/>
            <a:ext cx="8518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latin typeface="+mj-lt"/>
                <a:sym typeface="Symbol" pitchFamily="18" charset="2"/>
              </a:rPr>
              <a:t>A car travels 64.7  0.5 meters in</a:t>
            </a:r>
            <a:r>
              <a:rPr lang="en-US" altLang="en-US" sz="2800" dirty="0">
                <a:latin typeface="+mj-lt"/>
              </a:rPr>
              <a:t> 8.65 </a:t>
            </a:r>
            <a:r>
              <a:rPr lang="en-US" altLang="en-US" sz="2800" dirty="0">
                <a:latin typeface="+mj-lt"/>
                <a:sym typeface="Symbol" pitchFamily="18" charset="2"/>
              </a:rPr>
              <a:t> 0.05 </a:t>
            </a:r>
            <a:r>
              <a:rPr lang="en-US" altLang="en-US" sz="2800" dirty="0">
                <a:latin typeface="+mj-lt"/>
              </a:rPr>
              <a:t>seconds. What is its speed?</a:t>
            </a:r>
            <a:endParaRPr lang="en-US" sz="2800" dirty="0">
              <a:latin typeface="+mj-lt"/>
            </a:endParaRPr>
          </a:p>
        </p:txBody>
      </p:sp>
      <p:pic>
        <p:nvPicPr>
          <p:cNvPr id="7" name="Picture 6" descr="how-smart-is-the-smart-car-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00069" y="2179435"/>
            <a:ext cx="2074862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03D0BBE-865E-44AB-95BC-5866ED198E3A}"/>
                  </a:ext>
                </a:extLst>
              </p:cNvPr>
              <p:cNvSpPr txBox="1"/>
              <p:nvPr/>
            </p:nvSpPr>
            <p:spPr>
              <a:xfrm>
                <a:off x="533400" y="2716793"/>
                <a:ext cx="4227952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64.7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8.65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=7.48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sz="2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03D0BBE-865E-44AB-95BC-5866ED198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716793"/>
                <a:ext cx="4227952" cy="8180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8E9404-FFED-4066-9953-07D953C98747}"/>
                  </a:ext>
                </a:extLst>
              </p:cNvPr>
              <p:cNvSpPr txBox="1"/>
              <p:nvPr/>
            </p:nvSpPr>
            <p:spPr>
              <a:xfrm>
                <a:off x="533400" y="3950194"/>
                <a:ext cx="2534347" cy="584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0.5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64.7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×100%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=0.77%</m:t>
                      </m:r>
                    </m:oMath>
                  </m:oMathPara>
                </a14:m>
                <a:endParaRPr 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8E9404-FFED-4066-9953-07D953C98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950194"/>
                <a:ext cx="2534347" cy="5845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C376C9-FD15-4FB5-A349-C46CABA76F92}"/>
                  </a:ext>
                </a:extLst>
              </p:cNvPr>
              <p:cNvSpPr txBox="1"/>
              <p:nvPr/>
            </p:nvSpPr>
            <p:spPr>
              <a:xfrm>
                <a:off x="533399" y="4845912"/>
                <a:ext cx="2534348" cy="584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0.05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8.65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×100%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=0.58%</m:t>
                      </m:r>
                    </m:oMath>
                  </m:oMathPara>
                </a14:m>
                <a:endParaRPr 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C376C9-FD15-4FB5-A349-C46CABA76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9" y="4845912"/>
                <a:ext cx="2534348" cy="5845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CA7D0A-74A0-42B8-8919-40D1DDC4A2A8}"/>
                  </a:ext>
                </a:extLst>
              </p:cNvPr>
              <p:cNvSpPr txBox="1"/>
              <p:nvPr/>
            </p:nvSpPr>
            <p:spPr>
              <a:xfrm>
                <a:off x="533399" y="5741631"/>
                <a:ext cx="282449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0.77%+0.58%=1.35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CA7D0A-74A0-42B8-8919-40D1DDC4A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9" y="5741631"/>
                <a:ext cx="2824491" cy="307777"/>
              </a:xfrm>
              <a:prstGeom prst="rect">
                <a:avLst/>
              </a:prstGeom>
              <a:blipFill>
                <a:blip r:embed="rId6"/>
                <a:stretch>
                  <a:fillRect l="-1509" r="-1724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D6A0DF4-6DDE-4064-98B6-69A62016087C}"/>
                  </a:ext>
                </a:extLst>
              </p:cNvPr>
              <p:cNvSpPr txBox="1"/>
              <p:nvPr/>
            </p:nvSpPr>
            <p:spPr>
              <a:xfrm>
                <a:off x="4114690" y="3920314"/>
                <a:ext cx="4495910" cy="615553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4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.48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4000" b="0" i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sz="4000" b="0" i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4000" b="0" i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40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1.3</m:t>
                      </m:r>
                      <m:r>
                        <a:rPr lang="en-US" sz="40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40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4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D6A0DF4-6DDE-4064-98B6-69A620160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690" y="3920314"/>
                <a:ext cx="4495910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62BE2B7-F845-4F6F-9403-8339162C35E3}"/>
                  </a:ext>
                </a:extLst>
              </p:cNvPr>
              <p:cNvSpPr/>
              <p:nvPr/>
            </p:nvSpPr>
            <p:spPr>
              <a:xfrm>
                <a:off x="4460489" y="4729490"/>
                <a:ext cx="38043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7.48 </m:t>
                      </m:r>
                      <m:r>
                        <a:rPr lang="en-US" sz="240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0.0135=0.1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en-US" sz="24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sz="2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62BE2B7-F845-4F6F-9403-8339162C35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489" y="4729490"/>
                <a:ext cx="380431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3FC9D07-378F-467C-A65A-3DB197499F3E}"/>
                  </a:ext>
                </a:extLst>
              </p:cNvPr>
              <p:cNvSpPr txBox="1"/>
              <p:nvPr/>
            </p:nvSpPr>
            <p:spPr>
              <a:xfrm>
                <a:off x="4428878" y="5344955"/>
                <a:ext cx="3867534" cy="615553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4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.48 </m:t>
                      </m:r>
                      <m:r>
                        <a:rPr lang="en-US" sz="4000" b="0" i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40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0.1</m:t>
                      </m:r>
                      <m:r>
                        <a:rPr lang="en-US" sz="40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4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3FC9D07-378F-467C-A65A-3DB197499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878" y="5344955"/>
                <a:ext cx="3867534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5970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Estimating Uncertainty Range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9872" y="1531726"/>
            <a:ext cx="85534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+mj-lt"/>
              </a:rPr>
              <a:t>When you have repeated measurements, report the average with an uncertainty of ± (half of the range)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50637" y="2615184"/>
          <a:ext cx="3006913" cy="3392425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1342636">
                  <a:extLst>
                    <a:ext uri="{9D8B030D-6E8A-4147-A177-3AD203B41FA5}">
                      <a16:colId xmlns:a16="http://schemas.microsoft.com/office/drawing/2014/main" val="3056056468"/>
                    </a:ext>
                  </a:extLst>
                </a:gridCol>
                <a:gridCol w="1664277">
                  <a:extLst>
                    <a:ext uri="{9D8B030D-6E8A-4147-A177-3AD203B41FA5}">
                      <a16:colId xmlns:a16="http://schemas.microsoft.com/office/drawing/2014/main" val="1618870277"/>
                    </a:ext>
                  </a:extLst>
                </a:gridCol>
              </a:tblGrid>
              <a:tr h="6784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Trial</a:t>
                      </a:r>
                      <a:r>
                        <a:rPr lang="en-US" sz="2400" baseline="0" dirty="0">
                          <a:latin typeface="+mj-lt"/>
                        </a:rPr>
                        <a:t> 1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2.01 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4654117"/>
                  </a:ext>
                </a:extLst>
              </a:tr>
              <a:tr h="6784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Trial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1.82 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352361"/>
                  </a:ext>
                </a:extLst>
              </a:tr>
              <a:tr h="6784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Trial</a:t>
                      </a:r>
                      <a:r>
                        <a:rPr lang="en-US" sz="2400" baseline="0" dirty="0">
                          <a:latin typeface="+mj-lt"/>
                        </a:rPr>
                        <a:t> 3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1.97 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7361194"/>
                  </a:ext>
                </a:extLst>
              </a:tr>
              <a:tr h="678485"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Trial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4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2.16 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6012852"/>
                  </a:ext>
                </a:extLst>
              </a:tr>
              <a:tr h="678485"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Trial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1.94 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505286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43616" y="2615184"/>
            <a:ext cx="2625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Average = 1.98 s </a:t>
            </a:r>
          </a:p>
        </p:txBody>
      </p:sp>
    </p:spTree>
    <p:extLst>
      <p:ext uri="{BB962C8B-B14F-4D97-AF65-F5344CB8AC3E}">
        <p14:creationId xmlns:p14="http://schemas.microsoft.com/office/powerpoint/2010/main" val="3249829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in the Data Booklet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317" y="1531726"/>
            <a:ext cx="6097927" cy="448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13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in the Data Booklet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317" y="1531726"/>
            <a:ext cx="6097927" cy="448807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1DC576-2760-408F-9173-F0EAC20F8C8A}"/>
              </a:ext>
            </a:extLst>
          </p:cNvPr>
          <p:cNvSpPr/>
          <p:nvPr/>
        </p:nvSpPr>
        <p:spPr>
          <a:xfrm>
            <a:off x="1574800" y="2027084"/>
            <a:ext cx="2324100" cy="754216"/>
          </a:xfrm>
          <a:prstGeom prst="rect">
            <a:avLst/>
          </a:prstGeom>
          <a:solidFill>
            <a:srgbClr val="00B050">
              <a:alpha val="3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91D33F-CCA8-47AF-96F2-4AF4C77F46CD}"/>
              </a:ext>
            </a:extLst>
          </p:cNvPr>
          <p:cNvSpPr/>
          <p:nvPr/>
        </p:nvSpPr>
        <p:spPr>
          <a:xfrm>
            <a:off x="1574800" y="2848750"/>
            <a:ext cx="2844800" cy="1342250"/>
          </a:xfrm>
          <a:prstGeom prst="rect">
            <a:avLst/>
          </a:prstGeom>
          <a:solidFill>
            <a:srgbClr val="7030A0">
              <a:alpha val="30196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95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IB Question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241300" y="1531726"/>
            <a:ext cx="6858000" cy="210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92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IB Question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241300" y="1531726"/>
            <a:ext cx="6858000" cy="21024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216A1B5-3BFD-49A6-8BDC-D784629C07DD}"/>
                  </a:ext>
                </a:extLst>
              </p:cNvPr>
              <p:cNvSpPr txBox="1"/>
              <p:nvPr/>
            </p:nvSpPr>
            <p:spPr>
              <a:xfrm>
                <a:off x="2374900" y="2374900"/>
                <a:ext cx="307173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0.10</m:t>
                      </m:r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±0.01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4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216A1B5-3BFD-49A6-8BDC-D784629C0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900" y="2374900"/>
                <a:ext cx="3071738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C509F2-7813-4012-A674-63E2B02F82EE}"/>
                  </a:ext>
                </a:extLst>
              </p:cNvPr>
              <p:cNvSpPr txBox="1"/>
              <p:nvPr/>
            </p:nvSpPr>
            <p:spPr>
              <a:xfrm>
                <a:off x="4738997" y="3371032"/>
                <a:ext cx="3739805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0.01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0.10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×100%=10%</m:t>
                      </m:r>
                    </m:oMath>
                  </m:oMathPara>
                </a14:m>
                <a:endParaRPr lang="en-US" sz="3200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C509F2-7813-4012-A674-63E2B02F8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997" y="3371032"/>
                <a:ext cx="3739805" cy="9251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03456D-7346-400B-AC0E-129C71F72FF6}"/>
                  </a:ext>
                </a:extLst>
              </p:cNvPr>
              <p:cNvSpPr txBox="1"/>
              <p:nvPr/>
            </p:nvSpPr>
            <p:spPr>
              <a:xfrm>
                <a:off x="2267038" y="4649166"/>
                <a:ext cx="2471959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4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4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03456D-7346-400B-AC0E-129C71F72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038" y="4649166"/>
                <a:ext cx="2471959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C3C6139-9872-4638-B709-5B7DC24F0629}"/>
                  </a:ext>
                </a:extLst>
              </p:cNvPr>
              <p:cNvSpPr/>
              <p:nvPr/>
            </p:nvSpPr>
            <p:spPr>
              <a:xfrm>
                <a:off x="3336732" y="5463135"/>
                <a:ext cx="3762568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10%</m:t>
                      </m:r>
                      <m:r>
                        <a:rPr lang="en-US" sz="32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10%</m:t>
                      </m:r>
                      <m:r>
                        <a:rPr lang="en-US" sz="32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=20%</m:t>
                      </m:r>
                    </m:oMath>
                  </m:oMathPara>
                </a14:m>
                <a:endParaRPr 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C3C6139-9872-4638-B709-5B7DC24F06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732" y="5463135"/>
                <a:ext cx="3762568" cy="8617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A0CDE90-1BBD-4F24-992F-EEF7FBB5AE3F}"/>
              </a:ext>
            </a:extLst>
          </p:cNvPr>
          <p:cNvSpPr/>
          <p:nvPr/>
        </p:nvSpPr>
        <p:spPr>
          <a:xfrm>
            <a:off x="537497" y="3221413"/>
            <a:ext cx="1011903" cy="383459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0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IB Questions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77800" y="3898899"/>
            <a:ext cx="6858000" cy="18669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77800" y="1531726"/>
            <a:ext cx="6858000" cy="200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12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IB Questions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77800" y="3898899"/>
            <a:ext cx="6858000" cy="18669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77800" y="1531726"/>
            <a:ext cx="6858000" cy="20059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92900C5-4120-4285-8F11-26E34641E888}"/>
                  </a:ext>
                </a:extLst>
              </p:cNvPr>
              <p:cNvSpPr txBox="1"/>
              <p:nvPr/>
            </p:nvSpPr>
            <p:spPr>
              <a:xfrm>
                <a:off x="3065084" y="1987482"/>
                <a:ext cx="134543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92900C5-4120-4285-8F11-26E34641E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084" y="1987482"/>
                <a:ext cx="1345433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AB87EE0-C9AE-44AE-A340-D54F8058FEA2}"/>
              </a:ext>
            </a:extLst>
          </p:cNvPr>
          <p:cNvSpPr txBox="1"/>
          <p:nvPr/>
        </p:nvSpPr>
        <p:spPr>
          <a:xfrm>
            <a:off x="1879600" y="3025798"/>
            <a:ext cx="1858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Exact Values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B258B0B-71AB-4BD6-B35E-36D2FD84CE82}"/>
              </a:ext>
            </a:extLst>
          </p:cNvPr>
          <p:cNvCxnSpPr/>
          <p:nvPr/>
        </p:nvCxnSpPr>
        <p:spPr>
          <a:xfrm flipV="1">
            <a:off x="3048000" y="2645658"/>
            <a:ext cx="241300" cy="38014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F7AD5B-E3C0-41FB-BAFE-DCD8CAE1BB31}"/>
              </a:ext>
            </a:extLst>
          </p:cNvPr>
          <p:cNvCxnSpPr>
            <a:cxnSpLocks/>
          </p:cNvCxnSpPr>
          <p:nvPr/>
        </p:nvCxnSpPr>
        <p:spPr>
          <a:xfrm flipH="1" flipV="1">
            <a:off x="4060283" y="2455588"/>
            <a:ext cx="673202" cy="380140"/>
          </a:xfrm>
          <a:prstGeom prst="straightConnector1">
            <a:avLst/>
          </a:prstGeom>
          <a:ln w="762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5DCE6CC-171E-4FF4-B873-1763E569071D}"/>
                  </a:ext>
                </a:extLst>
              </p:cNvPr>
              <p:cNvSpPr/>
              <p:nvPr/>
            </p:nvSpPr>
            <p:spPr>
              <a:xfrm>
                <a:off x="4781005" y="2645658"/>
                <a:ext cx="165269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800" b="0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0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2800" b="0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0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800" dirty="0">
                  <a:solidFill>
                    <a:srgbClr val="FF66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5DCE6CC-171E-4FF4-B873-1763E56907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005" y="2645658"/>
                <a:ext cx="165269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13D1E8-9782-4160-A418-3B43342439A6}"/>
                  </a:ext>
                </a:extLst>
              </p:cNvPr>
              <p:cNvSpPr/>
              <p:nvPr/>
            </p:nvSpPr>
            <p:spPr>
              <a:xfrm>
                <a:off x="4733485" y="3184033"/>
                <a:ext cx="367523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2%+2%+2%=</m:t>
                      </m:r>
                      <m:r>
                        <a:rPr lang="en-US" sz="2800" b="1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800" b="1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2800" b="1" dirty="0">
                  <a:solidFill>
                    <a:srgbClr val="FF66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13D1E8-9782-4160-A418-3B43342439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485" y="3184033"/>
                <a:ext cx="367523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DA060931-433D-4105-BC00-3EDC158C3113}"/>
              </a:ext>
            </a:extLst>
          </p:cNvPr>
          <p:cNvSpPr/>
          <p:nvPr/>
        </p:nvSpPr>
        <p:spPr>
          <a:xfrm>
            <a:off x="497350" y="2772719"/>
            <a:ext cx="908350" cy="383459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7E4DE4-196E-4F7C-8E53-98B86B9263BE}"/>
              </a:ext>
            </a:extLst>
          </p:cNvPr>
          <p:cNvSpPr/>
          <p:nvPr/>
        </p:nvSpPr>
        <p:spPr>
          <a:xfrm>
            <a:off x="497350" y="5370952"/>
            <a:ext cx="1128250" cy="383459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E06CBFF-DB8A-4DD4-8B30-8B0B61E5AFA3}"/>
                  </a:ext>
                </a:extLst>
              </p:cNvPr>
              <p:cNvSpPr txBox="1"/>
              <p:nvPr/>
            </p:nvSpPr>
            <p:spPr>
              <a:xfrm>
                <a:off x="1945784" y="4343846"/>
                <a:ext cx="330340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sz="40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0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sz="40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0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4000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E06CBFF-DB8A-4DD4-8B30-8B0B61E5A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784" y="4343846"/>
                <a:ext cx="3303405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2BDE86F-CAC1-4E16-AF82-4EFF301025EB}"/>
                  </a:ext>
                </a:extLst>
              </p:cNvPr>
              <p:cNvSpPr/>
              <p:nvPr/>
            </p:nvSpPr>
            <p:spPr>
              <a:xfrm>
                <a:off x="1879600" y="5043307"/>
                <a:ext cx="36928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%+3%+3%=</m:t>
                      </m:r>
                      <m:r>
                        <a:rPr lang="en-US" sz="2800" b="1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2800" b="1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2800" b="1" dirty="0">
                  <a:solidFill>
                    <a:srgbClr val="FF33CC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2BDE86F-CAC1-4E16-AF82-4EFF301025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600" y="5043307"/>
                <a:ext cx="369287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825C600-3B13-43CC-9570-59F0185A9F2F}"/>
                  </a:ext>
                </a:extLst>
              </p:cNvPr>
              <p:cNvSpPr/>
              <p:nvPr/>
            </p:nvSpPr>
            <p:spPr>
              <a:xfrm>
                <a:off x="6039291" y="4316339"/>
                <a:ext cx="2393604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0.3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10.0</m:t>
                          </m:r>
                        </m:den>
                      </m:f>
                      <m:r>
                        <a:rPr lang="en-US" sz="200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100%=</m:t>
                      </m:r>
                      <m:r>
                        <a:rPr lang="en-US" sz="200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000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2000" b="1" dirty="0">
                  <a:solidFill>
                    <a:srgbClr val="FF33CC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825C600-3B13-43CC-9570-59F0185A9F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291" y="4316339"/>
                <a:ext cx="2393604" cy="6705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1CF630B-19B0-4E7C-BE00-6D3A0124BDF6}"/>
                  </a:ext>
                </a:extLst>
              </p:cNvPr>
              <p:cNvSpPr txBox="1"/>
              <p:nvPr/>
            </p:nvSpPr>
            <p:spPr>
              <a:xfrm>
                <a:off x="2011443" y="5752982"/>
                <a:ext cx="298562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3200" b="0" i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b="0" i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=1000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cm</m:t>
                          </m:r>
                        </m:e>
                        <m:sup>
                          <m:r>
                            <a:rPr lang="en-US" sz="3200" b="0" i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1CF630B-19B0-4E7C-BE00-6D3A0124B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443" y="5752982"/>
                <a:ext cx="2985625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4FCA399-4824-43F9-B084-0EAFE24F6EDC}"/>
                  </a:ext>
                </a:extLst>
              </p:cNvPr>
              <p:cNvSpPr/>
              <p:nvPr/>
            </p:nvSpPr>
            <p:spPr>
              <a:xfrm>
                <a:off x="5258176" y="5737593"/>
                <a:ext cx="3888051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1000 </m:t>
                      </m:r>
                      <m:r>
                        <a:rPr lang="en-US" sz="28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0.09=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𝟗𝟎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𝐜𝐦</m:t>
                          </m:r>
                        </m:e>
                        <m:sup>
                          <m:r>
                            <a:rPr lang="en-US" sz="28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4FCA399-4824-43F9-B084-0EAFE24F6E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176" y="5737593"/>
                <a:ext cx="3888051" cy="53296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1168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Estimating Uncertainty Range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9872" y="1531726"/>
            <a:ext cx="85534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+mj-lt"/>
              </a:rPr>
              <a:t>When you have repeated measurements, report the average with an uncertainty of ± (half of the range)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50637" y="2615184"/>
          <a:ext cx="3006913" cy="3392425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1342636">
                  <a:extLst>
                    <a:ext uri="{9D8B030D-6E8A-4147-A177-3AD203B41FA5}">
                      <a16:colId xmlns:a16="http://schemas.microsoft.com/office/drawing/2014/main" val="3056056468"/>
                    </a:ext>
                  </a:extLst>
                </a:gridCol>
                <a:gridCol w="1664277">
                  <a:extLst>
                    <a:ext uri="{9D8B030D-6E8A-4147-A177-3AD203B41FA5}">
                      <a16:colId xmlns:a16="http://schemas.microsoft.com/office/drawing/2014/main" val="1618870277"/>
                    </a:ext>
                  </a:extLst>
                </a:gridCol>
              </a:tblGrid>
              <a:tr h="6784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Trial</a:t>
                      </a:r>
                      <a:r>
                        <a:rPr lang="en-US" sz="2400" baseline="0" dirty="0">
                          <a:latin typeface="+mj-lt"/>
                        </a:rPr>
                        <a:t> 1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2.01 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4654117"/>
                  </a:ext>
                </a:extLst>
              </a:tr>
              <a:tr h="6784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Trial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1.82 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352361"/>
                  </a:ext>
                </a:extLst>
              </a:tr>
              <a:tr h="6784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Trial</a:t>
                      </a:r>
                      <a:r>
                        <a:rPr lang="en-US" sz="2400" baseline="0" dirty="0">
                          <a:latin typeface="+mj-lt"/>
                        </a:rPr>
                        <a:t> 3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1.97 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7361194"/>
                  </a:ext>
                </a:extLst>
              </a:tr>
              <a:tr h="678485"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Trial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4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2.16 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6012852"/>
                  </a:ext>
                </a:extLst>
              </a:tr>
              <a:tr h="678485"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Trial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1.94 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505286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43616" y="2615184"/>
            <a:ext cx="2625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Average = 1.98 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B33832-075E-48A9-B0F2-0B860FBE286A}"/>
              </a:ext>
            </a:extLst>
          </p:cNvPr>
          <p:cNvSpPr txBox="1"/>
          <p:nvPr/>
        </p:nvSpPr>
        <p:spPr>
          <a:xfrm>
            <a:off x="3655217" y="3598606"/>
            <a:ext cx="5314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Range = 2.16 – 1.82 = 0.34 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4EC6CB-52C4-4872-B670-94592E92D7D0}"/>
              </a:ext>
            </a:extLst>
          </p:cNvPr>
          <p:cNvSpPr txBox="1"/>
          <p:nvPr/>
        </p:nvSpPr>
        <p:spPr>
          <a:xfrm>
            <a:off x="3655217" y="4643583"/>
            <a:ext cx="3903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Uncertainty = 0.34/2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EC5E32-89A3-4B52-950A-E844D35771B4}"/>
              </a:ext>
            </a:extLst>
          </p:cNvPr>
          <p:cNvSpPr txBox="1"/>
          <p:nvPr/>
        </p:nvSpPr>
        <p:spPr>
          <a:xfrm>
            <a:off x="6553606" y="5330318"/>
            <a:ext cx="20938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</a:t>
            </a:r>
            <a:r>
              <a:rPr lang="en-US" sz="32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± 0.17 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ABDF076-BE27-40B4-8FFE-77A8A6B7BC10}"/>
              </a:ext>
            </a:extLst>
          </p:cNvPr>
          <p:cNvSpPr/>
          <p:nvPr/>
        </p:nvSpPr>
        <p:spPr>
          <a:xfrm>
            <a:off x="1945822" y="3379592"/>
            <a:ext cx="944862" cy="518775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C8BD15C-7522-4489-B143-8D5967B570C0}"/>
              </a:ext>
            </a:extLst>
          </p:cNvPr>
          <p:cNvSpPr/>
          <p:nvPr/>
        </p:nvSpPr>
        <p:spPr>
          <a:xfrm>
            <a:off x="1945822" y="4724331"/>
            <a:ext cx="944862" cy="518775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86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ways to Report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71450" y="2590799"/>
          <a:ext cx="8772525" cy="364353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426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46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451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+mj-lt"/>
                        </a:rPr>
                        <a:t>Absolute</a:t>
                      </a:r>
                      <a:r>
                        <a:rPr lang="en-US" sz="3200" b="0" baseline="0" dirty="0">
                          <a:latin typeface="+mj-lt"/>
                        </a:rPr>
                        <a:t> Uncertainty</a:t>
                      </a:r>
                      <a:endParaRPr lang="en-US" sz="32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451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+mj-lt"/>
                        </a:rPr>
                        <a:t>Fractional Uncertainty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77496"/>
                  </a:ext>
                </a:extLst>
              </a:tr>
              <a:tr h="12145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Percentage</a:t>
                      </a:r>
                      <a:r>
                        <a:rPr lang="en-US" sz="3200" b="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Uncertainty</a:t>
                      </a:r>
                      <a:endParaRPr lang="en-US" sz="32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1450" y="1487512"/>
            <a:ext cx="8772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7030A0"/>
                </a:solidFill>
                <a:latin typeface="+mj-lt"/>
              </a:rPr>
              <a:t>2.0 ± 0.3 g </a:t>
            </a:r>
          </a:p>
        </p:txBody>
      </p:sp>
    </p:spTree>
    <p:extLst>
      <p:ext uri="{BB962C8B-B14F-4D97-AF65-F5344CB8AC3E}">
        <p14:creationId xmlns:p14="http://schemas.microsoft.com/office/powerpoint/2010/main" val="3470257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ways to Report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8275166"/>
                  </p:ext>
                </p:extLst>
              </p:nvPr>
            </p:nvGraphicFramePr>
            <p:xfrm>
              <a:off x="171450" y="2590799"/>
              <a:ext cx="8772525" cy="3643530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34264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4602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2145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0" dirty="0">
                              <a:latin typeface="+mj-lt"/>
                            </a:rPr>
                            <a:t>Absolute</a:t>
                          </a:r>
                          <a:r>
                            <a:rPr lang="en-US" sz="3200" b="0" baseline="0" dirty="0">
                              <a:latin typeface="+mj-lt"/>
                            </a:rPr>
                            <a:t> Uncertainty</a:t>
                          </a:r>
                          <a:endParaRPr lang="en-US" sz="3200" b="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 0.3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48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g</m:t>
                                </m:r>
                              </m:oMath>
                            </m:oMathPara>
                          </a14:m>
                          <a:endParaRPr lang="en-US" sz="4800" b="0" i="0" dirty="0">
                            <a:solidFill>
                              <a:srgbClr val="C00000"/>
                            </a:solidFill>
                            <a:latin typeface="+mj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145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0" dirty="0">
                              <a:latin typeface="+mj-lt"/>
                            </a:rPr>
                            <a:t>Fractional Uncertainty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𝐴𝑏𝑠𝑜𝑙𝑢𝑡𝑒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𝑀𝑒𝑎𝑠𝑢𝑟𝑒𝑚𝑒𝑛𝑡</m:t>
                                    </m:r>
                                  </m:den>
                                </m:f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0.3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2.0</m:t>
                                    </m:r>
                                  </m:den>
                                </m:f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=0.15</m:t>
                                </m:r>
                              </m:oMath>
                            </m:oMathPara>
                          </a14:m>
                          <a:endParaRPr lang="en-US" sz="3200" b="0" i="1" kern="1200" dirty="0">
                            <a:solidFill>
                              <a:srgbClr val="C0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8577496"/>
                      </a:ext>
                    </a:extLst>
                  </a:tr>
                  <a:tr h="121451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Percentage</a:t>
                          </a:r>
                          <a:r>
                            <a:rPr lang="en-US" sz="3200" b="0" kern="1200" baseline="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 Uncertainty</a:t>
                          </a:r>
                          <a:endParaRPr lang="en-US" sz="3200" b="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𝐹𝑟𝑎𝑐𝑡𝑖𝑜𝑛𝑎𝑙</m:t>
                                </m:r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×100%=15%</m:t>
                                </m:r>
                              </m:oMath>
                            </m:oMathPara>
                          </a14:m>
                          <a:endParaRPr lang="en-US" sz="3200" b="0" i="1" kern="1200" dirty="0">
                            <a:solidFill>
                              <a:srgbClr val="C0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8275166"/>
                  </p:ext>
                </p:extLst>
              </p:nvPr>
            </p:nvGraphicFramePr>
            <p:xfrm>
              <a:off x="171450" y="2590799"/>
              <a:ext cx="8772525" cy="3643530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342649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4602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2145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0" dirty="0">
                              <a:latin typeface="+mj-lt"/>
                            </a:rPr>
                            <a:t>Absolute</a:t>
                          </a:r>
                          <a:r>
                            <a:rPr lang="en-US" sz="3200" b="0" baseline="0" dirty="0">
                              <a:latin typeface="+mj-lt"/>
                            </a:rPr>
                            <a:t> Uncertainty</a:t>
                          </a:r>
                          <a:endParaRPr lang="en-US" sz="3200" b="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4123" t="-500" r="-228" b="-2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145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0" dirty="0">
                              <a:latin typeface="+mj-lt"/>
                            </a:rPr>
                            <a:t>Fractional Uncertainty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4123" t="-101005" r="-228" b="-1110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577496"/>
                      </a:ext>
                    </a:extLst>
                  </a:tr>
                  <a:tr h="121451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Percentage</a:t>
                          </a:r>
                          <a:r>
                            <a:rPr lang="en-US" sz="3200" b="0" kern="1200" baseline="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 Uncertainty</a:t>
                          </a:r>
                          <a:endParaRPr lang="en-US" sz="3200" b="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4123" t="-200000" r="-228" b="-10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171450" y="1487512"/>
            <a:ext cx="8772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7030A0"/>
                </a:solidFill>
                <a:latin typeface="+mj-lt"/>
              </a:rPr>
              <a:t>2.0 ± 0.3 g </a:t>
            </a:r>
          </a:p>
        </p:txBody>
      </p:sp>
    </p:spTree>
    <p:extLst>
      <p:ext uri="{BB962C8B-B14F-4D97-AF65-F5344CB8AC3E}">
        <p14:creationId xmlns:p14="http://schemas.microsoft.com/office/powerpoint/2010/main" val="3944724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ways to Report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391728" y="1569361"/>
          <a:ext cx="5473976" cy="364353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38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5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451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+mj-lt"/>
                        </a:rPr>
                        <a:t>Absolute</a:t>
                      </a:r>
                      <a:r>
                        <a:rPr lang="en-US" sz="2400" b="0" baseline="0" dirty="0">
                          <a:latin typeface="+mj-lt"/>
                        </a:rPr>
                        <a:t> Uncertainty</a:t>
                      </a:r>
                      <a:endParaRPr lang="en-US" sz="24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451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+mj-lt"/>
                        </a:rPr>
                        <a:t>Fractional Uncertainty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77496"/>
                  </a:ext>
                </a:extLst>
              </a:tr>
              <a:tr h="12145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Percentage</a:t>
                      </a:r>
                      <a:r>
                        <a:rPr lang="en-US" sz="2400" b="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Uncertainty</a:t>
                      </a:r>
                      <a:endParaRPr lang="en-US" sz="24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631321">
            <a:off x="571638" y="1682775"/>
            <a:ext cx="2063750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9711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ways to Report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7438055"/>
                  </p:ext>
                </p:extLst>
              </p:nvPr>
            </p:nvGraphicFramePr>
            <p:xfrm>
              <a:off x="3391728" y="1569361"/>
              <a:ext cx="5473976" cy="3643530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21381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3358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2145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+mj-lt"/>
                            </a:rPr>
                            <a:t>Absolute</a:t>
                          </a:r>
                          <a:r>
                            <a:rPr lang="en-US" sz="2400" b="0" baseline="0" dirty="0">
                              <a:latin typeface="+mj-lt"/>
                            </a:rPr>
                            <a:t> Uncertainty</a:t>
                          </a:r>
                          <a:endParaRPr lang="en-US" sz="2400" b="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0.385</m:t>
                                </m:r>
                                <m:r>
                                  <a:rPr lang="en-US" sz="24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sz="2400" b="1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400" b="1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𝟎𝟎𝟏</m:t>
                                </m:r>
                                <m:r>
                                  <a:rPr lang="en-US" sz="2400" b="1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𝐕</m:t>
                                </m:r>
                              </m:oMath>
                            </m:oMathPara>
                          </a14:m>
                          <a:endParaRPr lang="en-US" sz="2400" b="1" i="0" dirty="0">
                            <a:solidFill>
                              <a:srgbClr val="C00000"/>
                            </a:solidFill>
                            <a:latin typeface="+mj-lt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145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+mj-lt"/>
                            </a:rPr>
                            <a:t>Fractional Uncertainty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0.001</m:t>
                                    </m:r>
                                  </m:num>
                                  <m:den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0.385</m:t>
                                    </m:r>
                                  </m:den>
                                </m:f>
                                <m:r>
                                  <a:rPr kumimoji="0" lang="en-US" sz="2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US" sz="2400" b="1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𝟎</m:t>
                                </m:r>
                                <m:r>
                                  <a:rPr kumimoji="0" lang="en-US" sz="2400" b="1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.</m:t>
                                </m:r>
                                <m:r>
                                  <a:rPr kumimoji="0" lang="en-US" sz="2400" b="1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𝟎𝟎𝟐𝟔</m:t>
                                </m:r>
                              </m:oMath>
                            </m:oMathPara>
                          </a14:m>
                          <a:endParaRPr kumimoji="0" lang="en-US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libri Light" panose="020F0302020204030204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8577496"/>
                      </a:ext>
                    </a:extLst>
                  </a:tr>
                  <a:tr h="121451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Percentage</a:t>
                          </a:r>
                          <a:r>
                            <a:rPr lang="en-US" sz="2400" b="0" kern="1200" baseline="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 Uncertainty</a:t>
                          </a:r>
                          <a:endParaRPr lang="en-US" sz="2400" b="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0.0026</m:t>
                                </m:r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×100%=</m:t>
                                </m:r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𝟐𝟔</m:t>
                                </m:r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kumimoji="0" lang="en-US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libri Light" panose="020F0302020204030204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7438055"/>
                  </p:ext>
                </p:extLst>
              </p:nvPr>
            </p:nvGraphicFramePr>
            <p:xfrm>
              <a:off x="3391728" y="1569361"/>
              <a:ext cx="5473976" cy="3643530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21381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3358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2145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+mj-lt"/>
                            </a:rPr>
                            <a:t>Absolute</a:t>
                          </a:r>
                          <a:r>
                            <a:rPr lang="en-US" sz="2400" b="0" baseline="0" dirty="0">
                              <a:latin typeface="+mj-lt"/>
                            </a:rPr>
                            <a:t> Uncertainty</a:t>
                          </a:r>
                          <a:endParaRPr lang="en-US" sz="2400" b="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4234" t="-500" r="-365" b="-200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145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+mj-lt"/>
                            </a:rPr>
                            <a:t>Fractional Uncertainty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4234" t="-101005" r="-365" b="-1015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577496"/>
                      </a:ext>
                    </a:extLst>
                  </a:tr>
                  <a:tr h="121451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kern="120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Percentage</a:t>
                          </a:r>
                          <a:r>
                            <a:rPr lang="en-US" sz="2400" b="0" kern="1200" baseline="0" dirty="0">
                              <a:solidFill>
                                <a:schemeClr val="dk1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 Uncertainty</a:t>
                          </a:r>
                          <a:endParaRPr lang="en-US" sz="2400" b="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4234" t="-200000" r="-365" b="-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631321">
            <a:off x="571638" y="1682775"/>
            <a:ext cx="2063750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7323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IB Question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38125" y="1531726"/>
            <a:ext cx="6858000" cy="251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16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IB Question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38125" y="1531726"/>
            <a:ext cx="6858000" cy="25196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185039-2C23-4356-A5FA-2F5FF800C093}"/>
              </a:ext>
            </a:extLst>
          </p:cNvPr>
          <p:cNvSpPr txBox="1"/>
          <p:nvPr/>
        </p:nvSpPr>
        <p:spPr>
          <a:xfrm>
            <a:off x="634180" y="4282366"/>
            <a:ext cx="2020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Absolute: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8EADAF-02E6-4670-8B5A-E30B68D7603B}"/>
              </a:ext>
            </a:extLst>
          </p:cNvPr>
          <p:cNvSpPr txBox="1"/>
          <p:nvPr/>
        </p:nvSpPr>
        <p:spPr>
          <a:xfrm>
            <a:off x="4134464" y="4282365"/>
            <a:ext cx="1762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Percent: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72D25E-5D90-42CD-A8C0-4F549E4C04ED}"/>
                  </a:ext>
                </a:extLst>
              </p:cNvPr>
              <p:cNvSpPr txBox="1"/>
              <p:nvPr/>
            </p:nvSpPr>
            <p:spPr>
              <a:xfrm>
                <a:off x="745748" y="4965366"/>
                <a:ext cx="179696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36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0.02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72D25E-5D90-42CD-A8C0-4F549E4C0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748" y="4965366"/>
                <a:ext cx="1796967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14885C-1C0E-4AF5-AB83-DEA5B8507D8F}"/>
                  </a:ext>
                </a:extLst>
              </p:cNvPr>
              <p:cNvSpPr txBox="1"/>
              <p:nvPr/>
            </p:nvSpPr>
            <p:spPr>
              <a:xfrm>
                <a:off x="4458071" y="4965366"/>
                <a:ext cx="3940181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0.02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2.00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100%=1%</m:t>
                      </m:r>
                    </m:oMath>
                  </m:oMathPara>
                </a14:m>
                <a:endParaRPr lang="en-US" sz="3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14885C-1C0E-4AF5-AB83-DEA5B8507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071" y="4965366"/>
                <a:ext cx="3940181" cy="10407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DC39426-289C-49FE-8674-6C6F0B288464}"/>
              </a:ext>
            </a:extLst>
          </p:cNvPr>
          <p:cNvSpPr/>
          <p:nvPr/>
        </p:nvSpPr>
        <p:spPr>
          <a:xfrm>
            <a:off x="486697" y="2433484"/>
            <a:ext cx="4483510" cy="383459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9407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6870</TotalTime>
  <Words>723</Words>
  <Application>Microsoft Office PowerPoint</Application>
  <PresentationFormat>On-screen Show (4:3)</PresentationFormat>
  <Paragraphs>146</Paragraphs>
  <Slides>25</Slides>
  <Notes>0</Notes>
  <HiddenSlides>12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Calibri Light</vt:lpstr>
      <vt:lpstr>Cambria Math</vt:lpstr>
      <vt:lpstr>Ebrima</vt:lpstr>
      <vt:lpstr>Retrospect</vt:lpstr>
      <vt:lpstr>Uncertainty in Calculations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- 1.5 - Uncertainty in Calculations</dc:title>
  <dc:creator>Joe Cossette</dc:creator>
  <cp:lastModifiedBy>Joe Cossette</cp:lastModifiedBy>
  <cp:revision>81</cp:revision>
  <dcterms:created xsi:type="dcterms:W3CDTF">2014-08-31T00:23:19Z</dcterms:created>
  <dcterms:modified xsi:type="dcterms:W3CDTF">2019-10-06T18:14:11Z</dcterms:modified>
</cp:coreProperties>
</file>