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67" r:id="rId3"/>
    <p:sldId id="261" r:id="rId4"/>
    <p:sldId id="262" r:id="rId5"/>
    <p:sldId id="263" r:id="rId6"/>
    <p:sldId id="264" r:id="rId7"/>
    <p:sldId id="265" r:id="rId8"/>
    <p:sldId id="266" r:id="rId9"/>
    <p:sldId id="268" r:id="rId10"/>
    <p:sldId id="269" r:id="rId11"/>
    <p:sldId id="270" r:id="rId12"/>
    <p:sldId id="271" r:id="rId13"/>
    <p:sldId id="256" r:id="rId14"/>
    <p:sldId id="257" r:id="rId15"/>
    <p:sldId id="258" r:id="rId16"/>
    <p:sldId id="259" r:id="rId17"/>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99" d="100"/>
          <a:sy n="99" d="100"/>
        </p:scale>
        <p:origin x="78"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D1827F-4294-4A76-9295-F508ADDE970B}"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42639-756D-4F5D-B1F3-9DDC13E01065}" type="slidenum">
              <a:rPr lang="en-US" smtClean="0"/>
              <a:t>‹#›</a:t>
            </a:fld>
            <a:endParaRPr lang="en-US"/>
          </a:p>
        </p:txBody>
      </p:sp>
    </p:spTree>
    <p:extLst>
      <p:ext uri="{BB962C8B-B14F-4D97-AF65-F5344CB8AC3E}">
        <p14:creationId xmlns:p14="http://schemas.microsoft.com/office/powerpoint/2010/main" val="166166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D1827F-4294-4A76-9295-F508ADDE970B}"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42639-756D-4F5D-B1F3-9DDC13E01065}" type="slidenum">
              <a:rPr lang="en-US" smtClean="0"/>
              <a:t>‹#›</a:t>
            </a:fld>
            <a:endParaRPr lang="en-US"/>
          </a:p>
        </p:txBody>
      </p:sp>
    </p:spTree>
    <p:extLst>
      <p:ext uri="{BB962C8B-B14F-4D97-AF65-F5344CB8AC3E}">
        <p14:creationId xmlns:p14="http://schemas.microsoft.com/office/powerpoint/2010/main" val="1935663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D1827F-4294-4A76-9295-F508ADDE970B}"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42639-756D-4F5D-B1F3-9DDC13E01065}" type="slidenum">
              <a:rPr lang="en-US" smtClean="0"/>
              <a:t>‹#›</a:t>
            </a:fld>
            <a:endParaRPr lang="en-US"/>
          </a:p>
        </p:txBody>
      </p:sp>
    </p:spTree>
    <p:extLst>
      <p:ext uri="{BB962C8B-B14F-4D97-AF65-F5344CB8AC3E}">
        <p14:creationId xmlns:p14="http://schemas.microsoft.com/office/powerpoint/2010/main" val="1300220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D1827F-4294-4A76-9295-F508ADDE970B}"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42639-756D-4F5D-B1F3-9DDC13E01065}" type="slidenum">
              <a:rPr lang="en-US" smtClean="0"/>
              <a:t>‹#›</a:t>
            </a:fld>
            <a:endParaRPr lang="en-US"/>
          </a:p>
        </p:txBody>
      </p:sp>
    </p:spTree>
    <p:extLst>
      <p:ext uri="{BB962C8B-B14F-4D97-AF65-F5344CB8AC3E}">
        <p14:creationId xmlns:p14="http://schemas.microsoft.com/office/powerpoint/2010/main" val="2569516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ED1827F-4294-4A76-9295-F508ADDE970B}"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42639-756D-4F5D-B1F3-9DDC13E01065}" type="slidenum">
              <a:rPr lang="en-US" smtClean="0"/>
              <a:t>‹#›</a:t>
            </a:fld>
            <a:endParaRPr lang="en-US"/>
          </a:p>
        </p:txBody>
      </p:sp>
    </p:spTree>
    <p:extLst>
      <p:ext uri="{BB962C8B-B14F-4D97-AF65-F5344CB8AC3E}">
        <p14:creationId xmlns:p14="http://schemas.microsoft.com/office/powerpoint/2010/main" val="839336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D1827F-4294-4A76-9295-F508ADDE970B}"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42639-756D-4F5D-B1F3-9DDC13E01065}" type="slidenum">
              <a:rPr lang="en-US" smtClean="0"/>
              <a:t>‹#›</a:t>
            </a:fld>
            <a:endParaRPr lang="en-US"/>
          </a:p>
        </p:txBody>
      </p:sp>
    </p:spTree>
    <p:extLst>
      <p:ext uri="{BB962C8B-B14F-4D97-AF65-F5344CB8AC3E}">
        <p14:creationId xmlns:p14="http://schemas.microsoft.com/office/powerpoint/2010/main" val="1974491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D1827F-4294-4A76-9295-F508ADDE970B}"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942639-756D-4F5D-B1F3-9DDC13E01065}" type="slidenum">
              <a:rPr lang="en-US" smtClean="0"/>
              <a:t>‹#›</a:t>
            </a:fld>
            <a:endParaRPr lang="en-US"/>
          </a:p>
        </p:txBody>
      </p:sp>
    </p:spTree>
    <p:extLst>
      <p:ext uri="{BB962C8B-B14F-4D97-AF65-F5344CB8AC3E}">
        <p14:creationId xmlns:p14="http://schemas.microsoft.com/office/powerpoint/2010/main" val="3845520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D1827F-4294-4A76-9295-F508ADDE970B}"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942639-756D-4F5D-B1F3-9DDC13E01065}" type="slidenum">
              <a:rPr lang="en-US" smtClean="0"/>
              <a:t>‹#›</a:t>
            </a:fld>
            <a:endParaRPr lang="en-US"/>
          </a:p>
        </p:txBody>
      </p:sp>
    </p:spTree>
    <p:extLst>
      <p:ext uri="{BB962C8B-B14F-4D97-AF65-F5344CB8AC3E}">
        <p14:creationId xmlns:p14="http://schemas.microsoft.com/office/powerpoint/2010/main" val="1553020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D1827F-4294-4A76-9295-F508ADDE970B}"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942639-756D-4F5D-B1F3-9DDC13E01065}" type="slidenum">
              <a:rPr lang="en-US" smtClean="0"/>
              <a:t>‹#›</a:t>
            </a:fld>
            <a:endParaRPr lang="en-US"/>
          </a:p>
        </p:txBody>
      </p:sp>
    </p:spTree>
    <p:extLst>
      <p:ext uri="{BB962C8B-B14F-4D97-AF65-F5344CB8AC3E}">
        <p14:creationId xmlns:p14="http://schemas.microsoft.com/office/powerpoint/2010/main" val="1719034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ED1827F-4294-4A76-9295-F508ADDE970B}"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42639-756D-4F5D-B1F3-9DDC13E01065}" type="slidenum">
              <a:rPr lang="en-US" smtClean="0"/>
              <a:t>‹#›</a:t>
            </a:fld>
            <a:endParaRPr lang="en-US"/>
          </a:p>
        </p:txBody>
      </p:sp>
    </p:spTree>
    <p:extLst>
      <p:ext uri="{BB962C8B-B14F-4D97-AF65-F5344CB8AC3E}">
        <p14:creationId xmlns:p14="http://schemas.microsoft.com/office/powerpoint/2010/main" val="3932343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ED1827F-4294-4A76-9295-F508ADDE970B}"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42639-756D-4F5D-B1F3-9DDC13E01065}" type="slidenum">
              <a:rPr lang="en-US" smtClean="0"/>
              <a:t>‹#›</a:t>
            </a:fld>
            <a:endParaRPr lang="en-US"/>
          </a:p>
        </p:txBody>
      </p:sp>
    </p:spTree>
    <p:extLst>
      <p:ext uri="{BB962C8B-B14F-4D97-AF65-F5344CB8AC3E}">
        <p14:creationId xmlns:p14="http://schemas.microsoft.com/office/powerpoint/2010/main" val="2533040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D1827F-4294-4A76-9295-F508ADDE970B}" type="datetimeFigureOut">
              <a:rPr lang="en-US" smtClean="0"/>
              <a:t>11/13/2017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942639-756D-4F5D-B1F3-9DDC13E01065}" type="slidenum">
              <a:rPr lang="en-US" smtClean="0"/>
              <a:t>‹#›</a:t>
            </a:fld>
            <a:endParaRPr lang="en-US"/>
          </a:p>
        </p:txBody>
      </p:sp>
    </p:spTree>
    <p:extLst>
      <p:ext uri="{BB962C8B-B14F-4D97-AF65-F5344CB8AC3E}">
        <p14:creationId xmlns:p14="http://schemas.microsoft.com/office/powerpoint/2010/main" val="42218732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6" y="230800"/>
            <a:ext cx="8750254" cy="1325563"/>
          </a:xfrm>
        </p:spPr>
        <p:txBody>
          <a:bodyPr>
            <a:normAutofit/>
          </a:bodyPr>
          <a:lstStyle/>
          <a:p>
            <a:r>
              <a:rPr lang="en-US" sz="6600" cap="small" dirty="0">
                <a:latin typeface="Ebrima" panose="02000000000000000000" pitchFamily="2" charset="0"/>
                <a:ea typeface="Ebrima" panose="02000000000000000000" pitchFamily="2" charset="0"/>
                <a:cs typeface="Ebrima" panose="02000000000000000000" pitchFamily="2" charset="0"/>
              </a:rPr>
              <a:t>There’s Been a Murder!</a:t>
            </a:r>
          </a:p>
        </p:txBody>
      </p:sp>
      <p:sp>
        <p:nvSpPr>
          <p:cNvPr id="5" name="Rectangle 4"/>
          <p:cNvSpPr/>
          <p:nvPr/>
        </p:nvSpPr>
        <p:spPr>
          <a:xfrm>
            <a:off x="161926" y="1556363"/>
            <a:ext cx="8631556" cy="4955203"/>
          </a:xfrm>
          <a:prstGeom prst="rect">
            <a:avLst/>
          </a:prstGeom>
        </p:spPr>
        <p:txBody>
          <a:bodyPr wrap="square">
            <a:spAutoFit/>
          </a:bodyPr>
          <a:lstStyle/>
          <a:p>
            <a:pPr>
              <a:spcAft>
                <a:spcPts val="600"/>
              </a:spcAft>
            </a:pPr>
            <a:r>
              <a:rPr lang="en-US" sz="1400" dirty="0"/>
              <a:t>As experts in physics, you have been recruited by the homicide division of the local Police Department. </a:t>
            </a:r>
          </a:p>
          <a:p>
            <a:pPr>
              <a:spcAft>
                <a:spcPts val="600"/>
              </a:spcAft>
            </a:pPr>
            <a:r>
              <a:rPr lang="en-US" sz="1400" i="1" dirty="0"/>
              <a:t>It is 4:40 a.m. You wake up to the sound of your cell phone vibrating on your night stand. Groggy, you clumsily answer the phone to find out that a crew is awaiting your arrival at the crime scene. As this is your first official duty call, you run to your and drive to the scene of the crime.</a:t>
            </a:r>
            <a:endParaRPr lang="en-US" sz="1400" dirty="0"/>
          </a:p>
          <a:p>
            <a:pPr>
              <a:spcAft>
                <a:spcPts val="600"/>
              </a:spcAft>
            </a:pPr>
            <a:r>
              <a:rPr lang="en-US" sz="1400" i="1" dirty="0"/>
              <a:t>On-site, you navigate through the media frenzy only to be greeted by the disheartening calmness of the homicide crew carrying about their work. The body lies lifeless on the floor of the apartment and the smell of gun smoke is clearly present in the room.</a:t>
            </a:r>
            <a:endParaRPr lang="en-US" sz="1400" dirty="0"/>
          </a:p>
          <a:p>
            <a:pPr>
              <a:spcAft>
                <a:spcPts val="600"/>
              </a:spcAft>
            </a:pPr>
            <a:r>
              <a:rPr lang="en-US" sz="1400" b="1" i="1" dirty="0"/>
              <a:t>Police officer: </a:t>
            </a:r>
            <a:r>
              <a:rPr lang="en-US" sz="1400" i="1" dirty="0"/>
              <a:t>Hello, Inspector.</a:t>
            </a:r>
            <a:endParaRPr lang="en-US" sz="1400" dirty="0"/>
          </a:p>
          <a:p>
            <a:pPr>
              <a:spcAft>
                <a:spcPts val="600"/>
              </a:spcAft>
            </a:pPr>
            <a:r>
              <a:rPr lang="en-US" sz="1400" b="1" i="1" dirty="0"/>
              <a:t>You: </a:t>
            </a:r>
            <a:r>
              <a:rPr lang="en-US" sz="1400" i="1" dirty="0"/>
              <a:t>Hello, Officer.</a:t>
            </a:r>
            <a:endParaRPr lang="en-US" sz="1400" dirty="0"/>
          </a:p>
          <a:p>
            <a:pPr>
              <a:spcAft>
                <a:spcPts val="600"/>
              </a:spcAft>
            </a:pPr>
            <a:r>
              <a:rPr lang="en-US" sz="1400" b="1" i="1" dirty="0"/>
              <a:t>Police officer: </a:t>
            </a:r>
            <a:r>
              <a:rPr lang="en-US" sz="1400" i="1" dirty="0"/>
              <a:t>The 911 dispatcher was called at 3:18 a.m. by a neighbor who heard gunshots coming from this apartment. So far, all we know is that between 2:30 a.m. and 3:20 a.m., there was a heated argument between two men, which ended with three gunshots.</a:t>
            </a:r>
            <a:endParaRPr lang="en-US" sz="1400" dirty="0"/>
          </a:p>
          <a:p>
            <a:pPr>
              <a:spcAft>
                <a:spcPts val="600"/>
              </a:spcAft>
            </a:pPr>
            <a:r>
              <a:rPr lang="en-US" sz="1400" b="1" i="1" dirty="0"/>
              <a:t>You: </a:t>
            </a:r>
            <a:r>
              <a:rPr lang="en-US" sz="1400" i="1" dirty="0"/>
              <a:t>Did you search the premises for indication of breaking and entering, gun slugs or any other clues?</a:t>
            </a:r>
            <a:endParaRPr lang="en-US" sz="1400" dirty="0"/>
          </a:p>
          <a:p>
            <a:pPr>
              <a:spcAft>
                <a:spcPts val="600"/>
              </a:spcAft>
            </a:pPr>
            <a:r>
              <a:rPr lang="en-US" sz="1400" b="1" i="1" dirty="0"/>
              <a:t>Police officer: </a:t>
            </a:r>
            <a:r>
              <a:rPr lang="en-US" sz="1400" i="1" dirty="0"/>
              <a:t>We have started to. As for slugs, the victim has two wounds, including one fatal wound in the cardiac region. We know that the gun was fired straight horizontally because of the positions of these gunshot wounds.</a:t>
            </a:r>
            <a:endParaRPr lang="en-US" sz="1400" dirty="0"/>
          </a:p>
          <a:p>
            <a:pPr>
              <a:spcAft>
                <a:spcPts val="600"/>
              </a:spcAft>
            </a:pPr>
            <a:r>
              <a:rPr lang="en-US" sz="1400" b="1" i="1" dirty="0"/>
              <a:t>You: </a:t>
            </a:r>
            <a:r>
              <a:rPr lang="en-US" sz="1400" i="1" dirty="0"/>
              <a:t>Are there any other wounds on the victim?</a:t>
            </a:r>
            <a:endParaRPr lang="en-US" sz="1400" dirty="0"/>
          </a:p>
          <a:p>
            <a:pPr>
              <a:spcAft>
                <a:spcPts val="600"/>
              </a:spcAft>
            </a:pPr>
            <a:r>
              <a:rPr lang="en-US" sz="1400" b="1" i="1" dirty="0"/>
              <a:t>Police officer: </a:t>
            </a:r>
            <a:r>
              <a:rPr lang="en-US" sz="1400" i="1" dirty="0"/>
              <a:t>None visible, Inspector.</a:t>
            </a:r>
            <a:endParaRPr lang="en-US" sz="1400" dirty="0"/>
          </a:p>
          <a:p>
            <a:pPr>
              <a:spcAft>
                <a:spcPts val="600"/>
              </a:spcAft>
            </a:pPr>
            <a:r>
              <a:rPr lang="en-US" sz="1400" dirty="0"/>
              <a:t>You and your group decide to divide and conquer so that you can collect more evidence quickly and efficiently. You agree to come back in 10 minutes to report back what you have found out.</a:t>
            </a:r>
          </a:p>
        </p:txBody>
      </p:sp>
    </p:spTree>
    <p:extLst>
      <p:ext uri="{BB962C8B-B14F-4D97-AF65-F5344CB8AC3E}">
        <p14:creationId xmlns:p14="http://schemas.microsoft.com/office/powerpoint/2010/main" val="2827120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71488" y="4737061"/>
            <a:ext cx="4386262" cy="1661151"/>
          </a:xfrm>
          <a:prstGeom prst="rect">
            <a:avLst/>
          </a:prstGeom>
        </p:spPr>
      </p:pic>
      <p:sp>
        <p:nvSpPr>
          <p:cNvPr id="2" name="Title 1"/>
          <p:cNvSpPr>
            <a:spLocks noGrp="1"/>
          </p:cNvSpPr>
          <p:nvPr>
            <p:ph type="title"/>
          </p:nvPr>
        </p:nvSpPr>
        <p:spPr>
          <a:xfrm>
            <a:off x="161926" y="230800"/>
            <a:ext cx="8353423" cy="896938"/>
          </a:xfrm>
        </p:spPr>
        <p:txBody>
          <a:bodyPr>
            <a:normAutofit/>
          </a:bodyPr>
          <a:lstStyle/>
          <a:p>
            <a:r>
              <a:rPr lang="en-US" sz="5400" cap="small" dirty="0">
                <a:latin typeface="Ebrima" panose="02000000000000000000" pitchFamily="2" charset="0"/>
                <a:ea typeface="Ebrima" panose="02000000000000000000" pitchFamily="2" charset="0"/>
                <a:cs typeface="Ebrima" panose="02000000000000000000" pitchFamily="2" charset="0"/>
              </a:rPr>
              <a:t>Solution - Conclusion</a:t>
            </a:r>
          </a:p>
        </p:txBody>
      </p:sp>
      <p:sp>
        <p:nvSpPr>
          <p:cNvPr id="5" name="Rectangle 4"/>
          <p:cNvSpPr/>
          <p:nvPr/>
        </p:nvSpPr>
        <p:spPr>
          <a:xfrm>
            <a:off x="257176" y="1127738"/>
            <a:ext cx="8631556" cy="2246769"/>
          </a:xfrm>
          <a:prstGeom prst="rect">
            <a:avLst/>
          </a:prstGeom>
        </p:spPr>
        <p:txBody>
          <a:bodyPr wrap="square">
            <a:spAutoFit/>
          </a:bodyPr>
          <a:lstStyle/>
          <a:p>
            <a:pPr>
              <a:spcAft>
                <a:spcPts val="600"/>
              </a:spcAft>
            </a:pPr>
            <a:r>
              <a:rPr lang="en-US" sz="2000" dirty="0">
                <a:latin typeface="+mj-lt"/>
              </a:rPr>
              <a:t>It is our professional opinion that the police should arrest </a:t>
            </a:r>
            <a:r>
              <a:rPr lang="en-US" sz="2000" dirty="0">
                <a:solidFill>
                  <a:srgbClr val="FF0000"/>
                </a:solidFill>
                <a:latin typeface="+mj-lt"/>
              </a:rPr>
              <a:t>Suspect #1 </a:t>
            </a:r>
            <a:r>
              <a:rPr lang="en-US" sz="2000" dirty="0">
                <a:latin typeface="+mj-lt"/>
              </a:rPr>
              <a:t>because an analysis of the bullet trajectory suggests that it must have left the gun at a speed of ~182 m/s. (see math on next slide) Of the recovered weapons, only the 9mm Luger has a muzzle speed that matches this result and this particular handgun had the fingerprints of suspect #1. Furthermore, the firing height of 1.2 m is much more likely from the shoulder height for Suspect #1 than from waist height for suspect #2.</a:t>
            </a:r>
          </a:p>
        </p:txBody>
      </p:sp>
      <p:pic>
        <p:nvPicPr>
          <p:cNvPr id="3" name="Picture 2"/>
          <p:cNvPicPr>
            <a:picLocks noChangeAspect="1"/>
          </p:cNvPicPr>
          <p:nvPr/>
        </p:nvPicPr>
        <p:blipFill>
          <a:blip r:embed="rId3"/>
          <a:stretch>
            <a:fillRect/>
          </a:stretch>
        </p:blipFill>
        <p:spPr>
          <a:xfrm>
            <a:off x="5476875" y="3565007"/>
            <a:ext cx="3162574" cy="3078136"/>
          </a:xfrm>
          <a:prstGeom prst="rect">
            <a:avLst/>
          </a:prstGeom>
        </p:spPr>
      </p:pic>
      <p:sp>
        <p:nvSpPr>
          <p:cNvPr id="6" name="Rectangle 5"/>
          <p:cNvSpPr/>
          <p:nvPr/>
        </p:nvSpPr>
        <p:spPr>
          <a:xfrm>
            <a:off x="471488" y="5806712"/>
            <a:ext cx="4386262" cy="295275"/>
          </a:xfrm>
          <a:prstGeom prst="rect">
            <a:avLst/>
          </a:prstGeom>
          <a:noFill/>
          <a:ln w="38100">
            <a:solidFill>
              <a:srgbClr val="E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2127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6" y="230800"/>
            <a:ext cx="8353423" cy="896938"/>
          </a:xfrm>
        </p:spPr>
        <p:txBody>
          <a:bodyPr>
            <a:normAutofit/>
          </a:bodyPr>
          <a:lstStyle/>
          <a:p>
            <a:r>
              <a:rPr lang="en-US" sz="5400" cap="small" dirty="0">
                <a:latin typeface="Ebrima" panose="02000000000000000000" pitchFamily="2" charset="0"/>
                <a:ea typeface="Ebrima" panose="02000000000000000000" pitchFamily="2" charset="0"/>
                <a:cs typeface="Ebrima" panose="02000000000000000000" pitchFamily="2" charset="0"/>
              </a:rPr>
              <a:t>Solution - The Scenario</a:t>
            </a:r>
          </a:p>
        </p:txBody>
      </p:sp>
      <p:sp>
        <p:nvSpPr>
          <p:cNvPr id="3" name="Rectangle 2"/>
          <p:cNvSpPr/>
          <p:nvPr/>
        </p:nvSpPr>
        <p:spPr>
          <a:xfrm>
            <a:off x="321970" y="1540313"/>
            <a:ext cx="3400023" cy="4937760"/>
          </a:xfrm>
          <a:prstGeom prst="rect">
            <a:avLst/>
          </a:prstGeom>
          <a:solidFill>
            <a:schemeClr val="accent1">
              <a:lumMod val="20000"/>
              <a:lumOff val="80000"/>
            </a:schemeClr>
          </a:solidFill>
          <a:ln w="57150"/>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cxnSp>
        <p:nvCxnSpPr>
          <p:cNvPr id="7" name="Straight Connector 6"/>
          <p:cNvCxnSpPr/>
          <p:nvPr/>
        </p:nvCxnSpPr>
        <p:spPr>
          <a:xfrm flipV="1">
            <a:off x="321970" y="3185804"/>
            <a:ext cx="3400023"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321970" y="4831724"/>
            <a:ext cx="3400023"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0" y="6477645"/>
            <a:ext cx="9144000" cy="3803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1316916" y="4042809"/>
            <a:ext cx="302334" cy="788487"/>
          </a:xfrm>
          <a:prstGeom prst="rect">
            <a:avLst/>
          </a:prstGeom>
        </p:spPr>
      </p:pic>
      <p:cxnSp>
        <p:nvCxnSpPr>
          <p:cNvPr id="13" name="Straight Arrow Connector 12"/>
          <p:cNvCxnSpPr/>
          <p:nvPr/>
        </p:nvCxnSpPr>
        <p:spPr>
          <a:xfrm>
            <a:off x="1454281" y="3984625"/>
            <a:ext cx="2267712" cy="0"/>
          </a:xfrm>
          <a:prstGeom prst="straightConnector1">
            <a:avLst/>
          </a:prstGeom>
          <a:ln w="5715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21970" y="3984625"/>
            <a:ext cx="1132311" cy="0"/>
          </a:xfrm>
          <a:prstGeom prst="straightConnector1">
            <a:avLst/>
          </a:prstGeom>
          <a:ln w="5715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260220" y="3586460"/>
            <a:ext cx="652743" cy="461665"/>
          </a:xfrm>
          <a:prstGeom prst="rect">
            <a:avLst/>
          </a:prstGeom>
          <a:noFill/>
        </p:spPr>
        <p:txBody>
          <a:bodyPr wrap="none" rtlCol="0">
            <a:spAutoFit/>
          </a:bodyPr>
          <a:lstStyle/>
          <a:p>
            <a:r>
              <a:rPr lang="en-US" sz="2400" dirty="0">
                <a:solidFill>
                  <a:srgbClr val="7030A0"/>
                </a:solidFill>
                <a:latin typeface="+mj-lt"/>
              </a:rPr>
              <a:t>4 m</a:t>
            </a:r>
          </a:p>
        </p:txBody>
      </p:sp>
      <p:sp>
        <p:nvSpPr>
          <p:cNvPr id="18" name="TextBox 17"/>
          <p:cNvSpPr txBox="1"/>
          <p:nvPr/>
        </p:nvSpPr>
        <p:spPr>
          <a:xfrm>
            <a:off x="561754" y="3586459"/>
            <a:ext cx="652743" cy="461665"/>
          </a:xfrm>
          <a:prstGeom prst="rect">
            <a:avLst/>
          </a:prstGeom>
          <a:noFill/>
        </p:spPr>
        <p:txBody>
          <a:bodyPr wrap="none" rtlCol="0">
            <a:spAutoFit/>
          </a:bodyPr>
          <a:lstStyle/>
          <a:p>
            <a:r>
              <a:rPr lang="en-US" sz="2400" dirty="0">
                <a:solidFill>
                  <a:srgbClr val="7030A0"/>
                </a:solidFill>
                <a:latin typeface="+mj-lt"/>
              </a:rPr>
              <a:t>2 m</a:t>
            </a:r>
          </a:p>
        </p:txBody>
      </p:sp>
      <p:cxnSp>
        <p:nvCxnSpPr>
          <p:cNvPr id="22" name="Straight Arrow Connector 21"/>
          <p:cNvCxnSpPr/>
          <p:nvPr/>
        </p:nvCxnSpPr>
        <p:spPr>
          <a:xfrm flipH="1">
            <a:off x="3718902" y="4303768"/>
            <a:ext cx="809" cy="493776"/>
          </a:xfrm>
          <a:prstGeom prst="straightConnector1">
            <a:avLst/>
          </a:prstGeom>
          <a:ln w="5715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608585" y="4329192"/>
            <a:ext cx="883575" cy="461665"/>
          </a:xfrm>
          <a:prstGeom prst="rect">
            <a:avLst/>
          </a:prstGeom>
          <a:noFill/>
        </p:spPr>
        <p:txBody>
          <a:bodyPr wrap="none" rtlCol="0">
            <a:spAutoFit/>
          </a:bodyPr>
          <a:lstStyle/>
          <a:p>
            <a:r>
              <a:rPr lang="en-US" sz="2400" dirty="0">
                <a:solidFill>
                  <a:srgbClr val="002060"/>
                </a:solidFill>
                <a:latin typeface="+mj-lt"/>
              </a:rPr>
              <a:t>1.2 m</a:t>
            </a:r>
          </a:p>
        </p:txBody>
      </p:sp>
      <p:sp>
        <p:nvSpPr>
          <p:cNvPr id="26" name="TextBox 25"/>
          <p:cNvSpPr txBox="1"/>
          <p:nvPr/>
        </p:nvSpPr>
        <p:spPr>
          <a:xfrm>
            <a:off x="2646498" y="5412368"/>
            <a:ext cx="883575" cy="461665"/>
          </a:xfrm>
          <a:prstGeom prst="rect">
            <a:avLst/>
          </a:prstGeom>
          <a:noFill/>
        </p:spPr>
        <p:txBody>
          <a:bodyPr wrap="none" rtlCol="0">
            <a:spAutoFit/>
          </a:bodyPr>
          <a:lstStyle/>
          <a:p>
            <a:r>
              <a:rPr lang="en-US" sz="2400" dirty="0">
                <a:solidFill>
                  <a:srgbClr val="002060"/>
                </a:solidFill>
                <a:latin typeface="+mj-lt"/>
              </a:rPr>
              <a:t>4.0 m</a:t>
            </a:r>
          </a:p>
        </p:txBody>
      </p:sp>
      <p:cxnSp>
        <p:nvCxnSpPr>
          <p:cNvPr id="27" name="Straight Arrow Connector 26"/>
          <p:cNvCxnSpPr/>
          <p:nvPr/>
        </p:nvCxnSpPr>
        <p:spPr>
          <a:xfrm flipH="1">
            <a:off x="3718902" y="4822581"/>
            <a:ext cx="1" cy="1653912"/>
          </a:xfrm>
          <a:prstGeom prst="straightConnector1">
            <a:avLst/>
          </a:prstGeom>
          <a:ln w="5715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Arc 29"/>
          <p:cNvSpPr/>
          <p:nvPr/>
        </p:nvSpPr>
        <p:spPr>
          <a:xfrm>
            <a:off x="-9724571" y="4297442"/>
            <a:ext cx="23241000" cy="778256"/>
          </a:xfrm>
          <a:prstGeom prst="arc">
            <a:avLst>
              <a:gd name="adj1" fmla="val 14011736"/>
              <a:gd name="adj2" fmla="val 21367686"/>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ectangle 9"/>
          <p:cNvSpPr/>
          <p:nvPr/>
        </p:nvSpPr>
        <p:spPr>
          <a:xfrm>
            <a:off x="7018986" y="1540313"/>
            <a:ext cx="2006957" cy="4937760"/>
          </a:xfrm>
          <a:prstGeom prst="rect">
            <a:avLst/>
          </a:prstGeom>
          <a:solidFill>
            <a:srgbClr val="C00000"/>
          </a:solidFill>
          <a:ln w="57150">
            <a:solidFill>
              <a:srgbClr val="C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cxnSp>
        <p:nvCxnSpPr>
          <p:cNvPr id="19" name="Straight Arrow Connector 18"/>
          <p:cNvCxnSpPr/>
          <p:nvPr/>
        </p:nvCxnSpPr>
        <p:spPr>
          <a:xfrm>
            <a:off x="7155822" y="4329192"/>
            <a:ext cx="0" cy="2148453"/>
          </a:xfrm>
          <a:prstGeom prst="straightConnector1">
            <a:avLst/>
          </a:prstGeom>
          <a:ln w="5715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222497" y="5181536"/>
            <a:ext cx="883575" cy="461665"/>
          </a:xfrm>
          <a:prstGeom prst="rect">
            <a:avLst/>
          </a:prstGeom>
          <a:noFill/>
        </p:spPr>
        <p:txBody>
          <a:bodyPr wrap="none" rtlCol="0">
            <a:spAutoFit/>
          </a:bodyPr>
          <a:lstStyle/>
          <a:p>
            <a:r>
              <a:rPr lang="en-US" sz="2400" dirty="0">
                <a:solidFill>
                  <a:srgbClr val="002060"/>
                </a:solidFill>
                <a:latin typeface="+mj-lt"/>
              </a:rPr>
              <a:t>5.1 m</a:t>
            </a:r>
          </a:p>
        </p:txBody>
      </p:sp>
      <p:cxnSp>
        <p:nvCxnSpPr>
          <p:cNvPr id="32" name="Straight Arrow Connector 31"/>
          <p:cNvCxnSpPr>
            <a:endCxn id="10" idx="1"/>
          </p:cNvCxnSpPr>
          <p:nvPr/>
        </p:nvCxnSpPr>
        <p:spPr>
          <a:xfrm>
            <a:off x="3697978" y="3998497"/>
            <a:ext cx="3321008" cy="10696"/>
          </a:xfrm>
          <a:prstGeom prst="straightConnector1">
            <a:avLst/>
          </a:prstGeom>
          <a:ln w="5715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048718" y="3594577"/>
            <a:ext cx="960196" cy="461665"/>
          </a:xfrm>
          <a:prstGeom prst="rect">
            <a:avLst/>
          </a:prstGeom>
          <a:noFill/>
        </p:spPr>
        <p:txBody>
          <a:bodyPr wrap="square" rtlCol="0">
            <a:spAutoFit/>
          </a:bodyPr>
          <a:lstStyle/>
          <a:p>
            <a:r>
              <a:rPr lang="en-US" sz="2400" dirty="0">
                <a:solidFill>
                  <a:srgbClr val="7030A0"/>
                </a:solidFill>
                <a:latin typeface="+mj-lt"/>
              </a:rPr>
              <a:t>22 m</a:t>
            </a:r>
          </a:p>
        </p:txBody>
      </p:sp>
      <p:sp>
        <p:nvSpPr>
          <p:cNvPr id="35" name="TextBox 34"/>
          <p:cNvSpPr txBox="1"/>
          <p:nvPr/>
        </p:nvSpPr>
        <p:spPr>
          <a:xfrm>
            <a:off x="3865104" y="1531229"/>
            <a:ext cx="2609122" cy="400110"/>
          </a:xfrm>
          <a:prstGeom prst="rect">
            <a:avLst/>
          </a:prstGeom>
          <a:noFill/>
        </p:spPr>
        <p:txBody>
          <a:bodyPr wrap="square" rtlCol="0">
            <a:spAutoFit/>
          </a:bodyPr>
          <a:lstStyle/>
          <a:p>
            <a:r>
              <a:rPr lang="en-US" sz="2000" dirty="0">
                <a:solidFill>
                  <a:srgbClr val="7030A0"/>
                </a:solidFill>
                <a:latin typeface="+mj-lt"/>
              </a:rPr>
              <a:t>d</a:t>
            </a:r>
            <a:r>
              <a:rPr lang="en-US" sz="2000" baseline="-25000" dirty="0">
                <a:solidFill>
                  <a:srgbClr val="7030A0"/>
                </a:solidFill>
                <a:latin typeface="+mj-lt"/>
              </a:rPr>
              <a:t>x</a:t>
            </a:r>
            <a:r>
              <a:rPr lang="en-US" sz="2000" dirty="0">
                <a:solidFill>
                  <a:srgbClr val="7030A0"/>
                </a:solidFill>
                <a:latin typeface="+mj-lt"/>
              </a:rPr>
              <a:t> = 4 + 22 = </a:t>
            </a:r>
            <a:r>
              <a:rPr lang="en-US" sz="2000" b="1" dirty="0">
                <a:solidFill>
                  <a:srgbClr val="7030A0"/>
                </a:solidFill>
                <a:latin typeface="+mj-lt"/>
              </a:rPr>
              <a:t>26 m</a:t>
            </a:r>
          </a:p>
        </p:txBody>
      </p:sp>
      <p:sp>
        <p:nvSpPr>
          <p:cNvPr id="36" name="TextBox 35"/>
          <p:cNvSpPr txBox="1"/>
          <p:nvPr/>
        </p:nvSpPr>
        <p:spPr>
          <a:xfrm>
            <a:off x="3865104" y="1867899"/>
            <a:ext cx="3035825" cy="400110"/>
          </a:xfrm>
          <a:prstGeom prst="rect">
            <a:avLst/>
          </a:prstGeom>
          <a:noFill/>
        </p:spPr>
        <p:txBody>
          <a:bodyPr wrap="square" rtlCol="0">
            <a:spAutoFit/>
          </a:bodyPr>
          <a:lstStyle/>
          <a:p>
            <a:r>
              <a:rPr lang="en-US" sz="2000" dirty="0" err="1">
                <a:solidFill>
                  <a:srgbClr val="002060"/>
                </a:solidFill>
                <a:latin typeface="+mj-lt"/>
              </a:rPr>
              <a:t>d</a:t>
            </a:r>
            <a:r>
              <a:rPr lang="en-US" sz="2000" baseline="-25000" dirty="0" err="1">
                <a:solidFill>
                  <a:srgbClr val="002060"/>
                </a:solidFill>
                <a:latin typeface="+mj-lt"/>
              </a:rPr>
              <a:t>y</a:t>
            </a:r>
            <a:r>
              <a:rPr lang="en-US" sz="2000" dirty="0">
                <a:solidFill>
                  <a:srgbClr val="002060"/>
                </a:solidFill>
                <a:latin typeface="+mj-lt"/>
              </a:rPr>
              <a:t>* = 5.1 - 5.2 = </a:t>
            </a:r>
            <a:r>
              <a:rPr lang="en-US" sz="2000" b="1" dirty="0">
                <a:solidFill>
                  <a:srgbClr val="002060"/>
                </a:solidFill>
                <a:latin typeface="+mj-lt"/>
              </a:rPr>
              <a:t>- 0.1 m</a:t>
            </a:r>
          </a:p>
        </p:txBody>
      </p:sp>
      <p:sp>
        <p:nvSpPr>
          <p:cNvPr id="5" name="TextBox 4"/>
          <p:cNvSpPr txBox="1"/>
          <p:nvPr/>
        </p:nvSpPr>
        <p:spPr>
          <a:xfrm>
            <a:off x="465081" y="1766935"/>
            <a:ext cx="3021069" cy="1169551"/>
          </a:xfrm>
          <a:prstGeom prst="rect">
            <a:avLst/>
          </a:prstGeom>
          <a:noFill/>
        </p:spPr>
        <p:txBody>
          <a:bodyPr wrap="square" rtlCol="0">
            <a:spAutoFit/>
          </a:bodyPr>
          <a:lstStyle/>
          <a:p>
            <a:r>
              <a:rPr lang="en-US" sz="1400" dirty="0">
                <a:latin typeface="+mj-lt"/>
              </a:rPr>
              <a:t>*assumption made that bullet was shot at the same height as the hole in the screen door. The actual firing height was a little higher but this is good enough for a rough estimate.</a:t>
            </a:r>
          </a:p>
        </p:txBody>
      </p:sp>
    </p:spTree>
    <p:extLst>
      <p:ext uri="{BB962C8B-B14F-4D97-AF65-F5344CB8AC3E}">
        <p14:creationId xmlns:p14="http://schemas.microsoft.com/office/powerpoint/2010/main" val="588280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6" y="230800"/>
            <a:ext cx="8353423" cy="896938"/>
          </a:xfrm>
        </p:spPr>
        <p:txBody>
          <a:bodyPr>
            <a:normAutofit/>
          </a:bodyPr>
          <a:lstStyle/>
          <a:p>
            <a:r>
              <a:rPr lang="en-US" sz="5400" cap="small">
                <a:latin typeface="Ebrima" panose="02000000000000000000" pitchFamily="2" charset="0"/>
                <a:ea typeface="Ebrima" panose="02000000000000000000" pitchFamily="2" charset="0"/>
                <a:cs typeface="Ebrima" panose="02000000000000000000" pitchFamily="2" charset="0"/>
              </a:rPr>
              <a:t>Solution - The </a:t>
            </a:r>
            <a:r>
              <a:rPr lang="en-US" sz="5400" cap="small" dirty="0">
                <a:latin typeface="Ebrima" panose="02000000000000000000" pitchFamily="2" charset="0"/>
                <a:ea typeface="Ebrima" panose="02000000000000000000" pitchFamily="2" charset="0"/>
                <a:cs typeface="Ebrima" panose="02000000000000000000" pitchFamily="2" charset="0"/>
              </a:rPr>
              <a:t>Math</a:t>
            </a:r>
          </a:p>
        </p:txBody>
      </p:sp>
      <mc:AlternateContent xmlns:mc="http://schemas.openxmlformats.org/markup-compatibility/2006" xmlns:a14="http://schemas.microsoft.com/office/drawing/2010/main">
        <mc:Choice Requires="a14">
          <p:graphicFrame>
            <p:nvGraphicFramePr>
              <p:cNvPr id="25" name="Table 24"/>
              <p:cNvGraphicFramePr>
                <a:graphicFrameLocks noGrp="1"/>
              </p:cNvGraphicFramePr>
              <p:nvPr>
                <p:extLst/>
              </p:nvPr>
            </p:nvGraphicFramePr>
            <p:xfrm>
              <a:off x="4402184" y="1531726"/>
              <a:ext cx="4523132" cy="4496435"/>
            </p:xfrm>
            <a:graphic>
              <a:graphicData uri="http://schemas.openxmlformats.org/drawingml/2006/table">
                <a:tbl>
                  <a:tblPr firstRow="1" bandRow="1">
                    <a:tableStyleId>{8A107856-5554-42FB-B03E-39F5DBC370BA}</a:tableStyleId>
                  </a:tblPr>
                  <a:tblGrid>
                    <a:gridCol w="1021024">
                      <a:extLst>
                        <a:ext uri="{9D8B030D-6E8A-4147-A177-3AD203B41FA5}">
                          <a16:colId xmlns:a16="http://schemas.microsoft.com/office/drawing/2014/main" val="4012973007"/>
                        </a:ext>
                      </a:extLst>
                    </a:gridCol>
                    <a:gridCol w="1751054">
                      <a:extLst>
                        <a:ext uri="{9D8B030D-6E8A-4147-A177-3AD203B41FA5}">
                          <a16:colId xmlns:a16="http://schemas.microsoft.com/office/drawing/2014/main" val="1650364598"/>
                        </a:ext>
                      </a:extLst>
                    </a:gridCol>
                    <a:gridCol w="1751054">
                      <a:extLst>
                        <a:ext uri="{9D8B030D-6E8A-4147-A177-3AD203B41FA5}">
                          <a16:colId xmlns:a16="http://schemas.microsoft.com/office/drawing/2014/main" val="20002"/>
                        </a:ext>
                      </a:extLst>
                    </a:gridCol>
                  </a:tblGrid>
                  <a:tr h="749300">
                    <a:tc>
                      <a:txBody>
                        <a:bodyPr/>
                        <a:lstStyle/>
                        <a:p>
                          <a:pPr algn="ctr"/>
                          <a:endParaRPr lang="en-US" sz="4000" dirty="0"/>
                        </a:p>
                      </a:txBody>
                      <a:tcPr anchor="ctr"/>
                    </a:tc>
                    <a:tc>
                      <a:txBody>
                        <a:bodyPr/>
                        <a:lstStyle/>
                        <a:p>
                          <a:pPr algn="ctr"/>
                          <a:r>
                            <a:rPr lang="en-US" sz="4000" dirty="0"/>
                            <a:t>X</a:t>
                          </a:r>
                        </a:p>
                      </a:txBody>
                      <a:tcPr anchor="ctr"/>
                    </a:tc>
                    <a:tc>
                      <a:txBody>
                        <a:bodyPr/>
                        <a:lstStyle/>
                        <a:p>
                          <a:pPr algn="ctr"/>
                          <a:r>
                            <a:rPr lang="en-US" sz="4000" dirty="0"/>
                            <a:t>Y</a:t>
                          </a:r>
                        </a:p>
                      </a:txBody>
                      <a:tcPr anchor="ctr"/>
                    </a:tc>
                    <a:extLst>
                      <a:ext uri="{0D108BD9-81ED-4DB2-BD59-A6C34878D82A}">
                        <a16:rowId xmlns:a16="http://schemas.microsoft.com/office/drawing/2014/main" val="10000"/>
                      </a:ext>
                    </a:extLst>
                  </a:tr>
                  <a:tr h="749300">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𝑣</m:t>
                                    </m:r>
                                  </m:e>
                                  <m:sub>
                                    <m:r>
                                      <a:rPr lang="en-US" sz="4000" b="0" i="1" smtClean="0">
                                        <a:latin typeface="Cambria Math" panose="02040503050406030204" pitchFamily="18" charset="0"/>
                                      </a:rPr>
                                      <m:t>𝑖</m:t>
                                    </m:r>
                                  </m:sub>
                                </m:sSub>
                              </m:oMath>
                            </m:oMathPara>
                          </a14:m>
                          <a:endParaRPr lang="en-US" sz="4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latin typeface="+mj-lt"/>
                            </a:rPr>
                            <a:t>182</a:t>
                          </a:r>
                          <a:r>
                            <a:rPr lang="en-US" sz="2800" baseline="0" dirty="0">
                              <a:latin typeface="+mj-lt"/>
                            </a:rPr>
                            <a:t> m/s</a:t>
                          </a:r>
                          <a:endParaRPr lang="en-US" sz="2800" dirty="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latin typeface="+mj-lt"/>
                            </a:rPr>
                            <a:t>0 m/s</a:t>
                          </a:r>
                        </a:p>
                      </a:txBody>
                      <a:tcPr anchor="ctr"/>
                    </a:tc>
                    <a:extLst>
                      <a:ext uri="{0D108BD9-81ED-4DB2-BD59-A6C34878D82A}">
                        <a16:rowId xmlns:a16="http://schemas.microsoft.com/office/drawing/2014/main" val="1388651181"/>
                      </a:ext>
                    </a:extLst>
                  </a:tr>
                  <a:tr h="749300">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𝑣</m:t>
                                    </m:r>
                                  </m:e>
                                  <m:sub>
                                    <m:r>
                                      <a:rPr lang="en-US" sz="4000" b="0" i="1" smtClean="0">
                                        <a:latin typeface="Cambria Math" panose="02040503050406030204" pitchFamily="18" charset="0"/>
                                      </a:rPr>
                                      <m:t>𝑓</m:t>
                                    </m:r>
                                  </m:sub>
                                </m:sSub>
                              </m:oMath>
                            </m:oMathPara>
                          </a14:m>
                          <a:endParaRPr lang="en-US" sz="4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kern="1200" dirty="0">
                              <a:solidFill>
                                <a:schemeClr val="dk1"/>
                              </a:solidFill>
                              <a:latin typeface="+mj-lt"/>
                              <a:ea typeface="+mn-ea"/>
                              <a:cs typeface="+mn-cs"/>
                            </a:rPr>
                            <a:t>182</a:t>
                          </a:r>
                          <a:r>
                            <a:rPr lang="en-US" sz="2800" kern="1200" baseline="0" dirty="0">
                              <a:solidFill>
                                <a:schemeClr val="dk1"/>
                              </a:solidFill>
                              <a:latin typeface="+mj-lt"/>
                              <a:ea typeface="+mn-ea"/>
                              <a:cs typeface="+mn-cs"/>
                            </a:rPr>
                            <a:t> m/s</a:t>
                          </a:r>
                          <a:endParaRPr lang="en-US" sz="2800" kern="1200" dirty="0">
                            <a:solidFill>
                              <a:schemeClr val="dk1"/>
                            </a:solidFill>
                            <a:latin typeface="+mj-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latin typeface="+mj-lt"/>
                            </a:rPr>
                            <a:t>-1.4</a:t>
                          </a:r>
                          <a:r>
                            <a:rPr lang="en-US" sz="2800" baseline="0" dirty="0">
                              <a:latin typeface="+mj-lt"/>
                            </a:rPr>
                            <a:t> m/s</a:t>
                          </a:r>
                          <a:endParaRPr lang="en-US" sz="2800" dirty="0">
                            <a:latin typeface="+mj-lt"/>
                          </a:endParaRPr>
                        </a:p>
                      </a:txBody>
                      <a:tcPr anchor="ctr"/>
                    </a:tc>
                    <a:extLst>
                      <a:ext uri="{0D108BD9-81ED-4DB2-BD59-A6C34878D82A}">
                        <a16:rowId xmlns:a16="http://schemas.microsoft.com/office/drawing/2014/main" val="565981306"/>
                      </a:ext>
                    </a:extLst>
                  </a:tr>
                  <a:tr h="7493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𝑑</m:t>
                                </m:r>
                              </m:oMath>
                            </m:oMathPara>
                          </a14:m>
                          <a:endParaRPr lang="en-US" sz="4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latin typeface="+mj-lt"/>
                            </a:rPr>
                            <a:t>26 m</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latin typeface="+mj-lt"/>
                            </a:rPr>
                            <a:t>-0.1 m</a:t>
                          </a:r>
                        </a:p>
                      </a:txBody>
                      <a:tcPr anchor="ctr"/>
                    </a:tc>
                    <a:extLst>
                      <a:ext uri="{0D108BD9-81ED-4DB2-BD59-A6C34878D82A}">
                        <a16:rowId xmlns:a16="http://schemas.microsoft.com/office/drawing/2014/main" val="2475063573"/>
                      </a:ext>
                    </a:extLst>
                  </a:tr>
                  <a:tr h="7493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𝑎</m:t>
                                </m:r>
                              </m:oMath>
                            </m:oMathPara>
                          </a14:m>
                          <a:endParaRPr lang="en-US" sz="4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latin typeface="+mj-lt"/>
                            </a:rPr>
                            <a:t>0 m/s</a:t>
                          </a:r>
                          <a:r>
                            <a:rPr lang="en-US" sz="2800" baseline="30000" dirty="0">
                              <a:latin typeface="+mj-lt"/>
                            </a:rPr>
                            <a:t>2</a:t>
                          </a:r>
                          <a:endParaRPr lang="en-US" sz="2800" dirty="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latin typeface="+mj-lt"/>
                            </a:rPr>
                            <a:t>-9.81 m/s</a:t>
                          </a:r>
                          <a:r>
                            <a:rPr lang="en-US" sz="2800" baseline="30000" dirty="0">
                              <a:latin typeface="+mj-lt"/>
                            </a:rPr>
                            <a:t>2</a:t>
                          </a:r>
                          <a:endParaRPr lang="en-US" sz="2800" dirty="0">
                            <a:latin typeface="+mj-lt"/>
                          </a:endParaRPr>
                        </a:p>
                      </a:txBody>
                      <a:tcPr anchor="ctr"/>
                    </a:tc>
                    <a:extLst>
                      <a:ext uri="{0D108BD9-81ED-4DB2-BD59-A6C34878D82A}">
                        <a16:rowId xmlns:a16="http://schemas.microsoft.com/office/drawing/2014/main" val="3790817198"/>
                      </a:ext>
                    </a:extLst>
                  </a:tr>
                  <a:tr h="7493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𝑡</m:t>
                                </m:r>
                              </m:oMath>
                            </m:oMathPara>
                          </a14:m>
                          <a:endParaRPr lang="en-US" sz="4000" dirty="0"/>
                        </a:p>
                      </a:txBody>
                      <a:tcPr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latin typeface="+mj-lt"/>
                            </a:rPr>
                            <a:t>0.14 s</a:t>
                          </a:r>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dirty="0">
                            <a:latin typeface="+mj-lt"/>
                          </a:endParaRPr>
                        </a:p>
                      </a:txBody>
                      <a:tcPr anchor="ctr"/>
                    </a:tc>
                    <a:extLst>
                      <a:ext uri="{0D108BD9-81ED-4DB2-BD59-A6C34878D82A}">
                        <a16:rowId xmlns:a16="http://schemas.microsoft.com/office/drawing/2014/main" val="536691431"/>
                      </a:ext>
                    </a:extLst>
                  </a:tr>
                </a:tbl>
              </a:graphicData>
            </a:graphic>
          </p:graphicFrame>
        </mc:Choice>
        <mc:Fallback xmlns="">
          <p:graphicFrame>
            <p:nvGraphicFramePr>
              <p:cNvPr id="25" name="Table 24"/>
              <p:cNvGraphicFramePr>
                <a:graphicFrameLocks noGrp="1"/>
              </p:cNvGraphicFramePr>
              <p:nvPr>
                <p:extLst>
                  <p:ext uri="{D42A27DB-BD31-4B8C-83A1-F6EECF244321}">
                    <p14:modId xmlns:p14="http://schemas.microsoft.com/office/powerpoint/2010/main" val="3235547748"/>
                  </p:ext>
                </p:extLst>
              </p:nvPr>
            </p:nvGraphicFramePr>
            <p:xfrm>
              <a:off x="4402184" y="1531726"/>
              <a:ext cx="4523132" cy="4496435"/>
            </p:xfrm>
            <a:graphic>
              <a:graphicData uri="http://schemas.openxmlformats.org/drawingml/2006/table">
                <a:tbl>
                  <a:tblPr firstRow="1" bandRow="1">
                    <a:tableStyleId>{8A107856-5554-42FB-B03E-39F5DBC370BA}</a:tableStyleId>
                  </a:tblPr>
                  <a:tblGrid>
                    <a:gridCol w="1021024">
                      <a:extLst>
                        <a:ext uri="{9D8B030D-6E8A-4147-A177-3AD203B41FA5}">
                          <a16:colId xmlns:a16="http://schemas.microsoft.com/office/drawing/2014/main" val="4012973007"/>
                        </a:ext>
                      </a:extLst>
                    </a:gridCol>
                    <a:gridCol w="1751054">
                      <a:extLst>
                        <a:ext uri="{9D8B030D-6E8A-4147-A177-3AD203B41FA5}">
                          <a16:colId xmlns:a16="http://schemas.microsoft.com/office/drawing/2014/main" val="1650364598"/>
                        </a:ext>
                      </a:extLst>
                    </a:gridCol>
                    <a:gridCol w="1751054">
                      <a:extLst>
                        <a:ext uri="{9D8B030D-6E8A-4147-A177-3AD203B41FA5}">
                          <a16:colId xmlns:a16="http://schemas.microsoft.com/office/drawing/2014/main" val="20002"/>
                        </a:ext>
                      </a:extLst>
                    </a:gridCol>
                  </a:tblGrid>
                  <a:tr h="749300">
                    <a:tc>
                      <a:txBody>
                        <a:bodyPr/>
                        <a:lstStyle/>
                        <a:p>
                          <a:pPr algn="ctr"/>
                          <a:endParaRPr lang="en-US" sz="4000" dirty="0"/>
                        </a:p>
                      </a:txBody>
                      <a:tcPr anchor="ctr"/>
                    </a:tc>
                    <a:tc>
                      <a:txBody>
                        <a:bodyPr/>
                        <a:lstStyle/>
                        <a:p>
                          <a:pPr algn="ctr"/>
                          <a:r>
                            <a:rPr lang="en-US" sz="4000" dirty="0" smtClean="0"/>
                            <a:t>X</a:t>
                          </a:r>
                          <a:endParaRPr lang="en-US" sz="4000" dirty="0"/>
                        </a:p>
                      </a:txBody>
                      <a:tcPr anchor="ctr"/>
                    </a:tc>
                    <a:tc>
                      <a:txBody>
                        <a:bodyPr/>
                        <a:lstStyle/>
                        <a:p>
                          <a:pPr algn="ctr"/>
                          <a:r>
                            <a:rPr lang="en-US" sz="4000" dirty="0" smtClean="0"/>
                            <a:t>Y</a:t>
                          </a:r>
                          <a:endParaRPr lang="en-US" sz="4000" dirty="0"/>
                        </a:p>
                      </a:txBody>
                      <a:tcPr anchor="ctr"/>
                    </a:tc>
                    <a:extLst>
                      <a:ext uri="{0D108BD9-81ED-4DB2-BD59-A6C34878D82A}">
                        <a16:rowId xmlns:a16="http://schemas.microsoft.com/office/drawing/2014/main" val="10000"/>
                      </a:ext>
                    </a:extLst>
                  </a:tr>
                  <a:tr h="749300">
                    <a:tc>
                      <a:txBody>
                        <a:bodyPr/>
                        <a:lstStyle/>
                        <a:p>
                          <a:endParaRPr lang="en-US"/>
                        </a:p>
                      </a:txBody>
                      <a:tcPr anchor="ctr">
                        <a:blipFill>
                          <a:blip r:embed="rId2"/>
                          <a:stretch>
                            <a:fillRect l="-595" t="-111382" r="-343452" b="-408130"/>
                          </a:stretch>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latin typeface="+mj-lt"/>
                            </a:rPr>
                            <a:t>182</a:t>
                          </a:r>
                          <a:r>
                            <a:rPr lang="en-US" sz="2800" baseline="0" dirty="0" smtClean="0">
                              <a:latin typeface="+mj-lt"/>
                            </a:rPr>
                            <a:t> m/s</a:t>
                          </a:r>
                          <a:endParaRPr lang="en-US" sz="2800" dirty="0" smtClean="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latin typeface="+mj-lt"/>
                            </a:rPr>
                            <a:t>0 m/s</a:t>
                          </a:r>
                        </a:p>
                      </a:txBody>
                      <a:tcPr anchor="ctr"/>
                    </a:tc>
                    <a:extLst>
                      <a:ext uri="{0D108BD9-81ED-4DB2-BD59-A6C34878D82A}">
                        <a16:rowId xmlns:a16="http://schemas.microsoft.com/office/drawing/2014/main" val="1388651181"/>
                      </a:ext>
                    </a:extLst>
                  </a:tr>
                  <a:tr h="749935">
                    <a:tc>
                      <a:txBody>
                        <a:bodyPr/>
                        <a:lstStyle/>
                        <a:p>
                          <a:endParaRPr lang="en-US"/>
                        </a:p>
                      </a:txBody>
                      <a:tcPr anchor="ctr">
                        <a:blipFill>
                          <a:blip r:embed="rId2"/>
                          <a:stretch>
                            <a:fillRect l="-595" t="-211382" r="-343452" b="-308130"/>
                          </a:stretch>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kern="1200" dirty="0" smtClean="0">
                              <a:solidFill>
                                <a:schemeClr val="dk1"/>
                              </a:solidFill>
                              <a:latin typeface="+mj-lt"/>
                              <a:ea typeface="+mn-ea"/>
                              <a:cs typeface="+mn-cs"/>
                            </a:rPr>
                            <a:t>182</a:t>
                          </a:r>
                          <a:r>
                            <a:rPr lang="en-US" sz="2800" kern="1200" baseline="0" dirty="0" smtClean="0">
                              <a:solidFill>
                                <a:schemeClr val="dk1"/>
                              </a:solidFill>
                              <a:latin typeface="+mj-lt"/>
                              <a:ea typeface="+mn-ea"/>
                              <a:cs typeface="+mn-cs"/>
                            </a:rPr>
                            <a:t> m/s</a:t>
                          </a:r>
                          <a:endParaRPr lang="en-US" sz="2800" kern="1200" dirty="0" smtClean="0">
                            <a:solidFill>
                              <a:schemeClr val="dk1"/>
                            </a:solidFill>
                            <a:latin typeface="+mj-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latin typeface="+mj-lt"/>
                            </a:rPr>
                            <a:t>-1.4</a:t>
                          </a:r>
                          <a:r>
                            <a:rPr lang="en-US" sz="2800" baseline="0" dirty="0" smtClean="0">
                              <a:latin typeface="+mj-lt"/>
                            </a:rPr>
                            <a:t> </a:t>
                          </a:r>
                          <a:r>
                            <a:rPr lang="en-US" sz="2800" baseline="0" dirty="0" smtClean="0">
                              <a:latin typeface="+mj-lt"/>
                            </a:rPr>
                            <a:t>m/s</a:t>
                          </a:r>
                          <a:endParaRPr lang="en-US" sz="2800" dirty="0" smtClean="0">
                            <a:latin typeface="+mj-lt"/>
                          </a:endParaRPr>
                        </a:p>
                      </a:txBody>
                      <a:tcPr anchor="ctr"/>
                    </a:tc>
                    <a:extLst>
                      <a:ext uri="{0D108BD9-81ED-4DB2-BD59-A6C34878D82A}">
                        <a16:rowId xmlns:a16="http://schemas.microsoft.com/office/drawing/2014/main" val="565981306"/>
                      </a:ext>
                    </a:extLst>
                  </a:tr>
                  <a:tr h="749300">
                    <a:tc>
                      <a:txBody>
                        <a:bodyPr/>
                        <a:lstStyle/>
                        <a:p>
                          <a:endParaRPr lang="en-US"/>
                        </a:p>
                      </a:txBody>
                      <a:tcPr anchor="ctr">
                        <a:blipFill>
                          <a:blip r:embed="rId2"/>
                          <a:stretch>
                            <a:fillRect l="-595" t="-311382" r="-343452" b="-208130"/>
                          </a:stretch>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latin typeface="+mj-lt"/>
                            </a:rPr>
                            <a:t>26 </a:t>
                          </a:r>
                          <a:r>
                            <a:rPr lang="en-US" sz="2800" dirty="0" smtClean="0">
                              <a:latin typeface="+mj-lt"/>
                            </a:rPr>
                            <a:t>m</a:t>
                          </a:r>
                          <a:endParaRPr lang="en-US" sz="2800" dirty="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latin typeface="+mj-lt"/>
                            </a:rPr>
                            <a:t>-</a:t>
                          </a:r>
                          <a:r>
                            <a:rPr lang="en-US" sz="2800" dirty="0" smtClean="0">
                              <a:latin typeface="+mj-lt"/>
                            </a:rPr>
                            <a:t>0.1 </a:t>
                          </a:r>
                          <a:r>
                            <a:rPr lang="en-US" sz="2800" dirty="0" smtClean="0">
                              <a:latin typeface="+mj-lt"/>
                            </a:rPr>
                            <a:t>m</a:t>
                          </a:r>
                          <a:endParaRPr lang="en-US" sz="2800" dirty="0">
                            <a:latin typeface="+mj-lt"/>
                          </a:endParaRPr>
                        </a:p>
                      </a:txBody>
                      <a:tcPr anchor="ctr"/>
                    </a:tc>
                    <a:extLst>
                      <a:ext uri="{0D108BD9-81ED-4DB2-BD59-A6C34878D82A}">
                        <a16:rowId xmlns:a16="http://schemas.microsoft.com/office/drawing/2014/main" val="2475063573"/>
                      </a:ext>
                    </a:extLst>
                  </a:tr>
                  <a:tr h="749300">
                    <a:tc>
                      <a:txBody>
                        <a:bodyPr/>
                        <a:lstStyle/>
                        <a:p>
                          <a:endParaRPr lang="en-US"/>
                        </a:p>
                      </a:txBody>
                      <a:tcPr anchor="ctr">
                        <a:blipFill>
                          <a:blip r:embed="rId2"/>
                          <a:stretch>
                            <a:fillRect l="-595" t="-411382" r="-343452" b="-108130"/>
                          </a:stretch>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latin typeface="+mj-lt"/>
                            </a:rPr>
                            <a:t>0 m/s</a:t>
                          </a:r>
                          <a:r>
                            <a:rPr lang="en-US" sz="2800" baseline="30000" dirty="0" smtClean="0">
                              <a:latin typeface="+mj-lt"/>
                            </a:rPr>
                            <a:t>2</a:t>
                          </a:r>
                          <a:endParaRPr lang="en-US" sz="2800" dirty="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latin typeface="+mj-lt"/>
                            </a:rPr>
                            <a:t>-</a:t>
                          </a:r>
                          <a:r>
                            <a:rPr lang="en-US" sz="2800" dirty="0" smtClean="0">
                              <a:latin typeface="+mj-lt"/>
                            </a:rPr>
                            <a:t>9.81 </a:t>
                          </a:r>
                          <a:r>
                            <a:rPr lang="en-US" sz="2800" dirty="0" smtClean="0">
                              <a:latin typeface="+mj-lt"/>
                            </a:rPr>
                            <a:t>m/s</a:t>
                          </a:r>
                          <a:r>
                            <a:rPr lang="en-US" sz="2800" baseline="30000" dirty="0" smtClean="0">
                              <a:latin typeface="+mj-lt"/>
                            </a:rPr>
                            <a:t>2</a:t>
                          </a:r>
                          <a:endParaRPr lang="en-US" sz="2800" dirty="0">
                            <a:latin typeface="+mj-lt"/>
                          </a:endParaRPr>
                        </a:p>
                      </a:txBody>
                      <a:tcPr anchor="ctr"/>
                    </a:tc>
                    <a:extLst>
                      <a:ext uri="{0D108BD9-81ED-4DB2-BD59-A6C34878D82A}">
                        <a16:rowId xmlns:a16="http://schemas.microsoft.com/office/drawing/2014/main" val="3790817198"/>
                      </a:ext>
                    </a:extLst>
                  </a:tr>
                  <a:tr h="749300">
                    <a:tc>
                      <a:txBody>
                        <a:bodyPr/>
                        <a:lstStyle/>
                        <a:p>
                          <a:endParaRPr lang="en-US"/>
                        </a:p>
                      </a:txBody>
                      <a:tcPr anchor="ctr">
                        <a:blipFill>
                          <a:blip r:embed="rId2"/>
                          <a:stretch>
                            <a:fillRect l="-595" t="-511382" r="-343452" b="-8130"/>
                          </a:stretch>
                        </a:blip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latin typeface="+mj-lt"/>
                            </a:rPr>
                            <a:t>0.14 </a:t>
                          </a:r>
                          <a:r>
                            <a:rPr lang="en-US" sz="2800" dirty="0" smtClean="0">
                              <a:latin typeface="+mj-lt"/>
                            </a:rPr>
                            <a:t>s</a:t>
                          </a:r>
                          <a:endParaRPr lang="en-US" sz="2800" dirty="0">
                            <a:latin typeface="+mj-lt"/>
                          </a:endParaRPr>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dirty="0">
                            <a:latin typeface="+mj-lt"/>
                          </a:endParaRPr>
                        </a:p>
                      </a:txBody>
                      <a:tcPr anchor="ctr"/>
                    </a:tc>
                    <a:extLst>
                      <a:ext uri="{0D108BD9-81ED-4DB2-BD59-A6C34878D82A}">
                        <a16:rowId xmlns:a16="http://schemas.microsoft.com/office/drawing/2014/main" val="53669143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nvPr>
            </p:nvGraphicFramePr>
            <p:xfrm>
              <a:off x="419100" y="1531726"/>
              <a:ext cx="3672114" cy="3636396"/>
            </p:xfrm>
            <a:graphic>
              <a:graphicData uri="http://schemas.openxmlformats.org/drawingml/2006/table">
                <a:tbl>
                  <a:tblPr bandRow="1">
                    <a:tableStyleId>{8A107856-5554-42FB-B03E-39F5DBC370BA}</a:tableStyleId>
                  </a:tblPr>
                  <a:tblGrid>
                    <a:gridCol w="3672114">
                      <a:extLst>
                        <a:ext uri="{9D8B030D-6E8A-4147-A177-3AD203B41FA5}">
                          <a16:colId xmlns:a16="http://schemas.microsoft.com/office/drawing/2014/main" val="3233475683"/>
                        </a:ext>
                      </a:extLst>
                    </a:gridCol>
                  </a:tblGrid>
                  <a:tr h="909099">
                    <a:tc>
                      <a:txBody>
                        <a:bodyPr/>
                        <a:lstStyle/>
                        <a:p>
                          <a:pPr algn="ct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𝑣</m:t>
                                    </m:r>
                                  </m:e>
                                  <m:sub>
                                    <m:r>
                                      <a:rPr lang="en-US" sz="3200" b="0" i="1" smtClean="0">
                                        <a:latin typeface="Cambria Math" panose="02040503050406030204" pitchFamily="18" charset="0"/>
                                      </a:rPr>
                                      <m:t>𝑓</m:t>
                                    </m:r>
                                  </m:sub>
                                </m:sSub>
                                <m:r>
                                  <a:rPr lang="en-US" sz="3200" b="0" i="1" smtClean="0">
                                    <a:latin typeface="Cambria Math" panose="02040503050406030204" pitchFamily="18" charset="0"/>
                                  </a:rPr>
                                  <m:t>= </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𝑣</m:t>
                                    </m:r>
                                  </m:e>
                                  <m:sub>
                                    <m:r>
                                      <a:rPr lang="en-US" sz="3200" b="0" i="1" smtClean="0">
                                        <a:latin typeface="Cambria Math" panose="02040503050406030204" pitchFamily="18" charset="0"/>
                                      </a:rPr>
                                      <m:t>𝑖</m:t>
                                    </m:r>
                                  </m:sub>
                                </m:sSub>
                                <m:r>
                                  <a:rPr lang="en-US" sz="3200" b="0" i="1" smtClean="0">
                                    <a:latin typeface="Cambria Math" panose="02040503050406030204" pitchFamily="18" charset="0"/>
                                  </a:rPr>
                                  <m:t>+</m:t>
                                </m:r>
                                <m:r>
                                  <a:rPr lang="en-US" sz="3200" b="0" i="1" smtClean="0">
                                    <a:latin typeface="Cambria Math" panose="02040503050406030204" pitchFamily="18" charset="0"/>
                                  </a:rPr>
                                  <m:t>𝑎𝑡</m:t>
                                </m:r>
                              </m:oMath>
                            </m:oMathPara>
                          </a14:m>
                          <a:endParaRPr lang="en-US" sz="3200" dirty="0"/>
                        </a:p>
                      </a:txBody>
                      <a:tcPr anchor="ctr"/>
                    </a:tc>
                    <a:extLst>
                      <a:ext uri="{0D108BD9-81ED-4DB2-BD59-A6C34878D82A}">
                        <a16:rowId xmlns:a16="http://schemas.microsoft.com/office/drawing/2014/main" val="1893787029"/>
                      </a:ext>
                    </a:extLst>
                  </a:tr>
                  <a:tr h="909099">
                    <a:tc>
                      <a:txBody>
                        <a:bodyPr/>
                        <a:lstStyle/>
                        <a:p>
                          <a:pPr algn="ct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𝑑</m:t>
                                </m:r>
                                <m:r>
                                  <a:rPr lang="en-US" sz="3200" b="0" i="1" smtClean="0">
                                    <a:latin typeface="Cambria Math" panose="02040503050406030204" pitchFamily="18" charset="0"/>
                                  </a:rPr>
                                  <m:t>=</m:t>
                                </m:r>
                                <m:box>
                                  <m:boxPr>
                                    <m:ctrlPr>
                                      <a:rPr lang="en-US" sz="3200" b="0" i="1" smtClean="0">
                                        <a:latin typeface="Cambria Math" panose="02040503050406030204" pitchFamily="18" charset="0"/>
                                      </a:rPr>
                                    </m:ctrlPr>
                                  </m:boxPr>
                                  <m:e>
                                    <m:argPr>
                                      <m:argSz m:val="-1"/>
                                    </m:argP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1</m:t>
                                        </m:r>
                                      </m:num>
                                      <m:den>
                                        <m:r>
                                          <a:rPr lang="en-US" sz="3200" b="0" i="1" smtClean="0">
                                            <a:latin typeface="Cambria Math" panose="02040503050406030204" pitchFamily="18" charset="0"/>
                                          </a:rPr>
                                          <m:t>2</m:t>
                                        </m:r>
                                      </m:den>
                                    </m:f>
                                  </m:e>
                                </m:box>
                                <m:d>
                                  <m:dPr>
                                    <m:ctrlPr>
                                      <a:rPr lang="en-US" sz="3200" b="0" i="1" smtClean="0">
                                        <a:latin typeface="Cambria Math" panose="02040503050406030204" pitchFamily="18" charset="0"/>
                                      </a:rPr>
                                    </m:ctrlPr>
                                  </m:dPr>
                                  <m:e>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𝑣</m:t>
                                        </m:r>
                                      </m:e>
                                      <m:sub>
                                        <m:r>
                                          <a:rPr lang="en-US" sz="3200" b="0" i="1" smtClean="0">
                                            <a:latin typeface="Cambria Math" panose="02040503050406030204" pitchFamily="18" charset="0"/>
                                          </a:rPr>
                                          <m:t>𝑓</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𝑣</m:t>
                                        </m:r>
                                      </m:e>
                                      <m:sub>
                                        <m:r>
                                          <a:rPr lang="en-US" sz="3200" b="0" i="1" smtClean="0">
                                            <a:latin typeface="Cambria Math" panose="02040503050406030204" pitchFamily="18" charset="0"/>
                                          </a:rPr>
                                          <m:t>𝑖</m:t>
                                        </m:r>
                                      </m:sub>
                                    </m:sSub>
                                  </m:e>
                                </m:d>
                                <m:r>
                                  <a:rPr lang="en-US" sz="3200" b="0" i="1" smtClean="0">
                                    <a:latin typeface="Cambria Math" panose="02040503050406030204" pitchFamily="18" charset="0"/>
                                  </a:rPr>
                                  <m:t>𝑡</m:t>
                                </m:r>
                              </m:oMath>
                            </m:oMathPara>
                          </a14:m>
                          <a:endParaRPr lang="en-US" sz="3200" dirty="0"/>
                        </a:p>
                      </a:txBody>
                      <a:tcPr anchor="ctr"/>
                    </a:tc>
                    <a:extLst>
                      <a:ext uri="{0D108BD9-81ED-4DB2-BD59-A6C34878D82A}">
                        <a16:rowId xmlns:a16="http://schemas.microsoft.com/office/drawing/2014/main" val="3660574937"/>
                      </a:ext>
                    </a:extLst>
                  </a:tr>
                  <a:tr h="909099">
                    <a:tc>
                      <a:txBody>
                        <a:bodyPr/>
                        <a:lstStyle/>
                        <a:p>
                          <a:pPr algn="ct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𝑑</m:t>
                                </m:r>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𝑣</m:t>
                                    </m:r>
                                  </m:e>
                                  <m:sub>
                                    <m:r>
                                      <a:rPr lang="en-US" sz="3200" b="0" i="1" smtClean="0">
                                        <a:latin typeface="Cambria Math" panose="02040503050406030204" pitchFamily="18" charset="0"/>
                                      </a:rPr>
                                      <m:t>𝑖</m:t>
                                    </m:r>
                                  </m:sub>
                                </m:sSub>
                                <m:r>
                                  <a:rPr lang="en-US" sz="3200" b="0" i="1" smtClean="0">
                                    <a:latin typeface="Cambria Math" panose="02040503050406030204" pitchFamily="18" charset="0"/>
                                  </a:rPr>
                                  <m:t>𝑡</m:t>
                                </m:r>
                                <m:r>
                                  <a:rPr lang="en-US" sz="3200" b="0" i="1" smtClean="0">
                                    <a:latin typeface="Cambria Math" panose="02040503050406030204" pitchFamily="18" charset="0"/>
                                  </a:rPr>
                                  <m:t>+</m:t>
                                </m:r>
                                <m:box>
                                  <m:boxPr>
                                    <m:ctrlPr>
                                      <a:rPr lang="en-US" sz="3200" b="0" i="1" smtClean="0">
                                        <a:latin typeface="Cambria Math" panose="02040503050406030204" pitchFamily="18" charset="0"/>
                                      </a:rPr>
                                    </m:ctrlPr>
                                  </m:boxPr>
                                  <m:e>
                                    <m:argPr>
                                      <m:argSz m:val="-1"/>
                                    </m:argP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1</m:t>
                                        </m:r>
                                      </m:num>
                                      <m:den>
                                        <m:r>
                                          <a:rPr lang="en-US" sz="3200" b="0" i="1" smtClean="0">
                                            <a:latin typeface="Cambria Math" panose="02040503050406030204" pitchFamily="18" charset="0"/>
                                          </a:rPr>
                                          <m:t>2</m:t>
                                        </m:r>
                                      </m:den>
                                    </m:f>
                                  </m:e>
                                </m:box>
                                <m:r>
                                  <a:rPr lang="en-US" sz="3200" b="0" i="1" smtClean="0">
                                    <a:latin typeface="Cambria Math" panose="02040503050406030204" pitchFamily="18" charset="0"/>
                                  </a:rPr>
                                  <m:t>𝑎</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𝑡</m:t>
                                    </m:r>
                                  </m:e>
                                  <m:sup>
                                    <m:r>
                                      <a:rPr lang="en-US" sz="3200" b="0" i="1" smtClean="0">
                                        <a:latin typeface="Cambria Math" panose="02040503050406030204" pitchFamily="18" charset="0"/>
                                      </a:rPr>
                                      <m:t>2</m:t>
                                    </m:r>
                                  </m:sup>
                                </m:sSup>
                              </m:oMath>
                            </m:oMathPara>
                          </a14:m>
                          <a:endParaRPr lang="en-US" sz="3200" dirty="0"/>
                        </a:p>
                      </a:txBody>
                      <a:tcPr anchor="ctr"/>
                    </a:tc>
                    <a:extLst>
                      <a:ext uri="{0D108BD9-81ED-4DB2-BD59-A6C34878D82A}">
                        <a16:rowId xmlns:a16="http://schemas.microsoft.com/office/drawing/2014/main" val="1721833164"/>
                      </a:ext>
                    </a:extLst>
                  </a:tr>
                  <a:tr h="909099">
                    <a:tc>
                      <a:txBody>
                        <a:bodyPr/>
                        <a:lstStyle/>
                        <a:p>
                          <a:pPr algn="ctr"/>
                          <a14:m>
                            <m:oMathPara xmlns:m="http://schemas.openxmlformats.org/officeDocument/2006/math">
                              <m:oMathParaPr>
                                <m:jc m:val="centerGroup"/>
                              </m:oMathParaPr>
                              <m:oMath xmlns:m="http://schemas.openxmlformats.org/officeDocument/2006/math">
                                <m:sSup>
                                  <m:sSupPr>
                                    <m:ctrlPr>
                                      <a:rPr lang="en-US" sz="3200" b="0" i="1" smtClean="0">
                                        <a:latin typeface="Cambria Math" panose="02040503050406030204" pitchFamily="18" charset="0"/>
                                      </a:rPr>
                                    </m:ctrlPr>
                                  </m:sSupPr>
                                  <m:e>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𝑣</m:t>
                                        </m:r>
                                      </m:e>
                                      <m:sub>
                                        <m:r>
                                          <a:rPr lang="en-US" sz="3200" b="0" i="1" smtClean="0">
                                            <a:latin typeface="Cambria Math" panose="02040503050406030204" pitchFamily="18" charset="0"/>
                                          </a:rPr>
                                          <m:t>𝑓</m:t>
                                        </m:r>
                                      </m:sub>
                                    </m:sSub>
                                  </m:e>
                                  <m:sup>
                                    <m:r>
                                      <a:rPr lang="en-US" sz="3200" b="0" i="1" smtClean="0">
                                        <a:latin typeface="Cambria Math" panose="02040503050406030204" pitchFamily="18" charset="0"/>
                                      </a:rPr>
                                      <m:t>2</m:t>
                                    </m:r>
                                  </m:sup>
                                </m:sSup>
                                <m:r>
                                  <a:rPr lang="en-US" sz="3200" b="0" i="1" smtClean="0">
                                    <a:latin typeface="Cambria Math" panose="02040503050406030204" pitchFamily="18" charset="0"/>
                                  </a:rPr>
                                  <m:t>=</m:t>
                                </m:r>
                                <m:sSup>
                                  <m:sSupPr>
                                    <m:ctrlPr>
                                      <a:rPr lang="en-US" sz="3200" b="0" i="1" smtClean="0">
                                        <a:latin typeface="Cambria Math" panose="02040503050406030204" pitchFamily="18" charset="0"/>
                                      </a:rPr>
                                    </m:ctrlPr>
                                  </m:sSupPr>
                                  <m:e>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𝑣</m:t>
                                        </m:r>
                                      </m:e>
                                      <m:sub>
                                        <m:r>
                                          <a:rPr lang="en-US" sz="3200" b="0" i="1" smtClean="0">
                                            <a:latin typeface="Cambria Math" panose="02040503050406030204" pitchFamily="18" charset="0"/>
                                          </a:rPr>
                                          <m:t>𝑖</m:t>
                                        </m:r>
                                      </m:sub>
                                    </m:sSub>
                                  </m:e>
                                  <m:sup>
                                    <m:r>
                                      <a:rPr lang="en-US" sz="3200" b="0" i="1" smtClean="0">
                                        <a:latin typeface="Cambria Math" panose="02040503050406030204" pitchFamily="18" charset="0"/>
                                      </a:rPr>
                                      <m:t>2</m:t>
                                    </m:r>
                                  </m:sup>
                                </m:sSup>
                                <m:r>
                                  <a:rPr lang="en-US" sz="3200" b="0" i="1" smtClean="0">
                                    <a:latin typeface="Cambria Math" panose="02040503050406030204" pitchFamily="18" charset="0"/>
                                  </a:rPr>
                                  <m:t>+2</m:t>
                                </m:r>
                                <m:r>
                                  <a:rPr lang="en-US" sz="3200" b="0" i="1" smtClean="0">
                                    <a:latin typeface="Cambria Math" panose="02040503050406030204" pitchFamily="18" charset="0"/>
                                  </a:rPr>
                                  <m:t>𝑎𝑑</m:t>
                                </m:r>
                              </m:oMath>
                            </m:oMathPara>
                          </a14:m>
                          <a:endParaRPr lang="en-US" sz="3200" dirty="0"/>
                        </a:p>
                      </a:txBody>
                      <a:tcPr anchor="ctr"/>
                    </a:tc>
                    <a:extLst>
                      <a:ext uri="{0D108BD9-81ED-4DB2-BD59-A6C34878D82A}">
                        <a16:rowId xmlns:a16="http://schemas.microsoft.com/office/drawing/2014/main" val="1791566677"/>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3555984513"/>
                  </p:ext>
                </p:extLst>
              </p:nvPr>
            </p:nvGraphicFramePr>
            <p:xfrm>
              <a:off x="419100" y="1531726"/>
              <a:ext cx="3672114" cy="3636396"/>
            </p:xfrm>
            <a:graphic>
              <a:graphicData uri="http://schemas.openxmlformats.org/drawingml/2006/table">
                <a:tbl>
                  <a:tblPr bandRow="1">
                    <a:tableStyleId>{8A107856-5554-42FB-B03E-39F5DBC370BA}</a:tableStyleId>
                  </a:tblPr>
                  <a:tblGrid>
                    <a:gridCol w="3672114">
                      <a:extLst>
                        <a:ext uri="{9D8B030D-6E8A-4147-A177-3AD203B41FA5}">
                          <a16:colId xmlns:a16="http://schemas.microsoft.com/office/drawing/2014/main" val="3233475683"/>
                        </a:ext>
                      </a:extLst>
                    </a:gridCol>
                  </a:tblGrid>
                  <a:tr h="909099">
                    <a:tc>
                      <a:txBody>
                        <a:bodyPr/>
                        <a:lstStyle/>
                        <a:p>
                          <a:endParaRPr lang="en-US"/>
                        </a:p>
                      </a:txBody>
                      <a:tcPr anchor="ctr">
                        <a:blipFill>
                          <a:blip r:embed="rId3"/>
                          <a:stretch>
                            <a:fillRect l="-166" t="-671" r="-331" b="-302013"/>
                          </a:stretch>
                        </a:blipFill>
                      </a:tcPr>
                    </a:tc>
                    <a:extLst>
                      <a:ext uri="{0D108BD9-81ED-4DB2-BD59-A6C34878D82A}">
                        <a16:rowId xmlns:a16="http://schemas.microsoft.com/office/drawing/2014/main" val="1893787029"/>
                      </a:ext>
                    </a:extLst>
                  </a:tr>
                  <a:tr h="909099">
                    <a:tc>
                      <a:txBody>
                        <a:bodyPr/>
                        <a:lstStyle/>
                        <a:p>
                          <a:endParaRPr lang="en-US"/>
                        </a:p>
                      </a:txBody>
                      <a:tcPr anchor="ctr">
                        <a:blipFill>
                          <a:blip r:embed="rId3"/>
                          <a:stretch>
                            <a:fillRect l="-166" t="-100000" r="-331" b="-200000"/>
                          </a:stretch>
                        </a:blipFill>
                      </a:tcPr>
                    </a:tc>
                    <a:extLst>
                      <a:ext uri="{0D108BD9-81ED-4DB2-BD59-A6C34878D82A}">
                        <a16:rowId xmlns:a16="http://schemas.microsoft.com/office/drawing/2014/main" val="3660574937"/>
                      </a:ext>
                    </a:extLst>
                  </a:tr>
                  <a:tr h="909099">
                    <a:tc>
                      <a:txBody>
                        <a:bodyPr/>
                        <a:lstStyle/>
                        <a:p>
                          <a:endParaRPr lang="en-US"/>
                        </a:p>
                      </a:txBody>
                      <a:tcPr anchor="ctr">
                        <a:blipFill>
                          <a:blip r:embed="rId3"/>
                          <a:stretch>
                            <a:fillRect l="-166" t="-201342" r="-331" b="-101342"/>
                          </a:stretch>
                        </a:blipFill>
                      </a:tcPr>
                    </a:tc>
                    <a:extLst>
                      <a:ext uri="{0D108BD9-81ED-4DB2-BD59-A6C34878D82A}">
                        <a16:rowId xmlns:a16="http://schemas.microsoft.com/office/drawing/2014/main" val="1721833164"/>
                      </a:ext>
                    </a:extLst>
                  </a:tr>
                  <a:tr h="909099">
                    <a:tc>
                      <a:txBody>
                        <a:bodyPr/>
                        <a:lstStyle/>
                        <a:p>
                          <a:endParaRPr lang="en-US"/>
                        </a:p>
                      </a:txBody>
                      <a:tcPr anchor="ctr">
                        <a:blipFill>
                          <a:blip r:embed="rId3"/>
                          <a:stretch>
                            <a:fillRect l="-166" t="-301342" r="-331" b="-1342"/>
                          </a:stretch>
                        </a:blipFill>
                      </a:tcPr>
                    </a:tc>
                    <a:extLst>
                      <a:ext uri="{0D108BD9-81ED-4DB2-BD59-A6C34878D82A}">
                        <a16:rowId xmlns:a16="http://schemas.microsoft.com/office/drawing/2014/main" val="1791566677"/>
                      </a:ext>
                    </a:extLst>
                  </a:tr>
                </a:tbl>
              </a:graphicData>
            </a:graphic>
          </p:graphicFrame>
        </mc:Fallback>
      </mc:AlternateContent>
    </p:spTree>
    <p:extLst>
      <p:ext uri="{BB962C8B-B14F-4D97-AF65-F5344CB8AC3E}">
        <p14:creationId xmlns:p14="http://schemas.microsoft.com/office/powerpoint/2010/main" val="2510154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b="13981"/>
          <a:stretch/>
        </p:blipFill>
        <p:spPr>
          <a:xfrm>
            <a:off x="1121882" y="897648"/>
            <a:ext cx="6206272" cy="4792255"/>
          </a:xfrm>
          <a:prstGeom prst="rect">
            <a:avLst/>
          </a:prstGeom>
        </p:spPr>
      </p:pic>
      <p:pic>
        <p:nvPicPr>
          <p:cNvPr id="1028" name="Picture 4" descr="http://corrections.com/system/article/image/24725/Body-ChalkOutline.jpg?12755759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7556" y="3132905"/>
            <a:ext cx="768116" cy="51417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4146437" y="1256860"/>
            <a:ext cx="229455" cy="456498"/>
          </a:xfrm>
          <a:prstGeom prst="straightConnector1">
            <a:avLst/>
          </a:prstGeom>
          <a:ln w="762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735672" y="1618107"/>
            <a:ext cx="1132797" cy="459700"/>
          </a:xfrm>
          <a:prstGeom prst="roundRect">
            <a:avLst/>
          </a:prstGeom>
          <a:solidFill>
            <a:schemeClr val="bg1"/>
          </a:solidFill>
          <a:ln>
            <a:solidFill>
              <a:srgbClr val="7030A0"/>
            </a:solidFill>
          </a:ln>
        </p:spPr>
        <p:txBody>
          <a:bodyPr wrap="square" rtlCol="0">
            <a:spAutoFit/>
          </a:bodyPr>
          <a:lstStyle/>
          <a:p>
            <a:pPr algn="ctr"/>
            <a:r>
              <a:rPr lang="en-US" sz="1050" dirty="0">
                <a:solidFill>
                  <a:srgbClr val="7030A0"/>
                </a:solidFill>
                <a:latin typeface="+mj-lt"/>
              </a:rPr>
              <a:t>screen door leading to patio</a:t>
            </a:r>
          </a:p>
        </p:txBody>
      </p:sp>
      <p:cxnSp>
        <p:nvCxnSpPr>
          <p:cNvPr id="10" name="Straight Arrow Connector 9"/>
          <p:cNvCxnSpPr/>
          <p:nvPr/>
        </p:nvCxnSpPr>
        <p:spPr>
          <a:xfrm flipV="1">
            <a:off x="4188575" y="4155598"/>
            <a:ext cx="340289" cy="95500"/>
          </a:xfrm>
          <a:prstGeom prst="straightConnector1">
            <a:avLst/>
          </a:prstGeom>
          <a:ln w="762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428569" y="3857168"/>
            <a:ext cx="545367" cy="459700"/>
          </a:xfrm>
          <a:prstGeom prst="roundRect">
            <a:avLst/>
          </a:prstGeom>
          <a:solidFill>
            <a:schemeClr val="bg1"/>
          </a:solidFill>
          <a:ln>
            <a:solidFill>
              <a:srgbClr val="7030A0"/>
            </a:solidFill>
          </a:ln>
        </p:spPr>
        <p:txBody>
          <a:bodyPr wrap="square" rtlCol="0">
            <a:spAutoFit/>
          </a:bodyPr>
          <a:lstStyle/>
          <a:p>
            <a:pPr algn="ctr"/>
            <a:r>
              <a:rPr lang="en-US" sz="1050" dirty="0">
                <a:solidFill>
                  <a:srgbClr val="7030A0"/>
                </a:solidFill>
                <a:latin typeface="+mj-lt"/>
              </a:rPr>
              <a:t>Shoe Prints</a:t>
            </a:r>
          </a:p>
        </p:txBody>
      </p:sp>
      <p:pic>
        <p:nvPicPr>
          <p:cNvPr id="16" name="Picture 15"/>
          <p:cNvPicPr>
            <a:picLocks noChangeAspect="1"/>
          </p:cNvPicPr>
          <p:nvPr/>
        </p:nvPicPr>
        <p:blipFill rotWithShape="1">
          <a:blip r:embed="rId4"/>
          <a:srcRect l="1" r="2013"/>
          <a:stretch/>
        </p:blipFill>
        <p:spPr>
          <a:xfrm rot="10800000">
            <a:off x="3759413" y="5513151"/>
            <a:ext cx="483462" cy="444057"/>
          </a:xfrm>
          <a:prstGeom prst="rect">
            <a:avLst/>
          </a:prstGeom>
        </p:spPr>
      </p:pic>
      <p:sp>
        <p:nvSpPr>
          <p:cNvPr id="17" name="Rectangle 16"/>
          <p:cNvSpPr/>
          <p:nvPr/>
        </p:nvSpPr>
        <p:spPr>
          <a:xfrm>
            <a:off x="3735672" y="5162466"/>
            <a:ext cx="507203" cy="3804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030" name="Picture 6" descr="http://previews.123rf.com/images/branche/branche1303/branche130300670/18523341-imprint-soles-shoes-Stock-Vector-shoe-prints-de.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158" t="2734" r="49177" b="26784"/>
          <a:stretch/>
        </p:blipFill>
        <p:spPr bwMode="auto">
          <a:xfrm>
            <a:off x="4015468" y="3981040"/>
            <a:ext cx="76200" cy="16192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http://previews.123rf.com/images/branche/branche1303/branche130300670/18523341-imprint-soles-shoes-Stock-Vector-shoe-prints-de.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2063" t="23464" r="8272" b="6054"/>
          <a:stretch/>
        </p:blipFill>
        <p:spPr bwMode="auto">
          <a:xfrm>
            <a:off x="4113099" y="3981040"/>
            <a:ext cx="76200" cy="16192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ttp://previews.123rf.com/images/branche/branche1303/branche130300670/18523341-imprint-soles-shoes-Stock-Vector-shoe-prints-de.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158" t="2734" r="49177" b="26784"/>
          <a:stretch/>
        </p:blipFill>
        <p:spPr bwMode="auto">
          <a:xfrm>
            <a:off x="3989273" y="4319981"/>
            <a:ext cx="76200" cy="16192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http://previews.123rf.com/images/branche/branche1303/branche130300670/18523341-imprint-soles-shoes-Stock-Vector-shoe-prints-de.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158" t="2734" r="49177" b="26784"/>
          <a:stretch/>
        </p:blipFill>
        <p:spPr bwMode="auto">
          <a:xfrm>
            <a:off x="3994037" y="4646290"/>
            <a:ext cx="76200" cy="16192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http://previews.123rf.com/images/branche/branche1303/branche130300670/18523341-imprint-soles-shoes-Stock-Vector-shoe-prints-de.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158" t="2734" r="49177" b="26784"/>
          <a:stretch/>
        </p:blipFill>
        <p:spPr bwMode="auto">
          <a:xfrm>
            <a:off x="3979748" y="5010544"/>
            <a:ext cx="76200" cy="16192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http://previews.123rf.com/images/branche/branche1303/branche130300670/18523341-imprint-soles-shoes-Stock-Vector-shoe-prints-de.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2063" t="23464" r="8272" b="6054"/>
          <a:stretch/>
        </p:blipFill>
        <p:spPr bwMode="auto">
          <a:xfrm>
            <a:off x="4060710" y="5205391"/>
            <a:ext cx="76200" cy="16192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http://previews.123rf.com/images/branche/branche1303/branche130300670/18523341-imprint-soles-shoes-Stock-Vector-shoe-prints-de.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2063" t="23464" r="8272" b="6054"/>
          <a:stretch/>
        </p:blipFill>
        <p:spPr bwMode="auto">
          <a:xfrm>
            <a:off x="4086905" y="4193133"/>
            <a:ext cx="76200" cy="16192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http://previews.123rf.com/images/branche/branche1303/branche130300670/18523341-imprint-soles-shoes-Stock-Vector-shoe-prints-de.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2063" t="23464" r="8272" b="6054"/>
          <a:stretch/>
        </p:blipFill>
        <p:spPr bwMode="auto">
          <a:xfrm>
            <a:off x="4086905" y="4466417"/>
            <a:ext cx="76200" cy="16192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http://previews.123rf.com/images/branche/branche1303/branche130300670/18523341-imprint-soles-shoes-Stock-Vector-shoe-prints-de.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2063" t="23464" r="8272" b="6054"/>
          <a:stretch/>
        </p:blipFill>
        <p:spPr bwMode="auto">
          <a:xfrm>
            <a:off x="4082143" y="4840099"/>
            <a:ext cx="76200" cy="16192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http://previews.123rf.com/images/branche/branche1303/branche130300670/18523341-imprint-soles-shoes-Stock-Vector-shoe-prints-de.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158" t="2734" r="49177" b="26784"/>
          <a:stretch/>
        </p:blipFill>
        <p:spPr bwMode="auto">
          <a:xfrm>
            <a:off x="3953552" y="5403870"/>
            <a:ext cx="76200" cy="161926"/>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p:cNvCxnSpPr/>
          <p:nvPr/>
        </p:nvCxnSpPr>
        <p:spPr>
          <a:xfrm>
            <a:off x="5103296" y="1307611"/>
            <a:ext cx="4763" cy="4177222"/>
          </a:xfrm>
          <a:prstGeom prst="straightConnector1">
            <a:avLst/>
          </a:prstGeom>
          <a:ln w="571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927144" y="2712098"/>
            <a:ext cx="383724" cy="255389"/>
          </a:xfrm>
          <a:prstGeom prst="roundRect">
            <a:avLst/>
          </a:prstGeom>
          <a:solidFill>
            <a:schemeClr val="bg1"/>
          </a:solidFill>
          <a:ln>
            <a:solidFill>
              <a:srgbClr val="00B050"/>
            </a:solidFill>
          </a:ln>
        </p:spPr>
        <p:txBody>
          <a:bodyPr wrap="none" rtlCol="0">
            <a:spAutoFit/>
          </a:bodyPr>
          <a:lstStyle/>
          <a:p>
            <a:r>
              <a:rPr lang="en-US" sz="900" dirty="0">
                <a:latin typeface="+mj-lt"/>
              </a:rPr>
              <a:t>6 m</a:t>
            </a:r>
          </a:p>
        </p:txBody>
      </p:sp>
      <p:cxnSp>
        <p:nvCxnSpPr>
          <p:cNvPr id="42" name="Straight Arrow Connector 41"/>
          <p:cNvCxnSpPr/>
          <p:nvPr/>
        </p:nvCxnSpPr>
        <p:spPr>
          <a:xfrm flipV="1">
            <a:off x="3398958" y="1038087"/>
            <a:ext cx="1911910" cy="2463"/>
          </a:xfrm>
          <a:prstGeom prst="straightConnector1">
            <a:avLst/>
          </a:prstGeom>
          <a:ln w="571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908371" y="933422"/>
            <a:ext cx="467521" cy="255389"/>
          </a:xfrm>
          <a:prstGeom prst="roundRect">
            <a:avLst/>
          </a:prstGeom>
          <a:solidFill>
            <a:schemeClr val="bg1"/>
          </a:solidFill>
          <a:ln>
            <a:solidFill>
              <a:srgbClr val="00B050"/>
            </a:solidFill>
          </a:ln>
        </p:spPr>
        <p:txBody>
          <a:bodyPr wrap="none" rtlCol="0">
            <a:spAutoFit/>
          </a:bodyPr>
          <a:lstStyle/>
          <a:p>
            <a:r>
              <a:rPr lang="en-US" sz="900" dirty="0">
                <a:latin typeface="+mj-lt"/>
              </a:rPr>
              <a:t>2.8 m</a:t>
            </a:r>
          </a:p>
        </p:txBody>
      </p:sp>
      <p:sp>
        <p:nvSpPr>
          <p:cNvPr id="46" name="Rectangle 45"/>
          <p:cNvSpPr/>
          <p:nvPr/>
        </p:nvSpPr>
        <p:spPr>
          <a:xfrm>
            <a:off x="3908371" y="2334562"/>
            <a:ext cx="792881" cy="4513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3988452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ectangle 11"/>
          <p:cNvSpPr/>
          <p:nvPr/>
        </p:nvSpPr>
        <p:spPr>
          <a:xfrm>
            <a:off x="0" y="457200"/>
            <a:ext cx="9144000" cy="624404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5" name="Rectangle 14"/>
          <p:cNvSpPr/>
          <p:nvPr/>
        </p:nvSpPr>
        <p:spPr>
          <a:xfrm>
            <a:off x="548094" y="3630929"/>
            <a:ext cx="7924800" cy="11715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 name="Rectangle 3"/>
          <p:cNvSpPr/>
          <p:nvPr/>
        </p:nvSpPr>
        <p:spPr>
          <a:xfrm>
            <a:off x="552450" y="2381245"/>
            <a:ext cx="7924800" cy="11715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 name="Rectangle 4"/>
          <p:cNvSpPr/>
          <p:nvPr/>
        </p:nvSpPr>
        <p:spPr>
          <a:xfrm>
            <a:off x="552450" y="5146357"/>
            <a:ext cx="2476500" cy="154781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 name="Rectangle 6"/>
          <p:cNvSpPr/>
          <p:nvPr/>
        </p:nvSpPr>
        <p:spPr>
          <a:xfrm>
            <a:off x="3276600" y="5146357"/>
            <a:ext cx="2476500" cy="154781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400" dirty="0">
                <a:latin typeface="+mj-lt"/>
              </a:rPr>
              <a:t>Victim’s Apartment</a:t>
            </a:r>
          </a:p>
        </p:txBody>
      </p:sp>
      <p:sp>
        <p:nvSpPr>
          <p:cNvPr id="8" name="Rectangle 7"/>
          <p:cNvSpPr/>
          <p:nvPr/>
        </p:nvSpPr>
        <p:spPr>
          <a:xfrm>
            <a:off x="6000750" y="5146357"/>
            <a:ext cx="2476500" cy="154781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 name="Rectangle 8"/>
          <p:cNvSpPr/>
          <p:nvPr/>
        </p:nvSpPr>
        <p:spPr>
          <a:xfrm>
            <a:off x="552450" y="470735"/>
            <a:ext cx="4695825" cy="154781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400" dirty="0">
                <a:latin typeface="+mj-lt"/>
              </a:rPr>
              <a:t>Building Across the Street</a:t>
            </a:r>
          </a:p>
        </p:txBody>
      </p:sp>
      <p:sp>
        <p:nvSpPr>
          <p:cNvPr id="11" name="Rectangle 10"/>
          <p:cNvSpPr/>
          <p:nvPr/>
        </p:nvSpPr>
        <p:spPr>
          <a:xfrm>
            <a:off x="5476875" y="465363"/>
            <a:ext cx="3000375" cy="154781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3" name="TextBox 12"/>
          <p:cNvSpPr txBox="1"/>
          <p:nvPr/>
        </p:nvSpPr>
        <p:spPr>
          <a:xfrm>
            <a:off x="3443167" y="4906273"/>
            <a:ext cx="370614" cy="461665"/>
          </a:xfrm>
          <a:prstGeom prst="rect">
            <a:avLst/>
          </a:prstGeom>
          <a:noFill/>
        </p:spPr>
        <p:txBody>
          <a:bodyPr wrap="none" rtlCol="0">
            <a:spAutoFit/>
          </a:bodyPr>
          <a:lstStyle/>
          <a:p>
            <a:r>
              <a:rPr lang="en-US" sz="2400" dirty="0">
                <a:solidFill>
                  <a:srgbClr val="C00000"/>
                </a:solidFill>
                <a:latin typeface="+mj-lt"/>
              </a:rPr>
              <a:t>●</a:t>
            </a:r>
            <a:endParaRPr lang="en-US" sz="4950" dirty="0">
              <a:solidFill>
                <a:srgbClr val="C00000"/>
              </a:solidFill>
              <a:latin typeface="+mj-lt"/>
            </a:endParaRPr>
          </a:p>
        </p:txBody>
      </p:sp>
      <p:sp>
        <p:nvSpPr>
          <p:cNvPr id="14" name="TextBox 13"/>
          <p:cNvSpPr txBox="1"/>
          <p:nvPr/>
        </p:nvSpPr>
        <p:spPr>
          <a:xfrm>
            <a:off x="3443167" y="1758313"/>
            <a:ext cx="370614" cy="461665"/>
          </a:xfrm>
          <a:prstGeom prst="rect">
            <a:avLst/>
          </a:prstGeom>
          <a:noFill/>
        </p:spPr>
        <p:txBody>
          <a:bodyPr wrap="none" rtlCol="0">
            <a:spAutoFit/>
          </a:bodyPr>
          <a:lstStyle/>
          <a:p>
            <a:r>
              <a:rPr lang="en-US" sz="2400" dirty="0">
                <a:solidFill>
                  <a:srgbClr val="C00000"/>
                </a:solidFill>
                <a:latin typeface="+mj-lt"/>
              </a:rPr>
              <a:t>●</a:t>
            </a:r>
            <a:endParaRPr lang="en-US" sz="4950" dirty="0">
              <a:solidFill>
                <a:srgbClr val="C00000"/>
              </a:solidFill>
              <a:latin typeface="+mj-lt"/>
            </a:endParaRPr>
          </a:p>
        </p:txBody>
      </p:sp>
      <p:cxnSp>
        <p:nvCxnSpPr>
          <p:cNvPr id="19" name="Straight Connector 18"/>
          <p:cNvCxnSpPr/>
          <p:nvPr/>
        </p:nvCxnSpPr>
        <p:spPr>
          <a:xfrm flipV="1">
            <a:off x="552450" y="2974481"/>
            <a:ext cx="7924800" cy="0"/>
          </a:xfrm>
          <a:prstGeom prst="line">
            <a:avLst/>
          </a:prstGeom>
          <a:ln w="3810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48094" y="4216716"/>
            <a:ext cx="7924800" cy="0"/>
          </a:xfrm>
          <a:prstGeom prst="line">
            <a:avLst/>
          </a:prstGeom>
          <a:ln w="3810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628474" y="2013176"/>
            <a:ext cx="0" cy="3133181"/>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159354" y="3306126"/>
            <a:ext cx="938239" cy="561856"/>
          </a:xfrm>
          <a:prstGeom prst="roundRect">
            <a:avLst/>
          </a:prstGeom>
          <a:solidFill>
            <a:schemeClr val="bg1"/>
          </a:solidFill>
          <a:ln>
            <a:solidFill>
              <a:srgbClr val="C00000"/>
            </a:solidFill>
          </a:ln>
        </p:spPr>
        <p:txBody>
          <a:bodyPr wrap="none" rtlCol="0">
            <a:spAutoFit/>
          </a:bodyPr>
          <a:lstStyle/>
          <a:p>
            <a:r>
              <a:rPr lang="en-US" sz="2700" dirty="0">
                <a:solidFill>
                  <a:srgbClr val="C00000"/>
                </a:solidFill>
                <a:latin typeface="+mj-lt"/>
              </a:rPr>
              <a:t>22 m</a:t>
            </a:r>
          </a:p>
        </p:txBody>
      </p:sp>
    </p:spTree>
    <p:extLst>
      <p:ext uri="{BB962C8B-B14F-4D97-AF65-F5344CB8AC3E}">
        <p14:creationId xmlns:p14="http://schemas.microsoft.com/office/powerpoint/2010/main" val="500906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descr="http://images.cdn2.stockunlimited.net/clipart/apartment_1335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707" y="2012156"/>
            <a:ext cx="3217069" cy="321706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uilding, Wall, Graffiti, Art, Windows, Urb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0650" y="1895473"/>
            <a:ext cx="3333751" cy="3333752"/>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H="1" flipV="1">
            <a:off x="5848350" y="3162300"/>
            <a:ext cx="0" cy="1581150"/>
          </a:xfrm>
          <a:prstGeom prst="straightConnector1">
            <a:avLst/>
          </a:prstGeom>
          <a:ln w="762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20" idx="1"/>
          </p:cNvCxnSpPr>
          <p:nvPr/>
        </p:nvCxnSpPr>
        <p:spPr>
          <a:xfrm>
            <a:off x="5848350" y="3162301"/>
            <a:ext cx="547303" cy="208696"/>
          </a:xfrm>
          <a:prstGeom prst="straightConnector1">
            <a:avLst/>
          </a:prstGeom>
          <a:ln w="3810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395653" y="3186331"/>
            <a:ext cx="1215782" cy="369332"/>
          </a:xfrm>
          <a:prstGeom prst="rect">
            <a:avLst/>
          </a:prstGeom>
          <a:noFill/>
        </p:spPr>
        <p:txBody>
          <a:bodyPr wrap="none" rtlCol="0">
            <a:spAutoFit/>
          </a:bodyPr>
          <a:lstStyle/>
          <a:p>
            <a:r>
              <a:rPr lang="en-US" dirty="0">
                <a:solidFill>
                  <a:schemeClr val="bg1"/>
                </a:solidFill>
              </a:rPr>
              <a:t>Bullet Hole</a:t>
            </a:r>
          </a:p>
        </p:txBody>
      </p:sp>
      <p:sp>
        <p:nvSpPr>
          <p:cNvPr id="23" name="TextBox 22"/>
          <p:cNvSpPr txBox="1"/>
          <p:nvPr/>
        </p:nvSpPr>
        <p:spPr>
          <a:xfrm>
            <a:off x="5443626" y="3761334"/>
            <a:ext cx="744805" cy="408623"/>
          </a:xfrm>
          <a:prstGeom prst="roundRect">
            <a:avLst/>
          </a:prstGeom>
          <a:solidFill>
            <a:schemeClr val="bg1"/>
          </a:solidFill>
          <a:ln>
            <a:solidFill>
              <a:schemeClr val="bg1"/>
            </a:solidFill>
          </a:ln>
        </p:spPr>
        <p:txBody>
          <a:bodyPr wrap="none" rtlCol="0">
            <a:spAutoFit/>
          </a:bodyPr>
          <a:lstStyle/>
          <a:p>
            <a:r>
              <a:rPr lang="en-US" dirty="0">
                <a:solidFill>
                  <a:schemeClr val="tx1">
                    <a:lumMod val="85000"/>
                    <a:lumOff val="15000"/>
                  </a:schemeClr>
                </a:solidFill>
                <a:latin typeface="+mj-lt"/>
              </a:rPr>
              <a:t>5.1 m</a:t>
            </a:r>
          </a:p>
        </p:txBody>
      </p:sp>
      <p:cxnSp>
        <p:nvCxnSpPr>
          <p:cNvPr id="24" name="Straight Arrow Connector 23"/>
          <p:cNvCxnSpPr/>
          <p:nvPr/>
        </p:nvCxnSpPr>
        <p:spPr>
          <a:xfrm flipH="1" flipV="1">
            <a:off x="1562100" y="4251960"/>
            <a:ext cx="0" cy="882015"/>
          </a:xfrm>
          <a:prstGeom prst="straightConnector1">
            <a:avLst/>
          </a:prstGeom>
          <a:ln w="762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51" name="Straight Connector 2050"/>
          <p:cNvCxnSpPr/>
          <p:nvPr/>
        </p:nvCxnSpPr>
        <p:spPr>
          <a:xfrm>
            <a:off x="1217295" y="4251960"/>
            <a:ext cx="298323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272465" y="4518778"/>
            <a:ext cx="605323" cy="332006"/>
          </a:xfrm>
          <a:prstGeom prst="roundRect">
            <a:avLst/>
          </a:prstGeom>
          <a:solidFill>
            <a:schemeClr val="bg1"/>
          </a:solidFill>
          <a:ln>
            <a:solidFill>
              <a:schemeClr val="bg1"/>
            </a:solidFill>
          </a:ln>
        </p:spPr>
        <p:txBody>
          <a:bodyPr wrap="none" rtlCol="0">
            <a:spAutoFit/>
          </a:bodyPr>
          <a:lstStyle/>
          <a:p>
            <a:r>
              <a:rPr lang="en-US" sz="1350" dirty="0">
                <a:solidFill>
                  <a:schemeClr val="tx1">
                    <a:lumMod val="85000"/>
                    <a:lumOff val="15000"/>
                  </a:schemeClr>
                </a:solidFill>
                <a:latin typeface="+mj-lt"/>
              </a:rPr>
              <a:t>4.0 m</a:t>
            </a:r>
          </a:p>
        </p:txBody>
      </p:sp>
      <p:cxnSp>
        <p:nvCxnSpPr>
          <p:cNvPr id="30" name="Straight Arrow Connector 29"/>
          <p:cNvCxnSpPr/>
          <p:nvPr/>
        </p:nvCxnSpPr>
        <p:spPr>
          <a:xfrm flipH="1" flipV="1">
            <a:off x="2663190" y="3383280"/>
            <a:ext cx="2930" cy="1769745"/>
          </a:xfrm>
          <a:prstGeom prst="straightConnector1">
            <a:avLst/>
          </a:prstGeom>
          <a:ln w="762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372603" y="4109203"/>
            <a:ext cx="605323" cy="332006"/>
          </a:xfrm>
          <a:prstGeom prst="roundRect">
            <a:avLst/>
          </a:prstGeom>
          <a:solidFill>
            <a:schemeClr val="bg1"/>
          </a:solidFill>
          <a:ln>
            <a:solidFill>
              <a:schemeClr val="bg1"/>
            </a:solidFill>
          </a:ln>
        </p:spPr>
        <p:txBody>
          <a:bodyPr wrap="none" rtlCol="0">
            <a:spAutoFit/>
          </a:bodyPr>
          <a:lstStyle/>
          <a:p>
            <a:r>
              <a:rPr lang="en-US" sz="1350" dirty="0">
                <a:solidFill>
                  <a:schemeClr val="tx1">
                    <a:lumMod val="85000"/>
                    <a:lumOff val="15000"/>
                  </a:schemeClr>
                </a:solidFill>
                <a:latin typeface="+mj-lt"/>
              </a:rPr>
              <a:t>8.0 m</a:t>
            </a:r>
          </a:p>
        </p:txBody>
      </p:sp>
      <p:cxnSp>
        <p:nvCxnSpPr>
          <p:cNvPr id="33" name="Straight Arrow Connector 32"/>
          <p:cNvCxnSpPr/>
          <p:nvPr/>
        </p:nvCxnSpPr>
        <p:spPr>
          <a:xfrm flipH="1" flipV="1">
            <a:off x="3762375" y="2514600"/>
            <a:ext cx="0" cy="2638425"/>
          </a:xfrm>
          <a:prstGeom prst="straightConnector1">
            <a:avLst/>
          </a:prstGeom>
          <a:ln w="762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424379" y="3680578"/>
            <a:ext cx="691314" cy="332006"/>
          </a:xfrm>
          <a:prstGeom prst="roundRect">
            <a:avLst/>
          </a:prstGeom>
          <a:solidFill>
            <a:schemeClr val="bg1"/>
          </a:solidFill>
          <a:ln>
            <a:solidFill>
              <a:schemeClr val="bg1"/>
            </a:solidFill>
          </a:ln>
        </p:spPr>
        <p:txBody>
          <a:bodyPr wrap="none" rtlCol="0">
            <a:spAutoFit/>
          </a:bodyPr>
          <a:lstStyle/>
          <a:p>
            <a:r>
              <a:rPr lang="en-US" sz="1350" dirty="0">
                <a:solidFill>
                  <a:schemeClr val="tx1">
                    <a:lumMod val="85000"/>
                    <a:lumOff val="15000"/>
                  </a:schemeClr>
                </a:solidFill>
                <a:latin typeface="+mj-lt"/>
              </a:rPr>
              <a:t>12.0 m</a:t>
            </a:r>
          </a:p>
        </p:txBody>
      </p:sp>
      <p:cxnSp>
        <p:nvCxnSpPr>
          <p:cNvPr id="39" name="Straight Connector 38"/>
          <p:cNvCxnSpPr/>
          <p:nvPr/>
        </p:nvCxnSpPr>
        <p:spPr>
          <a:xfrm>
            <a:off x="1217295" y="3383280"/>
            <a:ext cx="298323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252483" y="2508885"/>
            <a:ext cx="298323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54" name="TextBox 2053"/>
          <p:cNvSpPr txBox="1"/>
          <p:nvPr/>
        </p:nvSpPr>
        <p:spPr>
          <a:xfrm>
            <a:off x="1437408" y="1713057"/>
            <a:ext cx="2547364" cy="461665"/>
          </a:xfrm>
          <a:prstGeom prst="rect">
            <a:avLst/>
          </a:prstGeom>
          <a:noFill/>
        </p:spPr>
        <p:txBody>
          <a:bodyPr wrap="none" rtlCol="0">
            <a:spAutoFit/>
          </a:bodyPr>
          <a:lstStyle/>
          <a:p>
            <a:r>
              <a:rPr lang="en-US" sz="2400" dirty="0">
                <a:latin typeface="+mj-lt"/>
              </a:rPr>
              <a:t>Victim’s Apartment</a:t>
            </a:r>
          </a:p>
        </p:txBody>
      </p:sp>
      <p:sp>
        <p:nvSpPr>
          <p:cNvPr id="43" name="TextBox 42"/>
          <p:cNvSpPr txBox="1"/>
          <p:nvPr/>
        </p:nvSpPr>
        <p:spPr>
          <a:xfrm>
            <a:off x="5240829" y="1443582"/>
            <a:ext cx="3291542" cy="461665"/>
          </a:xfrm>
          <a:prstGeom prst="rect">
            <a:avLst/>
          </a:prstGeom>
          <a:noFill/>
        </p:spPr>
        <p:txBody>
          <a:bodyPr wrap="none" rtlCol="0">
            <a:spAutoFit/>
          </a:bodyPr>
          <a:lstStyle/>
          <a:p>
            <a:r>
              <a:rPr lang="en-US" sz="2400" dirty="0">
                <a:latin typeface="+mj-lt"/>
              </a:rPr>
              <a:t>Building across the street</a:t>
            </a:r>
          </a:p>
        </p:txBody>
      </p:sp>
    </p:spTree>
    <p:extLst>
      <p:ext uri="{BB962C8B-B14F-4D97-AF65-F5344CB8AC3E}">
        <p14:creationId xmlns:p14="http://schemas.microsoft.com/office/powerpoint/2010/main" val="604565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descr="http://www.homedepot.com/catalog/productImages/1000/57/579dfa14-7d0c-41b6-b861-0f078f3752e8_1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9138" y="1183822"/>
            <a:ext cx="4596833" cy="459683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pngimg.com/upload/bullet_hole_PNG606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3243" y="2788616"/>
            <a:ext cx="276053" cy="276053"/>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Arrow Connector 20"/>
          <p:cNvCxnSpPr>
            <a:endCxn id="22" idx="2"/>
          </p:cNvCxnSpPr>
          <p:nvPr/>
        </p:nvCxnSpPr>
        <p:spPr>
          <a:xfrm flipH="1" flipV="1">
            <a:off x="4844433" y="2648037"/>
            <a:ext cx="207631" cy="180737"/>
          </a:xfrm>
          <a:prstGeom prst="straightConnector1">
            <a:avLst/>
          </a:prstGeom>
          <a:ln w="3810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244525" y="2278705"/>
            <a:ext cx="1199816" cy="369332"/>
          </a:xfrm>
          <a:prstGeom prst="rect">
            <a:avLst/>
          </a:prstGeom>
          <a:noFill/>
        </p:spPr>
        <p:txBody>
          <a:bodyPr wrap="none" rtlCol="0">
            <a:spAutoFit/>
          </a:bodyPr>
          <a:lstStyle/>
          <a:p>
            <a:r>
              <a:rPr lang="en-US" dirty="0">
                <a:solidFill>
                  <a:schemeClr val="bg1"/>
                </a:solidFill>
                <a:latin typeface="+mj-lt"/>
              </a:rPr>
              <a:t>Bullet Hole</a:t>
            </a:r>
          </a:p>
        </p:txBody>
      </p:sp>
      <p:cxnSp>
        <p:nvCxnSpPr>
          <p:cNvPr id="25" name="Straight Arrow Connector 24"/>
          <p:cNvCxnSpPr/>
          <p:nvPr/>
        </p:nvCxnSpPr>
        <p:spPr>
          <a:xfrm flipV="1">
            <a:off x="5107304" y="2924762"/>
            <a:ext cx="0" cy="2835161"/>
          </a:xfrm>
          <a:prstGeom prst="straightConnector1">
            <a:avLst/>
          </a:prstGeom>
          <a:ln w="762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712676" y="4087633"/>
            <a:ext cx="789256" cy="810101"/>
          </a:xfrm>
          <a:prstGeom prst="roundRect">
            <a:avLst/>
          </a:prstGeom>
          <a:solidFill>
            <a:schemeClr val="bg1"/>
          </a:solidFill>
          <a:ln>
            <a:solidFill>
              <a:schemeClr val="bg1"/>
            </a:solidFill>
          </a:ln>
        </p:spPr>
        <p:txBody>
          <a:bodyPr wrap="square" rtlCol="0">
            <a:spAutoFit/>
          </a:bodyPr>
          <a:lstStyle/>
          <a:p>
            <a:r>
              <a:rPr lang="en-US" sz="2100" dirty="0">
                <a:solidFill>
                  <a:schemeClr val="tx1">
                    <a:lumMod val="85000"/>
                    <a:lumOff val="15000"/>
                  </a:schemeClr>
                </a:solidFill>
                <a:latin typeface="+mj-lt"/>
              </a:rPr>
              <a:t>1.2 m</a:t>
            </a:r>
          </a:p>
        </p:txBody>
      </p:sp>
      <p:cxnSp>
        <p:nvCxnSpPr>
          <p:cNvPr id="29" name="Straight Arrow Connector 28"/>
          <p:cNvCxnSpPr/>
          <p:nvPr/>
        </p:nvCxnSpPr>
        <p:spPr>
          <a:xfrm flipH="1" flipV="1">
            <a:off x="4044500" y="1204552"/>
            <a:ext cx="0" cy="4576103"/>
          </a:xfrm>
          <a:prstGeom prst="straightConnector1">
            <a:avLst/>
          </a:prstGeom>
          <a:ln w="762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720564" y="1617098"/>
            <a:ext cx="647871" cy="459700"/>
          </a:xfrm>
          <a:prstGeom prst="roundRect">
            <a:avLst/>
          </a:prstGeom>
          <a:solidFill>
            <a:schemeClr val="bg1"/>
          </a:solidFill>
          <a:ln>
            <a:solidFill>
              <a:schemeClr val="bg1"/>
            </a:solidFill>
          </a:ln>
        </p:spPr>
        <p:txBody>
          <a:bodyPr wrap="square" rtlCol="0">
            <a:spAutoFit/>
          </a:bodyPr>
          <a:lstStyle/>
          <a:p>
            <a:r>
              <a:rPr lang="en-US" sz="2100" dirty="0">
                <a:solidFill>
                  <a:schemeClr val="tx1">
                    <a:lumMod val="85000"/>
                    <a:lumOff val="15000"/>
                  </a:schemeClr>
                </a:solidFill>
                <a:latin typeface="+mj-lt"/>
              </a:rPr>
              <a:t>2 m</a:t>
            </a:r>
          </a:p>
        </p:txBody>
      </p:sp>
      <p:sp>
        <p:nvSpPr>
          <p:cNvPr id="9" name="Rectangle 5"/>
          <p:cNvSpPr>
            <a:spLocks noChangeArrowheads="1"/>
          </p:cNvSpPr>
          <p:nvPr/>
        </p:nvSpPr>
        <p:spPr bwMode="auto">
          <a:xfrm>
            <a:off x="1282020" y="3608736"/>
            <a:ext cx="247650" cy="1084262"/>
          </a:xfrm>
          <a:prstGeom prst="rect">
            <a:avLst/>
          </a:prstGeom>
          <a:solidFill>
            <a:srgbClr val="0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Oval 6"/>
          <p:cNvSpPr>
            <a:spLocks noChangeArrowheads="1"/>
          </p:cNvSpPr>
          <p:nvPr/>
        </p:nvSpPr>
        <p:spPr bwMode="auto">
          <a:xfrm>
            <a:off x="1282020" y="4629498"/>
            <a:ext cx="247650" cy="136525"/>
          </a:xfrm>
          <a:prstGeom prst="ellipse">
            <a:avLst/>
          </a:prstGeom>
          <a:solidFill>
            <a:srgbClr val="000000"/>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Rectangle 7"/>
          <p:cNvSpPr>
            <a:spLocks noChangeArrowheads="1"/>
          </p:cNvSpPr>
          <p:nvPr/>
        </p:nvSpPr>
        <p:spPr bwMode="auto">
          <a:xfrm>
            <a:off x="1566183" y="3608736"/>
            <a:ext cx="231775" cy="1084262"/>
          </a:xfrm>
          <a:prstGeom prst="rect">
            <a:avLst/>
          </a:prstGeom>
          <a:solidFill>
            <a:srgbClr val="0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Oval 8"/>
          <p:cNvSpPr>
            <a:spLocks noChangeArrowheads="1"/>
          </p:cNvSpPr>
          <p:nvPr/>
        </p:nvSpPr>
        <p:spPr bwMode="auto">
          <a:xfrm>
            <a:off x="1566183" y="4629498"/>
            <a:ext cx="231775" cy="136525"/>
          </a:xfrm>
          <a:prstGeom prst="ellipse">
            <a:avLst/>
          </a:prstGeom>
          <a:solidFill>
            <a:srgbClr val="000000"/>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Rectangle 9"/>
          <p:cNvSpPr>
            <a:spLocks noChangeArrowheads="1"/>
          </p:cNvSpPr>
          <p:nvPr/>
        </p:nvSpPr>
        <p:spPr bwMode="auto">
          <a:xfrm>
            <a:off x="1282020" y="2719736"/>
            <a:ext cx="515938" cy="1063625"/>
          </a:xfrm>
          <a:prstGeom prst="rect">
            <a:avLst/>
          </a:prstGeom>
          <a:solidFill>
            <a:srgbClr val="0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Oval 10"/>
          <p:cNvSpPr>
            <a:spLocks noChangeArrowheads="1"/>
          </p:cNvSpPr>
          <p:nvPr/>
        </p:nvSpPr>
        <p:spPr bwMode="auto">
          <a:xfrm>
            <a:off x="1305833" y="2076798"/>
            <a:ext cx="492125" cy="558800"/>
          </a:xfrm>
          <a:prstGeom prst="ellipse">
            <a:avLst/>
          </a:prstGeom>
          <a:solidFill>
            <a:srgbClr val="000000"/>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Rectangle 11"/>
          <p:cNvSpPr>
            <a:spLocks noChangeArrowheads="1"/>
          </p:cNvSpPr>
          <p:nvPr/>
        </p:nvSpPr>
        <p:spPr bwMode="auto">
          <a:xfrm>
            <a:off x="1447120" y="2508598"/>
            <a:ext cx="195263" cy="234950"/>
          </a:xfrm>
          <a:prstGeom prst="rect">
            <a:avLst/>
          </a:prstGeom>
          <a:solidFill>
            <a:srgbClr val="0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Rectangle 12"/>
          <p:cNvSpPr>
            <a:spLocks noChangeArrowheads="1"/>
          </p:cNvSpPr>
          <p:nvPr/>
        </p:nvSpPr>
        <p:spPr bwMode="auto">
          <a:xfrm>
            <a:off x="1821770" y="2789586"/>
            <a:ext cx="177800" cy="893762"/>
          </a:xfrm>
          <a:prstGeom prst="rect">
            <a:avLst/>
          </a:prstGeom>
          <a:solidFill>
            <a:srgbClr val="0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Oval 13"/>
          <p:cNvSpPr>
            <a:spLocks noChangeArrowheads="1"/>
          </p:cNvSpPr>
          <p:nvPr/>
        </p:nvSpPr>
        <p:spPr bwMode="auto">
          <a:xfrm>
            <a:off x="1821770" y="3615086"/>
            <a:ext cx="177800" cy="136525"/>
          </a:xfrm>
          <a:prstGeom prst="ellipse">
            <a:avLst/>
          </a:prstGeom>
          <a:solidFill>
            <a:srgbClr val="000000"/>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Oval 14"/>
          <p:cNvSpPr>
            <a:spLocks noChangeArrowheads="1"/>
          </p:cNvSpPr>
          <p:nvPr/>
        </p:nvSpPr>
        <p:spPr bwMode="auto">
          <a:xfrm>
            <a:off x="1747158" y="2703861"/>
            <a:ext cx="252412" cy="192087"/>
          </a:xfrm>
          <a:prstGeom prst="ellipse">
            <a:avLst/>
          </a:prstGeom>
          <a:solidFill>
            <a:srgbClr val="000000"/>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48" name="Rectangle 15"/>
          <p:cNvSpPr>
            <a:spLocks noChangeArrowheads="1"/>
          </p:cNvSpPr>
          <p:nvPr/>
        </p:nvSpPr>
        <p:spPr bwMode="auto">
          <a:xfrm>
            <a:off x="1747158" y="2743548"/>
            <a:ext cx="150812" cy="212725"/>
          </a:xfrm>
          <a:prstGeom prst="rect">
            <a:avLst/>
          </a:prstGeom>
          <a:solidFill>
            <a:srgbClr val="0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49" name="Rectangle 16"/>
          <p:cNvSpPr>
            <a:spLocks noChangeArrowheads="1"/>
          </p:cNvSpPr>
          <p:nvPr/>
        </p:nvSpPr>
        <p:spPr bwMode="auto">
          <a:xfrm>
            <a:off x="1077233" y="2822923"/>
            <a:ext cx="176212" cy="860425"/>
          </a:xfrm>
          <a:prstGeom prst="rect">
            <a:avLst/>
          </a:prstGeom>
          <a:solidFill>
            <a:srgbClr val="0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53" name="Oval 17"/>
          <p:cNvSpPr>
            <a:spLocks noChangeArrowheads="1"/>
          </p:cNvSpPr>
          <p:nvPr/>
        </p:nvSpPr>
        <p:spPr bwMode="auto">
          <a:xfrm>
            <a:off x="1077233" y="3615086"/>
            <a:ext cx="176212" cy="136525"/>
          </a:xfrm>
          <a:prstGeom prst="ellipse">
            <a:avLst/>
          </a:prstGeom>
          <a:solidFill>
            <a:srgbClr val="000000"/>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55" name="Oval 18"/>
          <p:cNvSpPr>
            <a:spLocks noChangeArrowheads="1"/>
          </p:cNvSpPr>
          <p:nvPr/>
        </p:nvSpPr>
        <p:spPr bwMode="auto">
          <a:xfrm>
            <a:off x="1077233" y="2707036"/>
            <a:ext cx="233362" cy="192087"/>
          </a:xfrm>
          <a:prstGeom prst="ellipse">
            <a:avLst/>
          </a:prstGeom>
          <a:solidFill>
            <a:srgbClr val="000000"/>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56" name="Rectangle 19"/>
          <p:cNvSpPr>
            <a:spLocks noChangeArrowheads="1"/>
          </p:cNvSpPr>
          <p:nvPr/>
        </p:nvSpPr>
        <p:spPr bwMode="auto">
          <a:xfrm>
            <a:off x="1167720" y="2751486"/>
            <a:ext cx="142875" cy="204787"/>
          </a:xfrm>
          <a:prstGeom prst="rect">
            <a:avLst/>
          </a:prstGeom>
          <a:solidFill>
            <a:srgbClr val="0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57" name="AutoShape 20"/>
          <p:cNvSpPr>
            <a:spLocks noChangeArrowheads="1"/>
          </p:cNvSpPr>
          <p:nvPr/>
        </p:nvSpPr>
        <p:spPr bwMode="auto">
          <a:xfrm>
            <a:off x="1137558" y="2634011"/>
            <a:ext cx="809625" cy="85725"/>
          </a:xfrm>
          <a:prstGeom prst="triangle">
            <a:avLst>
              <a:gd name="adj" fmla="val 50000"/>
            </a:avLst>
          </a:prstGeom>
          <a:solidFill>
            <a:srgbClr val="0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58" name="Rectangle 21"/>
          <p:cNvSpPr>
            <a:spLocks noChangeArrowheads="1"/>
          </p:cNvSpPr>
          <p:nvPr/>
        </p:nvSpPr>
        <p:spPr bwMode="auto">
          <a:xfrm>
            <a:off x="1231220" y="2697511"/>
            <a:ext cx="590550" cy="214312"/>
          </a:xfrm>
          <a:prstGeom prst="rect">
            <a:avLst/>
          </a:prstGeom>
          <a:solidFill>
            <a:srgbClr val="0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28834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22170" y="1408879"/>
            <a:ext cx="6240783" cy="5390128"/>
          </a:xfrm>
          <a:prstGeom prst="rect">
            <a:avLst/>
          </a:prstGeom>
        </p:spPr>
      </p:pic>
      <p:sp>
        <p:nvSpPr>
          <p:cNvPr id="2" name="Title 1"/>
          <p:cNvSpPr>
            <a:spLocks noGrp="1"/>
          </p:cNvSpPr>
          <p:nvPr>
            <p:ph type="title"/>
          </p:nvPr>
        </p:nvSpPr>
        <p:spPr>
          <a:xfrm>
            <a:off x="628649" y="230800"/>
            <a:ext cx="7886700" cy="1325563"/>
          </a:xfrm>
        </p:spPr>
        <p:txBody>
          <a:bodyPr>
            <a:normAutofit/>
          </a:bodyPr>
          <a:lstStyle/>
          <a:p>
            <a:r>
              <a:rPr lang="en-US" sz="8000" cap="small" dirty="0">
                <a:latin typeface="Ebrima" panose="02000000000000000000" pitchFamily="2" charset="0"/>
                <a:ea typeface="Ebrima" panose="02000000000000000000" pitchFamily="2" charset="0"/>
                <a:cs typeface="Ebrima" panose="02000000000000000000" pitchFamily="2" charset="0"/>
              </a:rPr>
              <a:t>Clue #1</a:t>
            </a:r>
          </a:p>
        </p:txBody>
      </p:sp>
      <p:sp>
        <p:nvSpPr>
          <p:cNvPr id="3" name="Content Placeholder 2"/>
          <p:cNvSpPr>
            <a:spLocks noGrp="1"/>
          </p:cNvSpPr>
          <p:nvPr>
            <p:ph idx="1"/>
          </p:nvPr>
        </p:nvSpPr>
        <p:spPr>
          <a:xfrm>
            <a:off x="4686299" y="311808"/>
            <a:ext cx="3829050" cy="841375"/>
          </a:xfrm>
        </p:spPr>
        <p:txBody>
          <a:bodyPr>
            <a:noAutofit/>
          </a:bodyPr>
          <a:lstStyle/>
          <a:p>
            <a:pPr marL="0" indent="0">
              <a:buNone/>
            </a:pPr>
            <a:r>
              <a:rPr lang="en-US" sz="3600" dirty="0">
                <a:latin typeface="Ebrima" panose="02000000000000000000" pitchFamily="2" charset="0"/>
                <a:ea typeface="Ebrima" panose="02000000000000000000" pitchFamily="2" charset="0"/>
                <a:cs typeface="Ebrima" panose="02000000000000000000" pitchFamily="2" charset="0"/>
              </a:rPr>
              <a:t>Apartment Floor Plan Sketch</a:t>
            </a:r>
          </a:p>
        </p:txBody>
      </p:sp>
      <p:sp>
        <p:nvSpPr>
          <p:cNvPr id="5" name="Rectangle 4"/>
          <p:cNvSpPr/>
          <p:nvPr/>
        </p:nvSpPr>
        <p:spPr>
          <a:xfrm>
            <a:off x="4950824" y="1637371"/>
            <a:ext cx="3918857" cy="2215991"/>
          </a:xfrm>
          <a:prstGeom prst="rect">
            <a:avLst/>
          </a:prstGeom>
        </p:spPr>
        <p:txBody>
          <a:bodyPr wrap="square">
            <a:spAutoFit/>
          </a:bodyPr>
          <a:lstStyle/>
          <a:p>
            <a:pPr>
              <a:lnSpc>
                <a:spcPct val="115000"/>
              </a:lnSpc>
              <a:spcAft>
                <a:spcPts val="800"/>
              </a:spcAft>
            </a:pPr>
            <a:r>
              <a:rPr lang="en-US" sz="2000" dirty="0">
                <a:latin typeface="Calibri Light" panose="020F0302020204030204" pitchFamily="34" charset="0"/>
                <a:ea typeface="PMingLiU"/>
                <a:cs typeface="Times New Roman" panose="02020603050405020304" pitchFamily="18" charset="0"/>
              </a:rPr>
              <a:t>During your time at the crime scene, you sketch out a quick drawing of apartment. You notice that there are some muddy shoe prints that enter the apartment and stop about two meters away from the door</a:t>
            </a:r>
          </a:p>
        </p:txBody>
      </p:sp>
    </p:spTree>
    <p:extLst>
      <p:ext uri="{BB962C8B-B14F-4D97-AF65-F5344CB8AC3E}">
        <p14:creationId xmlns:p14="http://schemas.microsoft.com/office/powerpoint/2010/main" val="3966446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230800"/>
            <a:ext cx="7886700" cy="1325563"/>
          </a:xfrm>
        </p:spPr>
        <p:txBody>
          <a:bodyPr>
            <a:normAutofit/>
          </a:bodyPr>
          <a:lstStyle/>
          <a:p>
            <a:r>
              <a:rPr lang="en-US" sz="8000" cap="small" dirty="0">
                <a:latin typeface="Ebrima" panose="02000000000000000000" pitchFamily="2" charset="0"/>
                <a:ea typeface="Ebrima" panose="02000000000000000000" pitchFamily="2" charset="0"/>
                <a:cs typeface="Ebrima" panose="02000000000000000000" pitchFamily="2" charset="0"/>
              </a:rPr>
              <a:t>Clue #2</a:t>
            </a:r>
          </a:p>
        </p:txBody>
      </p:sp>
      <p:sp>
        <p:nvSpPr>
          <p:cNvPr id="3" name="Content Placeholder 2"/>
          <p:cNvSpPr>
            <a:spLocks noGrp="1"/>
          </p:cNvSpPr>
          <p:nvPr>
            <p:ph idx="1"/>
          </p:nvPr>
        </p:nvSpPr>
        <p:spPr>
          <a:xfrm>
            <a:off x="4686299" y="311808"/>
            <a:ext cx="3829050" cy="1072855"/>
          </a:xfrm>
        </p:spPr>
        <p:txBody>
          <a:bodyPr>
            <a:noAutofit/>
          </a:bodyPr>
          <a:lstStyle/>
          <a:p>
            <a:pPr marL="0" indent="0">
              <a:buNone/>
            </a:pPr>
            <a:r>
              <a:rPr lang="en-US" sz="3600" dirty="0">
                <a:latin typeface="Ebrima" panose="02000000000000000000" pitchFamily="2" charset="0"/>
                <a:ea typeface="Ebrima" panose="02000000000000000000" pitchFamily="2" charset="0"/>
                <a:cs typeface="Ebrima" panose="02000000000000000000" pitchFamily="2" charset="0"/>
              </a:rPr>
              <a:t>Evidence Outside of the Apartment</a:t>
            </a:r>
          </a:p>
        </p:txBody>
      </p:sp>
      <p:sp>
        <p:nvSpPr>
          <p:cNvPr id="7" name="Rectangle 6"/>
          <p:cNvSpPr/>
          <p:nvPr/>
        </p:nvSpPr>
        <p:spPr>
          <a:xfrm>
            <a:off x="404948" y="1546622"/>
            <a:ext cx="8399418" cy="1508105"/>
          </a:xfrm>
          <a:prstGeom prst="rect">
            <a:avLst/>
          </a:prstGeom>
        </p:spPr>
        <p:txBody>
          <a:bodyPr wrap="square">
            <a:spAutoFit/>
          </a:bodyPr>
          <a:lstStyle/>
          <a:p>
            <a:pPr>
              <a:lnSpc>
                <a:spcPct val="115000"/>
              </a:lnSpc>
              <a:spcAft>
                <a:spcPts val="800"/>
              </a:spcAft>
            </a:pPr>
            <a:r>
              <a:rPr lang="en-US" sz="2000" dirty="0">
                <a:latin typeface="Calibri Light" panose="020F0302020204030204" pitchFamily="34" charset="0"/>
                <a:ea typeface="PMingLiU"/>
                <a:cs typeface="Times New Roman" panose="02020603050405020304" pitchFamily="18" charset="0"/>
              </a:rPr>
              <a:t>Upon further inspection, the investigation team locates a bullet hole in the brick wall for the building directly across the street from the apartment. You measure that this hole is about 5.1 m above the ground and confirm that the bullet matches those used on the victim.</a:t>
            </a:r>
          </a:p>
        </p:txBody>
      </p:sp>
      <p:pic>
        <p:nvPicPr>
          <p:cNvPr id="4" name="Picture 3"/>
          <p:cNvPicPr>
            <a:picLocks noChangeAspect="1"/>
          </p:cNvPicPr>
          <p:nvPr/>
        </p:nvPicPr>
        <p:blipFill>
          <a:blip r:embed="rId2"/>
          <a:stretch>
            <a:fillRect/>
          </a:stretch>
        </p:blipFill>
        <p:spPr>
          <a:xfrm>
            <a:off x="5251609" y="3028078"/>
            <a:ext cx="3263740" cy="3588670"/>
          </a:xfrm>
          <a:prstGeom prst="rect">
            <a:avLst/>
          </a:prstGeom>
        </p:spPr>
      </p:pic>
      <p:pic>
        <p:nvPicPr>
          <p:cNvPr id="9" name="Picture 8"/>
          <p:cNvPicPr>
            <a:picLocks noChangeAspect="1"/>
          </p:cNvPicPr>
          <p:nvPr/>
        </p:nvPicPr>
        <p:blipFill>
          <a:blip r:embed="rId3"/>
          <a:stretch>
            <a:fillRect/>
          </a:stretch>
        </p:blipFill>
        <p:spPr>
          <a:xfrm>
            <a:off x="628649" y="3182259"/>
            <a:ext cx="4357817" cy="3421426"/>
          </a:xfrm>
          <a:prstGeom prst="rect">
            <a:avLst/>
          </a:prstGeom>
        </p:spPr>
      </p:pic>
    </p:spTree>
    <p:extLst>
      <p:ext uri="{BB962C8B-B14F-4D97-AF65-F5344CB8AC3E}">
        <p14:creationId xmlns:p14="http://schemas.microsoft.com/office/powerpoint/2010/main" val="3207294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230800"/>
            <a:ext cx="7886700" cy="1325563"/>
          </a:xfrm>
        </p:spPr>
        <p:txBody>
          <a:bodyPr>
            <a:normAutofit/>
          </a:bodyPr>
          <a:lstStyle/>
          <a:p>
            <a:r>
              <a:rPr lang="en-US" sz="8000" cap="small" dirty="0">
                <a:latin typeface="Ebrima" panose="02000000000000000000" pitchFamily="2" charset="0"/>
                <a:ea typeface="Ebrima" panose="02000000000000000000" pitchFamily="2" charset="0"/>
                <a:cs typeface="Ebrima" panose="02000000000000000000" pitchFamily="2" charset="0"/>
              </a:rPr>
              <a:t>Clue #3</a:t>
            </a:r>
          </a:p>
        </p:txBody>
      </p:sp>
      <p:sp>
        <p:nvSpPr>
          <p:cNvPr id="3" name="Content Placeholder 2"/>
          <p:cNvSpPr>
            <a:spLocks noGrp="1"/>
          </p:cNvSpPr>
          <p:nvPr>
            <p:ph idx="1"/>
          </p:nvPr>
        </p:nvSpPr>
        <p:spPr>
          <a:xfrm>
            <a:off x="4686299" y="574766"/>
            <a:ext cx="3829050" cy="809897"/>
          </a:xfrm>
        </p:spPr>
        <p:txBody>
          <a:bodyPr>
            <a:noAutofit/>
          </a:bodyPr>
          <a:lstStyle/>
          <a:p>
            <a:pPr marL="0" indent="0">
              <a:buNone/>
            </a:pPr>
            <a:r>
              <a:rPr lang="en-US" sz="3600" dirty="0">
                <a:latin typeface="Ebrima" panose="02000000000000000000" pitchFamily="2" charset="0"/>
                <a:ea typeface="Ebrima" panose="02000000000000000000" pitchFamily="2" charset="0"/>
                <a:cs typeface="Ebrima" panose="02000000000000000000" pitchFamily="2" charset="0"/>
              </a:rPr>
              <a:t>Handgun Report</a:t>
            </a:r>
          </a:p>
        </p:txBody>
      </p:sp>
      <p:sp>
        <p:nvSpPr>
          <p:cNvPr id="7" name="Rectangle 6"/>
          <p:cNvSpPr/>
          <p:nvPr/>
        </p:nvSpPr>
        <p:spPr>
          <a:xfrm>
            <a:off x="404948" y="1481307"/>
            <a:ext cx="8399418" cy="1631216"/>
          </a:xfrm>
          <a:prstGeom prst="rect">
            <a:avLst/>
          </a:prstGeom>
        </p:spPr>
        <p:txBody>
          <a:bodyPr wrap="square">
            <a:spAutoFit/>
          </a:bodyPr>
          <a:lstStyle/>
          <a:p>
            <a:r>
              <a:rPr lang="en-US" sz="2000" dirty="0">
                <a:latin typeface="+mj-lt"/>
              </a:rPr>
              <a:t>There were a total of four guns confiscated in the investigation of this crime. Each of them was analyzed and dusted for fingerprints. The results came back from the lab with fingerprints pointing to two potential suspects. Being a physicist, you are also interested in the muzzle speed, so the police provide you with a summarized report of handgun specifications. </a:t>
            </a:r>
          </a:p>
        </p:txBody>
      </p:sp>
      <p:graphicFrame>
        <p:nvGraphicFramePr>
          <p:cNvPr id="4" name="Table 3"/>
          <p:cNvGraphicFramePr>
            <a:graphicFrameLocks noGrp="1"/>
          </p:cNvGraphicFramePr>
          <p:nvPr>
            <p:extLst>
              <p:ext uri="{D42A27DB-BD31-4B8C-83A1-F6EECF244321}">
                <p14:modId xmlns:p14="http://schemas.microsoft.com/office/powerpoint/2010/main" val="3460963890"/>
              </p:ext>
            </p:extLst>
          </p:nvPr>
        </p:nvGraphicFramePr>
        <p:xfrm>
          <a:off x="404948" y="3368790"/>
          <a:ext cx="8399418" cy="3172297"/>
        </p:xfrm>
        <a:graphic>
          <a:graphicData uri="http://schemas.openxmlformats.org/drawingml/2006/table">
            <a:tbl>
              <a:tblPr firstRow="1" bandRow="1">
                <a:tableStyleId>{7DF18680-E054-41AD-8BC1-D1AEF772440D}</a:tableStyleId>
              </a:tblPr>
              <a:tblGrid>
                <a:gridCol w="2353895">
                  <a:extLst>
                    <a:ext uri="{9D8B030D-6E8A-4147-A177-3AD203B41FA5}">
                      <a16:colId xmlns:a16="http://schemas.microsoft.com/office/drawing/2014/main" val="2605192545"/>
                    </a:ext>
                  </a:extLst>
                </a:gridCol>
                <a:gridCol w="2572562">
                  <a:extLst>
                    <a:ext uri="{9D8B030D-6E8A-4147-A177-3AD203B41FA5}">
                      <a16:colId xmlns:a16="http://schemas.microsoft.com/office/drawing/2014/main" val="542073318"/>
                    </a:ext>
                  </a:extLst>
                </a:gridCol>
                <a:gridCol w="3472961">
                  <a:extLst>
                    <a:ext uri="{9D8B030D-6E8A-4147-A177-3AD203B41FA5}">
                      <a16:colId xmlns:a16="http://schemas.microsoft.com/office/drawing/2014/main" val="2728199275"/>
                    </a:ext>
                  </a:extLst>
                </a:gridCol>
              </a:tblGrid>
              <a:tr h="889701">
                <a:tc>
                  <a:txBody>
                    <a:bodyPr/>
                    <a:lstStyle/>
                    <a:p>
                      <a:pPr marL="0" marR="0" algn="ctr">
                        <a:lnSpc>
                          <a:spcPct val="115000"/>
                        </a:lnSpc>
                        <a:spcBef>
                          <a:spcPts val="0"/>
                        </a:spcBef>
                        <a:spcAft>
                          <a:spcPts val="0"/>
                        </a:spcAft>
                      </a:pPr>
                      <a:r>
                        <a:rPr lang="en-US" sz="2800" dirty="0">
                          <a:effectLst/>
                          <a:latin typeface="+mj-lt"/>
                        </a:rPr>
                        <a:t>Fingerprints?</a:t>
                      </a:r>
                      <a:endParaRPr lang="en-US" sz="2000" dirty="0">
                        <a:effectLst/>
                        <a:latin typeface="+mj-lt"/>
                        <a:ea typeface="PMingLiU"/>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dirty="0">
                          <a:effectLst/>
                          <a:latin typeface="+mj-lt"/>
                        </a:rPr>
                        <a:t>Gun Style</a:t>
                      </a:r>
                      <a:endParaRPr lang="en-US" sz="2000" dirty="0">
                        <a:effectLst/>
                        <a:latin typeface="+mj-lt"/>
                        <a:ea typeface="PMingLiU"/>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dirty="0">
                          <a:effectLst/>
                          <a:latin typeface="+mj-lt"/>
                        </a:rPr>
                        <a:t>Muzzle Speed (m/s)</a:t>
                      </a:r>
                      <a:endParaRPr lang="en-US" sz="2000" dirty="0">
                        <a:effectLst/>
                        <a:latin typeface="+mj-lt"/>
                        <a:ea typeface="PMingLiU"/>
                        <a:cs typeface="Times New Roman" panose="02020603050405020304" pitchFamily="18" charset="0"/>
                      </a:endParaRPr>
                    </a:p>
                  </a:txBody>
                  <a:tcPr marL="68580" marR="68580" marT="0" marB="0" anchor="ctr"/>
                </a:tc>
                <a:extLst>
                  <a:ext uri="{0D108BD9-81ED-4DB2-BD59-A6C34878D82A}">
                    <a16:rowId xmlns:a16="http://schemas.microsoft.com/office/drawing/2014/main" val="1754192900"/>
                  </a:ext>
                </a:extLst>
              </a:tr>
              <a:tr h="570649">
                <a:tc>
                  <a:txBody>
                    <a:bodyPr/>
                    <a:lstStyle/>
                    <a:p>
                      <a:pPr marL="0" marR="0" algn="ctr">
                        <a:lnSpc>
                          <a:spcPct val="115000"/>
                        </a:lnSpc>
                        <a:spcBef>
                          <a:spcPts val="0"/>
                        </a:spcBef>
                        <a:spcAft>
                          <a:spcPts val="0"/>
                        </a:spcAft>
                      </a:pPr>
                      <a:r>
                        <a:rPr lang="en-US" sz="2800">
                          <a:effectLst/>
                          <a:latin typeface="+mj-lt"/>
                        </a:rPr>
                        <a:t>Suspect 1</a:t>
                      </a:r>
                      <a:endParaRPr lang="en-US" sz="2000">
                        <a:effectLst/>
                        <a:latin typeface="+mj-lt"/>
                        <a:ea typeface="PMingLiU"/>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dirty="0">
                          <a:effectLst/>
                          <a:latin typeface="+mj-lt"/>
                        </a:rPr>
                        <a:t>45 Colt</a:t>
                      </a:r>
                      <a:endParaRPr lang="en-US" sz="2000" dirty="0">
                        <a:effectLst/>
                        <a:latin typeface="+mj-lt"/>
                        <a:ea typeface="PMingLiU"/>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dirty="0">
                          <a:effectLst/>
                          <a:latin typeface="+mj-lt"/>
                          <a:ea typeface="+mn-ea"/>
                          <a:cs typeface="+mn-cs"/>
                        </a:rPr>
                        <a:t>106</a:t>
                      </a:r>
                      <a:endParaRPr lang="en-US" sz="2000" dirty="0">
                        <a:effectLst/>
                        <a:latin typeface="+mj-lt"/>
                        <a:ea typeface="PMingLiU"/>
                        <a:cs typeface="Times New Roman" panose="02020603050405020304" pitchFamily="18" charset="0"/>
                      </a:endParaRPr>
                    </a:p>
                  </a:txBody>
                  <a:tcPr marL="68580" marR="68580" marT="0" marB="0" anchor="ctr"/>
                </a:tc>
                <a:extLst>
                  <a:ext uri="{0D108BD9-81ED-4DB2-BD59-A6C34878D82A}">
                    <a16:rowId xmlns:a16="http://schemas.microsoft.com/office/drawing/2014/main" val="3820719090"/>
                  </a:ext>
                </a:extLst>
              </a:tr>
              <a:tr h="570649">
                <a:tc>
                  <a:txBody>
                    <a:bodyPr/>
                    <a:lstStyle/>
                    <a:p>
                      <a:pPr marL="0" marR="0" algn="ctr">
                        <a:lnSpc>
                          <a:spcPct val="115000"/>
                        </a:lnSpc>
                        <a:spcBef>
                          <a:spcPts val="0"/>
                        </a:spcBef>
                        <a:spcAft>
                          <a:spcPts val="0"/>
                        </a:spcAft>
                      </a:pPr>
                      <a:r>
                        <a:rPr lang="en-US" sz="2800">
                          <a:effectLst/>
                          <a:latin typeface="+mj-lt"/>
                        </a:rPr>
                        <a:t>Suspect 2</a:t>
                      </a:r>
                      <a:endParaRPr lang="en-US" sz="2000">
                        <a:effectLst/>
                        <a:latin typeface="+mj-lt"/>
                        <a:ea typeface="PMingLiU"/>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dirty="0">
                          <a:effectLst/>
                          <a:latin typeface="+mj-lt"/>
                        </a:rPr>
                        <a:t>38 Special</a:t>
                      </a:r>
                      <a:endParaRPr lang="en-US" sz="2000" dirty="0">
                        <a:effectLst/>
                        <a:latin typeface="+mj-lt"/>
                        <a:ea typeface="PMingLiU"/>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dirty="0">
                          <a:effectLst/>
                          <a:latin typeface="+mj-lt"/>
                          <a:ea typeface="+mn-ea"/>
                          <a:cs typeface="+mn-cs"/>
                        </a:rPr>
                        <a:t>134</a:t>
                      </a:r>
                      <a:endParaRPr lang="en-US" sz="2000" dirty="0">
                        <a:effectLst/>
                        <a:latin typeface="+mj-lt"/>
                        <a:ea typeface="PMingLiU"/>
                        <a:cs typeface="Times New Roman" panose="02020603050405020304" pitchFamily="18" charset="0"/>
                      </a:endParaRPr>
                    </a:p>
                  </a:txBody>
                  <a:tcPr marL="68580" marR="68580" marT="0" marB="0" anchor="ctr"/>
                </a:tc>
                <a:extLst>
                  <a:ext uri="{0D108BD9-81ED-4DB2-BD59-A6C34878D82A}">
                    <a16:rowId xmlns:a16="http://schemas.microsoft.com/office/drawing/2014/main" val="2832119738"/>
                  </a:ext>
                </a:extLst>
              </a:tr>
              <a:tr h="570649">
                <a:tc>
                  <a:txBody>
                    <a:bodyPr/>
                    <a:lstStyle/>
                    <a:p>
                      <a:pPr marL="0" marR="0" algn="ctr">
                        <a:lnSpc>
                          <a:spcPct val="115000"/>
                        </a:lnSpc>
                        <a:spcBef>
                          <a:spcPts val="0"/>
                        </a:spcBef>
                        <a:spcAft>
                          <a:spcPts val="0"/>
                        </a:spcAft>
                      </a:pPr>
                      <a:r>
                        <a:rPr lang="en-US" sz="2800">
                          <a:effectLst/>
                          <a:latin typeface="+mj-lt"/>
                        </a:rPr>
                        <a:t>Suspect 1</a:t>
                      </a:r>
                      <a:endParaRPr lang="en-US" sz="2000">
                        <a:effectLst/>
                        <a:latin typeface="+mj-lt"/>
                        <a:ea typeface="PMingLiU"/>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dirty="0">
                          <a:effectLst/>
                          <a:latin typeface="+mj-lt"/>
                        </a:rPr>
                        <a:t>9mm Luger</a:t>
                      </a:r>
                      <a:endParaRPr lang="en-US" sz="2000" dirty="0">
                        <a:effectLst/>
                        <a:latin typeface="+mj-lt"/>
                        <a:ea typeface="PMingLiU"/>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dirty="0">
                          <a:effectLst/>
                          <a:latin typeface="+mj-lt"/>
                        </a:rPr>
                        <a:t>182</a:t>
                      </a:r>
                      <a:endParaRPr lang="en-US" sz="2000" dirty="0">
                        <a:effectLst/>
                        <a:latin typeface="+mj-lt"/>
                        <a:ea typeface="PMingLiU"/>
                        <a:cs typeface="Times New Roman" panose="02020603050405020304" pitchFamily="18" charset="0"/>
                      </a:endParaRPr>
                    </a:p>
                  </a:txBody>
                  <a:tcPr marL="68580" marR="68580" marT="0" marB="0" anchor="ctr"/>
                </a:tc>
                <a:extLst>
                  <a:ext uri="{0D108BD9-81ED-4DB2-BD59-A6C34878D82A}">
                    <a16:rowId xmlns:a16="http://schemas.microsoft.com/office/drawing/2014/main" val="3088492003"/>
                  </a:ext>
                </a:extLst>
              </a:tr>
              <a:tr h="570649">
                <a:tc>
                  <a:txBody>
                    <a:bodyPr/>
                    <a:lstStyle/>
                    <a:p>
                      <a:pPr marL="0" marR="0" algn="ctr">
                        <a:lnSpc>
                          <a:spcPct val="115000"/>
                        </a:lnSpc>
                        <a:spcBef>
                          <a:spcPts val="0"/>
                        </a:spcBef>
                        <a:spcAft>
                          <a:spcPts val="0"/>
                        </a:spcAft>
                      </a:pPr>
                      <a:r>
                        <a:rPr lang="en-US" sz="2800">
                          <a:effectLst/>
                          <a:latin typeface="+mj-lt"/>
                        </a:rPr>
                        <a:t>Suspect 2</a:t>
                      </a:r>
                      <a:endParaRPr lang="en-US" sz="2000">
                        <a:effectLst/>
                        <a:latin typeface="+mj-lt"/>
                        <a:ea typeface="PMingLiU"/>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dirty="0">
                          <a:effectLst/>
                          <a:latin typeface="+mj-lt"/>
                        </a:rPr>
                        <a:t>357 Magnum</a:t>
                      </a:r>
                      <a:endParaRPr lang="en-US" sz="2000" dirty="0">
                        <a:effectLst/>
                        <a:latin typeface="+mj-lt"/>
                        <a:ea typeface="PMingLiU"/>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dirty="0">
                          <a:effectLst/>
                          <a:latin typeface="+mj-lt"/>
                        </a:rPr>
                        <a:t>256</a:t>
                      </a:r>
                      <a:endParaRPr lang="en-US" sz="2000" dirty="0">
                        <a:effectLst/>
                        <a:latin typeface="+mj-lt"/>
                        <a:ea typeface="PMingLiU"/>
                        <a:cs typeface="Times New Roman" panose="02020603050405020304" pitchFamily="18" charset="0"/>
                      </a:endParaRPr>
                    </a:p>
                  </a:txBody>
                  <a:tcPr marL="68580" marR="68580" marT="0" marB="0" anchor="ctr"/>
                </a:tc>
                <a:extLst>
                  <a:ext uri="{0D108BD9-81ED-4DB2-BD59-A6C34878D82A}">
                    <a16:rowId xmlns:a16="http://schemas.microsoft.com/office/drawing/2014/main" val="4223396523"/>
                  </a:ext>
                </a:extLst>
              </a:tr>
            </a:tbl>
          </a:graphicData>
        </a:graphic>
      </p:graphicFrame>
    </p:spTree>
    <p:extLst>
      <p:ext uri="{BB962C8B-B14F-4D97-AF65-F5344CB8AC3E}">
        <p14:creationId xmlns:p14="http://schemas.microsoft.com/office/powerpoint/2010/main" val="557984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230800"/>
            <a:ext cx="7886700" cy="1325563"/>
          </a:xfrm>
        </p:spPr>
        <p:txBody>
          <a:bodyPr>
            <a:normAutofit/>
          </a:bodyPr>
          <a:lstStyle/>
          <a:p>
            <a:r>
              <a:rPr lang="en-US" sz="8000" cap="small" dirty="0">
                <a:latin typeface="Ebrima" panose="02000000000000000000" pitchFamily="2" charset="0"/>
                <a:ea typeface="Ebrima" panose="02000000000000000000" pitchFamily="2" charset="0"/>
                <a:cs typeface="Ebrima" panose="02000000000000000000" pitchFamily="2" charset="0"/>
              </a:rPr>
              <a:t>Clue #4</a:t>
            </a:r>
          </a:p>
        </p:txBody>
      </p:sp>
      <p:sp>
        <p:nvSpPr>
          <p:cNvPr id="3" name="Content Placeholder 2"/>
          <p:cNvSpPr>
            <a:spLocks noGrp="1"/>
          </p:cNvSpPr>
          <p:nvPr>
            <p:ph idx="1"/>
          </p:nvPr>
        </p:nvSpPr>
        <p:spPr>
          <a:xfrm>
            <a:off x="4686299" y="287383"/>
            <a:ext cx="3829050" cy="1058092"/>
          </a:xfrm>
        </p:spPr>
        <p:txBody>
          <a:bodyPr>
            <a:noAutofit/>
          </a:bodyPr>
          <a:lstStyle/>
          <a:p>
            <a:pPr marL="0" indent="0">
              <a:buNone/>
            </a:pPr>
            <a:r>
              <a:rPr lang="en-US" sz="3600" dirty="0">
                <a:latin typeface="Ebrima" panose="02000000000000000000" pitchFamily="2" charset="0"/>
                <a:ea typeface="Ebrima" panose="02000000000000000000" pitchFamily="2" charset="0"/>
                <a:cs typeface="Ebrima" panose="02000000000000000000" pitchFamily="2" charset="0"/>
              </a:rPr>
              <a:t>Apartment Balconies</a:t>
            </a:r>
          </a:p>
        </p:txBody>
      </p:sp>
      <p:sp>
        <p:nvSpPr>
          <p:cNvPr id="7" name="Rectangle 6"/>
          <p:cNvSpPr/>
          <p:nvPr/>
        </p:nvSpPr>
        <p:spPr>
          <a:xfrm>
            <a:off x="4544418" y="1925445"/>
            <a:ext cx="4396379" cy="2308324"/>
          </a:xfrm>
          <a:prstGeom prst="rect">
            <a:avLst/>
          </a:prstGeom>
        </p:spPr>
        <p:txBody>
          <a:bodyPr wrap="square">
            <a:spAutoFit/>
          </a:bodyPr>
          <a:lstStyle/>
          <a:p>
            <a:r>
              <a:rPr lang="en-US" sz="2400" dirty="0">
                <a:latin typeface="+mj-lt"/>
              </a:rPr>
              <a:t>You go outside the apartment and take some quick measurements of the different walkout levels. The victim lived in apartment #231 so you had to climb one set of stairs up to the second floor. </a:t>
            </a:r>
          </a:p>
        </p:txBody>
      </p:sp>
      <p:pic>
        <p:nvPicPr>
          <p:cNvPr id="4" name="Picture 3"/>
          <p:cNvPicPr>
            <a:picLocks noChangeAspect="1"/>
          </p:cNvPicPr>
          <p:nvPr/>
        </p:nvPicPr>
        <p:blipFill>
          <a:blip r:embed="rId2"/>
          <a:stretch>
            <a:fillRect/>
          </a:stretch>
        </p:blipFill>
        <p:spPr>
          <a:xfrm>
            <a:off x="403554" y="1740242"/>
            <a:ext cx="3944182" cy="4098855"/>
          </a:xfrm>
          <a:prstGeom prst="rect">
            <a:avLst/>
          </a:prstGeom>
        </p:spPr>
      </p:pic>
    </p:spTree>
    <p:extLst>
      <p:ext uri="{BB962C8B-B14F-4D97-AF65-F5344CB8AC3E}">
        <p14:creationId xmlns:p14="http://schemas.microsoft.com/office/powerpoint/2010/main" val="68202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230800"/>
            <a:ext cx="7886700" cy="1325563"/>
          </a:xfrm>
        </p:spPr>
        <p:txBody>
          <a:bodyPr>
            <a:normAutofit/>
          </a:bodyPr>
          <a:lstStyle/>
          <a:p>
            <a:r>
              <a:rPr lang="en-US" sz="8000" cap="small" dirty="0">
                <a:latin typeface="Ebrima" panose="02000000000000000000" pitchFamily="2" charset="0"/>
                <a:ea typeface="Ebrima" panose="02000000000000000000" pitchFamily="2" charset="0"/>
                <a:cs typeface="Ebrima" panose="02000000000000000000" pitchFamily="2" charset="0"/>
              </a:rPr>
              <a:t>Clue #5</a:t>
            </a:r>
          </a:p>
        </p:txBody>
      </p:sp>
      <p:sp>
        <p:nvSpPr>
          <p:cNvPr id="3" name="Content Placeholder 2"/>
          <p:cNvSpPr>
            <a:spLocks noGrp="1"/>
          </p:cNvSpPr>
          <p:nvPr>
            <p:ph idx="1"/>
          </p:nvPr>
        </p:nvSpPr>
        <p:spPr>
          <a:xfrm>
            <a:off x="4686299" y="574765"/>
            <a:ext cx="3829050" cy="770709"/>
          </a:xfrm>
        </p:spPr>
        <p:txBody>
          <a:bodyPr>
            <a:noAutofit/>
          </a:bodyPr>
          <a:lstStyle/>
          <a:p>
            <a:pPr marL="0" indent="0">
              <a:buNone/>
            </a:pPr>
            <a:r>
              <a:rPr lang="en-US" sz="3600" dirty="0">
                <a:latin typeface="Ebrima" panose="02000000000000000000" pitchFamily="2" charset="0"/>
                <a:ea typeface="Ebrima" panose="02000000000000000000" pitchFamily="2" charset="0"/>
                <a:cs typeface="Ebrima" panose="02000000000000000000" pitchFamily="2" charset="0"/>
              </a:rPr>
              <a:t>Screen Door</a:t>
            </a:r>
          </a:p>
        </p:txBody>
      </p:sp>
      <p:sp>
        <p:nvSpPr>
          <p:cNvPr id="7" name="Rectangle 6"/>
          <p:cNvSpPr/>
          <p:nvPr/>
        </p:nvSpPr>
        <p:spPr>
          <a:xfrm>
            <a:off x="3213463" y="1925445"/>
            <a:ext cx="5486400" cy="2862322"/>
          </a:xfrm>
          <a:prstGeom prst="rect">
            <a:avLst/>
          </a:prstGeom>
        </p:spPr>
        <p:txBody>
          <a:bodyPr wrap="square">
            <a:spAutoFit/>
          </a:bodyPr>
          <a:lstStyle/>
          <a:p>
            <a:r>
              <a:rPr lang="en-US" sz="2000" dirty="0">
                <a:latin typeface="+mj-lt"/>
              </a:rPr>
              <a:t>The interviews with the neighbors revealed that they heard three different gunshots but the investigation only found two gunshot wounds in the victim. You do a little poking around and find that there is a bullet hole roughly 1.2 meters above the floor. These interviews also revealed that some of the neighbors clearly heard something ricochet outside of the apartment almost immediately after they heard one of the gunshots.</a:t>
            </a:r>
          </a:p>
        </p:txBody>
      </p:sp>
      <p:pic>
        <p:nvPicPr>
          <p:cNvPr id="8" name="Picture 7"/>
          <p:cNvPicPr/>
          <p:nvPr/>
        </p:nvPicPr>
        <p:blipFill>
          <a:blip r:embed="rId2"/>
          <a:stretch>
            <a:fillRect/>
          </a:stretch>
        </p:blipFill>
        <p:spPr>
          <a:xfrm>
            <a:off x="628649" y="1761037"/>
            <a:ext cx="2166802" cy="4525934"/>
          </a:xfrm>
          <a:prstGeom prst="rect">
            <a:avLst/>
          </a:prstGeom>
        </p:spPr>
      </p:pic>
    </p:spTree>
    <p:extLst>
      <p:ext uri="{BB962C8B-B14F-4D97-AF65-F5344CB8AC3E}">
        <p14:creationId xmlns:p14="http://schemas.microsoft.com/office/powerpoint/2010/main" val="3078057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230800"/>
            <a:ext cx="7886700" cy="1325563"/>
          </a:xfrm>
        </p:spPr>
        <p:txBody>
          <a:bodyPr>
            <a:normAutofit/>
          </a:bodyPr>
          <a:lstStyle/>
          <a:p>
            <a:r>
              <a:rPr lang="en-US" sz="8000" cap="small" dirty="0">
                <a:latin typeface="Ebrima" panose="02000000000000000000" pitchFamily="2" charset="0"/>
                <a:ea typeface="Ebrima" panose="02000000000000000000" pitchFamily="2" charset="0"/>
                <a:cs typeface="Ebrima" panose="02000000000000000000" pitchFamily="2" charset="0"/>
              </a:rPr>
              <a:t>Clue #6</a:t>
            </a:r>
          </a:p>
        </p:txBody>
      </p:sp>
      <p:sp>
        <p:nvSpPr>
          <p:cNvPr id="3" name="Content Placeholder 2"/>
          <p:cNvSpPr>
            <a:spLocks noGrp="1"/>
          </p:cNvSpPr>
          <p:nvPr>
            <p:ph idx="1"/>
          </p:nvPr>
        </p:nvSpPr>
        <p:spPr>
          <a:xfrm>
            <a:off x="4686299" y="587828"/>
            <a:ext cx="3829050" cy="770709"/>
          </a:xfrm>
        </p:spPr>
        <p:txBody>
          <a:bodyPr>
            <a:noAutofit/>
          </a:bodyPr>
          <a:lstStyle/>
          <a:p>
            <a:pPr marL="0" indent="0">
              <a:buNone/>
            </a:pPr>
            <a:r>
              <a:rPr lang="en-US" sz="3600" dirty="0">
                <a:latin typeface="Ebrima" panose="02000000000000000000" pitchFamily="2" charset="0"/>
                <a:ea typeface="Ebrima" panose="02000000000000000000" pitchFamily="2" charset="0"/>
                <a:cs typeface="Ebrima" panose="02000000000000000000" pitchFamily="2" charset="0"/>
              </a:rPr>
              <a:t>The Suspects</a:t>
            </a:r>
          </a:p>
        </p:txBody>
      </p:sp>
      <p:sp>
        <p:nvSpPr>
          <p:cNvPr id="7" name="Rectangle 6"/>
          <p:cNvSpPr/>
          <p:nvPr/>
        </p:nvSpPr>
        <p:spPr>
          <a:xfrm>
            <a:off x="375556" y="1556363"/>
            <a:ext cx="8621486" cy="707886"/>
          </a:xfrm>
          <a:prstGeom prst="rect">
            <a:avLst/>
          </a:prstGeom>
        </p:spPr>
        <p:txBody>
          <a:bodyPr wrap="square">
            <a:spAutoFit/>
          </a:bodyPr>
          <a:lstStyle/>
          <a:p>
            <a:r>
              <a:rPr lang="en-US" sz="2000" dirty="0">
                <a:latin typeface="+mj-lt"/>
              </a:rPr>
              <a:t>The police have already done some investigative work and come to you with two suspects. You ask for some information and they provide you with this report:</a:t>
            </a:r>
          </a:p>
        </p:txBody>
      </p:sp>
      <p:graphicFrame>
        <p:nvGraphicFramePr>
          <p:cNvPr id="4" name="Table 3"/>
          <p:cNvGraphicFramePr>
            <a:graphicFrameLocks noGrp="1"/>
          </p:cNvGraphicFramePr>
          <p:nvPr>
            <p:extLst>
              <p:ext uri="{D42A27DB-BD31-4B8C-83A1-F6EECF244321}">
                <p14:modId xmlns:p14="http://schemas.microsoft.com/office/powerpoint/2010/main" val="2953613306"/>
              </p:ext>
            </p:extLst>
          </p:nvPr>
        </p:nvGraphicFramePr>
        <p:xfrm>
          <a:off x="375556" y="2462075"/>
          <a:ext cx="4426677" cy="1907176"/>
        </p:xfrm>
        <a:graphic>
          <a:graphicData uri="http://schemas.openxmlformats.org/drawingml/2006/table">
            <a:tbl>
              <a:tblPr firstRow="1" bandRow="1">
                <a:tableStyleId>{5C22544A-7EE6-4342-B048-85BDC9FD1C3A}</a:tableStyleId>
              </a:tblPr>
              <a:tblGrid>
                <a:gridCol w="1475559">
                  <a:extLst>
                    <a:ext uri="{9D8B030D-6E8A-4147-A177-3AD203B41FA5}">
                      <a16:colId xmlns:a16="http://schemas.microsoft.com/office/drawing/2014/main" val="4139568379"/>
                    </a:ext>
                  </a:extLst>
                </a:gridCol>
                <a:gridCol w="1475559">
                  <a:extLst>
                    <a:ext uri="{9D8B030D-6E8A-4147-A177-3AD203B41FA5}">
                      <a16:colId xmlns:a16="http://schemas.microsoft.com/office/drawing/2014/main" val="762709386"/>
                    </a:ext>
                  </a:extLst>
                </a:gridCol>
                <a:gridCol w="1475559">
                  <a:extLst>
                    <a:ext uri="{9D8B030D-6E8A-4147-A177-3AD203B41FA5}">
                      <a16:colId xmlns:a16="http://schemas.microsoft.com/office/drawing/2014/main" val="3866479316"/>
                    </a:ext>
                  </a:extLst>
                </a:gridCol>
              </a:tblGrid>
              <a:tr h="476794">
                <a:tc>
                  <a:txBody>
                    <a:bodyPr/>
                    <a:lstStyle/>
                    <a:p>
                      <a:pPr algn="ctr"/>
                      <a:endParaRPr lang="en-US" dirty="0"/>
                    </a:p>
                  </a:txBody>
                  <a:tcPr anchor="ctr"/>
                </a:tc>
                <a:tc>
                  <a:txBody>
                    <a:bodyPr/>
                    <a:lstStyle/>
                    <a:p>
                      <a:pPr algn="ctr"/>
                      <a:r>
                        <a:rPr lang="en-US" dirty="0"/>
                        <a:t>Suspect</a:t>
                      </a:r>
                      <a:r>
                        <a:rPr lang="en-US" baseline="0" dirty="0"/>
                        <a:t> #1</a:t>
                      </a:r>
                      <a:endParaRPr lang="en-US" dirty="0"/>
                    </a:p>
                  </a:txBody>
                  <a:tcPr anchor="ctr"/>
                </a:tc>
                <a:tc>
                  <a:txBody>
                    <a:bodyPr/>
                    <a:lstStyle/>
                    <a:p>
                      <a:pPr algn="ctr"/>
                      <a:r>
                        <a:rPr lang="en-US" dirty="0"/>
                        <a:t>Suspect #2</a:t>
                      </a:r>
                    </a:p>
                  </a:txBody>
                  <a:tcPr anchor="ctr"/>
                </a:tc>
                <a:extLst>
                  <a:ext uri="{0D108BD9-81ED-4DB2-BD59-A6C34878D82A}">
                    <a16:rowId xmlns:a16="http://schemas.microsoft.com/office/drawing/2014/main" val="3337384010"/>
                  </a:ext>
                </a:extLst>
              </a:tr>
              <a:tr h="476794">
                <a:tc>
                  <a:txBody>
                    <a:bodyPr/>
                    <a:lstStyle/>
                    <a:p>
                      <a:pPr algn="ctr"/>
                      <a:r>
                        <a:rPr lang="en-US" dirty="0">
                          <a:latin typeface="+mj-lt"/>
                        </a:rPr>
                        <a:t>Date of Birth</a:t>
                      </a:r>
                    </a:p>
                  </a:txBody>
                  <a:tcPr anchor="ctr"/>
                </a:tc>
                <a:tc>
                  <a:txBody>
                    <a:bodyPr/>
                    <a:lstStyle/>
                    <a:p>
                      <a:pPr algn="ctr"/>
                      <a:r>
                        <a:rPr lang="en-US" dirty="0">
                          <a:latin typeface="+mj-lt"/>
                        </a:rPr>
                        <a:t>4/3/1983</a:t>
                      </a:r>
                    </a:p>
                  </a:txBody>
                  <a:tcPr anchor="ctr"/>
                </a:tc>
                <a:tc>
                  <a:txBody>
                    <a:bodyPr/>
                    <a:lstStyle/>
                    <a:p>
                      <a:pPr algn="ctr"/>
                      <a:r>
                        <a:rPr lang="en-US" dirty="0">
                          <a:latin typeface="+mj-lt"/>
                        </a:rPr>
                        <a:t>7/4/1985</a:t>
                      </a:r>
                    </a:p>
                  </a:txBody>
                  <a:tcPr anchor="ctr"/>
                </a:tc>
                <a:extLst>
                  <a:ext uri="{0D108BD9-81ED-4DB2-BD59-A6C34878D82A}">
                    <a16:rowId xmlns:a16="http://schemas.microsoft.com/office/drawing/2014/main" val="1680765701"/>
                  </a:ext>
                </a:extLst>
              </a:tr>
              <a:tr h="476794">
                <a:tc>
                  <a:txBody>
                    <a:bodyPr/>
                    <a:lstStyle/>
                    <a:p>
                      <a:pPr algn="ctr"/>
                      <a:r>
                        <a:rPr lang="en-US" dirty="0">
                          <a:latin typeface="+mj-lt"/>
                        </a:rPr>
                        <a:t>Weight</a:t>
                      </a:r>
                    </a:p>
                  </a:txBody>
                  <a:tcPr anchor="ctr"/>
                </a:tc>
                <a:tc>
                  <a:txBody>
                    <a:bodyPr/>
                    <a:lstStyle/>
                    <a:p>
                      <a:pPr algn="ctr"/>
                      <a:r>
                        <a:rPr lang="en-US" dirty="0">
                          <a:latin typeface="+mj-lt"/>
                        </a:rPr>
                        <a:t>165 </a:t>
                      </a:r>
                      <a:r>
                        <a:rPr lang="en-US" dirty="0" err="1">
                          <a:latin typeface="+mj-lt"/>
                        </a:rPr>
                        <a:t>lbs</a:t>
                      </a:r>
                      <a:endParaRPr lang="en-US" dirty="0">
                        <a:latin typeface="+mj-lt"/>
                      </a:endParaRPr>
                    </a:p>
                  </a:txBody>
                  <a:tcPr anchor="ctr"/>
                </a:tc>
                <a:tc>
                  <a:txBody>
                    <a:bodyPr/>
                    <a:lstStyle/>
                    <a:p>
                      <a:pPr algn="ctr"/>
                      <a:r>
                        <a:rPr lang="en-US" dirty="0">
                          <a:latin typeface="+mj-lt"/>
                        </a:rPr>
                        <a:t>250 </a:t>
                      </a:r>
                      <a:r>
                        <a:rPr lang="en-US" dirty="0" err="1">
                          <a:latin typeface="+mj-lt"/>
                        </a:rPr>
                        <a:t>lbs</a:t>
                      </a:r>
                      <a:endParaRPr lang="en-US" dirty="0">
                        <a:latin typeface="+mj-lt"/>
                      </a:endParaRPr>
                    </a:p>
                  </a:txBody>
                  <a:tcPr anchor="ctr"/>
                </a:tc>
                <a:extLst>
                  <a:ext uri="{0D108BD9-81ED-4DB2-BD59-A6C34878D82A}">
                    <a16:rowId xmlns:a16="http://schemas.microsoft.com/office/drawing/2014/main" val="4139234218"/>
                  </a:ext>
                </a:extLst>
              </a:tr>
              <a:tr h="476794">
                <a:tc>
                  <a:txBody>
                    <a:bodyPr/>
                    <a:lstStyle/>
                    <a:p>
                      <a:pPr algn="ctr"/>
                      <a:r>
                        <a:rPr lang="en-US" dirty="0">
                          <a:latin typeface="+mj-lt"/>
                        </a:rPr>
                        <a:t>Height</a:t>
                      </a:r>
                    </a:p>
                  </a:txBody>
                  <a:tcPr anchor="ctr"/>
                </a:tc>
                <a:tc>
                  <a:txBody>
                    <a:bodyPr/>
                    <a:lstStyle/>
                    <a:p>
                      <a:pPr algn="ctr"/>
                      <a:r>
                        <a:rPr lang="en-US" dirty="0">
                          <a:latin typeface="+mj-lt"/>
                        </a:rPr>
                        <a:t>5’</a:t>
                      </a:r>
                      <a:r>
                        <a:rPr lang="en-US" baseline="0" dirty="0">
                          <a:latin typeface="+mj-lt"/>
                        </a:rPr>
                        <a:t> 3”</a:t>
                      </a:r>
                      <a:endParaRPr lang="en-US" dirty="0">
                        <a:latin typeface="+mj-lt"/>
                      </a:endParaRPr>
                    </a:p>
                  </a:txBody>
                  <a:tcPr anchor="ctr"/>
                </a:tc>
                <a:tc>
                  <a:txBody>
                    <a:bodyPr/>
                    <a:lstStyle/>
                    <a:p>
                      <a:pPr algn="ctr"/>
                      <a:r>
                        <a:rPr lang="en-US" dirty="0">
                          <a:latin typeface="+mj-lt"/>
                        </a:rPr>
                        <a:t>6’ 10”</a:t>
                      </a:r>
                    </a:p>
                  </a:txBody>
                  <a:tcPr anchor="ctr"/>
                </a:tc>
                <a:extLst>
                  <a:ext uri="{0D108BD9-81ED-4DB2-BD59-A6C34878D82A}">
                    <a16:rowId xmlns:a16="http://schemas.microsoft.com/office/drawing/2014/main" val="274218802"/>
                  </a:ext>
                </a:extLst>
              </a:tr>
            </a:tbl>
          </a:graphicData>
        </a:graphic>
      </p:graphicFrame>
      <p:cxnSp>
        <p:nvCxnSpPr>
          <p:cNvPr id="6155" name="Straight Connector 6154"/>
          <p:cNvCxnSpPr/>
          <p:nvPr/>
        </p:nvCxnSpPr>
        <p:spPr>
          <a:xfrm>
            <a:off x="5210175" y="6315564"/>
            <a:ext cx="34956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210175" y="4786801"/>
            <a:ext cx="34956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210175" y="3258039"/>
            <a:ext cx="3495675" cy="0"/>
          </a:xfrm>
          <a:prstGeom prst="line">
            <a:avLst/>
          </a:prstGeom>
        </p:spPr>
        <p:style>
          <a:lnRef idx="1">
            <a:schemeClr val="accent1"/>
          </a:lnRef>
          <a:fillRef idx="0">
            <a:schemeClr val="accent1"/>
          </a:fillRef>
          <a:effectRef idx="0">
            <a:schemeClr val="accent1"/>
          </a:effectRef>
          <a:fontRef idx="minor">
            <a:schemeClr val="tx1"/>
          </a:fontRef>
        </p:style>
      </p:cxnSp>
      <p:sp>
        <p:nvSpPr>
          <p:cNvPr id="6156" name="TextBox 6155"/>
          <p:cNvSpPr txBox="1"/>
          <p:nvPr/>
        </p:nvSpPr>
        <p:spPr>
          <a:xfrm>
            <a:off x="8226005" y="4386691"/>
            <a:ext cx="575799" cy="400110"/>
          </a:xfrm>
          <a:prstGeom prst="rect">
            <a:avLst/>
          </a:prstGeom>
          <a:noFill/>
        </p:spPr>
        <p:txBody>
          <a:bodyPr wrap="none" rtlCol="0">
            <a:spAutoFit/>
          </a:bodyPr>
          <a:lstStyle/>
          <a:p>
            <a:r>
              <a:rPr lang="en-US" sz="2000" dirty="0">
                <a:latin typeface="+mj-lt"/>
              </a:rPr>
              <a:t>1 m</a:t>
            </a:r>
          </a:p>
        </p:txBody>
      </p:sp>
      <p:sp>
        <p:nvSpPr>
          <p:cNvPr id="50" name="TextBox 49"/>
          <p:cNvSpPr txBox="1"/>
          <p:nvPr/>
        </p:nvSpPr>
        <p:spPr>
          <a:xfrm>
            <a:off x="8226005" y="2885069"/>
            <a:ext cx="575799" cy="400110"/>
          </a:xfrm>
          <a:prstGeom prst="rect">
            <a:avLst/>
          </a:prstGeom>
          <a:noFill/>
        </p:spPr>
        <p:txBody>
          <a:bodyPr wrap="none" rtlCol="0">
            <a:spAutoFit/>
          </a:bodyPr>
          <a:lstStyle/>
          <a:p>
            <a:r>
              <a:rPr lang="en-US" sz="2000" dirty="0">
                <a:latin typeface="+mj-lt"/>
              </a:rPr>
              <a:t>2 m</a:t>
            </a:r>
          </a:p>
        </p:txBody>
      </p:sp>
      <p:cxnSp>
        <p:nvCxnSpPr>
          <p:cNvPr id="51" name="Straight Connector 50"/>
          <p:cNvCxnSpPr/>
          <p:nvPr/>
        </p:nvCxnSpPr>
        <p:spPr>
          <a:xfrm>
            <a:off x="5210175" y="5532742"/>
            <a:ext cx="34956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210175" y="4003980"/>
            <a:ext cx="3495675"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8033645" y="5132632"/>
            <a:ext cx="768159" cy="400110"/>
          </a:xfrm>
          <a:prstGeom prst="rect">
            <a:avLst/>
          </a:prstGeom>
          <a:noFill/>
        </p:spPr>
        <p:txBody>
          <a:bodyPr wrap="none" rtlCol="0">
            <a:spAutoFit/>
          </a:bodyPr>
          <a:lstStyle/>
          <a:p>
            <a:r>
              <a:rPr lang="en-US" sz="2000" dirty="0">
                <a:latin typeface="+mj-lt"/>
              </a:rPr>
              <a:t>0.5 m</a:t>
            </a:r>
          </a:p>
        </p:txBody>
      </p:sp>
      <p:sp>
        <p:nvSpPr>
          <p:cNvPr id="54" name="TextBox 53"/>
          <p:cNvSpPr txBox="1"/>
          <p:nvPr/>
        </p:nvSpPr>
        <p:spPr>
          <a:xfrm>
            <a:off x="8033645" y="3631010"/>
            <a:ext cx="768159" cy="400110"/>
          </a:xfrm>
          <a:prstGeom prst="rect">
            <a:avLst/>
          </a:prstGeom>
          <a:noFill/>
        </p:spPr>
        <p:txBody>
          <a:bodyPr wrap="none" rtlCol="0">
            <a:spAutoFit/>
          </a:bodyPr>
          <a:lstStyle/>
          <a:p>
            <a:r>
              <a:rPr lang="en-US" sz="2000" dirty="0">
                <a:latin typeface="+mj-lt"/>
              </a:rPr>
              <a:t>1.5 m</a:t>
            </a:r>
          </a:p>
        </p:txBody>
      </p:sp>
      <p:pic>
        <p:nvPicPr>
          <p:cNvPr id="6153" name="Picture 6152"/>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5334000" y="3675677"/>
            <a:ext cx="1028568" cy="2682506"/>
          </a:xfrm>
          <a:prstGeom prst="rect">
            <a:avLst/>
          </a:prstGeom>
        </p:spPr>
      </p:pic>
      <p:pic>
        <p:nvPicPr>
          <p:cNvPr id="44" name="Picture 43"/>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6562726" y="3000374"/>
            <a:ext cx="1287502" cy="3357807"/>
          </a:xfrm>
          <a:prstGeom prst="rect">
            <a:avLst/>
          </a:prstGeom>
        </p:spPr>
      </p:pic>
    </p:spTree>
    <p:extLst>
      <p:ext uri="{BB962C8B-B14F-4D97-AF65-F5344CB8AC3E}">
        <p14:creationId xmlns:p14="http://schemas.microsoft.com/office/powerpoint/2010/main" val="2868796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 y="202226"/>
            <a:ext cx="4200526" cy="950300"/>
          </a:xfrm>
        </p:spPr>
        <p:txBody>
          <a:bodyPr>
            <a:normAutofit/>
          </a:bodyPr>
          <a:lstStyle/>
          <a:p>
            <a:pPr algn="ctr"/>
            <a:r>
              <a:rPr lang="en-US" sz="4800" cap="small" dirty="0">
                <a:latin typeface="Ebrima" panose="02000000000000000000" pitchFamily="2" charset="0"/>
                <a:ea typeface="Ebrima" panose="02000000000000000000" pitchFamily="2" charset="0"/>
                <a:cs typeface="Ebrima" panose="02000000000000000000" pitchFamily="2" charset="0"/>
              </a:rPr>
              <a:t>Evidence Sheet</a:t>
            </a:r>
          </a:p>
        </p:txBody>
      </p:sp>
      <p:graphicFrame>
        <p:nvGraphicFramePr>
          <p:cNvPr id="7" name="Table 6"/>
          <p:cNvGraphicFramePr>
            <a:graphicFrameLocks noGrp="1"/>
          </p:cNvGraphicFramePr>
          <p:nvPr>
            <p:extLst>
              <p:ext uri="{D42A27DB-BD31-4B8C-83A1-F6EECF244321}">
                <p14:modId xmlns:p14="http://schemas.microsoft.com/office/powerpoint/2010/main" val="1951931254"/>
              </p:ext>
            </p:extLst>
          </p:nvPr>
        </p:nvGraphicFramePr>
        <p:xfrm>
          <a:off x="295276" y="1152525"/>
          <a:ext cx="3933824" cy="5419724"/>
        </p:xfrm>
        <a:graphic>
          <a:graphicData uri="http://schemas.openxmlformats.org/drawingml/2006/table">
            <a:tbl>
              <a:tblPr bandRow="1">
                <a:tableStyleId>{5A111915-BE36-4E01-A7E5-04B1672EAD32}</a:tableStyleId>
              </a:tblPr>
              <a:tblGrid>
                <a:gridCol w="3933824">
                  <a:extLst>
                    <a:ext uri="{9D8B030D-6E8A-4147-A177-3AD203B41FA5}">
                      <a16:colId xmlns:a16="http://schemas.microsoft.com/office/drawing/2014/main" val="3385642723"/>
                    </a:ext>
                  </a:extLst>
                </a:gridCol>
              </a:tblGrid>
              <a:tr h="2709862">
                <a:tc>
                  <a:txBody>
                    <a:bodyPr/>
                    <a:lstStyle/>
                    <a:p>
                      <a:r>
                        <a:rPr lang="en-US" sz="1200" dirty="0">
                          <a:effectLst/>
                          <a:latin typeface="Calibri Light" panose="020F0302020204030204" pitchFamily="34" charset="0"/>
                          <a:ea typeface="PMingLiU"/>
                          <a:cs typeface="Times New Roman" panose="02020603050405020304" pitchFamily="18" charset="0"/>
                        </a:rPr>
                        <a:t>What does the evidence tell you? What do you</a:t>
                      </a:r>
                      <a:r>
                        <a:rPr lang="en-US" sz="1200" baseline="0" dirty="0">
                          <a:effectLst/>
                          <a:latin typeface="Calibri Light" panose="020F0302020204030204" pitchFamily="34" charset="0"/>
                          <a:ea typeface="PMingLiU"/>
                          <a:cs typeface="Times New Roman" panose="02020603050405020304" pitchFamily="18" charset="0"/>
                        </a:rPr>
                        <a:t> know?</a:t>
                      </a:r>
                      <a:endParaRPr lang="en-US" sz="1200" dirty="0"/>
                    </a:p>
                  </a:txBody>
                  <a:tcPr/>
                </a:tc>
                <a:extLst>
                  <a:ext uri="{0D108BD9-81ED-4DB2-BD59-A6C34878D82A}">
                    <a16:rowId xmlns:a16="http://schemas.microsoft.com/office/drawing/2014/main" val="2286221847"/>
                  </a:ext>
                </a:extLst>
              </a:tr>
              <a:tr h="2709862">
                <a:tc>
                  <a:txBody>
                    <a:bodyPr/>
                    <a:lstStyle/>
                    <a:p>
                      <a:r>
                        <a:rPr lang="en-US" sz="1200" b="0" kern="1200" dirty="0">
                          <a:solidFill>
                            <a:schemeClr val="tx1"/>
                          </a:solidFill>
                          <a:effectLst/>
                          <a:latin typeface="+mj-lt"/>
                          <a:ea typeface="+mn-ea"/>
                          <a:cs typeface="+mn-cs"/>
                        </a:rPr>
                        <a:t>How might this evidence help solve the mystery?</a:t>
                      </a:r>
                      <a:endParaRPr lang="en-US" sz="1200" b="0" dirty="0">
                        <a:latin typeface="+mj-lt"/>
                      </a:endParaRPr>
                    </a:p>
                  </a:txBody>
                  <a:tcPr/>
                </a:tc>
                <a:extLst>
                  <a:ext uri="{0D108BD9-81ED-4DB2-BD59-A6C34878D82A}">
                    <a16:rowId xmlns:a16="http://schemas.microsoft.com/office/drawing/2014/main" val="270672037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256890912"/>
              </p:ext>
            </p:extLst>
          </p:nvPr>
        </p:nvGraphicFramePr>
        <p:xfrm>
          <a:off x="4895851" y="1152525"/>
          <a:ext cx="3933824" cy="5419724"/>
        </p:xfrm>
        <a:graphic>
          <a:graphicData uri="http://schemas.openxmlformats.org/drawingml/2006/table">
            <a:tbl>
              <a:tblPr bandRow="1">
                <a:tableStyleId>{5A111915-BE36-4E01-A7E5-04B1672EAD32}</a:tableStyleId>
              </a:tblPr>
              <a:tblGrid>
                <a:gridCol w="3933824">
                  <a:extLst>
                    <a:ext uri="{9D8B030D-6E8A-4147-A177-3AD203B41FA5}">
                      <a16:colId xmlns:a16="http://schemas.microsoft.com/office/drawing/2014/main" val="3385642723"/>
                    </a:ext>
                  </a:extLst>
                </a:gridCol>
              </a:tblGrid>
              <a:tr h="2709862">
                <a:tc>
                  <a:txBody>
                    <a:bodyPr/>
                    <a:lstStyle/>
                    <a:p>
                      <a:r>
                        <a:rPr lang="en-US" sz="1200" dirty="0">
                          <a:effectLst/>
                          <a:latin typeface="Calibri Light" panose="020F0302020204030204" pitchFamily="34" charset="0"/>
                          <a:ea typeface="PMingLiU"/>
                          <a:cs typeface="Times New Roman" panose="02020603050405020304" pitchFamily="18" charset="0"/>
                        </a:rPr>
                        <a:t>What does the evidence tell you? What do you</a:t>
                      </a:r>
                      <a:r>
                        <a:rPr lang="en-US" sz="1200" baseline="0" dirty="0">
                          <a:effectLst/>
                          <a:latin typeface="Calibri Light" panose="020F0302020204030204" pitchFamily="34" charset="0"/>
                          <a:ea typeface="PMingLiU"/>
                          <a:cs typeface="Times New Roman" panose="02020603050405020304" pitchFamily="18" charset="0"/>
                        </a:rPr>
                        <a:t> know?</a:t>
                      </a:r>
                      <a:endParaRPr lang="en-US" sz="1200" dirty="0"/>
                    </a:p>
                  </a:txBody>
                  <a:tcPr/>
                </a:tc>
                <a:extLst>
                  <a:ext uri="{0D108BD9-81ED-4DB2-BD59-A6C34878D82A}">
                    <a16:rowId xmlns:a16="http://schemas.microsoft.com/office/drawing/2014/main" val="2286221847"/>
                  </a:ext>
                </a:extLst>
              </a:tr>
              <a:tr h="2709862">
                <a:tc>
                  <a:txBody>
                    <a:bodyPr/>
                    <a:lstStyle/>
                    <a:p>
                      <a:r>
                        <a:rPr lang="en-US" sz="1200" b="0" kern="1200" dirty="0">
                          <a:solidFill>
                            <a:schemeClr val="tx1"/>
                          </a:solidFill>
                          <a:effectLst/>
                          <a:latin typeface="+mj-lt"/>
                          <a:ea typeface="+mn-ea"/>
                          <a:cs typeface="+mn-cs"/>
                        </a:rPr>
                        <a:t>How might this evidence help solve the mystery?</a:t>
                      </a:r>
                      <a:endParaRPr lang="en-US" sz="1200" b="0" dirty="0">
                        <a:latin typeface="+mj-lt"/>
                      </a:endParaRPr>
                    </a:p>
                  </a:txBody>
                  <a:tcPr/>
                </a:tc>
                <a:extLst>
                  <a:ext uri="{0D108BD9-81ED-4DB2-BD59-A6C34878D82A}">
                    <a16:rowId xmlns:a16="http://schemas.microsoft.com/office/drawing/2014/main" val="2706720370"/>
                  </a:ext>
                </a:extLst>
              </a:tr>
            </a:tbl>
          </a:graphicData>
        </a:graphic>
      </p:graphicFrame>
      <p:sp>
        <p:nvSpPr>
          <p:cNvPr id="9" name="Title 1"/>
          <p:cNvSpPr txBox="1">
            <a:spLocks/>
          </p:cNvSpPr>
          <p:nvPr/>
        </p:nvSpPr>
        <p:spPr>
          <a:xfrm>
            <a:off x="4762500" y="202225"/>
            <a:ext cx="4200526" cy="950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cap="small">
                <a:latin typeface="Ebrima" panose="02000000000000000000" pitchFamily="2" charset="0"/>
                <a:ea typeface="Ebrima" panose="02000000000000000000" pitchFamily="2" charset="0"/>
                <a:cs typeface="Ebrima" panose="02000000000000000000" pitchFamily="2" charset="0"/>
              </a:rPr>
              <a:t>Evidence Sheet</a:t>
            </a:r>
            <a:endParaRPr lang="en-US" sz="4800" cap="small"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940170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6" y="230800"/>
            <a:ext cx="8353423" cy="896938"/>
          </a:xfrm>
        </p:spPr>
        <p:txBody>
          <a:bodyPr>
            <a:normAutofit/>
          </a:bodyPr>
          <a:lstStyle/>
          <a:p>
            <a:r>
              <a:rPr lang="en-US" sz="5400" cap="small" dirty="0">
                <a:latin typeface="Ebrima" panose="02000000000000000000" pitchFamily="2" charset="0"/>
                <a:ea typeface="Ebrima" panose="02000000000000000000" pitchFamily="2" charset="0"/>
                <a:cs typeface="Ebrima" panose="02000000000000000000" pitchFamily="2" charset="0"/>
              </a:rPr>
              <a:t>Conclusion</a:t>
            </a:r>
          </a:p>
        </p:txBody>
      </p:sp>
      <p:sp>
        <p:nvSpPr>
          <p:cNvPr id="5" name="Rectangle 4"/>
          <p:cNvSpPr/>
          <p:nvPr/>
        </p:nvSpPr>
        <p:spPr>
          <a:xfrm>
            <a:off x="257176" y="1127738"/>
            <a:ext cx="8631556" cy="400110"/>
          </a:xfrm>
          <a:prstGeom prst="rect">
            <a:avLst/>
          </a:prstGeom>
        </p:spPr>
        <p:txBody>
          <a:bodyPr wrap="square">
            <a:spAutoFit/>
          </a:bodyPr>
          <a:lstStyle/>
          <a:p>
            <a:pPr>
              <a:spcAft>
                <a:spcPts val="600"/>
              </a:spcAft>
            </a:pPr>
            <a:r>
              <a:rPr lang="en-US" sz="2000" dirty="0">
                <a:latin typeface="+mj-lt"/>
              </a:rPr>
              <a:t>It is our professional opinion that the police should arrest Suspect #____ because</a:t>
            </a:r>
          </a:p>
        </p:txBody>
      </p:sp>
    </p:spTree>
    <p:extLst>
      <p:ext uri="{BB962C8B-B14F-4D97-AF65-F5344CB8AC3E}">
        <p14:creationId xmlns:p14="http://schemas.microsoft.com/office/powerpoint/2010/main" val="33333172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647</TotalTime>
  <Words>1075</Words>
  <Application>Microsoft Office PowerPoint</Application>
  <PresentationFormat>Letter Paper (8.5x11 in)</PresentationFormat>
  <Paragraphs>120</Paragraphs>
  <Slides>16</Slides>
  <Notes>0</Notes>
  <HiddenSlides>4</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Cambria Math</vt:lpstr>
      <vt:lpstr>Ebrima</vt:lpstr>
      <vt:lpstr>PMingLiU</vt:lpstr>
      <vt:lpstr>Times New Roman</vt:lpstr>
      <vt:lpstr>Office Theme</vt:lpstr>
      <vt:lpstr>There’s Been a Murder!</vt:lpstr>
      <vt:lpstr>Clue #1</vt:lpstr>
      <vt:lpstr>Clue #2</vt:lpstr>
      <vt:lpstr>Clue #3</vt:lpstr>
      <vt:lpstr>Clue #4</vt:lpstr>
      <vt:lpstr>Clue #5</vt:lpstr>
      <vt:lpstr>Clue #6</vt:lpstr>
      <vt:lpstr>Evidence Sheet</vt:lpstr>
      <vt:lpstr>Conclusion</vt:lpstr>
      <vt:lpstr>Solution - Conclusion</vt:lpstr>
      <vt:lpstr>Solution - The Scenario</vt:lpstr>
      <vt:lpstr>Solution - The Math</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Cossette</dc:creator>
  <cp:lastModifiedBy>Joe Cossette</cp:lastModifiedBy>
  <cp:revision>27</cp:revision>
  <cp:lastPrinted>2016-02-29T16:33:38Z</cp:lastPrinted>
  <dcterms:created xsi:type="dcterms:W3CDTF">2016-02-28T21:43:49Z</dcterms:created>
  <dcterms:modified xsi:type="dcterms:W3CDTF">2017-11-14T01:13:16Z</dcterms:modified>
</cp:coreProperties>
</file>