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0" r:id="rId3"/>
    <p:sldId id="261" r:id="rId4"/>
    <p:sldId id="271" r:id="rId5"/>
    <p:sldId id="256" r:id="rId6"/>
    <p:sldId id="272" r:id="rId7"/>
    <p:sldId id="264" r:id="rId8"/>
    <p:sldId id="273" r:id="rId9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6FF"/>
    <a:srgbClr val="C4D2FF"/>
    <a:srgbClr val="B2C5FF"/>
    <a:srgbClr val="B6C8FF"/>
    <a:srgbClr val="A9BEFF"/>
    <a:srgbClr val="AEC2FF"/>
    <a:srgbClr val="FF5200"/>
    <a:srgbClr val="FF6600"/>
    <a:srgbClr val="EAEDFF"/>
    <a:srgbClr val="FFF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9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32" tIns="48317" rIns="96632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32" tIns="48317" rIns="96632" bIns="48317" rtlCol="0"/>
          <a:lstStyle>
            <a:lvl1pPr algn="r">
              <a:defRPr sz="1300"/>
            </a:lvl1pPr>
          </a:lstStyle>
          <a:p>
            <a:fld id="{4667AB94-5034-4F35-8100-1306406FE2EB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2" tIns="48317" rIns="96632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9"/>
            <a:ext cx="5852160" cy="3780473"/>
          </a:xfrm>
          <a:prstGeom prst="rect">
            <a:avLst/>
          </a:prstGeom>
        </p:spPr>
        <p:txBody>
          <a:bodyPr vert="horz" lIns="96632" tIns="48317" rIns="96632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32" tIns="48317" rIns="96632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32" tIns="48317" rIns="96632" bIns="48317" rtlCol="0" anchor="b"/>
          <a:lstStyle>
            <a:lvl1pPr algn="r">
              <a:defRPr sz="1300"/>
            </a:lvl1pPr>
          </a:lstStyle>
          <a:p>
            <a:fld id="{132C83BB-4A31-4D67-8AEE-507F1E461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878C2-53F4-4F67-BBA3-00B5A23D8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D88A6-39FC-4D52-B575-A1BC5E74D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D5894-FAF4-46F6-81F6-557D5161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11B59-7A6E-41DE-AD79-B6EAEDDF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8237-371B-4E7D-B7C7-ECBB8F9C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F9A3-BA83-40A8-86D2-FC421720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C4DEE-1A34-4E9C-98E5-881453BDB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12236-B969-41A3-A9FB-92FADBE8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5D928-91E9-4766-B037-77E94A3F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E9E34-9E58-4548-AD9D-785F941C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CEB25-0922-4A80-A6A3-D982C297D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382F6-D94A-435A-8A78-0833B1D0A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76CD7-4DAD-44B3-9588-FB5BE682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D3587-6166-4066-91AC-271E491D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CB670-249C-4219-B5A4-88D49F09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BE39-41DB-45CE-83D2-7530BB6B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E7A2-8DE7-4411-902E-C325189A3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19278-4978-4D34-8FC3-465BAD75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FFA7-C69A-401A-AAA3-E0AC41CE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6D7F-31A5-4398-8CF3-CE8EA893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3BD7-F0A5-4570-8372-34FFC2421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042D3-5FCF-4368-8FB6-9A3A014A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2D0A5-E509-4F6D-B908-F652D454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F3E9-1733-41C0-92CA-DC38CA3C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920DB-A2CD-4E7F-BDD1-E39607C1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9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F556-963C-49A1-B456-9745D5D5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840F-5747-4281-8E51-A427F716B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19AA3-A245-4235-88F3-A2517F164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1BE64-C0D7-4B09-8FFC-E481219A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DD5E6-6D0B-42F2-9D82-A660FA18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96142-6808-49FB-8D0B-2CDCB15C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4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C476-9A68-454D-BAFF-A107E9CE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11B04-D0AF-4CB1-AD65-B41D68810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D8A6A-6621-449D-834B-4BDB7F7EA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9A461-923E-41CC-B94C-DFA51C9DE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36A5B-34CF-4DE0-91A0-D564EB397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4BACC-4810-48B7-8FB2-FF2E4433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4D91F-7DDB-4392-B060-44B64102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14266-E627-4F09-B2BE-DB0E61A0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8AD1-B314-42E9-8DB2-24CA08F2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7A636-BD73-460F-A1C7-489F36B6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9C4AB-2997-435C-A842-CCB6F769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71CBD-BF0F-447F-B2B2-B741599E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C1D1F-0285-409B-B397-162FBEBB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2C748-49F2-47C1-83F3-5C5E43B4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0CEA4-8BA6-4114-AD37-962C58E6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72D7-3B73-46F7-A68A-D21CEA4A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989B-5CC7-46E7-A8A0-0DBF12C8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7E793-420D-4F1E-BA17-6B1F3DDD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A2E54-C1E7-4BF3-BD50-CCE2238C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04F76-02E2-4494-915A-FE383C35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80297-5772-43A3-A0F7-37BD91F7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D84E-A00C-424E-8F6E-B94F2B6A8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D60B4-7D92-480A-9519-2615D4CB8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5BE5F-8DCF-43E5-BB1C-A65D2AF84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EDB7C-B763-4D04-9B00-BBC41C99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CD63E-7C8E-4180-85DB-0CA583C3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A5470-4027-4BEF-85EF-2F0FAE5E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992F1-1C65-4A93-811C-237F8773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F9EB2-5B57-4E0E-B3D2-C59D8921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8262E-1A86-44D6-A4A5-916EFFB94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E710-C24A-4515-BEA7-6646CFC3E1B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EF0-9891-438A-8D5B-C1BC7E03C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5DEE8-143F-418E-A938-2FBB3B5ED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B71E-5692-4221-96D4-37B367C20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6.png"/><Relationship Id="rId18" Type="http://schemas.openxmlformats.org/officeDocument/2006/relationships/image" Target="../media/image30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29.png"/><Relationship Id="rId2" Type="http://schemas.openxmlformats.org/officeDocument/2006/relationships/image" Target="../media/image16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10.png"/><Relationship Id="rId5" Type="http://schemas.openxmlformats.org/officeDocument/2006/relationships/image" Target="../media/image19.png"/><Relationship Id="rId15" Type="http://schemas.openxmlformats.org/officeDocument/2006/relationships/image" Target="../media/image27.png"/><Relationship Id="rId10" Type="http://schemas.openxmlformats.org/officeDocument/2006/relationships/image" Target="../media/image24.png"/><Relationship Id="rId19" Type="http://schemas.openxmlformats.org/officeDocument/2006/relationships/image" Target="../media/image31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13">
            <a:extLst>
              <a:ext uri="{FF2B5EF4-FFF2-40B4-BE49-F238E27FC236}">
                <a16:creationId xmlns:a16="http://schemas.microsoft.com/office/drawing/2014/main" id="{4D0258C6-3FE4-415B-A10C-678A7176B79F}"/>
              </a:ext>
            </a:extLst>
          </p:cNvPr>
          <p:cNvSpPr/>
          <p:nvPr/>
        </p:nvSpPr>
        <p:spPr>
          <a:xfrm>
            <a:off x="1852793" y="1556576"/>
            <a:ext cx="1653417" cy="1458293"/>
          </a:xfrm>
          <a:prstGeom prst="hexagon">
            <a:avLst/>
          </a:prstGeom>
          <a:solidFill>
            <a:srgbClr val="FF87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2MASS 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J0523-1403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0.0001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0.06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1,939 K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81A535D1-ED8B-44B2-A130-09C21D5F2BE3}"/>
              </a:ext>
            </a:extLst>
          </p:cNvPr>
          <p:cNvSpPr/>
          <p:nvPr/>
        </p:nvSpPr>
        <p:spPr>
          <a:xfrm>
            <a:off x="4263747" y="1550737"/>
            <a:ext cx="1653417" cy="1458293"/>
          </a:xfrm>
          <a:prstGeom prst="hexagon">
            <a:avLst/>
          </a:prstGeom>
          <a:solidFill>
            <a:srgbClr val="FFB969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Proxima </a:t>
            </a:r>
            <a:r>
              <a:rPr lang="en-US" sz="12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Centari</a:t>
            </a:r>
            <a:endParaRPr lang="en-US" sz="12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0.12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2,992 K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9CED704D-7C61-4EAA-995F-608EA7214334}"/>
              </a:ext>
            </a:extLst>
          </p:cNvPr>
          <p:cNvSpPr/>
          <p:nvPr/>
        </p:nvSpPr>
        <p:spPr>
          <a:xfrm>
            <a:off x="567454" y="821590"/>
            <a:ext cx="1653417" cy="1458293"/>
          </a:xfrm>
          <a:prstGeom prst="hexagon">
            <a:avLst/>
          </a:prstGeom>
          <a:solidFill>
            <a:srgbClr val="FFA6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VB 10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0.0005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0.09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2,508 K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504BBEA0-D327-4645-840B-3911B256D98F}"/>
              </a:ext>
            </a:extLst>
          </p:cNvPr>
          <p:cNvSpPr/>
          <p:nvPr/>
        </p:nvSpPr>
        <p:spPr>
          <a:xfrm>
            <a:off x="3218967" y="1149744"/>
            <a:ext cx="1331116" cy="1126364"/>
          </a:xfrm>
          <a:prstGeom prst="hexagon">
            <a:avLst/>
          </a:prstGeom>
          <a:solidFill>
            <a:srgbClr val="A8BD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Sirius B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0.056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1.02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25,000 K</a:t>
            </a:r>
            <a:r>
              <a:rPr lang="en-US" sz="105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E7152269-B1AD-B561-7BFE-75527408EE26}"/>
              </a:ext>
            </a:extLst>
          </p:cNvPr>
          <p:cNvSpPr/>
          <p:nvPr/>
        </p:nvSpPr>
        <p:spPr>
          <a:xfrm>
            <a:off x="5549026" y="821590"/>
            <a:ext cx="1653417" cy="1458293"/>
          </a:xfrm>
          <a:prstGeom prst="hexagon">
            <a:avLst/>
          </a:prstGeom>
          <a:solidFill>
            <a:srgbClr val="FFBD6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Barnard’s Star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0.004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0.14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3,134 K</a:t>
            </a: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C101B485-7C05-F417-EC4C-A9F4F7814FDD}"/>
              </a:ext>
            </a:extLst>
          </p:cNvPr>
          <p:cNvSpPr/>
          <p:nvPr/>
        </p:nvSpPr>
        <p:spPr>
          <a:xfrm>
            <a:off x="2628576" y="5148074"/>
            <a:ext cx="2515248" cy="2218417"/>
          </a:xfrm>
          <a:prstGeom prst="hexagon">
            <a:avLst/>
          </a:prstGeom>
          <a:solidFill>
            <a:srgbClr val="A1B7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Theta Orionis C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204,000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33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39,000 K 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FF2CAA15-10DF-BC1F-C9F9-4374E74557EE}"/>
              </a:ext>
            </a:extLst>
          </p:cNvPr>
          <p:cNvSpPr/>
          <p:nvPr/>
        </p:nvSpPr>
        <p:spPr>
          <a:xfrm>
            <a:off x="2628576" y="7366491"/>
            <a:ext cx="2515248" cy="2218417"/>
          </a:xfrm>
          <a:prstGeom prst="hexagon">
            <a:avLst/>
          </a:prstGeom>
          <a:solidFill>
            <a:srgbClr val="FFDBA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 ExtraBold" pitchFamily="2" charset="0"/>
              </a:rPr>
              <a:t>Arcturus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170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1.08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4,286 K </a:t>
            </a: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1889AA21-CFFB-8A82-027D-2991F4204429}"/>
              </a:ext>
            </a:extLst>
          </p:cNvPr>
          <p:cNvSpPr/>
          <p:nvPr/>
        </p:nvSpPr>
        <p:spPr>
          <a:xfrm>
            <a:off x="673356" y="6257283"/>
            <a:ext cx="2515248" cy="2218417"/>
          </a:xfrm>
          <a:prstGeom prst="hexagon">
            <a:avLst/>
          </a:prstGeom>
          <a:solidFill>
            <a:srgbClr val="A5BA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" panose="00000500000000000000" pitchFamily="2" charset="0"/>
              </a:rPr>
              <a:t>Mintaka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19,000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24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29,500 K</a:t>
            </a:r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EA5F7A7D-F924-D31E-F1FB-926721A7238F}"/>
              </a:ext>
            </a:extLst>
          </p:cNvPr>
          <p:cNvSpPr/>
          <p:nvPr/>
        </p:nvSpPr>
        <p:spPr>
          <a:xfrm>
            <a:off x="4583796" y="4038865"/>
            <a:ext cx="2515248" cy="2218417"/>
          </a:xfrm>
          <a:prstGeom prst="hexagon">
            <a:avLst/>
          </a:prstGeom>
          <a:solidFill>
            <a:srgbClr val="FFE1B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" panose="00000500000000000000" pitchFamily="2" charset="0"/>
              </a:rPr>
              <a:t>Pollux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32.7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1.91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4,586 K</a:t>
            </a:r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2F4D60D3-40FE-AEB4-32F5-93AB4A034DAD}"/>
              </a:ext>
            </a:extLst>
          </p:cNvPr>
          <p:cNvSpPr/>
          <p:nvPr/>
        </p:nvSpPr>
        <p:spPr>
          <a:xfrm>
            <a:off x="2628576" y="2929657"/>
            <a:ext cx="2515248" cy="2218417"/>
          </a:xfrm>
          <a:prstGeom prst="hexagon">
            <a:avLst/>
          </a:prstGeom>
          <a:solidFill>
            <a:srgbClr val="A5BAF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" panose="00000500000000000000" pitchFamily="2" charset="0"/>
              </a:rPr>
              <a:t>Phi Orionis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28,840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15.5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30,000 K</a:t>
            </a:r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868A0151-429E-813E-7158-19EB0E509871}"/>
              </a:ext>
            </a:extLst>
          </p:cNvPr>
          <p:cNvSpPr/>
          <p:nvPr/>
        </p:nvSpPr>
        <p:spPr>
          <a:xfrm>
            <a:off x="4583795" y="6257283"/>
            <a:ext cx="2515248" cy="2218417"/>
          </a:xfrm>
          <a:prstGeom prst="hexagon">
            <a:avLst/>
          </a:prstGeom>
          <a:solidFill>
            <a:srgbClr val="FFE5C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" panose="00000500000000000000" pitchFamily="2" charset="0"/>
              </a:rPr>
              <a:t>Beta </a:t>
            </a:r>
            <a:r>
              <a:rPr lang="en-US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Sagittae</a:t>
            </a:r>
            <a:endParaRPr lang="en-US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392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4.33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4,850 K</a:t>
            </a:r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56C67C80-59BB-1A7E-08AA-9A53E4F0B23A}"/>
              </a:ext>
            </a:extLst>
          </p:cNvPr>
          <p:cNvSpPr/>
          <p:nvPr/>
        </p:nvSpPr>
        <p:spPr>
          <a:xfrm>
            <a:off x="673355" y="4038865"/>
            <a:ext cx="2515248" cy="2218417"/>
          </a:xfrm>
          <a:prstGeom prst="hexagon">
            <a:avLst/>
          </a:prstGeom>
          <a:solidFill>
            <a:srgbClr val="A8BD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tx1"/>
                </a:solidFill>
                <a:latin typeface="Montserrat" panose="00000500000000000000" pitchFamily="2" charset="0"/>
              </a:rPr>
              <a:t>Spica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L = 20,512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m = 11.43 </a:t>
            </a:r>
            <a:r>
              <a:rPr lang="en-US" sz="16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0000500000000000000" pitchFamily="2" charset="0"/>
              </a:rPr>
              <a:t>T = 25,300 K</a:t>
            </a:r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44218555-8ED1-6DF1-7437-5DA610C81BBE}"/>
              </a:ext>
            </a:extLst>
          </p:cNvPr>
          <p:cNvSpPr/>
          <p:nvPr/>
        </p:nvSpPr>
        <p:spPr>
          <a:xfrm>
            <a:off x="1942036" y="430211"/>
            <a:ext cx="1331116" cy="1126364"/>
          </a:xfrm>
          <a:prstGeom prst="hexagon">
            <a:avLst/>
          </a:prstGeom>
          <a:solidFill>
            <a:srgbClr val="FFF5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Van </a:t>
            </a:r>
            <a:r>
              <a:rPr lang="en-US" sz="12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Maanen</a:t>
            </a: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 2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0.67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6,130 K</a:t>
            </a:r>
            <a:r>
              <a:rPr lang="en-US" sz="105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20FC0C6C-32E7-180D-7035-576E720BED44}"/>
              </a:ext>
            </a:extLst>
          </p:cNvPr>
          <p:cNvSpPr/>
          <p:nvPr/>
        </p:nvSpPr>
        <p:spPr>
          <a:xfrm>
            <a:off x="4498010" y="424372"/>
            <a:ext cx="1331116" cy="1126364"/>
          </a:xfrm>
          <a:prstGeom prst="hexagon">
            <a:avLst/>
          </a:prstGeom>
          <a:solidFill>
            <a:srgbClr val="EAED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Procyon B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0.0005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0.6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7,740 K</a:t>
            </a:r>
            <a:r>
              <a:rPr lang="en-US" sz="105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8728B6C2-CFDD-949A-01B6-81E34B7CF77E}"/>
              </a:ext>
            </a:extLst>
          </p:cNvPr>
          <p:cNvSpPr/>
          <p:nvPr/>
        </p:nvSpPr>
        <p:spPr>
          <a:xfrm>
            <a:off x="5549025" y="2279883"/>
            <a:ext cx="1653417" cy="1458293"/>
          </a:xfrm>
          <a:prstGeom prst="hexagon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Luhman</a:t>
            </a: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 16 a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0.000022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0.032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1,350 K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84BD0969-A35D-0B5F-336D-C1BFAE989D7F}"/>
              </a:ext>
            </a:extLst>
          </p:cNvPr>
          <p:cNvSpPr/>
          <p:nvPr/>
        </p:nvSpPr>
        <p:spPr>
          <a:xfrm>
            <a:off x="567514" y="2287897"/>
            <a:ext cx="1653417" cy="1458293"/>
          </a:xfrm>
          <a:prstGeom prst="hexagon">
            <a:avLst/>
          </a:prstGeom>
          <a:solidFill>
            <a:srgbClr val="FF52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2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Luhman</a:t>
            </a:r>
            <a:r>
              <a:rPr lang="en-US" sz="1200" b="1" dirty="0">
                <a:solidFill>
                  <a:schemeClr val="tx1"/>
                </a:solidFill>
                <a:latin typeface="Montserrat" panose="00000500000000000000" pitchFamily="2" charset="0"/>
              </a:rPr>
              <a:t> 16 b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L = 0.000021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m = 0.027 </a:t>
            </a:r>
            <a:r>
              <a:rPr lang="en-US" sz="11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1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T = 1,210 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30E526-CFF9-F1B6-D74D-8736DB99F3F8}"/>
              </a:ext>
            </a:extLst>
          </p:cNvPr>
          <p:cNvSpPr txBox="1"/>
          <p:nvPr/>
        </p:nvSpPr>
        <p:spPr>
          <a:xfrm>
            <a:off x="338072" y="9400242"/>
            <a:ext cx="240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Montserrat" panose="00000500000000000000" pitchFamily="2" charset="0"/>
              </a:rPr>
              <a:t>Star Cards 3.0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AD4EEF-BE59-CF72-C9ED-79F6CC4F47C9}"/>
              </a:ext>
            </a:extLst>
          </p:cNvPr>
          <p:cNvSpPr txBox="1"/>
          <p:nvPr/>
        </p:nvSpPr>
        <p:spPr>
          <a:xfrm>
            <a:off x="5489473" y="9384853"/>
            <a:ext cx="1962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1 </a:t>
            </a:r>
            <a:r>
              <a:rPr lang="en-US" sz="2000" dirty="0">
                <a:latin typeface="Montserrat" panose="00000500000000000000" pitchFamily="2" charset="0"/>
              </a:rPr>
              <a:t>| Front</a:t>
            </a:r>
          </a:p>
        </p:txBody>
      </p:sp>
    </p:spTree>
    <p:extLst>
      <p:ext uri="{BB962C8B-B14F-4D97-AF65-F5344CB8AC3E}">
        <p14:creationId xmlns:p14="http://schemas.microsoft.com/office/powerpoint/2010/main" val="208189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B151AEC-DA87-9C60-56ED-E89CAD2787FE}"/>
              </a:ext>
            </a:extLst>
          </p:cNvPr>
          <p:cNvGrpSpPr/>
          <p:nvPr/>
        </p:nvGrpSpPr>
        <p:grpSpPr>
          <a:xfrm flipH="1">
            <a:off x="569956" y="424372"/>
            <a:ext cx="6634988" cy="9160536"/>
            <a:chOff x="567454" y="424372"/>
            <a:chExt cx="6634989" cy="9160536"/>
          </a:xfrm>
          <a:noFill/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4D0258C6-3FE4-415B-A10C-678A7176B79F}"/>
                </a:ext>
              </a:extLst>
            </p:cNvPr>
            <p:cNvSpPr/>
            <p:nvPr/>
          </p:nvSpPr>
          <p:spPr>
            <a:xfrm>
              <a:off x="1852793" y="1556576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81A535D1-ED8B-44B2-A130-09C21D5F2BE3}"/>
                </a:ext>
              </a:extLst>
            </p:cNvPr>
            <p:cNvSpPr/>
            <p:nvPr/>
          </p:nvSpPr>
          <p:spPr>
            <a:xfrm>
              <a:off x="4263747" y="1550737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9CED704D-7C61-4EAA-995F-608EA7214334}"/>
                </a:ext>
              </a:extLst>
            </p:cNvPr>
            <p:cNvSpPr/>
            <p:nvPr/>
          </p:nvSpPr>
          <p:spPr>
            <a:xfrm>
              <a:off x="567454" y="821590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504BBEA0-D327-4645-840B-3911B256D98F}"/>
                </a:ext>
              </a:extLst>
            </p:cNvPr>
            <p:cNvSpPr/>
            <p:nvPr/>
          </p:nvSpPr>
          <p:spPr>
            <a:xfrm>
              <a:off x="3218967" y="1149744"/>
              <a:ext cx="1331116" cy="1126364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E7152269-B1AD-B561-7BFE-75527408EE26}"/>
                </a:ext>
              </a:extLst>
            </p:cNvPr>
            <p:cNvSpPr/>
            <p:nvPr/>
          </p:nvSpPr>
          <p:spPr>
            <a:xfrm>
              <a:off x="5549026" y="821590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0" name="Hexagon 39">
              <a:extLst>
                <a:ext uri="{FF2B5EF4-FFF2-40B4-BE49-F238E27FC236}">
                  <a16:creationId xmlns:a16="http://schemas.microsoft.com/office/drawing/2014/main" id="{C101B485-7C05-F417-EC4C-A9F4F7814FDD}"/>
                </a:ext>
              </a:extLst>
            </p:cNvPr>
            <p:cNvSpPr/>
            <p:nvPr/>
          </p:nvSpPr>
          <p:spPr>
            <a:xfrm>
              <a:off x="2628576" y="5148074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1" name="Hexagon 40">
              <a:extLst>
                <a:ext uri="{FF2B5EF4-FFF2-40B4-BE49-F238E27FC236}">
                  <a16:creationId xmlns:a16="http://schemas.microsoft.com/office/drawing/2014/main" id="{FF2CAA15-10DF-BC1F-C9F9-4374E74557EE}"/>
                </a:ext>
              </a:extLst>
            </p:cNvPr>
            <p:cNvSpPr/>
            <p:nvPr/>
          </p:nvSpPr>
          <p:spPr>
            <a:xfrm>
              <a:off x="2628576" y="7366491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2" name="Hexagon 41">
              <a:extLst>
                <a:ext uri="{FF2B5EF4-FFF2-40B4-BE49-F238E27FC236}">
                  <a16:creationId xmlns:a16="http://schemas.microsoft.com/office/drawing/2014/main" id="{1889AA21-CFFB-8A82-027D-2991F4204429}"/>
                </a:ext>
              </a:extLst>
            </p:cNvPr>
            <p:cNvSpPr/>
            <p:nvPr/>
          </p:nvSpPr>
          <p:spPr>
            <a:xfrm>
              <a:off x="673356" y="6257283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3" name="Hexagon 42">
              <a:extLst>
                <a:ext uri="{FF2B5EF4-FFF2-40B4-BE49-F238E27FC236}">
                  <a16:creationId xmlns:a16="http://schemas.microsoft.com/office/drawing/2014/main" id="{EA5F7A7D-F924-D31E-F1FB-926721A7238F}"/>
                </a:ext>
              </a:extLst>
            </p:cNvPr>
            <p:cNvSpPr/>
            <p:nvPr/>
          </p:nvSpPr>
          <p:spPr>
            <a:xfrm>
              <a:off x="4583796" y="4038865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2F4D60D3-40FE-AEB4-32F5-93AB4A034DAD}"/>
                </a:ext>
              </a:extLst>
            </p:cNvPr>
            <p:cNvSpPr/>
            <p:nvPr/>
          </p:nvSpPr>
          <p:spPr>
            <a:xfrm>
              <a:off x="2628576" y="2929657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5" name="Hexagon 44">
              <a:extLst>
                <a:ext uri="{FF2B5EF4-FFF2-40B4-BE49-F238E27FC236}">
                  <a16:creationId xmlns:a16="http://schemas.microsoft.com/office/drawing/2014/main" id="{868A0151-429E-813E-7158-19EB0E509871}"/>
                </a:ext>
              </a:extLst>
            </p:cNvPr>
            <p:cNvSpPr/>
            <p:nvPr/>
          </p:nvSpPr>
          <p:spPr>
            <a:xfrm>
              <a:off x="4583795" y="6257283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6" name="Hexagon 45">
              <a:extLst>
                <a:ext uri="{FF2B5EF4-FFF2-40B4-BE49-F238E27FC236}">
                  <a16:creationId xmlns:a16="http://schemas.microsoft.com/office/drawing/2014/main" id="{56C67C80-59BB-1A7E-08AA-9A53E4F0B23A}"/>
                </a:ext>
              </a:extLst>
            </p:cNvPr>
            <p:cNvSpPr/>
            <p:nvPr/>
          </p:nvSpPr>
          <p:spPr>
            <a:xfrm>
              <a:off x="673355" y="4038865"/>
              <a:ext cx="2515248" cy="2218417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2" name="Hexagon 1">
              <a:extLst>
                <a:ext uri="{FF2B5EF4-FFF2-40B4-BE49-F238E27FC236}">
                  <a16:creationId xmlns:a16="http://schemas.microsoft.com/office/drawing/2014/main" id="{44218555-8ED1-6DF1-7437-5DA610C81BBE}"/>
                </a:ext>
              </a:extLst>
            </p:cNvPr>
            <p:cNvSpPr/>
            <p:nvPr/>
          </p:nvSpPr>
          <p:spPr>
            <a:xfrm>
              <a:off x="1942036" y="430211"/>
              <a:ext cx="1331116" cy="1126364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0FC0C6C-32E7-180D-7035-576E720BED44}"/>
                </a:ext>
              </a:extLst>
            </p:cNvPr>
            <p:cNvSpPr/>
            <p:nvPr/>
          </p:nvSpPr>
          <p:spPr>
            <a:xfrm>
              <a:off x="4498010" y="424372"/>
              <a:ext cx="1331116" cy="1126364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8728B6C2-CFDD-949A-01B6-81E34B7CF77E}"/>
                </a:ext>
              </a:extLst>
            </p:cNvPr>
            <p:cNvSpPr/>
            <p:nvPr/>
          </p:nvSpPr>
          <p:spPr>
            <a:xfrm>
              <a:off x="5549025" y="2279883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84BD0969-A35D-0B5F-336D-C1BFAE989D7F}"/>
                </a:ext>
              </a:extLst>
            </p:cNvPr>
            <p:cNvSpPr/>
            <p:nvPr/>
          </p:nvSpPr>
          <p:spPr>
            <a:xfrm>
              <a:off x="567514" y="2287897"/>
              <a:ext cx="1653417" cy="145829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</p:grpSp>
      <p:pic>
        <p:nvPicPr>
          <p:cNvPr id="29" name="Picture 12">
            <a:extLst>
              <a:ext uri="{FF2B5EF4-FFF2-40B4-BE49-F238E27FC236}">
                <a16:creationId xmlns:a16="http://schemas.microsoft.com/office/drawing/2014/main" id="{92CA88D1-684E-E11F-E1D8-B3B220B15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680" y="3309428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>
            <a:extLst>
              <a:ext uri="{FF2B5EF4-FFF2-40B4-BE49-F238E27FC236}">
                <a16:creationId xmlns:a16="http://schemas.microsoft.com/office/drawing/2014/main" id="{8E0C1B03-D027-49EC-EDD4-BD1A90F43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01" y="4437710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>
            <a:extLst>
              <a:ext uri="{FF2B5EF4-FFF2-40B4-BE49-F238E27FC236}">
                <a16:creationId xmlns:a16="http://schemas.microsoft.com/office/drawing/2014/main" id="{59A9B9E2-D4A7-5026-7072-73E289C11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9" y="4410305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8">
            <a:extLst>
              <a:ext uri="{FF2B5EF4-FFF2-40B4-BE49-F238E27FC236}">
                <a16:creationId xmlns:a16="http://schemas.microsoft.com/office/drawing/2014/main" id="{555C0583-E3F4-5FA0-ABC1-568DFD216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06" y="5523678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2">
            <a:extLst>
              <a:ext uri="{FF2B5EF4-FFF2-40B4-BE49-F238E27FC236}">
                <a16:creationId xmlns:a16="http://schemas.microsoft.com/office/drawing/2014/main" id="{557ED921-6A83-1B26-4815-43F94341B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06" y="6656127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4">
            <a:extLst>
              <a:ext uri="{FF2B5EF4-FFF2-40B4-BE49-F238E27FC236}">
                <a16:creationId xmlns:a16="http://schemas.microsoft.com/office/drawing/2014/main" id="{4BFDC83D-10C6-BFA8-A87C-70CF874DD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680" y="7742098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6">
            <a:extLst>
              <a:ext uri="{FF2B5EF4-FFF2-40B4-BE49-F238E27FC236}">
                <a16:creationId xmlns:a16="http://schemas.microsoft.com/office/drawing/2014/main" id="{4E30AC48-517D-FD4C-17EB-AA5A64794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42" y="6656127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CB8F317-181C-CE8D-B2EC-049823FE1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533" y="650669"/>
            <a:ext cx="721866" cy="72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D86BAA6-86F3-7213-2976-270E92D44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8" y="626621"/>
            <a:ext cx="721866" cy="72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8D1F1FF-8A6C-0347-974F-8064F701F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33" y="1351993"/>
            <a:ext cx="721866" cy="72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E03A9156-DA6D-B880-3DA6-171D2CB11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87" y="2547643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315C24BC-F91E-93BA-C3CA-E5DA280D1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518" y="2538682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A08366F-8EBF-32E6-2DEE-CC6483E13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28" y="1080501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C447B3C9-DDA1-F9E5-9764-3E45E0DA7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40" y="1835159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743C7A2C-F8B8-ED5A-8519-A2D347C1C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787" y="1802550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FC3F12C7-E85B-C953-B1DB-75128585A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55" y="1089350"/>
            <a:ext cx="956722" cy="95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758D80C-046E-1544-12A4-008456793AD5}"/>
              </a:ext>
            </a:extLst>
          </p:cNvPr>
          <p:cNvSpPr txBox="1"/>
          <p:nvPr/>
        </p:nvSpPr>
        <p:spPr>
          <a:xfrm>
            <a:off x="5548785" y="9384853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1 </a:t>
            </a:r>
            <a:r>
              <a:rPr lang="en-US" sz="2000" dirty="0">
                <a:latin typeface="Montserrat" panose="00000500000000000000" pitchFamily="2" charset="0"/>
              </a:rPr>
              <a:t>| Back</a:t>
            </a:r>
          </a:p>
        </p:txBody>
      </p:sp>
    </p:spTree>
    <p:extLst>
      <p:ext uri="{BB962C8B-B14F-4D97-AF65-F5344CB8AC3E}">
        <p14:creationId xmlns:p14="http://schemas.microsoft.com/office/powerpoint/2010/main" val="68563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Hexagon 17">
            <a:extLst>
              <a:ext uri="{FF2B5EF4-FFF2-40B4-BE49-F238E27FC236}">
                <a16:creationId xmlns:a16="http://schemas.microsoft.com/office/drawing/2014/main" id="{18122E92-8E06-4DC6-B2B7-FB459B10764B}"/>
              </a:ext>
            </a:extLst>
          </p:cNvPr>
          <p:cNvSpPr/>
          <p:nvPr/>
        </p:nvSpPr>
        <p:spPr>
          <a:xfrm>
            <a:off x="5291727" y="3269293"/>
            <a:ext cx="2016691" cy="1778696"/>
          </a:xfrm>
          <a:prstGeom prst="hexagon">
            <a:avLst/>
          </a:prstGeom>
          <a:solidFill>
            <a:srgbClr val="BBCC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Alpheratz</a:t>
            </a:r>
            <a:endParaRPr lang="en-US" sz="18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240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3.8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13,800 K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04DB8FF2-3127-4FCF-8C28-4E86C21D17A6}"/>
              </a:ext>
            </a:extLst>
          </p:cNvPr>
          <p:cNvSpPr/>
          <p:nvPr/>
        </p:nvSpPr>
        <p:spPr>
          <a:xfrm>
            <a:off x="588723" y="5937337"/>
            <a:ext cx="2016691" cy="1778696"/>
          </a:xfrm>
          <a:prstGeom prst="hexagon">
            <a:avLst/>
          </a:prstGeom>
          <a:solidFill>
            <a:srgbClr val="FFE8D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Ran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0.3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0.82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5,084 K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09F177AA-7CAC-4A21-BD7B-0BB76357B4EA}"/>
              </a:ext>
            </a:extLst>
          </p:cNvPr>
          <p:cNvSpPr/>
          <p:nvPr/>
        </p:nvSpPr>
        <p:spPr>
          <a:xfrm>
            <a:off x="2156391" y="5047989"/>
            <a:ext cx="2016691" cy="1778696"/>
          </a:xfrm>
          <a:prstGeom prst="hexagon">
            <a:avLst/>
          </a:prstGeom>
          <a:solidFill>
            <a:srgbClr val="FFF1E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Sun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5,772 K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3724059" y="5937337"/>
            <a:ext cx="2016691" cy="1778696"/>
          </a:xfrm>
          <a:prstGeom prst="hexagon">
            <a:avLst/>
          </a:prstGeom>
          <a:solidFill>
            <a:srgbClr val="FFF9F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Procyon 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6.9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1.5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6,530 K</a:t>
            </a:r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7F12707-2110-4524-A1FF-2D78CFF51FD5}"/>
              </a:ext>
            </a:extLst>
          </p:cNvPr>
          <p:cNvSpPr/>
          <p:nvPr/>
        </p:nvSpPr>
        <p:spPr>
          <a:xfrm>
            <a:off x="5291727" y="6826685"/>
            <a:ext cx="2016691" cy="1778696"/>
          </a:xfrm>
          <a:prstGeom prst="hexagon">
            <a:avLst/>
          </a:prstGeom>
          <a:solidFill>
            <a:srgbClr val="BECE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8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Phact</a:t>
            </a:r>
            <a:endParaRPr lang="en-US" sz="18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1,000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4.5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12,963 K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988AFAD3-7561-4CEA-BFC7-778BC8F71C99}"/>
              </a:ext>
            </a:extLst>
          </p:cNvPr>
          <p:cNvSpPr/>
          <p:nvPr/>
        </p:nvSpPr>
        <p:spPr>
          <a:xfrm>
            <a:off x="588723" y="4158641"/>
            <a:ext cx="2016691" cy="1778696"/>
          </a:xfrm>
          <a:prstGeom prst="hexagon">
            <a:avLst/>
          </a:prstGeom>
          <a:solidFill>
            <a:srgbClr val="FFE1B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Epsilon Indi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0.2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0.75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4,649 K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D652DFB6-6C6B-443C-BA83-119AD19CD086}"/>
              </a:ext>
            </a:extLst>
          </p:cNvPr>
          <p:cNvSpPr/>
          <p:nvPr/>
        </p:nvSpPr>
        <p:spPr>
          <a:xfrm>
            <a:off x="3724059" y="4158641"/>
            <a:ext cx="2016691" cy="1778696"/>
          </a:xfrm>
          <a:prstGeom prst="hexagon">
            <a:avLst/>
          </a:prstGeom>
          <a:solidFill>
            <a:srgbClr val="DDE4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5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Kaffaljidhma</a:t>
            </a:r>
            <a:endParaRPr lang="en-US" sz="15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21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1.88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8,551 K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0A71661-D196-4C3D-A536-001012F54BE6}"/>
              </a:ext>
            </a:extLst>
          </p:cNvPr>
          <p:cNvSpPr/>
          <p:nvPr/>
        </p:nvSpPr>
        <p:spPr>
          <a:xfrm>
            <a:off x="3724059" y="7716033"/>
            <a:ext cx="2016691" cy="1778696"/>
          </a:xfrm>
          <a:prstGeom prst="hexagon">
            <a:avLst/>
          </a:prstGeom>
          <a:solidFill>
            <a:srgbClr val="D3DD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Vega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40.1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2.14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9,602 K</a:t>
            </a:r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BB00F4D8-6355-4228-AF7F-9A6144D14176}"/>
              </a:ext>
            </a:extLst>
          </p:cNvPr>
          <p:cNvSpPr/>
          <p:nvPr/>
        </p:nvSpPr>
        <p:spPr>
          <a:xfrm>
            <a:off x="3724059" y="601249"/>
            <a:ext cx="2016691" cy="1778696"/>
          </a:xfrm>
          <a:prstGeom prst="hexagon">
            <a:avLst/>
          </a:prstGeom>
          <a:solidFill>
            <a:srgbClr val="CFDA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Sirius 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25.4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2.06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9,940 K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E2AFA7B-0CDD-4206-9600-97BD5EBC9EA6}"/>
              </a:ext>
            </a:extLst>
          </p:cNvPr>
          <p:cNvSpPr/>
          <p:nvPr/>
        </p:nvSpPr>
        <p:spPr>
          <a:xfrm>
            <a:off x="2156391" y="1490597"/>
            <a:ext cx="2016691" cy="1778696"/>
          </a:xfrm>
          <a:prstGeom prst="hexagon">
            <a:avLst/>
          </a:prstGeom>
          <a:solidFill>
            <a:srgbClr val="FFEBD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latin typeface="Montserrat" panose="00000500000000000000" pitchFamily="2" charset="0"/>
              </a:rPr>
              <a:t>70 </a:t>
            </a:r>
            <a:r>
              <a:rPr lang="en-US" sz="14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Ophiuchi</a:t>
            </a:r>
            <a:r>
              <a:rPr lang="en-US" sz="1400" b="1" dirty="0">
                <a:solidFill>
                  <a:schemeClr val="tx1"/>
                </a:solidFill>
                <a:latin typeface="Montserrat" panose="00000500000000000000" pitchFamily="2" charset="0"/>
              </a:rPr>
              <a:t> 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0.59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0.9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5,300 K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FA8DF877-F707-4B8F-BB87-633EC03CBA6D}"/>
              </a:ext>
            </a:extLst>
          </p:cNvPr>
          <p:cNvSpPr/>
          <p:nvPr/>
        </p:nvSpPr>
        <p:spPr>
          <a:xfrm>
            <a:off x="5291727" y="1490597"/>
            <a:ext cx="2016691" cy="1778696"/>
          </a:xfrm>
          <a:prstGeom prst="hexagon">
            <a:avLst/>
          </a:prstGeom>
          <a:solidFill>
            <a:srgbClr val="E1E7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Erindani</a:t>
            </a:r>
            <a:endParaRPr lang="en-US" sz="18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37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1.95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8,293 K</a:t>
            </a:r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09E3E9B6-527D-4F3D-9441-737BFCB53B20}"/>
              </a:ext>
            </a:extLst>
          </p:cNvPr>
          <p:cNvSpPr/>
          <p:nvPr/>
        </p:nvSpPr>
        <p:spPr>
          <a:xfrm>
            <a:off x="588723" y="2379945"/>
            <a:ext cx="2016691" cy="1778696"/>
          </a:xfrm>
          <a:prstGeom prst="hexagon">
            <a:avLst/>
          </a:prstGeom>
          <a:solidFill>
            <a:srgbClr val="FFDFB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61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Cygni</a:t>
            </a: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 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0.15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0.7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4,526 K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A2D7201B-09EE-450F-85D9-F0A6F2D07FD8}"/>
              </a:ext>
            </a:extLst>
          </p:cNvPr>
          <p:cNvSpPr/>
          <p:nvPr/>
        </p:nvSpPr>
        <p:spPr>
          <a:xfrm>
            <a:off x="3724059" y="2379945"/>
            <a:ext cx="2016691" cy="1778696"/>
          </a:xfrm>
          <a:prstGeom prst="hexagon">
            <a:avLst/>
          </a:prstGeom>
          <a:solidFill>
            <a:srgbClr val="E5E9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500" b="1" dirty="0">
                <a:solidFill>
                  <a:schemeClr val="tx1"/>
                </a:solidFill>
                <a:latin typeface="Montserrat" panose="00000500000000000000" pitchFamily="2" charset="0"/>
              </a:rPr>
              <a:t>Beta </a:t>
            </a:r>
            <a:r>
              <a:rPr lang="en-US" sz="15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Pictoris</a:t>
            </a:r>
            <a:endParaRPr lang="en-US" sz="15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8.7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1.75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8,052 K</a:t>
            </a:r>
            <a:endParaRPr lang="en-US" sz="11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9E8C9619-671D-4E9E-8660-1E14E752718B}"/>
              </a:ext>
            </a:extLst>
          </p:cNvPr>
          <p:cNvSpPr/>
          <p:nvPr/>
        </p:nvSpPr>
        <p:spPr>
          <a:xfrm>
            <a:off x="2156391" y="3269293"/>
            <a:ext cx="2016691" cy="1778696"/>
          </a:xfrm>
          <a:prstGeom prst="hexagon">
            <a:avLst/>
          </a:prstGeom>
          <a:solidFill>
            <a:srgbClr val="FFEFE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latin typeface="Montserrat" panose="00000500000000000000" pitchFamily="2" charset="0"/>
              </a:rPr>
              <a:t>Alpha </a:t>
            </a:r>
            <a:r>
              <a:rPr lang="en-US" sz="14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Mensae</a:t>
            </a:r>
            <a:endParaRPr lang="en-US" sz="14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0.81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0.96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5,569 K</a:t>
            </a:r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C43DDB9-80A0-4338-B2D4-27B1AEB41BE3}"/>
              </a:ext>
            </a:extLst>
          </p:cNvPr>
          <p:cNvSpPr/>
          <p:nvPr/>
        </p:nvSpPr>
        <p:spPr>
          <a:xfrm>
            <a:off x="2156391" y="6829712"/>
            <a:ext cx="2016691" cy="1778696"/>
          </a:xfrm>
          <a:prstGeom prst="hexagon">
            <a:avLst/>
          </a:prstGeom>
          <a:solidFill>
            <a:srgbClr val="FFF3E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500" b="1" dirty="0">
                <a:solidFill>
                  <a:schemeClr val="tx1"/>
                </a:solidFill>
                <a:latin typeface="Montserrat" panose="00000500000000000000" pitchFamily="2" charset="0"/>
              </a:rPr>
              <a:t>Beta </a:t>
            </a:r>
            <a:r>
              <a:rPr lang="en-US" sz="15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Comae</a:t>
            </a:r>
            <a:r>
              <a:rPr lang="en-US" sz="1500" b="1" dirty="0">
                <a:solidFill>
                  <a:schemeClr val="tx1"/>
                </a:solidFill>
                <a:latin typeface="Montserrat" panose="00000500000000000000" pitchFamily="2" charset="0"/>
              </a:rPr>
              <a:t> Berenice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1.36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1.15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5,936 K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9251A49E-B55A-40C5-A441-E7BE8A0F0B89}"/>
              </a:ext>
            </a:extLst>
          </p:cNvPr>
          <p:cNvSpPr/>
          <p:nvPr/>
        </p:nvSpPr>
        <p:spPr>
          <a:xfrm>
            <a:off x="588722" y="601249"/>
            <a:ext cx="2016691" cy="1778696"/>
          </a:xfrm>
          <a:prstGeom prst="hexagon">
            <a:avLst/>
          </a:prstGeom>
          <a:solidFill>
            <a:srgbClr val="FFD09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5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Lacaille</a:t>
            </a:r>
            <a:r>
              <a:rPr lang="en-US" sz="1500" b="1" dirty="0">
                <a:solidFill>
                  <a:schemeClr val="tx1"/>
                </a:solidFill>
                <a:latin typeface="Montserrat" panose="00000500000000000000" pitchFamily="2" charset="0"/>
              </a:rPr>
              <a:t> 8760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0.07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0.6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3,800 K</a:t>
            </a: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50E8EF74-6175-45CA-8A78-9FD9D76056F3}"/>
              </a:ext>
            </a:extLst>
          </p:cNvPr>
          <p:cNvSpPr/>
          <p:nvPr/>
        </p:nvSpPr>
        <p:spPr>
          <a:xfrm>
            <a:off x="5291726" y="5054983"/>
            <a:ext cx="2016691" cy="1778696"/>
          </a:xfrm>
          <a:prstGeom prst="hexagon">
            <a:avLst/>
          </a:prstGeom>
          <a:solidFill>
            <a:srgbClr val="E5E9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Ruchbah</a:t>
            </a:r>
            <a:endParaRPr lang="en-US" sz="18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72.9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2.5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7,980 K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89F31912-621E-4E4B-AD99-D19F20B2828A}"/>
              </a:ext>
            </a:extLst>
          </p:cNvPr>
          <p:cNvSpPr/>
          <p:nvPr/>
        </p:nvSpPr>
        <p:spPr>
          <a:xfrm>
            <a:off x="588723" y="7716033"/>
            <a:ext cx="2016691" cy="1778696"/>
          </a:xfrm>
          <a:prstGeom prst="hexagon">
            <a:avLst/>
          </a:prstGeom>
          <a:solidFill>
            <a:srgbClr val="FFEBD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Tau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Ceti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0.5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0.78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5,344 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8C733-7836-F699-2EFC-380AD3F4C308}"/>
              </a:ext>
            </a:extLst>
          </p:cNvPr>
          <p:cNvSpPr txBox="1"/>
          <p:nvPr/>
        </p:nvSpPr>
        <p:spPr>
          <a:xfrm>
            <a:off x="5439781" y="9384853"/>
            <a:ext cx="2012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2 </a:t>
            </a:r>
            <a:r>
              <a:rPr lang="en-US" sz="2000" dirty="0">
                <a:latin typeface="Montserrat" panose="00000500000000000000" pitchFamily="2" charset="0"/>
              </a:rPr>
              <a:t>| Front</a:t>
            </a:r>
          </a:p>
        </p:txBody>
      </p:sp>
    </p:spTree>
    <p:extLst>
      <p:ext uri="{BB962C8B-B14F-4D97-AF65-F5344CB8AC3E}">
        <p14:creationId xmlns:p14="http://schemas.microsoft.com/office/powerpoint/2010/main" val="223147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A806837-0C39-D45E-0C75-066EC5880110}"/>
              </a:ext>
            </a:extLst>
          </p:cNvPr>
          <p:cNvGrpSpPr/>
          <p:nvPr/>
        </p:nvGrpSpPr>
        <p:grpSpPr>
          <a:xfrm flipH="1">
            <a:off x="463982" y="601249"/>
            <a:ext cx="6719696" cy="8893480"/>
            <a:chOff x="588722" y="601249"/>
            <a:chExt cx="6719696" cy="8893480"/>
          </a:xfrm>
          <a:noFill/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18122E92-8E06-4DC6-B2B7-FB459B10764B}"/>
                </a:ext>
              </a:extLst>
            </p:cNvPr>
            <p:cNvSpPr/>
            <p:nvPr/>
          </p:nvSpPr>
          <p:spPr>
            <a:xfrm>
              <a:off x="5291727" y="3269293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04DB8FF2-3127-4FCF-8C28-4E86C21D17A6}"/>
                </a:ext>
              </a:extLst>
            </p:cNvPr>
            <p:cNvSpPr/>
            <p:nvPr/>
          </p:nvSpPr>
          <p:spPr>
            <a:xfrm>
              <a:off x="588723" y="5937337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09F177AA-7CAC-4A21-BD7B-0BB76357B4EA}"/>
                </a:ext>
              </a:extLst>
            </p:cNvPr>
            <p:cNvSpPr/>
            <p:nvPr/>
          </p:nvSpPr>
          <p:spPr>
            <a:xfrm>
              <a:off x="2156391" y="5047989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1BB1EAE0-6B9D-41E4-8F1C-5E2E946AEB05}"/>
                </a:ext>
              </a:extLst>
            </p:cNvPr>
            <p:cNvSpPr/>
            <p:nvPr/>
          </p:nvSpPr>
          <p:spPr>
            <a:xfrm>
              <a:off x="3724059" y="5937337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57F12707-2110-4524-A1FF-2D78CFF51FD5}"/>
                </a:ext>
              </a:extLst>
            </p:cNvPr>
            <p:cNvSpPr/>
            <p:nvPr/>
          </p:nvSpPr>
          <p:spPr>
            <a:xfrm>
              <a:off x="5291727" y="6826685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988AFAD3-7561-4CEA-BFC7-778BC8F71C99}"/>
                </a:ext>
              </a:extLst>
            </p:cNvPr>
            <p:cNvSpPr/>
            <p:nvPr/>
          </p:nvSpPr>
          <p:spPr>
            <a:xfrm>
              <a:off x="588723" y="4158641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D652DFB6-6C6B-443C-BA83-119AD19CD086}"/>
                </a:ext>
              </a:extLst>
            </p:cNvPr>
            <p:cNvSpPr/>
            <p:nvPr/>
          </p:nvSpPr>
          <p:spPr>
            <a:xfrm>
              <a:off x="3724059" y="4158641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80A71661-D196-4C3D-A536-001012F54BE6}"/>
                </a:ext>
              </a:extLst>
            </p:cNvPr>
            <p:cNvSpPr/>
            <p:nvPr/>
          </p:nvSpPr>
          <p:spPr>
            <a:xfrm>
              <a:off x="3724059" y="7716033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BB00F4D8-6355-4228-AF7F-9A6144D14176}"/>
                </a:ext>
              </a:extLst>
            </p:cNvPr>
            <p:cNvSpPr/>
            <p:nvPr/>
          </p:nvSpPr>
          <p:spPr>
            <a:xfrm>
              <a:off x="3724059" y="601249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7E2AFA7B-0CDD-4206-9600-97BD5EBC9EA6}"/>
                </a:ext>
              </a:extLst>
            </p:cNvPr>
            <p:cNvSpPr/>
            <p:nvPr/>
          </p:nvSpPr>
          <p:spPr>
            <a:xfrm>
              <a:off x="2156391" y="1490597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FA8DF877-F707-4B8F-BB87-633EC03CBA6D}"/>
                </a:ext>
              </a:extLst>
            </p:cNvPr>
            <p:cNvSpPr/>
            <p:nvPr/>
          </p:nvSpPr>
          <p:spPr>
            <a:xfrm>
              <a:off x="5291727" y="1490597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09E3E9B6-527D-4F3D-9441-737BFCB53B20}"/>
                </a:ext>
              </a:extLst>
            </p:cNvPr>
            <p:cNvSpPr/>
            <p:nvPr/>
          </p:nvSpPr>
          <p:spPr>
            <a:xfrm>
              <a:off x="588723" y="2379945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A2D7201B-09EE-450F-85D9-F0A6F2D07FD8}"/>
                </a:ext>
              </a:extLst>
            </p:cNvPr>
            <p:cNvSpPr/>
            <p:nvPr/>
          </p:nvSpPr>
          <p:spPr>
            <a:xfrm>
              <a:off x="3724059" y="2379945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9E8C9619-671D-4E9E-8660-1E14E752718B}"/>
                </a:ext>
              </a:extLst>
            </p:cNvPr>
            <p:cNvSpPr/>
            <p:nvPr/>
          </p:nvSpPr>
          <p:spPr>
            <a:xfrm>
              <a:off x="2156391" y="3269293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2C43DDB9-80A0-4338-B2D4-27B1AEB41BE3}"/>
                </a:ext>
              </a:extLst>
            </p:cNvPr>
            <p:cNvSpPr/>
            <p:nvPr/>
          </p:nvSpPr>
          <p:spPr>
            <a:xfrm>
              <a:off x="2156391" y="6829712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39" name="Hexagon 38">
              <a:extLst>
                <a:ext uri="{FF2B5EF4-FFF2-40B4-BE49-F238E27FC236}">
                  <a16:creationId xmlns:a16="http://schemas.microsoft.com/office/drawing/2014/main" id="{9251A49E-B55A-40C5-A441-E7BE8A0F0B89}"/>
                </a:ext>
              </a:extLst>
            </p:cNvPr>
            <p:cNvSpPr/>
            <p:nvPr/>
          </p:nvSpPr>
          <p:spPr>
            <a:xfrm>
              <a:off x="588722" y="601249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40" name="Hexagon 39">
              <a:extLst>
                <a:ext uri="{FF2B5EF4-FFF2-40B4-BE49-F238E27FC236}">
                  <a16:creationId xmlns:a16="http://schemas.microsoft.com/office/drawing/2014/main" id="{50E8EF74-6175-45CA-8A78-9FD9D76056F3}"/>
                </a:ext>
              </a:extLst>
            </p:cNvPr>
            <p:cNvSpPr/>
            <p:nvPr/>
          </p:nvSpPr>
          <p:spPr>
            <a:xfrm>
              <a:off x="5291726" y="5054983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  <p:sp>
          <p:nvSpPr>
            <p:cNvPr id="41" name="Hexagon 40">
              <a:extLst>
                <a:ext uri="{FF2B5EF4-FFF2-40B4-BE49-F238E27FC236}">
                  <a16:creationId xmlns:a16="http://schemas.microsoft.com/office/drawing/2014/main" id="{89F31912-621E-4E4B-AD99-D19F20B2828A}"/>
                </a:ext>
              </a:extLst>
            </p:cNvPr>
            <p:cNvSpPr/>
            <p:nvPr/>
          </p:nvSpPr>
          <p:spPr>
            <a:xfrm>
              <a:off x="588723" y="7716033"/>
              <a:ext cx="2016691" cy="1778696"/>
            </a:xfrm>
            <a:prstGeom prst="hexagon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C72D66-2330-0FAF-7147-FE3D062A6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8" y="900562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5EE1DDA-96DD-0D46-48B0-D2FBBBDC7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8" y="2676498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D4EAE09-D61A-B911-8CBD-07DF7C821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8" y="4462171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9B827EA-D765-3E3A-C840-E2962AD26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68" y="623076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2B05F83D-774B-FAD0-C968-37ECF1F79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672" y="8020179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57F03D4-AAD6-7789-E499-579ED6FF5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303" y="1779454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D39E16E-A4DC-E3B6-ABD9-DF5173764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192" y="3565342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A441D274-54DA-0F52-AA42-D6101EAEA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92" y="5344038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C69D9F6C-8E78-1D41-0349-604EC26A3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92" y="7142243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2AE7DB84-050E-54B7-51D0-5B0DE1C19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38" y="909101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049D262D-A62C-04E3-2F74-3EFA87D0A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99" y="266860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827DD69D-AC04-9FD4-CB5D-93595EB8C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94" y="4455632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3A074BD3-0D72-D21B-D1DE-2258C154E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53" y="6222829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EE22C966-A267-5338-1AFE-CF3458333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04" y="8045866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D6CFBC3C-E6FC-6C03-3D8B-2291F93F2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80" y="1786669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B4A15E30-F585-F712-6542-7A69E693C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32" y="3570832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4B92AB4F-9D0C-823B-E94D-EB4E7E739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33" y="5338593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73555022-9E30-26BC-401A-44BB8B666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80" y="712517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774F34-C6EF-35D4-30EE-0ED5851E5423}"/>
              </a:ext>
            </a:extLst>
          </p:cNvPr>
          <p:cNvSpPr txBox="1"/>
          <p:nvPr/>
        </p:nvSpPr>
        <p:spPr>
          <a:xfrm>
            <a:off x="402171" y="9399103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2 </a:t>
            </a:r>
            <a:r>
              <a:rPr lang="en-US" sz="2000" dirty="0">
                <a:latin typeface="Montserrat" panose="00000500000000000000" pitchFamily="2" charset="0"/>
              </a:rPr>
              <a:t>| Back</a:t>
            </a:r>
          </a:p>
        </p:txBody>
      </p:sp>
    </p:spTree>
    <p:extLst>
      <p:ext uri="{BB962C8B-B14F-4D97-AF65-F5344CB8AC3E}">
        <p14:creationId xmlns:p14="http://schemas.microsoft.com/office/powerpoint/2010/main" val="137119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E98B7666-298A-87E8-8885-ED999BBBCF84}"/>
              </a:ext>
            </a:extLst>
          </p:cNvPr>
          <p:cNvGrpSpPr/>
          <p:nvPr/>
        </p:nvGrpSpPr>
        <p:grpSpPr>
          <a:xfrm>
            <a:off x="441539" y="933042"/>
            <a:ext cx="6912181" cy="8436237"/>
            <a:chOff x="441539" y="933042"/>
            <a:chExt cx="6912181" cy="8436237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1BB1EAE0-6B9D-41E4-8F1C-5E2E946AEB05}"/>
                </a:ext>
              </a:extLst>
            </p:cNvPr>
            <p:cNvSpPr/>
            <p:nvPr/>
          </p:nvSpPr>
          <p:spPr>
            <a:xfrm>
              <a:off x="441539" y="3842907"/>
              <a:ext cx="3299213" cy="2909865"/>
            </a:xfrm>
            <a:prstGeom prst="hexagon">
              <a:avLst/>
            </a:prstGeom>
            <a:solidFill>
              <a:srgbClr val="FFC68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3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Mu </a:t>
              </a:r>
              <a:r>
                <a:rPr lang="en-US" sz="2300" b="1" dirty="0" err="1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Geminorum</a:t>
              </a:r>
              <a:endParaRPr lang="en-US" sz="23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1,148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2.1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3,460 K</a:t>
              </a:r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DEEFFDF0-B87A-429D-B838-A8C5D3E57920}"/>
                </a:ext>
              </a:extLst>
            </p:cNvPr>
            <p:cNvSpPr/>
            <p:nvPr/>
          </p:nvSpPr>
          <p:spPr>
            <a:xfrm>
              <a:off x="441539" y="933042"/>
              <a:ext cx="3299213" cy="2909865"/>
            </a:xfrm>
            <a:prstGeom prst="hexagon">
              <a:avLst/>
            </a:prstGeom>
            <a:solidFill>
              <a:srgbClr val="FAF7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Alpha </a:t>
              </a:r>
              <a:r>
                <a:rPr lang="en-US" sz="2400" b="1" dirty="0" err="1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Leporis</a:t>
              </a:r>
              <a:endParaRPr lang="en-US" sz="24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12,023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13.9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6,850 K</a:t>
              </a:r>
              <a:endParaRPr lang="en-US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7E2AFA7B-0CDD-4206-9600-97BD5EBC9EA6}"/>
                </a:ext>
              </a:extLst>
            </p:cNvPr>
            <p:cNvSpPr/>
            <p:nvPr/>
          </p:nvSpPr>
          <p:spPr>
            <a:xfrm>
              <a:off x="3014810" y="2387975"/>
              <a:ext cx="3299213" cy="2909865"/>
            </a:xfrm>
            <a:prstGeom prst="hexagon">
              <a:avLst/>
            </a:prstGeom>
            <a:solidFill>
              <a:srgbClr val="C2D1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Rigel</a:t>
              </a:r>
              <a:endParaRPr lang="en-US" sz="28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120,000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21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12,100 K</a:t>
              </a:r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1861E8D4-326E-D89B-E7CE-A4C5A8340368}"/>
                </a:ext>
              </a:extLst>
            </p:cNvPr>
            <p:cNvSpPr/>
            <p:nvPr/>
          </p:nvSpPr>
          <p:spPr>
            <a:xfrm>
              <a:off x="2738462" y="5298679"/>
              <a:ext cx="4615258" cy="4070600"/>
            </a:xfrm>
            <a:prstGeom prst="hexagon">
              <a:avLst/>
            </a:prstGeom>
            <a:solidFill>
              <a:srgbClr val="FFCB8D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Betelgeuse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126,000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17.5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3,600 K</a:t>
              </a:r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DD6D8977-EB76-0FD8-6E89-0679C0109111}"/>
                </a:ext>
              </a:extLst>
            </p:cNvPr>
            <p:cNvSpPr/>
            <p:nvPr/>
          </p:nvSpPr>
          <p:spPr>
            <a:xfrm>
              <a:off x="454239" y="3842907"/>
              <a:ext cx="3299213" cy="2909865"/>
            </a:xfrm>
            <a:prstGeom prst="hexagon">
              <a:avLst/>
            </a:prstGeom>
            <a:solidFill>
              <a:srgbClr val="FFC68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3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Mu </a:t>
              </a:r>
              <a:r>
                <a:rPr lang="en-US" sz="2300" b="1" dirty="0" err="1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Geminorum</a:t>
              </a:r>
              <a:endParaRPr lang="en-US" sz="23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1,148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2.1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3,460 K</a:t>
              </a: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B984FDEB-753F-0BE9-8356-D1EDF0EC644B}"/>
                </a:ext>
              </a:extLst>
            </p:cNvPr>
            <p:cNvSpPr/>
            <p:nvPr/>
          </p:nvSpPr>
          <p:spPr>
            <a:xfrm>
              <a:off x="454239" y="933042"/>
              <a:ext cx="3299213" cy="2909865"/>
            </a:xfrm>
            <a:prstGeom prst="hexagon">
              <a:avLst/>
            </a:prstGeom>
            <a:solidFill>
              <a:srgbClr val="FAF7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Alpha </a:t>
              </a:r>
              <a:r>
                <a:rPr lang="en-US" sz="2400" b="1" dirty="0" err="1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Leporis</a:t>
              </a:r>
              <a:endParaRPr lang="en-US" sz="24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12,023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13.9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6,850 K</a:t>
              </a:r>
              <a:endParaRPr lang="en-US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D5E7264B-A23F-E8AD-A48F-2E8745E311A6}"/>
                </a:ext>
              </a:extLst>
            </p:cNvPr>
            <p:cNvSpPr/>
            <p:nvPr/>
          </p:nvSpPr>
          <p:spPr>
            <a:xfrm>
              <a:off x="3027510" y="2387975"/>
              <a:ext cx="3299213" cy="2909865"/>
            </a:xfrm>
            <a:prstGeom prst="hexagon">
              <a:avLst/>
            </a:prstGeom>
            <a:solidFill>
              <a:srgbClr val="C2D1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tx1"/>
                  </a:solidFill>
                  <a:latin typeface="Montserrat" panose="000005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Rigel</a:t>
              </a:r>
              <a:endParaRPr lang="en-US" sz="28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L = 120,000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L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 = 21 </a:t>
              </a:r>
              <a:r>
                <a:rPr lang="en-US" sz="2000" i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M</a:t>
              </a:r>
              <a:r>
                <a:rPr lang="en-US" sz="2000" i="1" baseline="-25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☉</a:t>
              </a:r>
              <a:endParaRPr lang="en-US" sz="20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T = 12,100 K</a:t>
              </a:r>
            </a:p>
          </p:txBody>
        </p:sp>
      </p:grpSp>
      <p:sp>
        <p:nvSpPr>
          <p:cNvPr id="2" name="Hexagon 1">
            <a:extLst>
              <a:ext uri="{FF2B5EF4-FFF2-40B4-BE49-F238E27FC236}">
                <a16:creationId xmlns:a16="http://schemas.microsoft.com/office/drawing/2014/main" id="{90A813E1-1B95-7B9A-00EA-96A3B1E710B8}"/>
              </a:ext>
            </a:extLst>
          </p:cNvPr>
          <p:cNvSpPr/>
          <p:nvPr/>
        </p:nvSpPr>
        <p:spPr>
          <a:xfrm>
            <a:off x="1167389" y="7346662"/>
            <a:ext cx="2016691" cy="1778696"/>
          </a:xfrm>
          <a:prstGeom prst="hexagon">
            <a:avLst/>
          </a:prstGeom>
          <a:solidFill>
            <a:srgbClr val="B6C8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Eta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Ursae</a:t>
            </a: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Majoris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594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6.1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15,540 K</a:t>
            </a: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FE70054C-3483-1986-9C59-13C645F63364}"/>
              </a:ext>
            </a:extLst>
          </p:cNvPr>
          <p:cNvSpPr/>
          <p:nvPr/>
        </p:nvSpPr>
        <p:spPr>
          <a:xfrm>
            <a:off x="3310418" y="608860"/>
            <a:ext cx="2016691" cy="1778696"/>
          </a:xfrm>
          <a:prstGeom prst="hexagon">
            <a:avLst/>
          </a:prstGeom>
          <a:solidFill>
            <a:srgbClr val="AEC2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22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Scorpii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334.6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6.1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19,600 K</a:t>
            </a:r>
            <a:endParaRPr lang="en-US" sz="16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45DD8FA7-5B9B-FB38-5B91-8DA49912CD81}"/>
              </a:ext>
            </a:extLst>
          </p:cNvPr>
          <p:cNvSpPr/>
          <p:nvPr/>
        </p:nvSpPr>
        <p:spPr>
          <a:xfrm>
            <a:off x="5242314" y="780267"/>
            <a:ext cx="2016691" cy="1778696"/>
          </a:xfrm>
          <a:prstGeom prst="hexagon">
            <a:avLst/>
          </a:prstGeom>
          <a:solidFill>
            <a:srgbClr val="A9BE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13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Scorpii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3,020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7.8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24,000 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2324B7-EB91-44EF-96C7-7140D00B7634}"/>
              </a:ext>
            </a:extLst>
          </p:cNvPr>
          <p:cNvSpPr txBox="1"/>
          <p:nvPr/>
        </p:nvSpPr>
        <p:spPr>
          <a:xfrm>
            <a:off x="354320" y="9369279"/>
            <a:ext cx="2013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3 </a:t>
            </a:r>
            <a:r>
              <a:rPr lang="en-US" sz="2000" dirty="0">
                <a:latin typeface="Montserrat" panose="00000500000000000000" pitchFamily="2" charset="0"/>
              </a:rPr>
              <a:t>| Front</a:t>
            </a:r>
          </a:p>
        </p:txBody>
      </p:sp>
    </p:spTree>
    <p:extLst>
      <p:ext uri="{BB962C8B-B14F-4D97-AF65-F5344CB8AC3E}">
        <p14:creationId xmlns:p14="http://schemas.microsoft.com/office/powerpoint/2010/main" val="412076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7A339A0-3B51-B084-D5CA-C572E537F025}"/>
              </a:ext>
            </a:extLst>
          </p:cNvPr>
          <p:cNvGrpSpPr/>
          <p:nvPr/>
        </p:nvGrpSpPr>
        <p:grpSpPr>
          <a:xfrm flipH="1">
            <a:off x="418680" y="608860"/>
            <a:ext cx="6912181" cy="8760419"/>
            <a:chOff x="441539" y="608860"/>
            <a:chExt cx="6912181" cy="8760419"/>
          </a:xfrm>
          <a:noFill/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98B7666-298A-87E8-8885-ED999BBBCF84}"/>
                </a:ext>
              </a:extLst>
            </p:cNvPr>
            <p:cNvGrpSpPr/>
            <p:nvPr/>
          </p:nvGrpSpPr>
          <p:grpSpPr>
            <a:xfrm>
              <a:off x="441539" y="933042"/>
              <a:ext cx="6912181" cy="8436237"/>
              <a:chOff x="441539" y="933042"/>
              <a:chExt cx="6912181" cy="8436237"/>
            </a:xfrm>
            <a:grpFill/>
          </p:grpSpPr>
          <p:sp>
            <p:nvSpPr>
              <p:cNvPr id="23" name="Hexagon 22">
                <a:extLst>
                  <a:ext uri="{FF2B5EF4-FFF2-40B4-BE49-F238E27FC236}">
                    <a16:creationId xmlns:a16="http://schemas.microsoft.com/office/drawing/2014/main" id="{1BB1EAE0-6B9D-41E4-8F1C-5E2E946AEB05}"/>
                  </a:ext>
                </a:extLst>
              </p:cNvPr>
              <p:cNvSpPr/>
              <p:nvPr/>
            </p:nvSpPr>
            <p:spPr>
              <a:xfrm>
                <a:off x="441539" y="3842907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DEEFFDF0-B87A-429D-B838-A8C5D3E57920}"/>
                  </a:ext>
                </a:extLst>
              </p:cNvPr>
              <p:cNvSpPr/>
              <p:nvPr/>
            </p:nvSpPr>
            <p:spPr>
              <a:xfrm>
                <a:off x="441539" y="933042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33" name="Hexagon 32">
                <a:extLst>
                  <a:ext uri="{FF2B5EF4-FFF2-40B4-BE49-F238E27FC236}">
                    <a16:creationId xmlns:a16="http://schemas.microsoft.com/office/drawing/2014/main" id="{7E2AFA7B-0CDD-4206-9600-97BD5EBC9EA6}"/>
                  </a:ext>
                </a:extLst>
              </p:cNvPr>
              <p:cNvSpPr/>
              <p:nvPr/>
            </p:nvSpPr>
            <p:spPr>
              <a:xfrm>
                <a:off x="3014810" y="2387975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5" name="Hexagon 4">
                <a:extLst>
                  <a:ext uri="{FF2B5EF4-FFF2-40B4-BE49-F238E27FC236}">
                    <a16:creationId xmlns:a16="http://schemas.microsoft.com/office/drawing/2014/main" id="{1861E8D4-326E-D89B-E7CE-A4C5A8340368}"/>
                  </a:ext>
                </a:extLst>
              </p:cNvPr>
              <p:cNvSpPr/>
              <p:nvPr/>
            </p:nvSpPr>
            <p:spPr>
              <a:xfrm>
                <a:off x="2738462" y="5298679"/>
                <a:ext cx="4615258" cy="4070600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8" name="Hexagon 7">
                <a:extLst>
                  <a:ext uri="{FF2B5EF4-FFF2-40B4-BE49-F238E27FC236}">
                    <a16:creationId xmlns:a16="http://schemas.microsoft.com/office/drawing/2014/main" id="{DD6D8977-EB76-0FD8-6E89-0679C0109111}"/>
                  </a:ext>
                </a:extLst>
              </p:cNvPr>
              <p:cNvSpPr/>
              <p:nvPr/>
            </p:nvSpPr>
            <p:spPr>
              <a:xfrm>
                <a:off x="454239" y="3842907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9" name="Hexagon 8">
                <a:extLst>
                  <a:ext uri="{FF2B5EF4-FFF2-40B4-BE49-F238E27FC236}">
                    <a16:creationId xmlns:a16="http://schemas.microsoft.com/office/drawing/2014/main" id="{B984FDEB-753F-0BE9-8356-D1EDF0EC644B}"/>
                  </a:ext>
                </a:extLst>
              </p:cNvPr>
              <p:cNvSpPr/>
              <p:nvPr/>
            </p:nvSpPr>
            <p:spPr>
              <a:xfrm>
                <a:off x="454239" y="933042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D5E7264B-A23F-E8AD-A48F-2E8745E311A6}"/>
                  </a:ext>
                </a:extLst>
              </p:cNvPr>
              <p:cNvSpPr/>
              <p:nvPr/>
            </p:nvSpPr>
            <p:spPr>
              <a:xfrm>
                <a:off x="3027510" y="2387975"/>
                <a:ext cx="3299213" cy="2909865"/>
              </a:xfrm>
              <a:prstGeom prst="hexagon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endParaRPr>
              </a:p>
            </p:txBody>
          </p:sp>
        </p:grpSp>
        <p:sp>
          <p:nvSpPr>
            <p:cNvPr id="2" name="Hexagon 1">
              <a:extLst>
                <a:ext uri="{FF2B5EF4-FFF2-40B4-BE49-F238E27FC236}">
                  <a16:creationId xmlns:a16="http://schemas.microsoft.com/office/drawing/2014/main" id="{90A813E1-1B95-7B9A-00EA-96A3B1E710B8}"/>
                </a:ext>
              </a:extLst>
            </p:cNvPr>
            <p:cNvSpPr/>
            <p:nvPr/>
          </p:nvSpPr>
          <p:spPr>
            <a:xfrm>
              <a:off x="1167389" y="7346662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FE70054C-3483-1986-9C59-13C645F63364}"/>
                </a:ext>
              </a:extLst>
            </p:cNvPr>
            <p:cNvSpPr/>
            <p:nvPr/>
          </p:nvSpPr>
          <p:spPr>
            <a:xfrm>
              <a:off x="3310418" y="608860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45DD8FA7-5B9B-FB38-5B91-8DA49912CD81}"/>
                </a:ext>
              </a:extLst>
            </p:cNvPr>
            <p:cNvSpPr/>
            <p:nvPr/>
          </p:nvSpPr>
          <p:spPr>
            <a:xfrm>
              <a:off x="5242314" y="780267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</p:grpSp>
      <p:pic>
        <p:nvPicPr>
          <p:cNvPr id="25" name="Picture 2">
            <a:extLst>
              <a:ext uri="{FF2B5EF4-FFF2-40B4-BE49-F238E27FC236}">
                <a16:creationId xmlns:a16="http://schemas.microsoft.com/office/drawing/2014/main" id="{CC9985CF-A62C-BA23-6841-7BD239F0A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78" y="1618556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>
            <a:extLst>
              <a:ext uri="{FF2B5EF4-FFF2-40B4-BE49-F238E27FC236}">
                <a16:creationId xmlns:a16="http://schemas.microsoft.com/office/drawing/2014/main" id="{20CD1AE9-B2DC-D4FE-012F-1EC4C0084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835" y="3056676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>
            <a:extLst>
              <a:ext uri="{FF2B5EF4-FFF2-40B4-BE49-F238E27FC236}">
                <a16:creationId xmlns:a16="http://schemas.microsoft.com/office/drawing/2014/main" id="{15B5C9F3-70A7-2521-12FE-C62518637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265" y="4517295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77026F0A-B82D-86A9-195B-6FC117475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681" y="6225772"/>
            <a:ext cx="2241779" cy="224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9314449-AABB-9471-4C5D-3229B9931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897" y="903848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743F1DF-0999-0975-7EAC-11D2DD096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60" y="1065729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40CFF013-2B86-B721-C095-C29104018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305" y="7641650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B5BF57-0D02-8B70-492A-8DF7C4041B94}"/>
              </a:ext>
            </a:extLst>
          </p:cNvPr>
          <p:cNvSpPr txBox="1"/>
          <p:nvPr/>
        </p:nvSpPr>
        <p:spPr>
          <a:xfrm>
            <a:off x="5493313" y="9369279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3 </a:t>
            </a:r>
            <a:r>
              <a:rPr lang="en-US" sz="2000" dirty="0">
                <a:latin typeface="Montserrat" panose="00000500000000000000" pitchFamily="2" charset="0"/>
              </a:rPr>
              <a:t>| Back</a:t>
            </a:r>
          </a:p>
        </p:txBody>
      </p:sp>
    </p:spTree>
    <p:extLst>
      <p:ext uri="{BB962C8B-B14F-4D97-AF65-F5344CB8AC3E}">
        <p14:creationId xmlns:p14="http://schemas.microsoft.com/office/powerpoint/2010/main" val="422278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exagon 22">
            <a:extLst>
              <a:ext uri="{FF2B5EF4-FFF2-40B4-BE49-F238E27FC236}">
                <a16:creationId xmlns:a16="http://schemas.microsoft.com/office/drawing/2014/main" id="{1BB1EAE0-6B9D-41E4-8F1C-5E2E946AEB05}"/>
              </a:ext>
            </a:extLst>
          </p:cNvPr>
          <p:cNvSpPr/>
          <p:nvPr/>
        </p:nvSpPr>
        <p:spPr>
          <a:xfrm>
            <a:off x="416493" y="5712153"/>
            <a:ext cx="3894250" cy="3434681"/>
          </a:xfrm>
          <a:prstGeom prst="hexagon">
            <a:avLst/>
          </a:prstGeom>
          <a:solidFill>
            <a:srgbClr val="FFF8F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2300" b="1" dirty="0" err="1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Wezen</a:t>
            </a:r>
            <a:endParaRPr lang="en-US" sz="2300" b="1" dirty="0">
              <a:solidFill>
                <a:schemeClr val="tx1"/>
              </a:solidFill>
              <a:latin typeface="Montserrat" panose="000005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L = 82,000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m = 16.9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T = 6,390 K</a:t>
            </a: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DEEFFDF0-B87A-429D-B838-A8C5D3E57920}"/>
              </a:ext>
            </a:extLst>
          </p:cNvPr>
          <p:cNvSpPr/>
          <p:nvPr/>
        </p:nvSpPr>
        <p:spPr>
          <a:xfrm>
            <a:off x="3507776" y="798322"/>
            <a:ext cx="3637568" cy="3208290"/>
          </a:xfrm>
          <a:prstGeom prst="hexagon">
            <a:avLst/>
          </a:prstGeom>
          <a:solidFill>
            <a:srgbClr val="FFD9A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 err="1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Hassaleh</a:t>
            </a:r>
            <a:endParaRPr lang="en-US" sz="2400" b="1" dirty="0">
              <a:solidFill>
                <a:schemeClr val="tx1"/>
              </a:solidFill>
              <a:latin typeface="Montserrat" panose="000005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L = 4,581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m = 7.1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T = 4,160 K</a:t>
            </a:r>
            <a:endParaRPr lang="en-US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E2AFA7B-0CDD-4206-9600-97BD5EBC9EA6}"/>
              </a:ext>
            </a:extLst>
          </p:cNvPr>
          <p:cNvSpPr/>
          <p:nvPr/>
        </p:nvSpPr>
        <p:spPr>
          <a:xfrm>
            <a:off x="416493" y="2289272"/>
            <a:ext cx="3894250" cy="3434681"/>
          </a:xfrm>
          <a:prstGeom prst="hexagon">
            <a:avLst/>
          </a:prstGeom>
          <a:solidFill>
            <a:srgbClr val="DFE5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Deneb</a:t>
            </a:r>
            <a:endParaRPr lang="en-US" sz="2800" b="1" dirty="0">
              <a:solidFill>
                <a:schemeClr val="tx1"/>
              </a:solidFill>
              <a:latin typeface="Montserrat" panose="000005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L = 196,000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m = 19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T = 8,525 K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3F7B9ADD-FA41-DE55-862A-D9DD02CD0BD9}"/>
              </a:ext>
            </a:extLst>
          </p:cNvPr>
          <p:cNvSpPr/>
          <p:nvPr/>
        </p:nvSpPr>
        <p:spPr>
          <a:xfrm>
            <a:off x="3595808" y="4006612"/>
            <a:ext cx="3256704" cy="2872373"/>
          </a:xfrm>
          <a:prstGeom prst="hexagon">
            <a:avLst/>
          </a:prstGeom>
          <a:solidFill>
            <a:srgbClr val="FFD39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Montserrat" panose="000005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Mirach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L = 1,995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m = 2.5 </a:t>
            </a:r>
            <a:r>
              <a:rPr lang="en-US" sz="20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20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20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ontserrat" panose="00000500000000000000" pitchFamily="2" charset="0"/>
              </a:rPr>
              <a:t>T = 3,842 K</a:t>
            </a:r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C44ECD95-C549-547F-04A5-64E213C991D4}"/>
              </a:ext>
            </a:extLst>
          </p:cNvPr>
          <p:cNvSpPr/>
          <p:nvPr/>
        </p:nvSpPr>
        <p:spPr>
          <a:xfrm>
            <a:off x="5274308" y="6878985"/>
            <a:ext cx="2016691" cy="1778696"/>
          </a:xfrm>
          <a:prstGeom prst="hexagon">
            <a:avLst/>
          </a:prstGeom>
          <a:solidFill>
            <a:srgbClr val="C9D6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Omega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Fornacis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268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3.42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10,910 K</a:t>
            </a:r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37AAAAA7-BFF3-89AC-43C4-83C09CB1BAB8}"/>
              </a:ext>
            </a:extLst>
          </p:cNvPr>
          <p:cNvSpPr/>
          <p:nvPr/>
        </p:nvSpPr>
        <p:spPr>
          <a:xfrm>
            <a:off x="1999887" y="510576"/>
            <a:ext cx="2016691" cy="1778696"/>
          </a:xfrm>
          <a:prstGeom prst="hexagon">
            <a:avLst/>
          </a:prstGeom>
          <a:solidFill>
            <a:srgbClr val="B2C5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Eta </a:t>
            </a:r>
            <a:r>
              <a:rPr lang="en-US" sz="1600" b="1" dirty="0" err="1">
                <a:solidFill>
                  <a:schemeClr val="tx1"/>
                </a:solidFill>
                <a:latin typeface="Montserrat" panose="00000500000000000000" pitchFamily="2" charset="0"/>
              </a:rPr>
              <a:t>Aurigae</a:t>
            </a:r>
            <a:endParaRPr lang="en-US" sz="16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955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5.4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17,201 K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2ACCD0DC-972E-3311-7A72-AB76B3209C3D}"/>
              </a:ext>
            </a:extLst>
          </p:cNvPr>
          <p:cNvSpPr/>
          <p:nvPr/>
        </p:nvSpPr>
        <p:spPr>
          <a:xfrm>
            <a:off x="3700311" y="7768333"/>
            <a:ext cx="2016691" cy="1778696"/>
          </a:xfrm>
          <a:prstGeom prst="hexagon">
            <a:avLst/>
          </a:prstGeom>
          <a:solidFill>
            <a:srgbClr val="C4D2F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/>
                </a:solidFill>
                <a:latin typeface="Montserrat" panose="00000500000000000000" pitchFamily="2" charset="0"/>
              </a:rPr>
              <a:t>Regulus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L = 316.2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L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m = 3.8 </a:t>
            </a:r>
            <a:r>
              <a:rPr lang="en-US" sz="1400" i="1" dirty="0">
                <a:solidFill>
                  <a:schemeClr val="tx1"/>
                </a:solidFill>
                <a:latin typeface="Montserrat" panose="00000500000000000000" pitchFamily="2" charset="0"/>
              </a:rPr>
              <a:t>M</a:t>
            </a:r>
            <a:r>
              <a:rPr lang="en-US" sz="1400" i="1" baseline="-25000" dirty="0">
                <a:solidFill>
                  <a:schemeClr val="tx1"/>
                </a:solidFill>
                <a:latin typeface="Montserrat" panose="00000500000000000000" pitchFamily="2" charset="0"/>
              </a:rPr>
              <a:t>☉</a:t>
            </a:r>
            <a:endParaRPr lang="en-US" sz="1400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Montserrat" panose="00000500000000000000" pitchFamily="2" charset="0"/>
              </a:rPr>
              <a:t>T = 11,668 K</a:t>
            </a:r>
            <a:r>
              <a:rPr lang="en-US" sz="11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F77307-F69D-ADBC-AA9B-FAF6AAE9A473}"/>
              </a:ext>
            </a:extLst>
          </p:cNvPr>
          <p:cNvSpPr txBox="1"/>
          <p:nvPr/>
        </p:nvSpPr>
        <p:spPr>
          <a:xfrm>
            <a:off x="330275" y="9369279"/>
            <a:ext cx="2037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4 </a:t>
            </a:r>
            <a:r>
              <a:rPr lang="en-US" sz="2000" dirty="0">
                <a:latin typeface="Montserrat" panose="00000500000000000000" pitchFamily="2" charset="0"/>
              </a:rPr>
              <a:t>| Front</a:t>
            </a:r>
          </a:p>
        </p:txBody>
      </p:sp>
    </p:spTree>
    <p:extLst>
      <p:ext uri="{BB962C8B-B14F-4D97-AF65-F5344CB8AC3E}">
        <p14:creationId xmlns:p14="http://schemas.microsoft.com/office/powerpoint/2010/main" val="295081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0A3FC84-C8BC-BFC0-8A9E-6AF5CDFBCD50}"/>
              </a:ext>
            </a:extLst>
          </p:cNvPr>
          <p:cNvGrpSpPr/>
          <p:nvPr/>
        </p:nvGrpSpPr>
        <p:grpSpPr>
          <a:xfrm flipH="1">
            <a:off x="481400" y="510576"/>
            <a:ext cx="6874505" cy="9036453"/>
            <a:chOff x="416493" y="510576"/>
            <a:chExt cx="6874506" cy="9036453"/>
          </a:xfrm>
          <a:noFill/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1BB1EAE0-6B9D-41E4-8F1C-5E2E946AEB05}"/>
                </a:ext>
              </a:extLst>
            </p:cNvPr>
            <p:cNvSpPr/>
            <p:nvPr/>
          </p:nvSpPr>
          <p:spPr>
            <a:xfrm>
              <a:off x="416493" y="5712153"/>
              <a:ext cx="3894250" cy="3434681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DEEFFDF0-B87A-429D-B838-A8C5D3E57920}"/>
                </a:ext>
              </a:extLst>
            </p:cNvPr>
            <p:cNvSpPr/>
            <p:nvPr/>
          </p:nvSpPr>
          <p:spPr>
            <a:xfrm>
              <a:off x="3507776" y="798322"/>
              <a:ext cx="3637568" cy="3208290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7E2AFA7B-0CDD-4206-9600-97BD5EBC9EA6}"/>
                </a:ext>
              </a:extLst>
            </p:cNvPr>
            <p:cNvSpPr/>
            <p:nvPr/>
          </p:nvSpPr>
          <p:spPr>
            <a:xfrm>
              <a:off x="416493" y="2289272"/>
              <a:ext cx="3894250" cy="3434681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3F7B9ADD-FA41-DE55-862A-D9DD02CD0BD9}"/>
                </a:ext>
              </a:extLst>
            </p:cNvPr>
            <p:cNvSpPr/>
            <p:nvPr/>
          </p:nvSpPr>
          <p:spPr>
            <a:xfrm>
              <a:off x="3595808" y="4006612"/>
              <a:ext cx="3256704" cy="2872373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C44ECD95-C549-547F-04A5-64E213C991D4}"/>
                </a:ext>
              </a:extLst>
            </p:cNvPr>
            <p:cNvSpPr/>
            <p:nvPr/>
          </p:nvSpPr>
          <p:spPr>
            <a:xfrm>
              <a:off x="5274308" y="6878985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37AAAAA7-BFF3-89AC-43C4-83C09CB1BAB8}"/>
                </a:ext>
              </a:extLst>
            </p:cNvPr>
            <p:cNvSpPr/>
            <p:nvPr/>
          </p:nvSpPr>
          <p:spPr>
            <a:xfrm>
              <a:off x="1999887" y="510576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2ACCD0DC-972E-3311-7A72-AB76B3209C3D}"/>
                </a:ext>
              </a:extLst>
            </p:cNvPr>
            <p:cNvSpPr/>
            <p:nvPr/>
          </p:nvSpPr>
          <p:spPr>
            <a:xfrm>
              <a:off x="3700311" y="7768333"/>
              <a:ext cx="2016691" cy="1778696"/>
            </a:xfrm>
            <a:prstGeom prst="hexagon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600"/>
                </a:spcAft>
              </a:pPr>
              <a:endPara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</p:grpSp>
      <p:pic>
        <p:nvPicPr>
          <p:cNvPr id="16" name="Picture 2">
            <a:extLst>
              <a:ext uri="{FF2B5EF4-FFF2-40B4-BE49-F238E27FC236}">
                <a16:creationId xmlns:a16="http://schemas.microsoft.com/office/drawing/2014/main" id="{1803503B-84DD-F844-5B85-E16D7E877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25" y="1616655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3AD6CCB3-C10A-76A0-485C-7B07F0A00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14" y="3142202"/>
            <a:ext cx="1851532" cy="185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0118783F-4072-7EE9-2A0D-CD410CF71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14" y="6583937"/>
            <a:ext cx="1851532" cy="185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>
            <a:extLst>
              <a:ext uri="{FF2B5EF4-FFF2-40B4-BE49-F238E27FC236}">
                <a16:creationId xmlns:a16="http://schemas.microsoft.com/office/drawing/2014/main" id="{BDC3A275-35C7-370B-E3C1-7F30B3A2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426" y="4656986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B279C81F-9646-3D5E-A36B-E4EC0343C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85" y="7173844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4F67AD16-050A-F6D5-56EF-107753882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82" y="8071358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70287BEC-A959-CAA8-8600-27A98A1C7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06" y="805564"/>
            <a:ext cx="118872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5EE3B3-501C-76BA-5BF7-6E8B93C919D1}"/>
              </a:ext>
            </a:extLst>
          </p:cNvPr>
          <p:cNvSpPr txBox="1"/>
          <p:nvPr/>
        </p:nvSpPr>
        <p:spPr>
          <a:xfrm>
            <a:off x="5405816" y="9346974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>
                <a:latin typeface="Montserrat" panose="00000500000000000000" pitchFamily="2" charset="0"/>
              </a:rPr>
              <a:t>Page 4 </a:t>
            </a:r>
            <a:r>
              <a:rPr lang="en-US" sz="2000" dirty="0">
                <a:latin typeface="Montserrat" panose="00000500000000000000" pitchFamily="2" charset="0"/>
              </a:rPr>
              <a:t>| Back</a:t>
            </a:r>
          </a:p>
        </p:txBody>
      </p:sp>
    </p:spTree>
    <p:extLst>
      <p:ext uri="{BB962C8B-B14F-4D97-AF65-F5344CB8AC3E}">
        <p14:creationId xmlns:p14="http://schemas.microsoft.com/office/powerpoint/2010/main" val="146562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6891</TotalTime>
  <Words>838</Words>
  <Application>Microsoft Office PowerPoint</Application>
  <PresentationFormat>Custom</PresentationFormat>
  <Paragraphs>214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Cards 3.0</dc:title>
  <dc:creator>Joe Cossette</dc:creator>
  <cp:lastModifiedBy>Joe Cossette</cp:lastModifiedBy>
  <cp:revision>31</cp:revision>
  <cp:lastPrinted>2023-10-04T02:44:11Z</cp:lastPrinted>
  <dcterms:created xsi:type="dcterms:W3CDTF">2021-05-17T20:57:48Z</dcterms:created>
  <dcterms:modified xsi:type="dcterms:W3CDTF">2023-10-04T02:48:07Z</dcterms:modified>
</cp:coreProperties>
</file>