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475" r:id="rId2"/>
    <p:sldId id="446" r:id="rId3"/>
    <p:sldId id="447" r:id="rId4"/>
    <p:sldId id="451" r:id="rId5"/>
    <p:sldId id="452" r:id="rId6"/>
    <p:sldId id="453" r:id="rId7"/>
    <p:sldId id="454" r:id="rId8"/>
    <p:sldId id="455" r:id="rId9"/>
    <p:sldId id="449" r:id="rId10"/>
    <p:sldId id="462" r:id="rId11"/>
    <p:sldId id="463" r:id="rId12"/>
    <p:sldId id="456" r:id="rId13"/>
    <p:sldId id="457" r:id="rId14"/>
    <p:sldId id="458" r:id="rId15"/>
    <p:sldId id="561" r:id="rId16"/>
    <p:sldId id="56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3C6"/>
    <a:srgbClr val="FF00FF"/>
    <a:srgbClr val="FFFFFF"/>
    <a:srgbClr val="EEBCBC"/>
    <a:srgbClr val="FDE5E5"/>
    <a:srgbClr val="EAACAC"/>
    <a:srgbClr val="002060"/>
    <a:srgbClr val="FF7D7D"/>
    <a:srgbClr val="FECFC6"/>
    <a:srgbClr val="E29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8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Heat vs Temperature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Thermal Physics</a:t>
            </a:r>
          </a:p>
        </p:txBody>
      </p:sp>
    </p:spTree>
    <p:extLst>
      <p:ext uri="{BB962C8B-B14F-4D97-AF65-F5344CB8AC3E}">
        <p14:creationId xmlns:p14="http://schemas.microsoft.com/office/powerpoint/2010/main" val="2613941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408" y="1528914"/>
            <a:ext cx="873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Which rock has a higher internal energy?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Energy</a:t>
            </a:r>
          </a:p>
        </p:txBody>
      </p:sp>
      <p:pic>
        <p:nvPicPr>
          <p:cNvPr id="10" name="Picture 2" descr="Animated Rocks Deser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4" y="2280282"/>
            <a:ext cx="5026025" cy="37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E38A16-938E-4D8B-9D4B-EF2D16A54B1C}"/>
              </a:ext>
            </a:extLst>
          </p:cNvPr>
          <p:cNvSpPr txBox="1"/>
          <p:nvPr/>
        </p:nvSpPr>
        <p:spPr>
          <a:xfrm>
            <a:off x="5703368" y="2351782"/>
            <a:ext cx="3235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Larger Rock 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More mass means larger total energy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C3D6690-2098-4E15-8E25-5456355477F3}"/>
              </a:ext>
            </a:extLst>
          </p:cNvPr>
          <p:cNvGrpSpPr/>
          <p:nvPr/>
        </p:nvGrpSpPr>
        <p:grpSpPr>
          <a:xfrm>
            <a:off x="2032845" y="5035898"/>
            <a:ext cx="573195" cy="644856"/>
            <a:chOff x="2032845" y="5035898"/>
            <a:chExt cx="573195" cy="644856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FEF91E6-8116-4F4F-90F6-29A924ADB095}"/>
                </a:ext>
              </a:extLst>
            </p:cNvPr>
            <p:cNvCxnSpPr/>
            <p:nvPr/>
          </p:nvCxnSpPr>
          <p:spPr>
            <a:xfrm flipV="1">
              <a:off x="2032845" y="5035898"/>
              <a:ext cx="428415" cy="581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8B7B3AC-1F5D-4FCB-8907-41C033918BE0}"/>
                </a:ext>
              </a:extLst>
            </p:cNvPr>
            <p:cNvCxnSpPr/>
            <p:nvPr/>
          </p:nvCxnSpPr>
          <p:spPr>
            <a:xfrm flipV="1">
              <a:off x="2032845" y="5147354"/>
              <a:ext cx="573195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EBD82C-9CA5-466A-A74F-CD3223371B70}"/>
              </a:ext>
            </a:extLst>
          </p:cNvPr>
          <p:cNvGrpSpPr/>
          <p:nvPr/>
        </p:nvGrpSpPr>
        <p:grpSpPr>
          <a:xfrm>
            <a:off x="3117722" y="4170981"/>
            <a:ext cx="2086834" cy="1731478"/>
            <a:chOff x="3117722" y="4170981"/>
            <a:chExt cx="2086834" cy="173147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C60FF0-359D-4EF4-AF39-EDA59B3307E5}"/>
                </a:ext>
              </a:extLst>
            </p:cNvPr>
            <p:cNvCxnSpPr/>
            <p:nvPr/>
          </p:nvCxnSpPr>
          <p:spPr>
            <a:xfrm>
              <a:off x="4786451" y="4170981"/>
              <a:ext cx="418105" cy="103388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DFA0C3C-3042-4EC7-AD66-CF209FBCE24B}"/>
                </a:ext>
              </a:extLst>
            </p:cNvPr>
            <p:cNvCxnSpPr/>
            <p:nvPr/>
          </p:nvCxnSpPr>
          <p:spPr>
            <a:xfrm flipH="1" flipV="1">
              <a:off x="3117722" y="4507274"/>
              <a:ext cx="1229812" cy="139518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B378C48-EE03-46D0-ADE8-0923C4297C79}"/>
              </a:ext>
            </a:extLst>
          </p:cNvPr>
          <p:cNvSpPr txBox="1"/>
          <p:nvPr/>
        </p:nvSpPr>
        <p:spPr>
          <a:xfrm>
            <a:off x="3571207" y="428781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1000 kg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FAE9F8-2F11-47C8-A775-51815CE22C6F}"/>
              </a:ext>
            </a:extLst>
          </p:cNvPr>
          <p:cNvSpPr txBox="1"/>
          <p:nvPr/>
        </p:nvSpPr>
        <p:spPr>
          <a:xfrm>
            <a:off x="2372590" y="495723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1 kg</a:t>
            </a:r>
          </a:p>
        </p:txBody>
      </p:sp>
      <p:pic>
        <p:nvPicPr>
          <p:cNvPr id="40" name="Picture 4" descr="http://cse.ssl.berkeley.edu/bmendez/ay10/2002/notes/pics/bt2lf0403_a.jpg">
            <a:extLst>
              <a:ext uri="{FF2B5EF4-FFF2-40B4-BE49-F238E27FC236}">
                <a16:creationId xmlns:a16="http://schemas.microsoft.com/office/drawing/2014/main" id="{76628F5C-280B-4281-A236-3B6E156F7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b="16844"/>
          <a:stretch/>
        </p:blipFill>
        <p:spPr bwMode="auto">
          <a:xfrm>
            <a:off x="1175823" y="5035898"/>
            <a:ext cx="857022" cy="8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cse.ssl.berkeley.edu/bmendez/ay10/2002/notes/pics/bt2lf0403_a.jpg">
            <a:extLst>
              <a:ext uri="{FF2B5EF4-FFF2-40B4-BE49-F238E27FC236}">
                <a16:creationId xmlns:a16="http://schemas.microsoft.com/office/drawing/2014/main" id="{4FE641E0-DD02-44E9-AFC8-09BF9E0E3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b="16844"/>
          <a:stretch/>
        </p:blipFill>
        <p:spPr bwMode="auto">
          <a:xfrm>
            <a:off x="4357940" y="5162909"/>
            <a:ext cx="857022" cy="8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6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th05.deviantart.net/fs70/PRE/f/2011/197/4/8/burning_match_by_dowhoranzone-d3wc5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0" y="2337432"/>
            <a:ext cx="3211740" cy="21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408" y="1490814"/>
            <a:ext cx="873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Which has more internal energy?</a:t>
            </a:r>
          </a:p>
        </p:txBody>
      </p:sp>
      <p:pic>
        <p:nvPicPr>
          <p:cNvPr id="6152" name="Picture 8" descr="http://www.icesculpturesperth.com/Swan%20-%20%20Stylised%20-%20extra%20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07" y="2337432"/>
            <a:ext cx="3055101" cy="21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3711" y="4463791"/>
            <a:ext cx="321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Burning Match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8007" y="4497253"/>
            <a:ext cx="321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Ice Sculpture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A5DC9-8E5A-4DB8-A2C6-D00DDB76317C}"/>
              </a:ext>
            </a:extLst>
          </p:cNvPr>
          <p:cNvSpPr/>
          <p:nvPr/>
        </p:nvSpPr>
        <p:spPr>
          <a:xfrm flipH="1">
            <a:off x="4793672" y="2186750"/>
            <a:ext cx="3406074" cy="2939432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9197AD-C1B9-4CD0-BC98-39600CE5D2C3}"/>
              </a:ext>
            </a:extLst>
          </p:cNvPr>
          <p:cNvSpPr txBox="1"/>
          <p:nvPr/>
        </p:nvSpPr>
        <p:spPr>
          <a:xfrm>
            <a:off x="3186545" y="5367186"/>
            <a:ext cx="561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More Mass = Larger Total Energy</a:t>
            </a:r>
          </a:p>
        </p:txBody>
      </p:sp>
    </p:spTree>
    <p:extLst>
      <p:ext uri="{BB962C8B-B14F-4D97-AF65-F5344CB8AC3E}">
        <p14:creationId xmlns:p14="http://schemas.microsoft.com/office/powerpoint/2010/main" val="2484322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835" y="1692952"/>
            <a:ext cx="8347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Heat</a:t>
            </a:r>
            <a:r>
              <a:rPr lang="en-US" sz="4000" dirty="0">
                <a:latin typeface="+mj-lt"/>
              </a:rPr>
              <a:t> is the ________ of thermal energy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608" y="2950905"/>
            <a:ext cx="832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+mj-lt"/>
              </a:rPr>
              <a:t>Always flows from ________ to _________</a:t>
            </a:r>
          </a:p>
        </p:txBody>
      </p:sp>
      <p:pic>
        <p:nvPicPr>
          <p:cNvPr id="3074" name="Picture 2" descr="http://cappuccinosubito.com/wp-content/uploads/2014/12/hot-choco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794" y="3906581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rm9.staticflickr.com/8162/7156049249_62ed821a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r="17947" b="4564"/>
          <a:stretch/>
        </p:blipFill>
        <p:spPr bwMode="auto">
          <a:xfrm>
            <a:off x="5385419" y="3906581"/>
            <a:ext cx="219726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610C45-AF41-4A7D-8D13-CC2374EBA470}"/>
              </a:ext>
            </a:extLst>
          </p:cNvPr>
          <p:cNvSpPr txBox="1"/>
          <p:nvPr/>
        </p:nvSpPr>
        <p:spPr>
          <a:xfrm>
            <a:off x="2860780" y="1608216"/>
            <a:ext cx="19501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+mj-lt"/>
              </a:rPr>
              <a:t>transfer</a:t>
            </a:r>
            <a:endParaRPr lang="en-US" sz="4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41C8DC-850A-47E7-85DC-B6C577960BFE}"/>
              </a:ext>
            </a:extLst>
          </p:cNvPr>
          <p:cNvSpPr txBox="1"/>
          <p:nvPr/>
        </p:nvSpPr>
        <p:spPr>
          <a:xfrm>
            <a:off x="4424249" y="2766239"/>
            <a:ext cx="1027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+mj-lt"/>
              </a:rPr>
              <a:t>hot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EC63C-4411-415C-8A7B-CC3E197C72FF}"/>
              </a:ext>
            </a:extLst>
          </p:cNvPr>
          <p:cNvSpPr txBox="1"/>
          <p:nvPr/>
        </p:nvSpPr>
        <p:spPr>
          <a:xfrm>
            <a:off x="6843599" y="2766239"/>
            <a:ext cx="1217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+mj-lt"/>
              </a:rPr>
              <a:t>cold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D65AEBA-45A7-4B0F-9672-4DD91CF61DA2}"/>
              </a:ext>
            </a:extLst>
          </p:cNvPr>
          <p:cNvCxnSpPr>
            <a:cxnSpLocks/>
          </p:cNvCxnSpPr>
          <p:nvPr/>
        </p:nvCxnSpPr>
        <p:spPr>
          <a:xfrm flipV="1">
            <a:off x="1828800" y="5419898"/>
            <a:ext cx="523701" cy="83128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ADDE58-DCBF-4E47-8967-B111FFB39FD7}"/>
              </a:ext>
            </a:extLst>
          </p:cNvPr>
          <p:cNvCxnSpPr>
            <a:cxnSpLocks/>
          </p:cNvCxnSpPr>
          <p:nvPr/>
        </p:nvCxnSpPr>
        <p:spPr>
          <a:xfrm flipH="1" flipV="1">
            <a:off x="3066139" y="5419899"/>
            <a:ext cx="483396" cy="21613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1D5314C-2B9E-49B5-BEE5-D794D5CAE200}"/>
              </a:ext>
            </a:extLst>
          </p:cNvPr>
          <p:cNvCxnSpPr>
            <a:cxnSpLocks/>
          </p:cNvCxnSpPr>
          <p:nvPr/>
        </p:nvCxnSpPr>
        <p:spPr>
          <a:xfrm flipV="1">
            <a:off x="2711768" y="5503026"/>
            <a:ext cx="0" cy="467286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78E01D9-9F28-431C-84C8-525506F49B8B}"/>
              </a:ext>
            </a:extLst>
          </p:cNvPr>
          <p:cNvCxnSpPr>
            <a:cxnSpLocks/>
          </p:cNvCxnSpPr>
          <p:nvPr/>
        </p:nvCxnSpPr>
        <p:spPr>
          <a:xfrm flipV="1">
            <a:off x="5594465" y="5278607"/>
            <a:ext cx="523701" cy="8312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CEBA654-52A6-4ACD-856C-033EC4350965}"/>
              </a:ext>
            </a:extLst>
          </p:cNvPr>
          <p:cNvCxnSpPr>
            <a:cxnSpLocks/>
          </p:cNvCxnSpPr>
          <p:nvPr/>
        </p:nvCxnSpPr>
        <p:spPr>
          <a:xfrm flipH="1" flipV="1">
            <a:off x="6831804" y="5278608"/>
            <a:ext cx="483396" cy="2161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00BE79-D23F-4DC3-96C9-C07C123F7812}"/>
              </a:ext>
            </a:extLst>
          </p:cNvPr>
          <p:cNvCxnSpPr>
            <a:cxnSpLocks/>
          </p:cNvCxnSpPr>
          <p:nvPr/>
        </p:nvCxnSpPr>
        <p:spPr>
          <a:xfrm flipV="1">
            <a:off x="6477433" y="5361735"/>
            <a:ext cx="0" cy="467286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139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Flow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stpeters-ruddington.org/wp-content/uploads/2014/09/Ice-Cube-in-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51" y="2383660"/>
            <a:ext cx="3526806" cy="26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tpeters-ruddington.org/wp-content/uploads/2014/09/Ice-Cube-in-Ha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89" y="2383660"/>
            <a:ext cx="3526806" cy="26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619" y="1481568"/>
            <a:ext cx="832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Which is correct?</a:t>
            </a:r>
          </a:p>
        </p:txBody>
      </p:sp>
      <p:sp>
        <p:nvSpPr>
          <p:cNvPr id="2" name="Right Arrow 1"/>
          <p:cNvSpPr/>
          <p:nvPr/>
        </p:nvSpPr>
        <p:spPr>
          <a:xfrm rot="16200000">
            <a:off x="2707595" y="3632054"/>
            <a:ext cx="412750" cy="42227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281716" y="3644754"/>
            <a:ext cx="412750" cy="422275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2162" y="5025880"/>
            <a:ext cx="3542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Heat flows from the hand to the ice cube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949" y="5025880"/>
            <a:ext cx="337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j-lt"/>
              </a:rPr>
              <a:t>Heat flows from the ice cube to the hand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8D8F-DE30-40C8-9B7C-F5CD20435A47}"/>
              </a:ext>
            </a:extLst>
          </p:cNvPr>
          <p:cNvSpPr/>
          <p:nvPr/>
        </p:nvSpPr>
        <p:spPr>
          <a:xfrm flipH="1">
            <a:off x="1052161" y="2237373"/>
            <a:ext cx="3624898" cy="3742613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Flow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hyperphysics.phy-astr.gsu.edu/hbase/thermo/imgheat/tempk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08" y="2758762"/>
            <a:ext cx="4257653" cy="342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6619" y="1481568"/>
            <a:ext cx="8326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Why does heat flow?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2D4E0-C0CC-40CD-A747-4312482708F9}"/>
              </a:ext>
            </a:extLst>
          </p:cNvPr>
          <p:cNvSpPr txBox="1"/>
          <p:nvPr/>
        </p:nvSpPr>
        <p:spPr>
          <a:xfrm>
            <a:off x="4572000" y="1531726"/>
            <a:ext cx="4375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Fast moving particles collide with slow moving particles and increase their velocity, kinetic energy, and temperature</a:t>
            </a:r>
          </a:p>
        </p:txBody>
      </p:sp>
    </p:spTree>
    <p:extLst>
      <p:ext uri="{BB962C8B-B14F-4D97-AF65-F5344CB8AC3E}">
        <p14:creationId xmlns:p14="http://schemas.microsoft.com/office/powerpoint/2010/main" val="1762322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500498-C9ED-4917-A77E-6BF48821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531726"/>
            <a:ext cx="4968671" cy="2792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is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1DC0E3-4EEF-4BDB-A6E7-E23340D8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081" y="4113648"/>
            <a:ext cx="5692463" cy="19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957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explain the relationship between temperature and molecular kinetic energy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energies present in an object’s total internal energy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convert between Celsius and Kelvin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describe the nature of molecules when at a temperature of absolute zero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explain the difference between temperature, internal energy, and heat</a:t>
            </a:r>
          </a:p>
        </p:txBody>
      </p:sp>
    </p:spTree>
    <p:extLst>
      <p:ext uri="{BB962C8B-B14F-4D97-AF65-F5344CB8AC3E}">
        <p14:creationId xmlns:p14="http://schemas.microsoft.com/office/powerpoint/2010/main" val="1432189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– What is it?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08" y="1528914"/>
            <a:ext cx="873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Measure of how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hot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or </a:t>
            </a:r>
            <a:r>
              <a:rPr lang="en-US" sz="2800" b="1" dirty="0">
                <a:solidFill>
                  <a:srgbClr val="0070C0"/>
                </a:solidFill>
                <a:latin typeface="+mj-lt"/>
              </a:rPr>
              <a:t>cold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something feels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0F1774-04EE-448C-AF09-DAFBF514D25F}"/>
              </a:ext>
            </a:extLst>
          </p:cNvPr>
          <p:cNvGrpSpPr/>
          <p:nvPr/>
        </p:nvGrpSpPr>
        <p:grpSpPr>
          <a:xfrm>
            <a:off x="795690" y="4549413"/>
            <a:ext cx="7485343" cy="1660184"/>
            <a:chOff x="795690" y="4549413"/>
            <a:chExt cx="7485343" cy="1660184"/>
          </a:xfrm>
        </p:grpSpPr>
        <p:pic>
          <p:nvPicPr>
            <p:cNvPr id="1028" name="Picture 4" descr="http://cse.ssl.berkeley.edu/bmendez/ay10/2002/notes/pics/bt2lf0403_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44"/>
            <a:stretch/>
          </p:blipFill>
          <p:spPr bwMode="auto">
            <a:xfrm>
              <a:off x="4404574" y="4549413"/>
              <a:ext cx="3876459" cy="166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95690" y="4964006"/>
              <a:ext cx="3506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70C0"/>
                  </a:solidFill>
                  <a:latin typeface="+mj-lt"/>
                </a:rPr>
                <a:t>Circle the container with the highest temperature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85167" y="1450973"/>
            <a:ext cx="17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</a:rPr>
              <a:t>Quantitative </a:t>
            </a:r>
          </a:p>
          <a:p>
            <a:r>
              <a:rPr lang="en-US" dirty="0">
                <a:solidFill>
                  <a:srgbClr val="7030A0"/>
                </a:solidFill>
                <a:latin typeface="+mj-lt"/>
              </a:rPr>
              <a:t>or Qualitative?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D95BA7-C5D6-4BFD-88A7-5EBB30B7A051}"/>
              </a:ext>
            </a:extLst>
          </p:cNvPr>
          <p:cNvGrpSpPr/>
          <p:nvPr/>
        </p:nvGrpSpPr>
        <p:grpSpPr>
          <a:xfrm>
            <a:off x="205407" y="2130075"/>
            <a:ext cx="8733183" cy="1033884"/>
            <a:chOff x="205407" y="2130075"/>
            <a:chExt cx="8733183" cy="1033884"/>
          </a:xfrm>
        </p:grpSpPr>
        <p:sp>
          <p:nvSpPr>
            <p:cNvPr id="2" name="TextBox 1"/>
            <p:cNvSpPr txBox="1"/>
            <p:nvPr/>
          </p:nvSpPr>
          <p:spPr>
            <a:xfrm>
              <a:off x="205407" y="2209852"/>
              <a:ext cx="873318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Temperature is the average ______________________ </a:t>
              </a:r>
            </a:p>
            <a:p>
              <a:r>
                <a:rPr lang="en-US" sz="2800" dirty="0">
                  <a:latin typeface="+mj-lt"/>
                </a:rPr>
                <a:t>of the molecules of a substance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080C01-E2F0-4D79-A34D-ADA7ACCFE7D9}"/>
                </a:ext>
              </a:extLst>
            </p:cNvPr>
            <p:cNvSpPr txBox="1"/>
            <p:nvPr/>
          </p:nvSpPr>
          <p:spPr>
            <a:xfrm>
              <a:off x="4932218" y="2130075"/>
              <a:ext cx="24769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7030A0"/>
                  </a:solidFill>
                  <a:latin typeface="+mj-lt"/>
                </a:rPr>
                <a:t>Kinetic Energy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669358-7596-4206-A58F-1A684F22EF97}"/>
                  </a:ext>
                </a:extLst>
              </p:cNvPr>
              <p:cNvSpPr txBox="1"/>
              <p:nvPr/>
            </p:nvSpPr>
            <p:spPr>
              <a:xfrm>
                <a:off x="6497795" y="2747621"/>
                <a:ext cx="204081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box>
                            <m:box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ox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5669358-7596-4206-A58F-1A684F22E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95" y="2747621"/>
                <a:ext cx="2040815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9BEE0A5-8CA0-4E43-B336-644C6AA7CD86}"/>
              </a:ext>
            </a:extLst>
          </p:cNvPr>
          <p:cNvGrpSpPr/>
          <p:nvPr/>
        </p:nvGrpSpPr>
        <p:grpSpPr>
          <a:xfrm>
            <a:off x="205407" y="3295919"/>
            <a:ext cx="5428625" cy="954107"/>
            <a:chOff x="205407" y="3295919"/>
            <a:chExt cx="5428625" cy="954107"/>
          </a:xfrm>
        </p:grpSpPr>
        <p:sp>
          <p:nvSpPr>
            <p:cNvPr id="12" name="TextBox 11"/>
            <p:cNvSpPr txBox="1"/>
            <p:nvPr/>
          </p:nvSpPr>
          <p:spPr>
            <a:xfrm>
              <a:off x="205407" y="3295919"/>
              <a:ext cx="54286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+mj-lt"/>
                </a:rPr>
                <a:t>The faster the particles move, the more temperature ____________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CF9E65-7BB4-4A51-B52D-10DC7851FE31}"/>
                </a:ext>
              </a:extLst>
            </p:cNvPr>
            <p:cNvSpPr txBox="1"/>
            <p:nvPr/>
          </p:nvSpPr>
          <p:spPr>
            <a:xfrm>
              <a:off x="3245153" y="3665251"/>
              <a:ext cx="16870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FF"/>
                  </a:solidFill>
                  <a:latin typeface="+mj-lt"/>
                </a:rPr>
                <a:t>increases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55BC3E2-CA41-4C38-9FDB-5DA06ED965F5}"/>
              </a:ext>
            </a:extLst>
          </p:cNvPr>
          <p:cNvSpPr/>
          <p:nvPr/>
        </p:nvSpPr>
        <p:spPr>
          <a:xfrm flipH="1">
            <a:off x="6800405" y="1500429"/>
            <a:ext cx="1292033" cy="275031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062707-4D99-4B6D-8AF1-2E16D2F71353}"/>
              </a:ext>
            </a:extLst>
          </p:cNvPr>
          <p:cNvGrpSpPr/>
          <p:nvPr/>
        </p:nvGrpSpPr>
        <p:grpSpPr>
          <a:xfrm>
            <a:off x="6442967" y="4180081"/>
            <a:ext cx="1932422" cy="2029516"/>
            <a:chOff x="6440645" y="4180081"/>
            <a:chExt cx="1932422" cy="202951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17F2FE-A967-4A99-9393-7B2AD7E830AE}"/>
                </a:ext>
              </a:extLst>
            </p:cNvPr>
            <p:cNvSpPr/>
            <p:nvPr/>
          </p:nvSpPr>
          <p:spPr>
            <a:xfrm flipH="1">
              <a:off x="6440645" y="4549413"/>
              <a:ext cx="1932422" cy="1660184"/>
            </a:xfrm>
            <a:prstGeom prst="rect">
              <a:avLst/>
            </a:prstGeom>
            <a:solidFill>
              <a:srgbClr val="C00000">
                <a:alpha val="3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64F5A2-F59B-4677-9B84-FF33B510017D}"/>
                </a:ext>
              </a:extLst>
            </p:cNvPr>
            <p:cNvSpPr txBox="1"/>
            <p:nvPr/>
          </p:nvSpPr>
          <p:spPr>
            <a:xfrm>
              <a:off x="6670340" y="4180081"/>
              <a:ext cx="147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More velocity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421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408" y="1528914"/>
            <a:ext cx="8733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Which rock has a higher temperature (average kinetic energy)?</a:t>
            </a:r>
          </a:p>
        </p:txBody>
      </p:sp>
      <p:pic>
        <p:nvPicPr>
          <p:cNvPr id="28" name="Picture 2" descr="Animated Rocks Desert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4" y="2280282"/>
            <a:ext cx="5026025" cy="376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C1701CE-6D0A-44E2-AFAF-DAEB493F5F6D}"/>
              </a:ext>
            </a:extLst>
          </p:cNvPr>
          <p:cNvGrpSpPr/>
          <p:nvPr/>
        </p:nvGrpSpPr>
        <p:grpSpPr>
          <a:xfrm>
            <a:off x="2032845" y="5035898"/>
            <a:ext cx="573195" cy="644856"/>
            <a:chOff x="2032845" y="5035898"/>
            <a:chExt cx="573195" cy="644856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2032845" y="5035898"/>
              <a:ext cx="428415" cy="581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032845" y="5147354"/>
              <a:ext cx="573195" cy="5334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C2214B7-A316-48AA-B0D7-7B3AAE3FE0CB}"/>
              </a:ext>
            </a:extLst>
          </p:cNvPr>
          <p:cNvGrpSpPr/>
          <p:nvPr/>
        </p:nvGrpSpPr>
        <p:grpSpPr>
          <a:xfrm>
            <a:off x="3117722" y="4170981"/>
            <a:ext cx="2086834" cy="1731478"/>
            <a:chOff x="3117722" y="4170981"/>
            <a:chExt cx="2086834" cy="1731478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4786451" y="4170981"/>
              <a:ext cx="418105" cy="103388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3117722" y="4507274"/>
              <a:ext cx="1229812" cy="139518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3571207" y="4287813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1000 kg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72590" y="495723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1 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A5527-6296-4705-82F8-AC631836B7DE}"/>
              </a:ext>
            </a:extLst>
          </p:cNvPr>
          <p:cNvSpPr txBox="1"/>
          <p:nvPr/>
        </p:nvSpPr>
        <p:spPr>
          <a:xfrm>
            <a:off x="5703368" y="2351782"/>
            <a:ext cx="3235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Same!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29" name="Picture 4" descr="http://cse.ssl.berkeley.edu/bmendez/ay10/2002/notes/pics/bt2lf0403_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b="16844"/>
          <a:stretch/>
        </p:blipFill>
        <p:spPr bwMode="auto">
          <a:xfrm>
            <a:off x="1175823" y="5035898"/>
            <a:ext cx="857022" cy="8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cse.ssl.berkeley.edu/bmendez/ay10/2002/notes/pics/bt2lf0403_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66" b="16844"/>
          <a:stretch/>
        </p:blipFill>
        <p:spPr bwMode="auto">
          <a:xfrm>
            <a:off x="4357940" y="5162909"/>
            <a:ext cx="857022" cy="81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56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aviddarling.info/images/temperature_scale_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2204082"/>
            <a:ext cx="4619626" cy="40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3DB69D2-F5B9-486A-AA6B-5B1ED47B5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90170"/>
              </p:ext>
            </p:extLst>
          </p:nvPr>
        </p:nvGraphicFramePr>
        <p:xfrm>
          <a:off x="866038" y="2222650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6604467-4903-4B0C-90D4-29E268F21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50250"/>
              </p:ext>
            </p:extLst>
          </p:nvPr>
        </p:nvGraphicFramePr>
        <p:xfrm>
          <a:off x="869012" y="3570417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5007B36-7862-435E-B7A3-C9A25E5B7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410213"/>
              </p:ext>
            </p:extLst>
          </p:nvPr>
        </p:nvGraphicFramePr>
        <p:xfrm>
          <a:off x="2028088" y="3568911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8E276AA-BB2A-45A7-BDE1-7191BDBB5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88118"/>
              </p:ext>
            </p:extLst>
          </p:nvPr>
        </p:nvGraphicFramePr>
        <p:xfrm>
          <a:off x="2028088" y="2222650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E446552-4505-4C68-B269-18F73952A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682947"/>
              </p:ext>
            </p:extLst>
          </p:nvPr>
        </p:nvGraphicFramePr>
        <p:xfrm>
          <a:off x="2032430" y="531526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5B29345-6F56-4959-A38A-C1DE6257D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73415"/>
              </p:ext>
            </p:extLst>
          </p:nvPr>
        </p:nvGraphicFramePr>
        <p:xfrm>
          <a:off x="3386988" y="531526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637101"/>
              </p:ext>
            </p:extLst>
          </p:nvPr>
        </p:nvGraphicFramePr>
        <p:xfrm>
          <a:off x="3387716" y="357024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273 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Scales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08" y="1528914"/>
            <a:ext cx="873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It is important that we can </a:t>
            </a:r>
            <a:r>
              <a:rPr lang="en-US" sz="2800" b="1" dirty="0">
                <a:latin typeface="+mj-lt"/>
              </a:rPr>
              <a:t>quantify</a:t>
            </a:r>
            <a:r>
              <a:rPr lang="en-US" sz="2800" dirty="0">
                <a:latin typeface="+mj-lt"/>
              </a:rPr>
              <a:t> temperature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2625" y="2376638"/>
            <a:ext cx="29813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+mj-lt"/>
              </a:rPr>
              <a:t>Which temperature scale is the most precise?</a:t>
            </a:r>
          </a:p>
          <a:p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j-lt"/>
              </a:rPr>
              <a:t>On which temperature scale(s) would an increase of one degree be largest?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329044"/>
              </p:ext>
            </p:extLst>
          </p:nvPr>
        </p:nvGraphicFramePr>
        <p:xfrm>
          <a:off x="869951" y="3571875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32 °F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35129"/>
              </p:ext>
            </p:extLst>
          </p:nvPr>
        </p:nvGraphicFramePr>
        <p:xfrm>
          <a:off x="868364" y="2222650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</a:rPr>
                        <a:t>212 °F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470050"/>
              </p:ext>
            </p:extLst>
          </p:nvPr>
        </p:nvGraphicFramePr>
        <p:xfrm>
          <a:off x="2032001" y="3571875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0 °C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592661"/>
              </p:ext>
            </p:extLst>
          </p:nvPr>
        </p:nvGraphicFramePr>
        <p:xfrm>
          <a:off x="2030414" y="2222650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100 °C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712245"/>
              </p:ext>
            </p:extLst>
          </p:nvPr>
        </p:nvGraphicFramePr>
        <p:xfrm>
          <a:off x="3387727" y="2222650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373 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1255"/>
              </p:ext>
            </p:extLst>
          </p:nvPr>
        </p:nvGraphicFramePr>
        <p:xfrm>
          <a:off x="3386988" y="531526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0 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942243"/>
              </p:ext>
            </p:extLst>
          </p:nvPr>
        </p:nvGraphicFramePr>
        <p:xfrm>
          <a:off x="2028088" y="531526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</a:rPr>
                        <a:t>-273 °C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85099"/>
              </p:ext>
            </p:extLst>
          </p:nvPr>
        </p:nvGraphicFramePr>
        <p:xfrm>
          <a:off x="866038" y="5315263"/>
          <a:ext cx="536574" cy="30797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36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9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-459</a:t>
                      </a:r>
                      <a:r>
                        <a:rPr lang="en-US" sz="1200" baseline="0" dirty="0">
                          <a:latin typeface="+mj-lt"/>
                        </a:rPr>
                        <a:t> °F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737641B-A43C-43B3-8127-CA8B97EB238E}"/>
              </a:ext>
            </a:extLst>
          </p:cNvPr>
          <p:cNvSpPr/>
          <p:nvPr/>
        </p:nvSpPr>
        <p:spPr>
          <a:xfrm>
            <a:off x="5783301" y="3228945"/>
            <a:ext cx="2939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Fahrenheit </a:t>
            </a:r>
            <a:r>
              <a:rPr lang="en-US" sz="1400" dirty="0">
                <a:solidFill>
                  <a:srgbClr val="C00000"/>
                </a:solidFill>
              </a:rPr>
              <a:t>(smallest increments)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19F46A-054F-4819-8E87-D80FD4D80723}"/>
              </a:ext>
            </a:extLst>
          </p:cNvPr>
          <p:cNvSpPr/>
          <p:nvPr/>
        </p:nvSpPr>
        <p:spPr>
          <a:xfrm>
            <a:off x="5762625" y="5055632"/>
            <a:ext cx="1869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Celsius or Kelvin</a:t>
            </a:r>
          </a:p>
        </p:txBody>
      </p:sp>
    </p:spTree>
    <p:extLst>
      <p:ext uri="{BB962C8B-B14F-4D97-AF65-F5344CB8AC3E}">
        <p14:creationId xmlns:p14="http://schemas.microsoft.com/office/powerpoint/2010/main" val="70725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 Zero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08" y="1528914"/>
            <a:ext cx="873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At absolute zero, all molecules _______________________</a:t>
            </a:r>
          </a:p>
        </p:txBody>
      </p:sp>
      <p:pic>
        <p:nvPicPr>
          <p:cNvPr id="13314" name="Picture 2" descr="http://users.section101.com/memberdata/jk/jklypchak13/photos/jklypchak13_photo_gal_6266_photo_6210991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9" b="16725"/>
          <a:stretch/>
        </p:blipFill>
        <p:spPr bwMode="auto">
          <a:xfrm>
            <a:off x="1817261" y="2344677"/>
            <a:ext cx="5510817" cy="37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1A1FBC-B17B-40DD-8E92-302B7215F178}"/>
              </a:ext>
            </a:extLst>
          </p:cNvPr>
          <p:cNvSpPr txBox="1"/>
          <p:nvPr/>
        </p:nvSpPr>
        <p:spPr>
          <a:xfrm>
            <a:off x="5591175" y="1400763"/>
            <a:ext cx="220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+mj-lt"/>
              </a:rPr>
              <a:t>stop moving</a:t>
            </a:r>
          </a:p>
        </p:txBody>
      </p:sp>
    </p:spTree>
    <p:extLst>
      <p:ext uri="{BB962C8B-B14F-4D97-AF65-F5344CB8AC3E}">
        <p14:creationId xmlns:p14="http://schemas.microsoft.com/office/powerpoint/2010/main" val="189380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Celsius and Kelvin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08" y="1528914"/>
            <a:ext cx="8733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atin typeface="+mj-lt"/>
              </a:rPr>
              <a:t>T </a:t>
            </a:r>
            <a:r>
              <a:rPr lang="en-US" sz="4800" dirty="0">
                <a:latin typeface="+mj-lt"/>
              </a:rPr>
              <a:t>(K) = </a:t>
            </a:r>
            <a:r>
              <a:rPr lang="en-US" sz="4800" i="1" dirty="0">
                <a:latin typeface="+mj-lt"/>
              </a:rPr>
              <a:t>T </a:t>
            </a:r>
            <a:r>
              <a:rPr lang="en-US" sz="4800" dirty="0">
                <a:latin typeface="+mj-lt"/>
              </a:rPr>
              <a:t>(°C) + 273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65644"/>
              </p:ext>
            </p:extLst>
          </p:nvPr>
        </p:nvGraphicFramePr>
        <p:xfrm>
          <a:off x="1808058" y="2588059"/>
          <a:ext cx="5557078" cy="3408016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2778539">
                  <a:extLst>
                    <a:ext uri="{9D8B030D-6E8A-4147-A177-3AD203B41FA5}">
                      <a16:colId xmlns:a16="http://schemas.microsoft.com/office/drawing/2014/main" val="621376305"/>
                    </a:ext>
                  </a:extLst>
                </a:gridCol>
                <a:gridCol w="2778539">
                  <a:extLst>
                    <a:ext uri="{9D8B030D-6E8A-4147-A177-3AD203B41FA5}">
                      <a16:colId xmlns:a16="http://schemas.microsoft.com/office/drawing/2014/main" val="1585717958"/>
                    </a:ext>
                  </a:extLst>
                </a:gridCol>
              </a:tblGrid>
              <a:tr h="8520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233 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8260613"/>
                  </a:ext>
                </a:extLst>
              </a:tr>
              <a:tr h="8520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5589632"/>
                  </a:ext>
                </a:extLst>
              </a:tr>
              <a:tr h="85200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295 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5275163"/>
                  </a:ext>
                </a:extLst>
              </a:tr>
              <a:tr h="85200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100°C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482284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3CA2E9-8EC5-47A8-ABBB-C5785BEBE29D}"/>
              </a:ext>
            </a:extLst>
          </p:cNvPr>
          <p:cNvSpPr txBox="1"/>
          <p:nvPr/>
        </p:nvSpPr>
        <p:spPr>
          <a:xfrm>
            <a:off x="2481943" y="2749812"/>
            <a:ext cx="1427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-40°C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49392A-6FDF-4B30-BB26-74294DA45112}"/>
              </a:ext>
            </a:extLst>
          </p:cNvPr>
          <p:cNvSpPr txBox="1"/>
          <p:nvPr/>
        </p:nvSpPr>
        <p:spPr>
          <a:xfrm>
            <a:off x="2481943" y="4460424"/>
            <a:ext cx="1427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22°C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5F432B-A763-4E0C-BC87-0DAD69D682CD}"/>
              </a:ext>
            </a:extLst>
          </p:cNvPr>
          <p:cNvSpPr txBox="1"/>
          <p:nvPr/>
        </p:nvSpPr>
        <p:spPr>
          <a:xfrm>
            <a:off x="5256245" y="3605118"/>
            <a:ext cx="1427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273 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AB62A6-587C-4403-AF93-A577F3FD6B54}"/>
              </a:ext>
            </a:extLst>
          </p:cNvPr>
          <p:cNvSpPr txBox="1"/>
          <p:nvPr/>
        </p:nvSpPr>
        <p:spPr>
          <a:xfrm>
            <a:off x="5265576" y="5310424"/>
            <a:ext cx="14275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+mj-lt"/>
              </a:rPr>
              <a:t>373 K</a:t>
            </a:r>
          </a:p>
        </p:txBody>
      </p:sp>
    </p:spTree>
    <p:extLst>
      <p:ext uri="{BB962C8B-B14F-4D97-AF65-F5344CB8AC3E}">
        <p14:creationId xmlns:p14="http://schemas.microsoft.com/office/powerpoint/2010/main" val="6292961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Scales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7D45D-CF9C-4018-A4BA-67028ABE5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93" y="1526606"/>
            <a:ext cx="4645045" cy="4670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BEC661-C518-46E1-92D4-FAECB23C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846" y="1680906"/>
            <a:ext cx="3985074" cy="435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http://th05.deviantart.net/fs70/PRE/f/2011/197/4/8/burning_match_by_dowhoranzone-d3wc5k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10" y="2337432"/>
            <a:ext cx="3211740" cy="21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408" y="1490814"/>
            <a:ext cx="873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</a:rPr>
              <a:t>Which has a higher temperature?</a:t>
            </a:r>
          </a:p>
        </p:txBody>
      </p:sp>
      <p:pic>
        <p:nvPicPr>
          <p:cNvPr id="6152" name="Picture 8" descr="http://www.icesculpturesperth.com/Swan%20-%20%20Stylised%20-%20extra%20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07" y="2337432"/>
            <a:ext cx="3055101" cy="21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3711" y="4463791"/>
            <a:ext cx="321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Burning Match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8007" y="4497253"/>
            <a:ext cx="3211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Ice Sculpture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468D21-4880-47CE-A863-8C9F32C89221}"/>
              </a:ext>
            </a:extLst>
          </p:cNvPr>
          <p:cNvSpPr/>
          <p:nvPr/>
        </p:nvSpPr>
        <p:spPr>
          <a:xfrm flipH="1">
            <a:off x="925203" y="2237374"/>
            <a:ext cx="3406074" cy="2939432"/>
          </a:xfrm>
          <a:prstGeom prst="rect">
            <a:avLst/>
          </a:prstGeom>
          <a:solidFill>
            <a:srgbClr val="C0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64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Internal Energy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566" y="1531726"/>
            <a:ext cx="3613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>
                <a:latin typeface="+mj-lt"/>
              </a:rPr>
              <a:t>E</a:t>
            </a:r>
            <a:r>
              <a:rPr lang="en-US" sz="5400" baseline="-25000" dirty="0">
                <a:latin typeface="+mj-lt"/>
              </a:rPr>
              <a:t>INT</a:t>
            </a:r>
            <a:r>
              <a:rPr lang="en-US" sz="5400" dirty="0">
                <a:latin typeface="+mj-lt"/>
              </a:rPr>
              <a:t> = </a:t>
            </a:r>
            <a:r>
              <a:rPr lang="en-US" sz="5400" i="1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sz="5400" baseline="-25000" dirty="0">
                <a:solidFill>
                  <a:srgbClr val="C00000"/>
                </a:solidFill>
                <a:latin typeface="+mj-lt"/>
              </a:rPr>
              <a:t>K</a:t>
            </a:r>
            <a:r>
              <a:rPr lang="en-US" sz="5400" dirty="0">
                <a:latin typeface="+mj-lt"/>
              </a:rPr>
              <a:t> + </a:t>
            </a:r>
            <a:r>
              <a:rPr lang="en-US" sz="5400" i="1" dirty="0">
                <a:solidFill>
                  <a:schemeClr val="accent5"/>
                </a:solidFill>
                <a:latin typeface="+mj-lt"/>
              </a:rPr>
              <a:t>E</a:t>
            </a:r>
            <a:r>
              <a:rPr lang="en-US" sz="5400" baseline="-25000" dirty="0">
                <a:solidFill>
                  <a:schemeClr val="accent5"/>
                </a:solidFill>
                <a:latin typeface="+mj-lt"/>
              </a:rPr>
              <a:t>P</a:t>
            </a:r>
            <a:endParaRPr lang="en-US" sz="5400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8CBFD1-F13E-4624-9714-661159E7C90D}"/>
              </a:ext>
            </a:extLst>
          </p:cNvPr>
          <p:cNvGrpSpPr/>
          <p:nvPr/>
        </p:nvGrpSpPr>
        <p:grpSpPr>
          <a:xfrm>
            <a:off x="801202" y="2332383"/>
            <a:ext cx="2806217" cy="1825774"/>
            <a:chOff x="801202" y="2332383"/>
            <a:chExt cx="2806217" cy="1825774"/>
          </a:xfrm>
        </p:grpSpPr>
        <p:sp>
          <p:nvSpPr>
            <p:cNvPr id="3" name="TextBox 2"/>
            <p:cNvSpPr txBox="1"/>
            <p:nvPr/>
          </p:nvSpPr>
          <p:spPr>
            <a:xfrm>
              <a:off x="801202" y="3511826"/>
              <a:ext cx="2806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rgbClr val="C00000"/>
                  </a:solidFill>
                  <a:latin typeface="+mj-lt"/>
                </a:rPr>
                <a:t>Kinetic Energy</a:t>
              </a:r>
            </a:p>
          </p:txBody>
        </p:sp>
        <p:cxnSp>
          <p:nvCxnSpPr>
            <p:cNvPr id="7" name="Straight Arrow Connector 6"/>
            <p:cNvCxnSpPr>
              <a:endCxn id="3" idx="0"/>
            </p:cNvCxnSpPr>
            <p:nvPr/>
          </p:nvCxnSpPr>
          <p:spPr>
            <a:xfrm flipH="1">
              <a:off x="2204311" y="2332383"/>
              <a:ext cx="128072" cy="1179443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FAFFC24-60E3-4A56-BFF3-54FD3CFF23DA}"/>
              </a:ext>
            </a:extLst>
          </p:cNvPr>
          <p:cNvGrpSpPr/>
          <p:nvPr/>
        </p:nvGrpSpPr>
        <p:grpSpPr>
          <a:xfrm>
            <a:off x="3863564" y="1808725"/>
            <a:ext cx="4893493" cy="646331"/>
            <a:chOff x="3863564" y="1808725"/>
            <a:chExt cx="489349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5550923" y="1808725"/>
              <a:ext cx="32061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accent5"/>
                  </a:solidFill>
                  <a:latin typeface="+mj-lt"/>
                </a:rPr>
                <a:t>Potential Energy</a:t>
              </a:r>
            </a:p>
          </p:txBody>
        </p:sp>
        <p:cxnSp>
          <p:nvCxnSpPr>
            <p:cNvPr id="15" name="Straight Arrow Connector 14"/>
            <p:cNvCxnSpPr>
              <a:endCxn id="11" idx="1"/>
            </p:cNvCxnSpPr>
            <p:nvPr/>
          </p:nvCxnSpPr>
          <p:spPr>
            <a:xfrm>
              <a:off x="3863564" y="1993391"/>
              <a:ext cx="1687359" cy="138500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EED1240-586C-4B3B-8943-6232BB870F03}"/>
              </a:ext>
            </a:extLst>
          </p:cNvPr>
          <p:cNvSpPr txBox="1"/>
          <p:nvPr/>
        </p:nvSpPr>
        <p:spPr>
          <a:xfrm>
            <a:off x="708547" y="4328129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EB100-C9D6-46D1-A8B0-33E3D523DCC4}"/>
              </a:ext>
            </a:extLst>
          </p:cNvPr>
          <p:cNvSpPr txBox="1"/>
          <p:nvPr/>
        </p:nvSpPr>
        <p:spPr>
          <a:xfrm>
            <a:off x="5405755" y="2682938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State of Matter</a:t>
            </a:r>
          </a:p>
        </p:txBody>
      </p:sp>
    </p:spTree>
    <p:extLst>
      <p:ext uri="{BB962C8B-B14F-4D97-AF65-F5344CB8AC3E}">
        <p14:creationId xmlns:p14="http://schemas.microsoft.com/office/powerpoint/2010/main" val="1551244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39040</TotalTime>
  <Words>391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Cambria Math</vt:lpstr>
      <vt:lpstr>Ebrima</vt:lpstr>
      <vt:lpstr>Wingdings</vt:lpstr>
      <vt:lpstr>Retrospect</vt:lpstr>
      <vt:lpstr>Heat vs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Heat vs Temperature</dc:title>
  <dc:creator>Joe Cossette</dc:creator>
  <cp:lastModifiedBy>Joe Cossette</cp:lastModifiedBy>
  <cp:revision>355</cp:revision>
  <dcterms:created xsi:type="dcterms:W3CDTF">2014-08-31T00:23:19Z</dcterms:created>
  <dcterms:modified xsi:type="dcterms:W3CDTF">2021-02-21T06:23:23Z</dcterms:modified>
</cp:coreProperties>
</file>