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476" r:id="rId2"/>
    <p:sldId id="477" r:id="rId3"/>
    <p:sldId id="478" r:id="rId4"/>
    <p:sldId id="480" r:id="rId5"/>
    <p:sldId id="482" r:id="rId6"/>
    <p:sldId id="483" r:id="rId7"/>
    <p:sldId id="484" r:id="rId8"/>
    <p:sldId id="485" r:id="rId9"/>
    <p:sldId id="486" r:id="rId10"/>
    <p:sldId id="494" r:id="rId11"/>
    <p:sldId id="495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56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Cossette" initials="JC" lastIdx="1" clrIdx="0">
    <p:extLst>
      <p:ext uri="{19B8F6BF-5375-455C-9EA6-DF929625EA0E}">
        <p15:presenceInfo xmlns:p15="http://schemas.microsoft.com/office/powerpoint/2012/main" userId="776d78fc77b8c4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00FF"/>
    <a:srgbClr val="0070C0"/>
    <a:srgbClr val="FF7C80"/>
    <a:srgbClr val="7EC492"/>
    <a:srgbClr val="2683C6"/>
    <a:srgbClr val="FFFFFF"/>
    <a:srgbClr val="EEBCBC"/>
    <a:srgbClr val="FDE5E5"/>
    <a:srgbClr val="EA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>
        <p:scale>
          <a:sx n="66" d="100"/>
          <a:sy n="66" d="100"/>
        </p:scale>
        <p:origin x="4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00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3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../media/image40.png"/><Relationship Id="rId3" Type="http://schemas.openxmlformats.org/officeDocument/2006/relationships/image" Target="../media/image150.png"/><Relationship Id="rId7" Type="http://schemas.openxmlformats.org/officeDocument/2006/relationships/image" Target="../media/image330.png"/><Relationship Id="rId12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360.png"/><Relationship Id="rId4" Type="http://schemas.openxmlformats.org/officeDocument/2006/relationships/image" Target="../media/image35.png"/><Relationship Id="rId9" Type="http://schemas.openxmlformats.org/officeDocument/2006/relationships/image" Target="../media/image3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0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Latent Heat and </a:t>
            </a:r>
            <a:br>
              <a:rPr lang="en-US" sz="6000" dirty="0"/>
            </a:br>
            <a:r>
              <a:rPr lang="en-US" sz="6000" dirty="0"/>
              <a:t>Heating Curves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Thermal Physics</a:t>
            </a:r>
          </a:p>
        </p:txBody>
      </p:sp>
    </p:spTree>
    <p:extLst>
      <p:ext uri="{BB962C8B-B14F-4D97-AF65-F5344CB8AC3E}">
        <p14:creationId xmlns:p14="http://schemas.microsoft.com/office/powerpoint/2010/main" val="3405247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099321-DBC2-44E3-9C4F-988DF028D567}"/>
              </a:ext>
            </a:extLst>
          </p:cNvPr>
          <p:cNvCxnSpPr/>
          <p:nvPr/>
        </p:nvCxnSpPr>
        <p:spPr>
          <a:xfrm flipH="1">
            <a:off x="1816318" y="4645023"/>
            <a:ext cx="0" cy="1019177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5D9018-EE6E-41FA-8F83-8631FD2D974B}"/>
              </a:ext>
            </a:extLst>
          </p:cNvPr>
          <p:cNvCxnSpPr/>
          <p:nvPr/>
        </p:nvCxnSpPr>
        <p:spPr>
          <a:xfrm flipH="1">
            <a:off x="3063560" y="4635498"/>
            <a:ext cx="0" cy="1019177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DFE8B9-72D7-4FC4-8625-9B8E18F770AC}"/>
              </a:ext>
            </a:extLst>
          </p:cNvPr>
          <p:cNvCxnSpPr>
            <a:cxnSpLocks/>
          </p:cNvCxnSpPr>
          <p:nvPr/>
        </p:nvCxnSpPr>
        <p:spPr>
          <a:xfrm flipH="1">
            <a:off x="4457341" y="3046481"/>
            <a:ext cx="0" cy="2560568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52FA24-0B84-4802-9B0E-83220CB0586B}"/>
              </a:ext>
            </a:extLst>
          </p:cNvPr>
          <p:cNvCxnSpPr>
            <a:cxnSpLocks/>
          </p:cNvCxnSpPr>
          <p:nvPr/>
        </p:nvCxnSpPr>
        <p:spPr>
          <a:xfrm flipH="1">
            <a:off x="7236563" y="3046481"/>
            <a:ext cx="0" cy="2560568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6D9CA39-9A11-4968-858B-6CA99F920261}"/>
              </a:ext>
            </a:extLst>
          </p:cNvPr>
          <p:cNvCxnSpPr>
            <a:cxnSpLocks/>
          </p:cNvCxnSpPr>
          <p:nvPr/>
        </p:nvCxnSpPr>
        <p:spPr>
          <a:xfrm>
            <a:off x="8587381" y="2313229"/>
            <a:ext cx="0" cy="3322395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93800" y="3040063"/>
            <a:ext cx="32350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193800" y="4640261"/>
            <a:ext cx="6731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 Curve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93800" y="1841500"/>
            <a:ext cx="0" cy="38227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93800" y="5635624"/>
            <a:ext cx="75946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08005" y="4640260"/>
            <a:ext cx="1267460" cy="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28810" y="3046481"/>
            <a:ext cx="279495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95775" y="5762625"/>
            <a:ext cx="12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Heat Added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549877" y="3568184"/>
            <a:ext cx="17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Temperature (°C)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1698" y="449113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0°C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5505" y="2870695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100°C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11855" y="2331675"/>
            <a:ext cx="1368265" cy="7207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057207" y="3035300"/>
            <a:ext cx="1383508" cy="160972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93800" y="4635498"/>
            <a:ext cx="626110" cy="5794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06855" y="1448895"/>
            <a:ext cx="2600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+mj-lt"/>
              </a:rPr>
              <a:t>Q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= </a:t>
            </a:r>
            <a:r>
              <a:rPr lang="en-US" sz="48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mc</a:t>
            </a:r>
            <a:r>
              <a:rPr lang="el-GR" sz="48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Δ</a:t>
            </a:r>
            <a:r>
              <a:rPr lang="en-US" sz="48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ACE92D-5566-4FD3-B746-03343C2213C7}"/>
              </a:ext>
            </a:extLst>
          </p:cNvPr>
          <p:cNvCxnSpPr/>
          <p:nvPr/>
        </p:nvCxnSpPr>
        <p:spPr>
          <a:xfrm flipV="1">
            <a:off x="1181895" y="5544356"/>
            <a:ext cx="626110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96953B-51E9-4A6C-84B9-D5434239BEA5}"/>
              </a:ext>
            </a:extLst>
          </p:cNvPr>
          <p:cNvCxnSpPr/>
          <p:nvPr/>
        </p:nvCxnSpPr>
        <p:spPr>
          <a:xfrm flipV="1">
            <a:off x="7223760" y="5529311"/>
            <a:ext cx="1368265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96E11-B647-4640-813A-3D30D68F3196}"/>
              </a:ext>
            </a:extLst>
          </p:cNvPr>
          <p:cNvCxnSpPr/>
          <p:nvPr/>
        </p:nvCxnSpPr>
        <p:spPr>
          <a:xfrm flipV="1">
            <a:off x="3075465" y="5544356"/>
            <a:ext cx="1383508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5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099321-DBC2-44E3-9C4F-988DF028D567}"/>
              </a:ext>
            </a:extLst>
          </p:cNvPr>
          <p:cNvCxnSpPr>
            <a:cxnSpLocks/>
          </p:cNvCxnSpPr>
          <p:nvPr/>
        </p:nvCxnSpPr>
        <p:spPr>
          <a:xfrm flipH="1">
            <a:off x="1201615" y="4635498"/>
            <a:ext cx="618295" cy="0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DFE8B9-72D7-4FC4-8625-9B8E18F770AC}"/>
              </a:ext>
            </a:extLst>
          </p:cNvPr>
          <p:cNvCxnSpPr>
            <a:cxnSpLocks/>
            <a:endCxn id="39" idx="3"/>
          </p:cNvCxnSpPr>
          <p:nvPr/>
        </p:nvCxnSpPr>
        <p:spPr>
          <a:xfrm flipH="1" flipV="1">
            <a:off x="1191379" y="3024584"/>
            <a:ext cx="3265962" cy="0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6D9CA39-9A11-4968-858B-6CA99F920261}"/>
              </a:ext>
            </a:extLst>
          </p:cNvPr>
          <p:cNvCxnSpPr>
            <a:cxnSpLocks/>
          </p:cNvCxnSpPr>
          <p:nvPr/>
        </p:nvCxnSpPr>
        <p:spPr>
          <a:xfrm flipH="1">
            <a:off x="1201615" y="2313229"/>
            <a:ext cx="7385766" cy="0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H="1">
            <a:off x="1193800" y="3035300"/>
            <a:ext cx="32350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193800" y="4640261"/>
            <a:ext cx="6731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 Curve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93800" y="1841500"/>
            <a:ext cx="0" cy="38227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93800" y="5635624"/>
            <a:ext cx="75946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08005" y="4640260"/>
            <a:ext cx="1267460" cy="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28810" y="3046481"/>
            <a:ext cx="279495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95775" y="5762625"/>
            <a:ext cx="12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Heat Added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549877" y="3568184"/>
            <a:ext cx="17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Temperature (°C)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1698" y="449113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0°C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5505" y="2870695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100°C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11855" y="2331675"/>
            <a:ext cx="1368265" cy="7207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057207" y="3035300"/>
            <a:ext cx="1383508" cy="160972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93800" y="4635498"/>
            <a:ext cx="626110" cy="5794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06855" y="1453657"/>
            <a:ext cx="2600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 = </a:t>
            </a:r>
            <a:r>
              <a:rPr lang="en-US" sz="48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mc</a:t>
            </a:r>
            <a:r>
              <a:rPr lang="el-GR" sz="4800" b="1" i="1" dirty="0">
                <a:solidFill>
                  <a:srgbClr val="C00000"/>
                </a:solidFill>
                <a:latin typeface="+mj-lt"/>
              </a:rPr>
              <a:t>Δ</a:t>
            </a:r>
            <a:r>
              <a:rPr lang="en-US" sz="4800" b="1" i="1" dirty="0">
                <a:solidFill>
                  <a:srgbClr val="C00000"/>
                </a:solidFill>
                <a:latin typeface="+mj-lt"/>
              </a:rPr>
              <a:t>T</a:t>
            </a:r>
            <a:endParaRPr lang="en-US" sz="48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ACE92D-5566-4FD3-B746-03343C2213C7}"/>
              </a:ext>
            </a:extLst>
          </p:cNvPr>
          <p:cNvCxnSpPr>
            <a:cxnSpLocks/>
          </p:cNvCxnSpPr>
          <p:nvPr/>
        </p:nvCxnSpPr>
        <p:spPr>
          <a:xfrm flipV="1">
            <a:off x="1095030" y="4645023"/>
            <a:ext cx="0" cy="569914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96953B-51E9-4A6C-84B9-D5434239BEA5}"/>
              </a:ext>
            </a:extLst>
          </p:cNvPr>
          <p:cNvCxnSpPr>
            <a:cxnSpLocks/>
          </p:cNvCxnSpPr>
          <p:nvPr/>
        </p:nvCxnSpPr>
        <p:spPr>
          <a:xfrm flipV="1">
            <a:off x="1095030" y="2136371"/>
            <a:ext cx="0" cy="88124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96E11-B647-4640-813A-3D30D68F3196}"/>
              </a:ext>
            </a:extLst>
          </p:cNvPr>
          <p:cNvCxnSpPr>
            <a:cxnSpLocks/>
          </p:cNvCxnSpPr>
          <p:nvPr/>
        </p:nvCxnSpPr>
        <p:spPr>
          <a:xfrm flipV="1">
            <a:off x="1095030" y="3024584"/>
            <a:ext cx="0" cy="1610914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97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1193800" y="4635498"/>
            <a:ext cx="626110" cy="57943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93800" y="3040063"/>
            <a:ext cx="32350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193800" y="4640261"/>
            <a:ext cx="6731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 Curve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93800" y="1841500"/>
            <a:ext cx="0" cy="38227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93800" y="5635624"/>
            <a:ext cx="75946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57207" y="3035300"/>
            <a:ext cx="1383508" cy="160972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211855" y="2305171"/>
            <a:ext cx="1368265" cy="72073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95775" y="5762625"/>
            <a:ext cx="12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Heat Added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549877" y="3568184"/>
            <a:ext cx="17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Temperature (°C)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1698" y="449113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0°C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5505" y="2870695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100°C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808005" y="4640260"/>
            <a:ext cx="1267460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28810" y="3046481"/>
            <a:ext cx="27949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28B1F80-D402-4B1C-A1D2-4865855DF3BB}"/>
              </a:ext>
            </a:extLst>
          </p:cNvPr>
          <p:cNvGrpSpPr/>
          <p:nvPr/>
        </p:nvGrpSpPr>
        <p:grpSpPr>
          <a:xfrm>
            <a:off x="1530350" y="4774599"/>
            <a:ext cx="2098395" cy="466427"/>
            <a:chOff x="1530350" y="4774599"/>
            <a:chExt cx="2098395" cy="466427"/>
          </a:xfrm>
        </p:grpSpPr>
        <p:sp>
          <p:nvSpPr>
            <p:cNvPr id="26" name="TextBox 25"/>
            <p:cNvSpPr txBox="1"/>
            <p:nvPr/>
          </p:nvSpPr>
          <p:spPr>
            <a:xfrm>
              <a:off x="1530350" y="4779361"/>
              <a:ext cx="2098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+mj-lt"/>
                </a:rPr>
                <a:t>Melting/Fusion</a:t>
              </a:r>
              <a:endParaRPr lang="en-US" sz="2400" b="1" i="1" dirty="0">
                <a:solidFill>
                  <a:srgbClr val="00B050"/>
                </a:solidFill>
                <a:latin typeface="+mj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850893" y="4774599"/>
              <a:ext cx="1206314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24CDBC-72D8-4DAB-820C-04FEFE2AD8B1}"/>
              </a:ext>
            </a:extLst>
          </p:cNvPr>
          <p:cNvGrpSpPr/>
          <p:nvPr/>
        </p:nvGrpSpPr>
        <p:grpSpPr>
          <a:xfrm>
            <a:off x="1849295" y="4019701"/>
            <a:ext cx="1222322" cy="471626"/>
            <a:chOff x="1849295" y="4019701"/>
            <a:chExt cx="1222322" cy="471626"/>
          </a:xfrm>
        </p:grpSpPr>
        <p:sp>
          <p:nvSpPr>
            <p:cNvPr id="28" name="TextBox 27"/>
            <p:cNvSpPr txBox="1"/>
            <p:nvPr/>
          </p:nvSpPr>
          <p:spPr>
            <a:xfrm>
              <a:off x="1849295" y="4019701"/>
              <a:ext cx="12223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+mj-lt"/>
                </a:rPr>
                <a:t>Freezing</a:t>
              </a:r>
              <a:endParaRPr lang="en-US" sz="2400" b="1" i="1" dirty="0">
                <a:solidFill>
                  <a:srgbClr val="00B050"/>
                </a:solidFill>
                <a:latin typeface="+mj-lt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850893" y="4491327"/>
              <a:ext cx="1206314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8A7A6CE-B58C-4A6E-8B3F-AD51FED4689F}"/>
              </a:ext>
            </a:extLst>
          </p:cNvPr>
          <p:cNvGrpSpPr/>
          <p:nvPr/>
        </p:nvGrpSpPr>
        <p:grpSpPr>
          <a:xfrm>
            <a:off x="4440715" y="3192780"/>
            <a:ext cx="2699225" cy="478133"/>
            <a:chOff x="4440715" y="3192780"/>
            <a:chExt cx="2699225" cy="478133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4440715" y="3192780"/>
              <a:ext cx="269922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85977" y="3209248"/>
              <a:ext cx="1721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+mj-lt"/>
                </a:rPr>
                <a:t>Vaporization</a:t>
              </a:r>
              <a:endParaRPr lang="en-US" sz="2400" b="1" i="1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FEB2C0-640B-48DF-83D3-1711345C0178}"/>
              </a:ext>
            </a:extLst>
          </p:cNvPr>
          <p:cNvGrpSpPr/>
          <p:nvPr/>
        </p:nvGrpSpPr>
        <p:grpSpPr>
          <a:xfrm>
            <a:off x="4440715" y="2457816"/>
            <a:ext cx="2699225" cy="461665"/>
            <a:chOff x="4440715" y="2457816"/>
            <a:chExt cx="2699225" cy="461665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4440715" y="2905620"/>
              <a:ext cx="269922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973436" y="2457816"/>
              <a:ext cx="1633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+mj-lt"/>
                </a:rPr>
                <a:t>Condensing</a:t>
              </a:r>
              <a:endParaRPr lang="en-US" sz="2400" b="1" i="1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635217" y="1841500"/>
            <a:ext cx="1888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+mj-lt"/>
              </a:rPr>
              <a:t>Q = </a:t>
            </a:r>
            <a:r>
              <a:rPr lang="en-US" sz="4800" b="1" i="1" dirty="0">
                <a:solidFill>
                  <a:srgbClr val="00B050"/>
                </a:solidFill>
                <a:latin typeface="+mj-lt"/>
              </a:rPr>
              <a:t>mL</a:t>
            </a:r>
            <a:endParaRPr lang="en-US" sz="48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5335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836" y="1531726"/>
            <a:ext cx="5666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If the latent heat of fusion of a certain kind of chocolate is 160,000 J kg</a:t>
            </a:r>
            <a:r>
              <a:rPr lang="en-US" sz="2400" baseline="30000" dirty="0">
                <a:latin typeface="+mj-lt"/>
              </a:rPr>
              <a:t>-1</a:t>
            </a:r>
            <a:r>
              <a:rPr lang="en-US" sz="2400" dirty="0">
                <a:latin typeface="+mj-lt"/>
              </a:rPr>
              <a:t>, how much thermal energy is removed from you when a 10 g bar of chocolate melts in your mouth?</a:t>
            </a:r>
          </a:p>
        </p:txBody>
      </p:sp>
      <p:pic>
        <p:nvPicPr>
          <p:cNvPr id="1026" name="Picture 2" descr="Image result for chocola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85" y="1531726"/>
            <a:ext cx="2598719" cy="16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010742-1C2E-416A-A921-BFC9E0A7F9D2}"/>
                  </a:ext>
                </a:extLst>
              </p:cNvPr>
              <p:cNvSpPr/>
              <p:nvPr/>
            </p:nvSpPr>
            <p:spPr>
              <a:xfrm>
                <a:off x="247836" y="3546135"/>
                <a:ext cx="2014206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4000" b="1" i="1" dirty="0">
                  <a:solidFill>
                    <a:srgbClr val="004E6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010742-1C2E-416A-A921-BFC9E0A7F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36" y="3546135"/>
                <a:ext cx="2014206" cy="784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91BAFA-AF3F-4DB1-BB39-0B3732BA58B4}"/>
                  </a:ext>
                </a:extLst>
              </p:cNvPr>
              <p:cNvSpPr/>
              <p:nvPr/>
            </p:nvSpPr>
            <p:spPr>
              <a:xfrm>
                <a:off x="4532506" y="4711240"/>
                <a:ext cx="3343159" cy="90794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4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1,600 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sz="4800" b="1" dirty="0">
                  <a:solidFill>
                    <a:srgbClr val="004E6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91BAFA-AF3F-4DB1-BB39-0B3732BA5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506" y="4711240"/>
                <a:ext cx="3343159" cy="907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D1E22B-1645-4F81-9618-EB1409B3939E}"/>
                  </a:ext>
                </a:extLst>
              </p:cNvPr>
              <p:cNvSpPr/>
              <p:nvPr/>
            </p:nvSpPr>
            <p:spPr>
              <a:xfrm>
                <a:off x="2073547" y="3546135"/>
                <a:ext cx="6511206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(0.01 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(160,000 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  <m:sup>
                          <m:r>
                            <a:rPr lang="en-US" sz="40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i="1" dirty="0">
                  <a:solidFill>
                    <a:srgbClr val="004E6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D1E22B-1645-4F81-9618-EB1409B39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547" y="3546135"/>
                <a:ext cx="6511206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7093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Heat Combined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56219" y="1756222"/>
                <a:ext cx="5345181" cy="846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4400" b="1" i="1" dirty="0">
                  <a:solidFill>
                    <a:srgbClr val="004E6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19" y="1756222"/>
                <a:ext cx="5345181" cy="8463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1193800" y="3040063"/>
            <a:ext cx="32350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193800" y="4640261"/>
            <a:ext cx="6731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93800" y="4635498"/>
            <a:ext cx="626110" cy="5794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93800" y="1841500"/>
            <a:ext cx="0" cy="38227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93800" y="5635624"/>
            <a:ext cx="75946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808005" y="4640260"/>
            <a:ext cx="126746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57207" y="3035300"/>
            <a:ext cx="1383508" cy="16097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28810" y="3033229"/>
            <a:ext cx="27949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211855" y="2305171"/>
            <a:ext cx="1368265" cy="7207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95775" y="5762625"/>
            <a:ext cx="12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Heat Added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549877" y="3568184"/>
            <a:ext cx="17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Temperature (°C)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1698" y="449113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0°C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5505" y="2870695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100°C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2984" y="3937613"/>
            <a:ext cx="4492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Sometimes, the heat that is added is used to change temperature AND cause a phase change</a:t>
            </a:r>
          </a:p>
        </p:txBody>
      </p:sp>
    </p:spTree>
    <p:extLst>
      <p:ext uri="{BB962C8B-B14F-4D97-AF65-F5344CB8AC3E}">
        <p14:creationId xmlns:p14="http://schemas.microsoft.com/office/powerpoint/2010/main" val="2523285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835" y="1531726"/>
            <a:ext cx="8588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How much heat is needed to transform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0.5 kg </a:t>
            </a:r>
            <a:r>
              <a:rPr lang="en-US" sz="2000" dirty="0">
                <a:latin typeface="+mj-lt"/>
              </a:rPr>
              <a:t>of ice at -20 °C into water at 50 °C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68" y="1931836"/>
            <a:ext cx="4145294" cy="20946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23926" y="2050143"/>
          <a:ext cx="3946849" cy="17754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21380">
                  <a:extLst>
                    <a:ext uri="{9D8B030D-6E8A-4147-A177-3AD203B41FA5}">
                      <a16:colId xmlns:a16="http://schemas.microsoft.com/office/drawing/2014/main" val="216789362"/>
                    </a:ext>
                  </a:extLst>
                </a:gridCol>
                <a:gridCol w="1525469">
                  <a:extLst>
                    <a:ext uri="{9D8B030D-6E8A-4147-A177-3AD203B41FA5}">
                      <a16:colId xmlns:a16="http://schemas.microsoft.com/office/drawing/2014/main" val="1339187106"/>
                    </a:ext>
                  </a:extLst>
                </a:gridCol>
              </a:tblGrid>
              <a:tr h="44385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+mj-lt"/>
                        </a:rPr>
                        <a:t>Specific Heat of 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934BC9"/>
                          </a:solidFill>
                          <a:latin typeface="+mj-lt"/>
                        </a:rPr>
                        <a:t>2090 J kg</a:t>
                      </a:r>
                      <a:r>
                        <a:rPr lang="en-US" sz="1600" b="0" baseline="30000" dirty="0">
                          <a:solidFill>
                            <a:srgbClr val="934BC9"/>
                          </a:solidFill>
                          <a:latin typeface="+mj-lt"/>
                        </a:rPr>
                        <a:t>-1</a:t>
                      </a:r>
                      <a:r>
                        <a:rPr lang="en-US" sz="1600" b="0" baseline="0" dirty="0">
                          <a:solidFill>
                            <a:srgbClr val="934BC9"/>
                          </a:solidFill>
                          <a:latin typeface="+mj-lt"/>
                        </a:rPr>
                        <a:t> K</a:t>
                      </a:r>
                      <a:r>
                        <a:rPr lang="en-US" sz="1600" b="0" baseline="30000" dirty="0">
                          <a:solidFill>
                            <a:srgbClr val="934BC9"/>
                          </a:solidFill>
                          <a:latin typeface="+mj-lt"/>
                        </a:rPr>
                        <a:t>-1</a:t>
                      </a:r>
                      <a:endParaRPr lang="en-US" sz="1600" b="0" dirty="0">
                        <a:solidFill>
                          <a:srgbClr val="934BC9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7719586"/>
                  </a:ext>
                </a:extLst>
              </a:tr>
              <a:tr h="44385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+mj-lt"/>
                        </a:rPr>
                        <a:t>Specific Heat of 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7030A0"/>
                          </a:solidFill>
                          <a:latin typeface="+mj-lt"/>
                        </a:rPr>
                        <a:t>4180 J kg</a:t>
                      </a:r>
                      <a:r>
                        <a:rPr lang="en-US" sz="1600" b="0" baseline="30000" dirty="0">
                          <a:solidFill>
                            <a:srgbClr val="7030A0"/>
                          </a:solidFill>
                          <a:latin typeface="+mj-lt"/>
                        </a:rPr>
                        <a:t>-1</a:t>
                      </a:r>
                      <a:r>
                        <a:rPr lang="en-US" sz="1600" b="0" baseline="0" dirty="0">
                          <a:solidFill>
                            <a:srgbClr val="7030A0"/>
                          </a:solidFill>
                          <a:latin typeface="+mj-lt"/>
                        </a:rPr>
                        <a:t> K</a:t>
                      </a:r>
                      <a:r>
                        <a:rPr lang="en-US" sz="1600" b="0" baseline="30000" dirty="0">
                          <a:solidFill>
                            <a:srgbClr val="7030A0"/>
                          </a:solidFill>
                          <a:latin typeface="+mj-lt"/>
                        </a:rPr>
                        <a:t>-1</a:t>
                      </a:r>
                      <a:endParaRPr lang="en-US" sz="1600" b="0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73242"/>
                  </a:ext>
                </a:extLst>
              </a:tr>
              <a:tr h="443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latin typeface="+mj-lt"/>
                        </a:rPr>
                        <a:t>Latent Heat of Fusion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FF00FF"/>
                          </a:solidFill>
                          <a:latin typeface="+mj-lt"/>
                        </a:rPr>
                        <a:t>334,000</a:t>
                      </a:r>
                      <a:r>
                        <a:rPr lang="en-US" sz="1600" b="0" baseline="0" dirty="0">
                          <a:solidFill>
                            <a:srgbClr val="FF00FF"/>
                          </a:solidFill>
                          <a:latin typeface="+mj-lt"/>
                        </a:rPr>
                        <a:t> J kg</a:t>
                      </a:r>
                      <a:r>
                        <a:rPr lang="en-US" sz="1600" b="0" baseline="30000" dirty="0">
                          <a:solidFill>
                            <a:srgbClr val="FF00FF"/>
                          </a:solidFill>
                          <a:latin typeface="+mj-lt"/>
                        </a:rPr>
                        <a:t>-1</a:t>
                      </a:r>
                      <a:endParaRPr lang="en-US" sz="1600" b="0" dirty="0">
                        <a:solidFill>
                          <a:srgbClr val="FF00FF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203156"/>
                  </a:ext>
                </a:extLst>
              </a:tr>
              <a:tr h="443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latin typeface="+mj-lt"/>
                        </a:rPr>
                        <a:t>Latent Heat</a:t>
                      </a:r>
                      <a:r>
                        <a:rPr lang="en-US" sz="1600" b="0" kern="1200" baseline="0" dirty="0">
                          <a:latin typeface="+mj-lt"/>
                        </a:rPr>
                        <a:t> of Vaporization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latin typeface="+mj-lt"/>
                        </a:rPr>
                        <a:t>2,260,000</a:t>
                      </a:r>
                      <a:r>
                        <a:rPr lang="en-US" sz="1600" b="0" kern="1200" baseline="0" dirty="0">
                          <a:latin typeface="+mj-lt"/>
                        </a:rPr>
                        <a:t> J kg</a:t>
                      </a:r>
                      <a:r>
                        <a:rPr lang="en-US" sz="1600" b="0" kern="1200" baseline="30000" dirty="0">
                          <a:latin typeface="+mj-lt"/>
                        </a:rPr>
                        <a:t>-1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460914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155786" y="3315269"/>
                <a:ext cx="1144864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4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i="1" dirty="0">
                  <a:solidFill>
                    <a:srgbClr val="004E6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786" y="3315269"/>
                <a:ext cx="1144864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C780C-1230-48D1-9593-9F5A23CF0B4D}"/>
              </a:ext>
            </a:extLst>
          </p:cNvPr>
          <p:cNvCxnSpPr>
            <a:cxnSpLocks/>
          </p:cNvCxnSpPr>
          <p:nvPr/>
        </p:nvCxnSpPr>
        <p:spPr>
          <a:xfrm flipV="1">
            <a:off x="990600" y="3298031"/>
            <a:ext cx="209550" cy="195263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887FD5-5917-44C3-B357-615CCA8AE760}"/>
              </a:ext>
            </a:extLst>
          </p:cNvPr>
          <p:cNvCxnSpPr>
            <a:cxnSpLocks/>
          </p:cNvCxnSpPr>
          <p:nvPr/>
        </p:nvCxnSpPr>
        <p:spPr>
          <a:xfrm flipH="1">
            <a:off x="1200150" y="3298031"/>
            <a:ext cx="583406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BEEF82-0B76-4258-8A73-0A37DE0E8271}"/>
              </a:ext>
            </a:extLst>
          </p:cNvPr>
          <p:cNvCxnSpPr>
            <a:cxnSpLocks/>
          </p:cNvCxnSpPr>
          <p:nvPr/>
        </p:nvCxnSpPr>
        <p:spPr>
          <a:xfrm flipV="1">
            <a:off x="1783556" y="2936081"/>
            <a:ext cx="314325" cy="36195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8C3341-C49B-4ECD-9DBE-54C8B22D939C}"/>
                  </a:ext>
                </a:extLst>
              </p:cNvPr>
              <p:cNvSpPr txBox="1"/>
              <p:nvPr/>
            </p:nvSpPr>
            <p:spPr>
              <a:xfrm>
                <a:off x="552889" y="4575106"/>
                <a:ext cx="57742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                                +                               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8C3341-C49B-4ECD-9DBE-54C8B22D9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89" y="4575106"/>
                <a:ext cx="5774273" cy="461665"/>
              </a:xfrm>
              <a:prstGeom prst="rect">
                <a:avLst/>
              </a:prstGeom>
              <a:blipFill>
                <a:blip r:embed="rId4"/>
                <a:stretch>
                  <a:fillRect l="-7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0D3B78-B452-4ADB-9784-02C3D985C7A7}"/>
                  </a:ext>
                </a:extLst>
              </p:cNvPr>
              <p:cNvSpPr/>
              <p:nvPr/>
            </p:nvSpPr>
            <p:spPr>
              <a:xfrm>
                <a:off x="1198697" y="4220225"/>
                <a:ext cx="22624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=0℃−(−20℃)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0D3B78-B452-4ADB-9784-02C3D985C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97" y="4220225"/>
                <a:ext cx="226241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E1C9365-99B4-44FE-8ECC-E48896B0630F}"/>
                  </a:ext>
                </a:extLst>
              </p:cNvPr>
              <p:cNvSpPr/>
              <p:nvPr/>
            </p:nvSpPr>
            <p:spPr>
              <a:xfrm>
                <a:off x="6300443" y="4259148"/>
                <a:ext cx="1896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=50℃−0℃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E1C9365-99B4-44FE-8ECC-E48896B06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443" y="4259148"/>
                <a:ext cx="18969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FB6636-D056-47AA-82E0-853375500111}"/>
                  </a:ext>
                </a:extLst>
              </p:cNvPr>
              <p:cNvSpPr txBox="1"/>
              <p:nvPr/>
            </p:nvSpPr>
            <p:spPr>
              <a:xfrm>
                <a:off x="3320785" y="5634594"/>
                <a:ext cx="2768322" cy="58477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=292,000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FB6636-D056-47AA-82E0-853375500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85" y="5634594"/>
                <a:ext cx="276832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43A95A-A065-417E-B4CF-E41581C20EA1}"/>
                  </a:ext>
                </a:extLst>
              </p:cNvPr>
              <p:cNvSpPr txBox="1"/>
              <p:nvPr/>
            </p:nvSpPr>
            <p:spPr>
              <a:xfrm>
                <a:off x="1705487" y="5053596"/>
                <a:ext cx="1165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20,900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43A95A-A065-417E-B4CF-E41581C20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87" y="5053596"/>
                <a:ext cx="116570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0080D8-680A-4022-8BE9-86CE78766AB2}"/>
                  </a:ext>
                </a:extLst>
              </p:cNvPr>
              <p:cNvSpPr txBox="1"/>
              <p:nvPr/>
            </p:nvSpPr>
            <p:spPr>
              <a:xfrm>
                <a:off x="4037135" y="5053596"/>
                <a:ext cx="13356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167,000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0080D8-680A-4022-8BE9-86CE78766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135" y="5053596"/>
                <a:ext cx="133562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18375B-1202-45A6-A5F6-CC01243F1992}"/>
                  </a:ext>
                </a:extLst>
              </p:cNvPr>
              <p:cNvSpPr txBox="1"/>
              <p:nvPr/>
            </p:nvSpPr>
            <p:spPr>
              <a:xfrm>
                <a:off x="6446960" y="5053596"/>
                <a:ext cx="13356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104,500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18375B-1202-45A6-A5F6-CC01243F1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960" y="5053596"/>
                <a:ext cx="133562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75C08E64-0A45-4F56-832A-BA86388B052E}"/>
              </a:ext>
            </a:extLst>
          </p:cNvPr>
          <p:cNvSpPr/>
          <p:nvPr/>
        </p:nvSpPr>
        <p:spPr>
          <a:xfrm>
            <a:off x="935736" y="3439744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CE052A-316F-48A6-8927-90A5B4FBB696}"/>
              </a:ext>
            </a:extLst>
          </p:cNvPr>
          <p:cNvSpPr/>
          <p:nvPr/>
        </p:nvSpPr>
        <p:spPr>
          <a:xfrm>
            <a:off x="2043017" y="2878007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DD33D5-0A8D-46E3-A399-B2528BD5A693}"/>
                  </a:ext>
                </a:extLst>
              </p:cNvPr>
              <p:cNvSpPr/>
              <p:nvPr/>
            </p:nvSpPr>
            <p:spPr>
              <a:xfrm>
                <a:off x="2115649" y="3314657"/>
                <a:ext cx="894155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b="1" i="1" dirty="0">
                  <a:solidFill>
                    <a:srgbClr val="004E6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9DD33D5-0A8D-46E3-A399-B2528BD5A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649" y="3314657"/>
                <a:ext cx="894155" cy="477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427E8BF-9389-45D1-95FD-30B37B9121DF}"/>
                  </a:ext>
                </a:extLst>
              </p:cNvPr>
              <p:cNvSpPr/>
              <p:nvPr/>
            </p:nvSpPr>
            <p:spPr>
              <a:xfrm>
                <a:off x="2788700" y="3315269"/>
                <a:ext cx="847155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4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b="1" i="1" dirty="0">
                  <a:solidFill>
                    <a:srgbClr val="004E6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427E8BF-9389-45D1-95FD-30B37B912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700" y="3315269"/>
                <a:ext cx="847155" cy="477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F86B40-7C35-43F7-96D8-85A6030EFCC1}"/>
                  </a:ext>
                </a:extLst>
              </p:cNvPr>
              <p:cNvSpPr/>
              <p:nvPr/>
            </p:nvSpPr>
            <p:spPr>
              <a:xfrm>
                <a:off x="3443977" y="3310945"/>
                <a:ext cx="114262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4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b="1" i="1" dirty="0">
                  <a:solidFill>
                    <a:srgbClr val="004E6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F86B40-7C35-43F7-96D8-85A6030EF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77" y="3310945"/>
                <a:ext cx="1142620" cy="4770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9752B2-21F0-4E72-81F2-28A0E22D3ACF}"/>
                  </a:ext>
                </a:extLst>
              </p:cNvPr>
              <p:cNvSpPr txBox="1"/>
              <p:nvPr/>
            </p:nvSpPr>
            <p:spPr>
              <a:xfrm>
                <a:off x="6076336" y="4575045"/>
                <a:ext cx="2444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4180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9752B2-21F0-4E72-81F2-28A0E22D3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36" y="4575045"/>
                <a:ext cx="2444900" cy="461665"/>
              </a:xfrm>
              <a:prstGeom prst="rect">
                <a:avLst/>
              </a:prstGeom>
              <a:blipFill>
                <a:blip r:embed="rId14"/>
                <a:stretch>
                  <a:fillRect l="-224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CA677D-C73C-4A62-8D4E-F2080F2E967F}"/>
                  </a:ext>
                </a:extLst>
              </p:cNvPr>
              <p:cNvSpPr txBox="1"/>
              <p:nvPr/>
            </p:nvSpPr>
            <p:spPr>
              <a:xfrm>
                <a:off x="3724422" y="4574447"/>
                <a:ext cx="2248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334,000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CA677D-C73C-4A62-8D4E-F2080F2E9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422" y="4574447"/>
                <a:ext cx="224888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28A512-1EDD-4EF8-B3B4-00CD2559A072}"/>
                  </a:ext>
                </a:extLst>
              </p:cNvPr>
              <p:cNvSpPr txBox="1"/>
              <p:nvPr/>
            </p:nvSpPr>
            <p:spPr>
              <a:xfrm>
                <a:off x="1164099" y="4572779"/>
                <a:ext cx="24418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2090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28A512-1EDD-4EF8-B3B4-00CD2559A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99" y="4572779"/>
                <a:ext cx="244182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559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22" grpId="0" animBg="1"/>
      <p:bldP spid="23" grpId="0"/>
      <p:bldP spid="24" grpId="0"/>
      <p:bldP spid="25" grpId="0"/>
      <p:bldP spid="7" grpId="0" animBg="1"/>
      <p:bldP spid="21" grpId="0" animBg="1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Evaporation vs Boiling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>
            <a:stCxn id="5" idx="2"/>
          </p:cNvCxnSpPr>
          <p:nvPr/>
        </p:nvCxnSpPr>
        <p:spPr>
          <a:xfrm>
            <a:off x="4572000" y="1300766"/>
            <a:ext cx="0" cy="5053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3265" y="1388518"/>
            <a:ext cx="2288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Evaporation: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6408" y="1388518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Boiling: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032" y="1894114"/>
            <a:ext cx="3888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j-lt"/>
              </a:rPr>
              <a:t>Occurs only at the surface of a liquid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j-lt"/>
              </a:rPr>
              <a:t>Can occur at any temperature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3725" y="1894114"/>
            <a:ext cx="344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j-lt"/>
              </a:rPr>
              <a:t>Bubbles form throughout liquid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j-lt"/>
              </a:rPr>
              <a:t>Occurs at a precise temperature</a:t>
            </a:r>
          </a:p>
        </p:txBody>
      </p:sp>
      <p:pic>
        <p:nvPicPr>
          <p:cNvPr id="2050" name="Picture 2" descr="https://figures.boundless-cdn.com/13054/large/figure-14-06-0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53" b="10908"/>
          <a:stretch/>
        </p:blipFill>
        <p:spPr bwMode="auto">
          <a:xfrm>
            <a:off x="325412" y="2750199"/>
            <a:ext cx="1852639" cy="23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oi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06" y="2762301"/>
            <a:ext cx="3149532" cy="23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88256" y="5276850"/>
            <a:ext cx="3836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7030A0"/>
                </a:solidFill>
                <a:latin typeface="+mj-lt"/>
              </a:rPr>
              <a:t>KE is high enough for molecules to form bubbles within the liquid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8051" y="2750199"/>
            <a:ext cx="229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7030A0"/>
                </a:solidFill>
                <a:latin typeface="+mj-lt"/>
              </a:rPr>
              <a:t>Some molecules have a KE high enough to escape and become a gas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746" y="5257691"/>
            <a:ext cx="3992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7030A0"/>
                </a:solidFill>
                <a:latin typeface="+mj-lt"/>
              </a:rPr>
              <a:t>When these faster molecules are lost, the average KE of the liquid decreases, resulting in evaporative cooling</a:t>
            </a:r>
          </a:p>
        </p:txBody>
      </p:sp>
      <p:pic>
        <p:nvPicPr>
          <p:cNvPr id="2056" name="Picture 8" descr="Image result for evaporative cooling kine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46" y="3557137"/>
            <a:ext cx="1927000" cy="15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19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2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IB Questions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3326" y="4223021"/>
            <a:ext cx="6858000" cy="18986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73326" y="1531726"/>
            <a:ext cx="6858000" cy="25546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FBEF22-5B88-4B96-A036-4BF72A8C755F}"/>
              </a:ext>
            </a:extLst>
          </p:cNvPr>
          <p:cNvSpPr/>
          <p:nvPr/>
        </p:nvSpPr>
        <p:spPr>
          <a:xfrm>
            <a:off x="628650" y="2439881"/>
            <a:ext cx="3438525" cy="362797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483B43-091E-4E17-92FF-1F4B35349F03}"/>
              </a:ext>
            </a:extLst>
          </p:cNvPr>
          <p:cNvSpPr/>
          <p:nvPr/>
        </p:nvSpPr>
        <p:spPr>
          <a:xfrm>
            <a:off x="628650" y="4963477"/>
            <a:ext cx="2219325" cy="362797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2DD001-A009-4006-B362-94ED24A5715D}"/>
              </a:ext>
            </a:extLst>
          </p:cNvPr>
          <p:cNvCxnSpPr/>
          <p:nvPr/>
        </p:nvCxnSpPr>
        <p:spPr>
          <a:xfrm>
            <a:off x="977900" y="4438650"/>
            <a:ext cx="50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4716622-7404-4780-9362-CBD1EF009F54}"/>
              </a:ext>
            </a:extLst>
          </p:cNvPr>
          <p:cNvSpPr txBox="1"/>
          <p:nvPr/>
        </p:nvSpPr>
        <p:spPr>
          <a:xfrm>
            <a:off x="4762500" y="4963477"/>
            <a:ext cx="3284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FF"/>
                </a:solidFill>
              </a:rPr>
              <a:t>L </a:t>
            </a:r>
            <a:r>
              <a:rPr lang="en-US" sz="5400" dirty="0">
                <a:solidFill>
                  <a:srgbClr val="FF00FF"/>
                </a:solidFill>
                <a:sym typeface="Wingdings" panose="05000000000000000000" pitchFamily="2" charset="2"/>
              </a:rPr>
              <a:t> </a:t>
            </a:r>
            <a:r>
              <a:rPr lang="en-US" sz="5400" dirty="0">
                <a:solidFill>
                  <a:srgbClr val="FF00FF"/>
                </a:solidFill>
              </a:rPr>
              <a:t>[J kg</a:t>
            </a:r>
            <a:r>
              <a:rPr lang="en-US" sz="5400" baseline="30000" dirty="0">
                <a:solidFill>
                  <a:srgbClr val="FF00FF"/>
                </a:solidFill>
              </a:rPr>
              <a:t>-1</a:t>
            </a:r>
            <a:r>
              <a:rPr lang="en-US" sz="5400" dirty="0">
                <a:solidFill>
                  <a:srgbClr val="FF00FF"/>
                </a:solidFill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1B0001-BAC5-41AF-9CC5-0796E64B3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902" y="2273293"/>
            <a:ext cx="4172500" cy="16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75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835" y="1531726"/>
            <a:ext cx="858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How much heat is needed to transform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1.4 kg </a:t>
            </a:r>
            <a:r>
              <a:rPr lang="en-US" dirty="0">
                <a:latin typeface="+mj-lt"/>
              </a:rPr>
              <a:t>of water at 23°C into water vapor at 120 °C?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0" y="1972397"/>
            <a:ext cx="4145294" cy="20946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07277" y="2132018"/>
          <a:ext cx="4228813" cy="17754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94364">
                  <a:extLst>
                    <a:ext uri="{9D8B030D-6E8A-4147-A177-3AD203B41FA5}">
                      <a16:colId xmlns:a16="http://schemas.microsoft.com/office/drawing/2014/main" val="216789362"/>
                    </a:ext>
                  </a:extLst>
                </a:gridCol>
                <a:gridCol w="1634449">
                  <a:extLst>
                    <a:ext uri="{9D8B030D-6E8A-4147-A177-3AD203B41FA5}">
                      <a16:colId xmlns:a16="http://schemas.microsoft.com/office/drawing/2014/main" val="1339187106"/>
                    </a:ext>
                  </a:extLst>
                </a:gridCol>
              </a:tblGrid>
              <a:tr h="44385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+mj-lt"/>
                        </a:rPr>
                        <a:t>Specific Heat of Water Vapor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660066"/>
                          </a:solidFill>
                          <a:latin typeface="+mj-lt"/>
                        </a:rPr>
                        <a:t>2000 J kg</a:t>
                      </a:r>
                      <a:r>
                        <a:rPr lang="en-US" sz="1600" b="0" baseline="30000" dirty="0">
                          <a:solidFill>
                            <a:srgbClr val="660066"/>
                          </a:solidFill>
                          <a:latin typeface="+mj-lt"/>
                        </a:rPr>
                        <a:t>-1</a:t>
                      </a:r>
                      <a:r>
                        <a:rPr lang="en-US" sz="1600" b="0" baseline="0" dirty="0">
                          <a:solidFill>
                            <a:srgbClr val="660066"/>
                          </a:solidFill>
                          <a:latin typeface="+mj-lt"/>
                        </a:rPr>
                        <a:t> K</a:t>
                      </a:r>
                      <a:r>
                        <a:rPr lang="en-US" sz="1600" b="0" baseline="30000" dirty="0">
                          <a:solidFill>
                            <a:srgbClr val="660066"/>
                          </a:solidFill>
                          <a:latin typeface="+mj-lt"/>
                        </a:rPr>
                        <a:t>-1</a:t>
                      </a:r>
                      <a:endParaRPr lang="en-US" sz="1600" b="0" dirty="0">
                        <a:solidFill>
                          <a:srgbClr val="660066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7719586"/>
                  </a:ext>
                </a:extLst>
              </a:tr>
              <a:tr h="44385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+mj-lt"/>
                        </a:rPr>
                        <a:t>Specific Heat of 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934BC9"/>
                          </a:solidFill>
                          <a:latin typeface="+mj-lt"/>
                        </a:rPr>
                        <a:t>4180 J kg</a:t>
                      </a:r>
                      <a:r>
                        <a:rPr lang="en-US" sz="1600" b="0" baseline="30000" dirty="0">
                          <a:solidFill>
                            <a:srgbClr val="934BC9"/>
                          </a:solidFill>
                          <a:latin typeface="+mj-lt"/>
                        </a:rPr>
                        <a:t>-1</a:t>
                      </a:r>
                      <a:r>
                        <a:rPr lang="en-US" sz="1600" b="0" baseline="0" dirty="0">
                          <a:solidFill>
                            <a:srgbClr val="934BC9"/>
                          </a:solidFill>
                          <a:latin typeface="+mj-lt"/>
                        </a:rPr>
                        <a:t> K</a:t>
                      </a:r>
                      <a:r>
                        <a:rPr lang="en-US" sz="1600" b="0" baseline="30000" dirty="0">
                          <a:solidFill>
                            <a:srgbClr val="934BC9"/>
                          </a:solidFill>
                          <a:latin typeface="+mj-lt"/>
                        </a:rPr>
                        <a:t>-1</a:t>
                      </a:r>
                      <a:endParaRPr lang="en-US" sz="1600" b="0" dirty="0">
                        <a:solidFill>
                          <a:srgbClr val="934BC9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73242"/>
                  </a:ext>
                </a:extLst>
              </a:tr>
              <a:tr h="443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latin typeface="+mj-lt"/>
                        </a:rPr>
                        <a:t>Latent Heat of Fusion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334,000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J kg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-1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203156"/>
                  </a:ext>
                </a:extLst>
              </a:tr>
              <a:tr h="443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latin typeface="+mj-lt"/>
                        </a:rPr>
                        <a:t>Latent Heat</a:t>
                      </a:r>
                      <a:r>
                        <a:rPr lang="en-US" sz="1600" b="0" kern="1200" baseline="0" dirty="0">
                          <a:latin typeface="+mj-lt"/>
                        </a:rPr>
                        <a:t> of Vaporization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FF00FF"/>
                          </a:solidFill>
                          <a:latin typeface="+mj-lt"/>
                        </a:rPr>
                        <a:t>2,260,000</a:t>
                      </a:r>
                      <a:r>
                        <a:rPr lang="en-US" sz="1600" b="0" kern="1200" baseline="0" dirty="0">
                          <a:solidFill>
                            <a:srgbClr val="FF00FF"/>
                          </a:solidFill>
                          <a:latin typeface="+mj-lt"/>
                        </a:rPr>
                        <a:t> J kg</a:t>
                      </a:r>
                      <a:r>
                        <a:rPr lang="en-US" sz="1600" b="0" kern="1200" baseline="30000" dirty="0">
                          <a:solidFill>
                            <a:srgbClr val="FF00FF"/>
                          </a:solidFill>
                          <a:latin typeface="+mj-lt"/>
                        </a:rPr>
                        <a:t>-1</a:t>
                      </a:r>
                      <a:endParaRPr lang="en-US" sz="1600" b="0" kern="1200" dirty="0">
                        <a:solidFill>
                          <a:srgbClr val="FF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46091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72268" y="3355830"/>
                <a:ext cx="34308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b="1" i="1" dirty="0">
                  <a:solidFill>
                    <a:srgbClr val="004E6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68" y="3355830"/>
                <a:ext cx="3430811" cy="40011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04F2E0-388B-480B-83B4-02541500F288}"/>
                  </a:ext>
                </a:extLst>
              </p:cNvPr>
              <p:cNvSpPr txBox="1"/>
              <p:nvPr/>
            </p:nvSpPr>
            <p:spPr>
              <a:xfrm>
                <a:off x="526562" y="4580606"/>
                <a:ext cx="7857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04F2E0-388B-480B-83B4-02541500F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62" y="4580606"/>
                <a:ext cx="785728" cy="461665"/>
              </a:xfrm>
              <a:prstGeom prst="rect">
                <a:avLst/>
              </a:prstGeom>
              <a:blipFill>
                <a:blip r:embed="rId4"/>
                <a:stretch>
                  <a:fillRect l="-5426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B80C49-AA55-40DB-BBA2-A12820A13925}"/>
                  </a:ext>
                </a:extLst>
              </p:cNvPr>
              <p:cNvSpPr/>
              <p:nvPr/>
            </p:nvSpPr>
            <p:spPr>
              <a:xfrm>
                <a:off x="1296593" y="4279241"/>
                <a:ext cx="21534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=100℃−23℃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B80C49-AA55-40DB-BBA2-A12820A13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593" y="4279241"/>
                <a:ext cx="21534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7C1DCD-D9D7-4ADB-900F-E9F7A4B67678}"/>
                  </a:ext>
                </a:extLst>
              </p:cNvPr>
              <p:cNvSpPr/>
              <p:nvPr/>
            </p:nvSpPr>
            <p:spPr>
              <a:xfrm>
                <a:off x="6335788" y="4283221"/>
                <a:ext cx="22816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=120℃−100℃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7C1DCD-D9D7-4ADB-900F-E9F7A4B67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88" y="4283221"/>
                <a:ext cx="22816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86A9B8-1B09-4212-B992-9DF612B46D8A}"/>
                  </a:ext>
                </a:extLst>
              </p:cNvPr>
              <p:cNvSpPr txBox="1"/>
              <p:nvPr/>
            </p:nvSpPr>
            <p:spPr>
              <a:xfrm>
                <a:off x="3320785" y="5634594"/>
                <a:ext cx="3080908" cy="58477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=3,670,604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86A9B8-1B09-4212-B992-9DF612B4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85" y="5634594"/>
                <a:ext cx="308090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76A006-D283-47BD-9B69-6A2109CADC0A}"/>
                  </a:ext>
                </a:extLst>
              </p:cNvPr>
              <p:cNvSpPr txBox="1"/>
              <p:nvPr/>
            </p:nvSpPr>
            <p:spPr>
              <a:xfrm>
                <a:off x="1705487" y="5053596"/>
                <a:ext cx="13356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450,604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76A006-D283-47BD-9B69-6A2109CAD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87" y="5053596"/>
                <a:ext cx="133562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150575-D6AC-466E-A48C-7532B99CC543}"/>
                  </a:ext>
                </a:extLst>
              </p:cNvPr>
              <p:cNvSpPr txBox="1"/>
              <p:nvPr/>
            </p:nvSpPr>
            <p:spPr>
              <a:xfrm>
                <a:off x="4122860" y="5053596"/>
                <a:ext cx="15680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3,164,000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150575-D6AC-466E-A48C-7532B99CC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60" y="5053596"/>
                <a:ext cx="156805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38ADE6-AE39-4064-942C-BDA325B9171D}"/>
                  </a:ext>
                </a:extLst>
              </p:cNvPr>
              <p:cNvSpPr txBox="1"/>
              <p:nvPr/>
            </p:nvSpPr>
            <p:spPr>
              <a:xfrm>
                <a:off x="6893761" y="5046251"/>
                <a:ext cx="1165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56,000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38ADE6-AE39-4064-942C-BDA325B91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761" y="5046251"/>
                <a:ext cx="116570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F98416-0568-4F5B-A18E-FB99E8FB6D82}"/>
              </a:ext>
            </a:extLst>
          </p:cNvPr>
          <p:cNvCxnSpPr>
            <a:cxnSpLocks/>
          </p:cNvCxnSpPr>
          <p:nvPr/>
        </p:nvCxnSpPr>
        <p:spPr>
          <a:xfrm flipV="1">
            <a:off x="1885950" y="2580619"/>
            <a:ext cx="460375" cy="546756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1052E7-59EB-4404-9798-F3C467B36216}"/>
              </a:ext>
            </a:extLst>
          </p:cNvPr>
          <p:cNvCxnSpPr>
            <a:cxnSpLocks/>
          </p:cNvCxnSpPr>
          <p:nvPr/>
        </p:nvCxnSpPr>
        <p:spPr>
          <a:xfrm flipH="1">
            <a:off x="2346325" y="2580619"/>
            <a:ext cx="1311275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BB56AF-E538-4D99-80C6-5B506C0B8209}"/>
              </a:ext>
            </a:extLst>
          </p:cNvPr>
          <p:cNvCxnSpPr>
            <a:cxnSpLocks/>
          </p:cNvCxnSpPr>
          <p:nvPr/>
        </p:nvCxnSpPr>
        <p:spPr>
          <a:xfrm flipV="1">
            <a:off x="3657600" y="2344558"/>
            <a:ext cx="460375" cy="234479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18E02A-B47B-4D17-A9E0-75BF2DD8175A}"/>
                  </a:ext>
                </a:extLst>
              </p:cNvPr>
              <p:cNvSpPr txBox="1"/>
              <p:nvPr/>
            </p:nvSpPr>
            <p:spPr>
              <a:xfrm>
                <a:off x="1135761" y="4583546"/>
                <a:ext cx="24418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1.4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4180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18E02A-B47B-4D17-A9E0-75BF2DD81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61" y="4583546"/>
                <a:ext cx="244182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A2097F-9C84-4751-B68E-F87A83B05F0D}"/>
                  </a:ext>
                </a:extLst>
              </p:cNvPr>
              <p:cNvSpPr txBox="1"/>
              <p:nvPr/>
            </p:nvSpPr>
            <p:spPr>
              <a:xfrm>
                <a:off x="3369849" y="4582178"/>
                <a:ext cx="27778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1.4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2,260,000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A2097F-9C84-4751-B68E-F87A83B05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849" y="4582178"/>
                <a:ext cx="2777876" cy="461665"/>
              </a:xfrm>
              <a:prstGeom prst="rect">
                <a:avLst/>
              </a:prstGeom>
              <a:blipFill>
                <a:blip r:embed="rId12"/>
                <a:stretch>
                  <a:fillRect l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352775-A27A-44E1-A8BB-F65EEDB2E030}"/>
                  </a:ext>
                </a:extLst>
              </p:cNvPr>
              <p:cNvSpPr txBox="1"/>
              <p:nvPr/>
            </p:nvSpPr>
            <p:spPr>
              <a:xfrm>
                <a:off x="5940917" y="4583019"/>
                <a:ext cx="27414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1.4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2000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352775-A27A-44E1-A8BB-F65EEDB2E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17" y="4583019"/>
                <a:ext cx="2741456" cy="461665"/>
              </a:xfrm>
              <a:prstGeom prst="rect">
                <a:avLst/>
              </a:prstGeom>
              <a:blipFill>
                <a:blip r:embed="rId13"/>
                <a:stretch>
                  <a:fillRect l="-22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3B1D135C-F103-4B0E-AA62-A0557017A3F5}"/>
              </a:ext>
            </a:extLst>
          </p:cNvPr>
          <p:cNvSpPr/>
          <p:nvPr/>
        </p:nvSpPr>
        <p:spPr>
          <a:xfrm>
            <a:off x="1831086" y="3077010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19E87F-73FE-4E09-9F67-C4CF6E9B0743}"/>
              </a:ext>
            </a:extLst>
          </p:cNvPr>
          <p:cNvSpPr/>
          <p:nvPr/>
        </p:nvSpPr>
        <p:spPr>
          <a:xfrm>
            <a:off x="4063111" y="2288112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3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/>
      <p:bldP spid="14" grpId="0"/>
      <p:bldP spid="15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features of a heating curve and why it plateaus during phase changes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define specific latent heat with proper units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the heat required to cause a certain amount of a substance to change phases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compare the processes of evaporation and boiling</a:t>
            </a:r>
          </a:p>
        </p:txBody>
      </p:sp>
    </p:spTree>
    <p:extLst>
      <p:ext uri="{BB962C8B-B14F-4D97-AF65-F5344CB8AC3E}">
        <p14:creationId xmlns:p14="http://schemas.microsoft.com/office/powerpoint/2010/main" val="1432189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Specific Heat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1450" y="1475563"/>
          <a:ext cx="4957140" cy="46013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Symbol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+mj-lt"/>
                        </a:rPr>
                        <a:t>Heat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+mj-lt"/>
                        </a:rPr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+mj-lt"/>
                        </a:rPr>
                        <a:t>[J]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  <a:latin typeface="+mj-lt"/>
                        </a:rPr>
                        <a:t>Mass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</a:rPr>
                        <a:t>[kg]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7030A0"/>
                          </a:solidFill>
                          <a:latin typeface="+mj-lt"/>
                          <a:ea typeface="+mn-ea"/>
                          <a:cs typeface="+mn-cs"/>
                        </a:rPr>
                        <a:t>Specific Heat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  <a:latin typeface="+mj-lt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  <a:latin typeface="+mj-lt"/>
                        </a:rPr>
                        <a:t>[J kg</a:t>
                      </a:r>
                      <a:r>
                        <a:rPr lang="en-US" sz="2800" baseline="30000" dirty="0">
                          <a:solidFill>
                            <a:srgbClr val="7030A0"/>
                          </a:solidFill>
                          <a:latin typeface="+mj-lt"/>
                        </a:rPr>
                        <a:t>-1</a:t>
                      </a:r>
                      <a:r>
                        <a:rPr lang="en-US" sz="2800" baseline="0" dirty="0">
                          <a:solidFill>
                            <a:srgbClr val="7030A0"/>
                          </a:solidFill>
                          <a:latin typeface="+mj-lt"/>
                        </a:rPr>
                        <a:t> K</a:t>
                      </a:r>
                      <a:r>
                        <a:rPr lang="en-US" sz="2800" baseline="30000" dirty="0">
                          <a:solidFill>
                            <a:srgbClr val="7030A0"/>
                          </a:solidFill>
                          <a:latin typeface="+mj-lt"/>
                        </a:rPr>
                        <a:t>-1</a:t>
                      </a:r>
                      <a:r>
                        <a:rPr lang="en-US" sz="2800" baseline="0" dirty="0">
                          <a:solidFill>
                            <a:srgbClr val="7030A0"/>
                          </a:solidFill>
                          <a:latin typeface="+mj-lt"/>
                        </a:rPr>
                        <a:t>]</a:t>
                      </a:r>
                      <a:endParaRPr lang="en-US" sz="2800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233755"/>
                  </a:ext>
                </a:extLst>
              </a:tr>
              <a:tr h="981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+mj-lt"/>
                        </a:rPr>
                        <a:t>Change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+mj-lt"/>
                        </a:rPr>
                        <a:t> in Temp</a:t>
                      </a:r>
                      <a:endParaRPr lang="en-US" sz="24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>
                          <a:solidFill>
                            <a:srgbClr val="0070C0"/>
                          </a:solidFill>
                          <a:latin typeface="+mj-lt"/>
                        </a:rPr>
                        <a:t>Δ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+mj-lt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+mj-lt"/>
                        </a:rPr>
                        <a:t>K or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12967" y="1531726"/>
                <a:ext cx="3124958" cy="907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4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800" b="1" i="1" dirty="0">
                  <a:solidFill>
                    <a:srgbClr val="004E6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67" y="1531726"/>
                <a:ext cx="3124958" cy="9079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336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!!heatingcurve">
            <a:extLst>
              <a:ext uri="{FF2B5EF4-FFF2-40B4-BE49-F238E27FC236}">
                <a16:creationId xmlns:a16="http://schemas.microsoft.com/office/drawing/2014/main" id="{4040EE32-8DDB-427F-A985-0539991FE041}"/>
              </a:ext>
            </a:extLst>
          </p:cNvPr>
          <p:cNvCxnSpPr>
            <a:cxnSpLocks/>
          </p:cNvCxnSpPr>
          <p:nvPr/>
        </p:nvCxnSpPr>
        <p:spPr>
          <a:xfrm flipV="1">
            <a:off x="1262113" y="4354862"/>
            <a:ext cx="6729033" cy="15903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!!0dotted">
            <a:extLst>
              <a:ext uri="{FF2B5EF4-FFF2-40B4-BE49-F238E27FC236}">
                <a16:creationId xmlns:a16="http://schemas.microsoft.com/office/drawing/2014/main" id="{AF5B8110-620A-45FB-9DAF-F6F18A5B7349}"/>
              </a:ext>
            </a:extLst>
          </p:cNvPr>
          <p:cNvCxnSpPr>
            <a:cxnSpLocks/>
          </p:cNvCxnSpPr>
          <p:nvPr/>
        </p:nvCxnSpPr>
        <p:spPr>
          <a:xfrm flipH="1">
            <a:off x="1308040" y="5945236"/>
            <a:ext cx="65508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Heat Transfer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1531726"/>
            <a:ext cx="8606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0505"/>
                </a:solidFill>
                <a:latin typeface="+mj-lt"/>
              </a:rPr>
              <a:t>How much heat energy is required to heat up 2 kg of liquid water from its freezing point to its boiling point?  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52784"/>
              </p:ext>
            </p:extLst>
          </p:nvPr>
        </p:nvGraphicFramePr>
        <p:xfrm>
          <a:off x="6493912" y="2650781"/>
          <a:ext cx="2330774" cy="97505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330774">
                  <a:extLst>
                    <a:ext uri="{9D8B030D-6E8A-4147-A177-3AD203B41FA5}">
                      <a16:colId xmlns:a16="http://schemas.microsoft.com/office/drawing/2014/main" val="3131914848"/>
                    </a:ext>
                  </a:extLst>
                </a:gridCol>
              </a:tblGrid>
              <a:tr h="48752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</a:rPr>
                        <a:t>Specific Heat</a:t>
                      </a:r>
                      <a:r>
                        <a:rPr lang="en-US" b="1" baseline="0" dirty="0">
                          <a:latin typeface="+mn-lt"/>
                        </a:rPr>
                        <a:t> of Water</a:t>
                      </a:r>
                      <a:endParaRPr lang="en-US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4757502"/>
                  </a:ext>
                </a:extLst>
              </a:tr>
              <a:tr h="48752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4180 J kg</a:t>
                      </a:r>
                      <a:r>
                        <a:rPr lang="en-US" sz="1800" kern="1200" baseline="300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800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 K</a:t>
                      </a:r>
                      <a:r>
                        <a:rPr lang="en-US" sz="1800" kern="1200" baseline="300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16537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0CAF40-EA77-4077-9BE3-3F7EA044A097}"/>
                  </a:ext>
                </a:extLst>
              </p:cNvPr>
              <p:cNvSpPr txBox="1"/>
              <p:nvPr/>
            </p:nvSpPr>
            <p:spPr>
              <a:xfrm>
                <a:off x="2192592" y="2716793"/>
                <a:ext cx="35598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4180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100−0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0CAF40-EA77-4077-9BE3-3F7EA044A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592" y="2716793"/>
                <a:ext cx="355988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938320-9ECF-4D39-96BA-D41C0B92C58C}"/>
                  </a:ext>
                </a:extLst>
              </p:cNvPr>
              <p:cNvSpPr txBox="1"/>
              <p:nvPr/>
            </p:nvSpPr>
            <p:spPr>
              <a:xfrm>
                <a:off x="3072534" y="3332925"/>
                <a:ext cx="2897332" cy="55399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=836,000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938320-9ECF-4D39-96BA-D41C0B92C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534" y="3332925"/>
                <a:ext cx="289733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32C1A2-6922-43EA-9490-E4052F574898}"/>
                  </a:ext>
                </a:extLst>
              </p:cNvPr>
              <p:cNvSpPr txBox="1"/>
              <p:nvPr/>
            </p:nvSpPr>
            <p:spPr>
              <a:xfrm>
                <a:off x="478854" y="2716793"/>
                <a:ext cx="17137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32C1A2-6922-43EA-9490-E4052F574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4" y="2716793"/>
                <a:ext cx="171373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8FA4A9-12A0-429A-B5F9-310AA96B8D89}"/>
              </a:ext>
            </a:extLst>
          </p:cNvPr>
          <p:cNvCxnSpPr>
            <a:cxnSpLocks/>
          </p:cNvCxnSpPr>
          <p:nvPr/>
        </p:nvCxnSpPr>
        <p:spPr>
          <a:xfrm flipH="1">
            <a:off x="1253794" y="4339382"/>
            <a:ext cx="6725748" cy="154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0787929-DA54-46DD-8414-DB0DEB3E3BB1}"/>
              </a:ext>
            </a:extLst>
          </p:cNvPr>
          <p:cNvSpPr txBox="1"/>
          <p:nvPr/>
        </p:nvSpPr>
        <p:spPr>
          <a:xfrm>
            <a:off x="781692" y="580593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0°C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A5925A-3611-4444-8779-A081B123D88A}"/>
              </a:ext>
            </a:extLst>
          </p:cNvPr>
          <p:cNvSpPr txBox="1"/>
          <p:nvPr/>
        </p:nvSpPr>
        <p:spPr>
          <a:xfrm>
            <a:off x="635499" y="4185494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100°C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F71B85-7490-495E-BAE5-A8D501EF8C86}"/>
              </a:ext>
            </a:extLst>
          </p:cNvPr>
          <p:cNvCxnSpPr>
            <a:cxnSpLocks/>
          </p:cNvCxnSpPr>
          <p:nvPr/>
        </p:nvCxnSpPr>
        <p:spPr>
          <a:xfrm>
            <a:off x="7978242" y="4335512"/>
            <a:ext cx="0" cy="16153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050277E-9F19-42A7-A0A8-E08002949751}"/>
              </a:ext>
            </a:extLst>
          </p:cNvPr>
          <p:cNvSpPr txBox="1"/>
          <p:nvPr/>
        </p:nvSpPr>
        <p:spPr>
          <a:xfrm>
            <a:off x="7543421" y="5988398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836,000 J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01A6EE-0F07-4A03-BF80-E3E365BF7135}"/>
              </a:ext>
            </a:extLst>
          </p:cNvPr>
          <p:cNvGrpSpPr/>
          <p:nvPr/>
        </p:nvGrpSpPr>
        <p:grpSpPr>
          <a:xfrm>
            <a:off x="264323" y="3942010"/>
            <a:ext cx="8615353" cy="2402382"/>
            <a:chOff x="217715" y="3950029"/>
            <a:chExt cx="8615353" cy="240238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5BBE568-112C-4651-B96E-2201D454C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8468" y="3950029"/>
              <a:ext cx="0" cy="2038369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D8C5BFD-EFDB-4FA3-BD65-91AB34B1060B}"/>
                </a:ext>
              </a:extLst>
            </p:cNvPr>
            <p:cNvCxnSpPr/>
            <p:nvPr/>
          </p:nvCxnSpPr>
          <p:spPr>
            <a:xfrm>
              <a:off x="1238468" y="5959822"/>
              <a:ext cx="759460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E51B71-2F4D-48B1-A68B-7D3F5FDCED6B}"/>
                </a:ext>
              </a:extLst>
            </p:cNvPr>
            <p:cNvSpPr txBox="1"/>
            <p:nvPr/>
          </p:nvSpPr>
          <p:spPr>
            <a:xfrm>
              <a:off x="4106387" y="5983079"/>
              <a:ext cx="1296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Heat Added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97FFF1-480C-49A0-BC72-E7579E910BBF}"/>
                </a:ext>
              </a:extLst>
            </p:cNvPr>
            <p:cNvSpPr txBox="1"/>
            <p:nvPr/>
          </p:nvSpPr>
          <p:spPr>
            <a:xfrm rot="16200000">
              <a:off x="-489883" y="4882983"/>
              <a:ext cx="1784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Temperature (°C)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029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25" grpId="0"/>
      <p:bldP spid="26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F16514F-5628-4E8F-BF97-BDFB8E028F0C}"/>
              </a:ext>
            </a:extLst>
          </p:cNvPr>
          <p:cNvGrpSpPr/>
          <p:nvPr/>
        </p:nvGrpSpPr>
        <p:grpSpPr>
          <a:xfrm>
            <a:off x="1191379" y="1966605"/>
            <a:ext cx="7502047" cy="1073458"/>
            <a:chOff x="1191379" y="1966605"/>
            <a:chExt cx="7502047" cy="1073458"/>
          </a:xfrm>
        </p:grpSpPr>
        <p:sp>
          <p:nvSpPr>
            <p:cNvPr id="42" name="Rectangle 41"/>
            <p:cNvSpPr/>
            <p:nvPr/>
          </p:nvSpPr>
          <p:spPr>
            <a:xfrm>
              <a:off x="1191379" y="1966605"/>
              <a:ext cx="7502047" cy="1073458"/>
            </a:xfrm>
            <a:prstGeom prst="rect">
              <a:avLst/>
            </a:prstGeom>
            <a:solidFill>
              <a:srgbClr val="FF7C8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65496" y="2194725"/>
              <a:ext cx="955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+mj-lt"/>
                </a:rPr>
                <a:t>GAS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8ABDAC1-A3C2-47A6-B0E3-AD80492AA2B9}"/>
              </a:ext>
            </a:extLst>
          </p:cNvPr>
          <p:cNvGrpSpPr/>
          <p:nvPr/>
        </p:nvGrpSpPr>
        <p:grpSpPr>
          <a:xfrm>
            <a:off x="1191379" y="3038841"/>
            <a:ext cx="7502047" cy="1596656"/>
            <a:chOff x="1191379" y="3038841"/>
            <a:chExt cx="7502047" cy="1596656"/>
          </a:xfrm>
        </p:grpSpPr>
        <p:sp>
          <p:nvSpPr>
            <p:cNvPr id="41" name="Rectangle 40"/>
            <p:cNvSpPr/>
            <p:nvPr/>
          </p:nvSpPr>
          <p:spPr>
            <a:xfrm>
              <a:off x="1191379" y="3038841"/>
              <a:ext cx="7502047" cy="1596656"/>
            </a:xfrm>
            <a:prstGeom prst="rect">
              <a:avLst/>
            </a:prstGeom>
            <a:solidFill>
              <a:srgbClr val="7EC49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01000" y="3517449"/>
              <a:ext cx="14847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+mj-lt"/>
                </a:rPr>
                <a:t>LIQUID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774395D-1255-4C53-956D-FEAFFEA6A6FA}"/>
              </a:ext>
            </a:extLst>
          </p:cNvPr>
          <p:cNvGrpSpPr/>
          <p:nvPr/>
        </p:nvGrpSpPr>
        <p:grpSpPr>
          <a:xfrm>
            <a:off x="1191379" y="4635498"/>
            <a:ext cx="7502047" cy="1000126"/>
            <a:chOff x="1191379" y="4635498"/>
            <a:chExt cx="7502047" cy="1000126"/>
          </a:xfrm>
        </p:grpSpPr>
        <p:sp>
          <p:nvSpPr>
            <p:cNvPr id="40" name="Rectangle 39"/>
            <p:cNvSpPr/>
            <p:nvPr/>
          </p:nvSpPr>
          <p:spPr>
            <a:xfrm>
              <a:off x="1191379" y="4635498"/>
              <a:ext cx="7502047" cy="1000126"/>
            </a:xfrm>
            <a:prstGeom prst="rect">
              <a:avLst/>
            </a:prstGeom>
            <a:solidFill>
              <a:srgbClr val="0070C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02791" y="4820604"/>
              <a:ext cx="12811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+mj-lt"/>
                </a:rPr>
                <a:t>SOLID</a:t>
              </a:r>
            </a:p>
          </p:txBody>
        </p:sp>
      </p:grpSp>
      <p:cxnSp>
        <p:nvCxnSpPr>
          <p:cNvPr id="30" name="Straight Connector 29"/>
          <p:cNvCxnSpPr>
            <a:cxnSpLocks/>
          </p:cNvCxnSpPr>
          <p:nvPr/>
        </p:nvCxnSpPr>
        <p:spPr>
          <a:xfrm flipH="1">
            <a:off x="1193800" y="3040063"/>
            <a:ext cx="74996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!!0dotted"/>
          <p:cNvCxnSpPr>
            <a:cxnSpLocks/>
          </p:cNvCxnSpPr>
          <p:nvPr/>
        </p:nvCxnSpPr>
        <p:spPr>
          <a:xfrm flipH="1" flipV="1">
            <a:off x="1193800" y="4640261"/>
            <a:ext cx="7499626" cy="47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 Curve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93800" y="1841500"/>
            <a:ext cx="0" cy="38227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93800" y="5635624"/>
            <a:ext cx="75946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F93F6E-68B1-4F63-8650-70BDA2E16B51}"/>
              </a:ext>
            </a:extLst>
          </p:cNvPr>
          <p:cNvGrpSpPr/>
          <p:nvPr/>
        </p:nvGrpSpPr>
        <p:grpSpPr>
          <a:xfrm>
            <a:off x="1193800" y="4635498"/>
            <a:ext cx="1881665" cy="579439"/>
            <a:chOff x="1193800" y="4635498"/>
            <a:chExt cx="1881665" cy="579439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193800" y="4635498"/>
              <a:ext cx="626110" cy="57943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808005" y="4640260"/>
              <a:ext cx="1267460" cy="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!!heatingcurve"/>
          <p:cNvCxnSpPr/>
          <p:nvPr/>
        </p:nvCxnSpPr>
        <p:spPr>
          <a:xfrm flipV="1">
            <a:off x="3057207" y="3035300"/>
            <a:ext cx="1383508" cy="16097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59EDB9-D7FF-47F8-B9D0-BF398BD89E6A}"/>
              </a:ext>
            </a:extLst>
          </p:cNvPr>
          <p:cNvGrpSpPr/>
          <p:nvPr/>
        </p:nvGrpSpPr>
        <p:grpSpPr>
          <a:xfrm>
            <a:off x="4428810" y="2305171"/>
            <a:ext cx="4151310" cy="728058"/>
            <a:chOff x="4428810" y="2305171"/>
            <a:chExt cx="4151310" cy="728058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428810" y="3033229"/>
              <a:ext cx="279495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211855" y="2305171"/>
              <a:ext cx="1368265" cy="72073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295775" y="5762625"/>
            <a:ext cx="12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Heat Added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549877" y="3568184"/>
            <a:ext cx="17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Temperature (°C)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1698" y="449113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0°C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5505" y="2870695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100°C</a:t>
            </a:r>
          </a:p>
        </p:txBody>
      </p:sp>
    </p:spTree>
    <p:extLst>
      <p:ext uri="{BB962C8B-B14F-4D97-AF65-F5344CB8AC3E}">
        <p14:creationId xmlns:p14="http://schemas.microsoft.com/office/powerpoint/2010/main" val="398068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 Plateau?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383" y="1515291"/>
            <a:ext cx="813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6" name="Picture 2" descr="Image result for phase change plat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5962"/>
            <a:ext cx="43624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toms states of mat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93"/>
          <a:stretch/>
        </p:blipFill>
        <p:spPr bwMode="auto">
          <a:xfrm>
            <a:off x="4064000" y="1531726"/>
            <a:ext cx="1620982" cy="17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5040" y="3881120"/>
            <a:ext cx="384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Bonds are breaking </a:t>
            </a:r>
            <a:r>
              <a:rPr lang="en-US" sz="2400" dirty="0"/>
              <a:t>as solid changes to liquid and then again when liquid changes to gas. This takes time!</a:t>
            </a:r>
          </a:p>
        </p:txBody>
      </p:sp>
      <p:pic>
        <p:nvPicPr>
          <p:cNvPr id="8" name="Picture 4" descr="Image result for atoms states of matter">
            <a:extLst>
              <a:ext uri="{FF2B5EF4-FFF2-40B4-BE49-F238E27FC236}">
                <a16:creationId xmlns:a16="http://schemas.microsoft.com/office/drawing/2014/main" id="{2FF0B783-F339-4177-BF55-97AB55865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4" r="33799"/>
          <a:stretch/>
        </p:blipFill>
        <p:spPr bwMode="auto">
          <a:xfrm>
            <a:off x="5694218" y="1531726"/>
            <a:ext cx="1620982" cy="17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atoms states of matter">
            <a:extLst>
              <a:ext uri="{FF2B5EF4-FFF2-40B4-BE49-F238E27FC236}">
                <a16:creationId xmlns:a16="http://schemas.microsoft.com/office/drawing/2014/main" id="{23244D7C-913B-48D5-A2D3-61FFCBF67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1"/>
          <a:stretch/>
        </p:blipFill>
        <p:spPr bwMode="auto">
          <a:xfrm>
            <a:off x="7315200" y="1531726"/>
            <a:ext cx="1659890" cy="17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51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Heat | Internal Energy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3548" y="1526150"/>
            <a:ext cx="3613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>
                <a:latin typeface="+mj-lt"/>
              </a:rPr>
              <a:t>E</a:t>
            </a:r>
            <a:r>
              <a:rPr lang="en-US" sz="5400" baseline="-25000" dirty="0">
                <a:latin typeface="+mj-lt"/>
              </a:rPr>
              <a:t>INT</a:t>
            </a:r>
            <a:r>
              <a:rPr lang="en-US" sz="5400" dirty="0">
                <a:latin typeface="+mj-lt"/>
              </a:rPr>
              <a:t> = </a:t>
            </a:r>
            <a:r>
              <a:rPr lang="en-US" sz="5400" i="1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US" sz="5400" baseline="-25000" dirty="0">
                <a:solidFill>
                  <a:srgbClr val="C00000"/>
                </a:solidFill>
                <a:latin typeface="+mj-lt"/>
              </a:rPr>
              <a:t>K</a:t>
            </a:r>
            <a:r>
              <a:rPr lang="en-US" sz="5400" dirty="0">
                <a:latin typeface="+mj-lt"/>
              </a:rPr>
              <a:t> + </a:t>
            </a:r>
            <a:r>
              <a:rPr lang="en-US" sz="5400" i="1" dirty="0">
                <a:solidFill>
                  <a:schemeClr val="accent5"/>
                </a:solidFill>
                <a:latin typeface="+mj-lt"/>
              </a:rPr>
              <a:t>E</a:t>
            </a:r>
            <a:r>
              <a:rPr lang="en-US" sz="5400" baseline="-25000" dirty="0">
                <a:solidFill>
                  <a:schemeClr val="accent5"/>
                </a:solidFill>
                <a:latin typeface="+mj-lt"/>
              </a:rPr>
              <a:t>P</a:t>
            </a:r>
            <a:endParaRPr lang="en-US" sz="5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787" y="1549416"/>
            <a:ext cx="3755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+mj-lt"/>
              </a:rPr>
              <a:t>All heat added becomes internal energy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787" y="2899852"/>
            <a:ext cx="793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Changing the temperature of the solid, liquid, or gas?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787" y="4465807"/>
            <a:ext cx="6139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Causing the substance to change phases?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CD29F6-A02A-4B90-A64D-9E4940A8BFC1}"/>
              </a:ext>
            </a:extLst>
          </p:cNvPr>
          <p:cNvSpPr txBox="1"/>
          <p:nvPr/>
        </p:nvSpPr>
        <p:spPr>
          <a:xfrm>
            <a:off x="952500" y="3581056"/>
            <a:ext cx="5331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Changing E</a:t>
            </a:r>
            <a:r>
              <a:rPr lang="en-US" sz="3200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(Kinetic Energy)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F27A6-3DAC-44A1-BD8C-9FE6ED285D15}"/>
              </a:ext>
            </a:extLst>
          </p:cNvPr>
          <p:cNvSpPr txBox="1"/>
          <p:nvPr/>
        </p:nvSpPr>
        <p:spPr>
          <a:xfrm>
            <a:off x="952500" y="5178764"/>
            <a:ext cx="5716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Changing E</a:t>
            </a:r>
            <a:r>
              <a:rPr lang="en-US" sz="3200" baseline="-25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r>
              <a:rPr lang="en-US" sz="3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(Potential Energy)</a:t>
            </a:r>
          </a:p>
        </p:txBody>
      </p:sp>
    </p:spTree>
    <p:extLst>
      <p:ext uri="{BB962C8B-B14F-4D97-AF65-F5344CB8AC3E}">
        <p14:creationId xmlns:p14="http://schemas.microsoft.com/office/powerpoint/2010/main" val="4122669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Latent Heat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795" y="1531726"/>
            <a:ext cx="8689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+mj-lt"/>
              </a:rPr>
              <a:t>Specific Latent Heat </a:t>
            </a:r>
            <a:r>
              <a:rPr lang="en-US" sz="2800" dirty="0">
                <a:latin typeface="+mj-lt"/>
              </a:rPr>
              <a:t>is the amount energy transferred when 1 kg of the substance changes phase at a constant temp.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1794" y="2716793"/>
          <a:ext cx="8689603" cy="120585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3614589">
                  <a:extLst>
                    <a:ext uri="{9D8B030D-6E8A-4147-A177-3AD203B41FA5}">
                      <a16:colId xmlns:a16="http://schemas.microsoft.com/office/drawing/2014/main" val="2449857887"/>
                    </a:ext>
                  </a:extLst>
                </a:gridCol>
                <a:gridCol w="4320208">
                  <a:extLst>
                    <a:ext uri="{9D8B030D-6E8A-4147-A177-3AD203B41FA5}">
                      <a16:colId xmlns:a16="http://schemas.microsoft.com/office/drawing/2014/main" val="2428478034"/>
                    </a:ext>
                  </a:extLst>
                </a:gridCol>
                <a:gridCol w="754806">
                  <a:extLst>
                    <a:ext uri="{9D8B030D-6E8A-4147-A177-3AD203B41FA5}">
                      <a16:colId xmlns:a16="http://schemas.microsoft.com/office/drawing/2014/main" val="3402392225"/>
                    </a:ext>
                  </a:extLst>
                </a:gridCol>
              </a:tblGrid>
              <a:tr h="60292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+mj-lt"/>
                        </a:rPr>
                        <a:t>Melting or Freezing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+mj-lt"/>
                        </a:rPr>
                        <a:t>Latent Heat of Fusion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+mj-lt"/>
                        </a:rPr>
                        <a:t>L</a:t>
                      </a:r>
                      <a:r>
                        <a:rPr lang="en-US" sz="2600" baseline="-25000" dirty="0">
                          <a:latin typeface="+mj-lt"/>
                        </a:rPr>
                        <a:t>f</a:t>
                      </a:r>
                      <a:endParaRPr lang="en-US" sz="26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565743"/>
                  </a:ext>
                </a:extLst>
              </a:tr>
              <a:tr h="60292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+mj-lt"/>
                        </a:rPr>
                        <a:t>Boiling or Condensing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+mj-lt"/>
                        </a:rPr>
                        <a:t>Latent Heat</a:t>
                      </a:r>
                      <a:r>
                        <a:rPr lang="en-US" sz="2600" baseline="0" dirty="0">
                          <a:latin typeface="+mj-lt"/>
                        </a:rPr>
                        <a:t> of Vaporization</a:t>
                      </a:r>
                      <a:endParaRPr lang="en-US" sz="2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+mj-lt"/>
                        </a:rPr>
                        <a:t>L</a:t>
                      </a:r>
                      <a:r>
                        <a:rPr lang="en-US" sz="2600" baseline="-25000" dirty="0" err="1">
                          <a:latin typeface="+mj-lt"/>
                        </a:rPr>
                        <a:t>v</a:t>
                      </a:r>
                      <a:endParaRPr lang="en-US" sz="26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10336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794" y="4333463"/>
            <a:ext cx="546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Specific Latent Heat for Water (H</a:t>
            </a:r>
            <a:r>
              <a:rPr lang="en-US" sz="28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O):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6796" y="4856683"/>
          <a:ext cx="6572388" cy="120585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91507">
                  <a:extLst>
                    <a:ext uri="{9D8B030D-6E8A-4147-A177-3AD203B41FA5}">
                      <a16:colId xmlns:a16="http://schemas.microsoft.com/office/drawing/2014/main" val="3151625826"/>
                    </a:ext>
                  </a:extLst>
                </a:gridCol>
                <a:gridCol w="2480881">
                  <a:extLst>
                    <a:ext uri="{9D8B030D-6E8A-4147-A177-3AD203B41FA5}">
                      <a16:colId xmlns:a16="http://schemas.microsoft.com/office/drawing/2014/main" val="506812482"/>
                    </a:ext>
                  </a:extLst>
                </a:gridCol>
              </a:tblGrid>
              <a:tr h="602925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+mj-lt"/>
                        </a:rPr>
                        <a:t>Latent Heat of Fusion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+mj-lt"/>
                        </a:rPr>
                        <a:t>334,000</a:t>
                      </a:r>
                      <a:r>
                        <a:rPr lang="en-US" sz="2600" baseline="0" dirty="0">
                          <a:latin typeface="+mj-lt"/>
                        </a:rPr>
                        <a:t> J kg</a:t>
                      </a:r>
                      <a:r>
                        <a:rPr lang="en-US" sz="2600" baseline="30000" dirty="0">
                          <a:latin typeface="+mj-lt"/>
                        </a:rPr>
                        <a:t>-1</a:t>
                      </a:r>
                      <a:endParaRPr lang="en-US" sz="26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142295"/>
                  </a:ext>
                </a:extLst>
              </a:tr>
              <a:tr h="602925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+mj-lt"/>
                        </a:rPr>
                        <a:t>Latent Heat</a:t>
                      </a:r>
                      <a:r>
                        <a:rPr lang="en-US" sz="2600" baseline="0" dirty="0">
                          <a:latin typeface="+mj-lt"/>
                        </a:rPr>
                        <a:t> of Vaporization</a:t>
                      </a:r>
                      <a:endParaRPr lang="en-US" sz="2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2,260,000</a:t>
                      </a:r>
                      <a:r>
                        <a:rPr lang="en-US" sz="26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J kg</a:t>
                      </a:r>
                      <a:r>
                        <a:rPr lang="en-US" sz="260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5641970"/>
                  </a:ext>
                </a:extLst>
              </a:tr>
            </a:tbl>
          </a:graphicData>
        </a:graphic>
      </p:graphicFrame>
      <p:pic>
        <p:nvPicPr>
          <p:cNvPr id="10" name="Picture 2" descr="Image result for phase change plateau">
            <a:extLst>
              <a:ext uri="{FF2B5EF4-FFF2-40B4-BE49-F238E27FC236}">
                <a16:creationId xmlns:a16="http://schemas.microsoft.com/office/drawing/2014/main" id="{B0A7F5A6-8F80-4806-B7E2-907EB2A27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68" y="4856683"/>
            <a:ext cx="1752206" cy="130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74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Latent Heat Equation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93992"/>
              </p:ext>
            </p:extLst>
          </p:nvPr>
        </p:nvGraphicFramePr>
        <p:xfrm>
          <a:off x="171450" y="1475563"/>
          <a:ext cx="4965815" cy="36194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Symbol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+mj-lt"/>
                        </a:rPr>
                        <a:t>Heat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i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  <a:latin typeface="+mj-lt"/>
                        </a:rPr>
                        <a:t>Mass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i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FF00FF"/>
                          </a:solidFill>
                          <a:latin typeface="+mj-lt"/>
                          <a:ea typeface="+mn-ea"/>
                          <a:cs typeface="+mn-cs"/>
                        </a:rPr>
                        <a:t>Specific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FF00FF"/>
                          </a:solidFill>
                          <a:latin typeface="+mj-lt"/>
                          <a:ea typeface="+mn-ea"/>
                          <a:cs typeface="+mn-cs"/>
                        </a:rPr>
                        <a:t>Latent Heat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i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2337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84863" y="1531726"/>
                <a:ext cx="2381165" cy="907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4800" b="1" i="1" dirty="0">
                  <a:solidFill>
                    <a:srgbClr val="004E6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863" y="1531726"/>
                <a:ext cx="2381165" cy="907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30958" y="2777448"/>
            <a:ext cx="2888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*This equation works for heat energy gained as well as heat energy lost*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C5E882-6894-4F51-81BA-B3CB6580C3AC}"/>
                  </a:ext>
                </a:extLst>
              </p:cNvPr>
              <p:cNvSpPr txBox="1"/>
              <p:nvPr/>
            </p:nvSpPr>
            <p:spPr>
              <a:xfrm>
                <a:off x="2358605" y="2392727"/>
                <a:ext cx="62515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4400" i="1" dirty="0">
                  <a:latin typeface="+mj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C5E882-6894-4F51-81BA-B3CB6580C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605" y="2392727"/>
                <a:ext cx="62515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D23A03-8822-48DB-84F0-EDFEE5ADC13F}"/>
                  </a:ext>
                </a:extLst>
              </p:cNvPr>
              <p:cNvSpPr txBox="1"/>
              <p:nvPr/>
            </p:nvSpPr>
            <p:spPr>
              <a:xfrm>
                <a:off x="2204652" y="3296923"/>
                <a:ext cx="93306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400" i="1" dirty="0">
                  <a:latin typeface="+mj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D23A03-8822-48DB-84F0-EDFEE5ADC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652" y="3296923"/>
                <a:ext cx="93306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29739-B61C-429B-8ACE-C65EFF7A1031}"/>
                  </a:ext>
                </a:extLst>
              </p:cNvPr>
              <p:cNvSpPr txBox="1"/>
              <p:nvPr/>
            </p:nvSpPr>
            <p:spPr>
              <a:xfrm>
                <a:off x="2253638" y="4201119"/>
                <a:ext cx="83508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4400" i="1" dirty="0">
                  <a:solidFill>
                    <a:srgbClr val="FF00FF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29739-B61C-429B-8ACE-C65EFF7A1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638" y="4201119"/>
                <a:ext cx="8350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59D39B-BE58-4BF9-A192-ED9B2D97D457}"/>
                  </a:ext>
                </a:extLst>
              </p:cNvPr>
              <p:cNvSpPr txBox="1"/>
              <p:nvPr/>
            </p:nvSpPr>
            <p:spPr>
              <a:xfrm>
                <a:off x="3853120" y="2510286"/>
                <a:ext cx="7744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59D39B-BE58-4BF9-A192-ED9B2D97D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20" y="2510286"/>
                <a:ext cx="77444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E9687C-6596-4772-867C-2DFB38301BAD}"/>
                  </a:ext>
                </a:extLst>
              </p:cNvPr>
              <p:cNvSpPr txBox="1"/>
              <p:nvPr/>
            </p:nvSpPr>
            <p:spPr>
              <a:xfrm>
                <a:off x="3940832" y="3407433"/>
                <a:ext cx="6956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en-US" sz="3200" dirty="0">
                  <a:latin typeface="+mj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E9687C-6596-4772-867C-2DFB38301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832" y="3407433"/>
                <a:ext cx="69564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AE494C-C03E-44DE-8862-4B723E066BD0}"/>
                  </a:ext>
                </a:extLst>
              </p:cNvPr>
              <p:cNvSpPr txBox="1"/>
              <p:nvPr/>
            </p:nvSpPr>
            <p:spPr>
              <a:xfrm>
                <a:off x="3450576" y="4304581"/>
                <a:ext cx="172033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sSup>
                            <m:sSupPr>
                              <m:ctrlPr>
                                <a:rPr lang="en-US" sz="3200" b="0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0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</m:e>
                            <m:sup>
                              <m:r>
                                <a:rPr lang="en-US" sz="3200" b="0" i="0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FF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AE494C-C03E-44DE-8862-4B723E066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576" y="4304581"/>
                <a:ext cx="172033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972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50B590-CD1F-492C-8771-AAF9C034D4F7}"/>
              </a:ext>
            </a:extLst>
          </p:cNvPr>
          <p:cNvCxnSpPr/>
          <p:nvPr/>
        </p:nvCxnSpPr>
        <p:spPr>
          <a:xfrm flipV="1">
            <a:off x="1193800" y="4635498"/>
            <a:ext cx="626110" cy="57943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1841F9-48C2-4447-8014-882A8804E8AB}"/>
              </a:ext>
            </a:extLst>
          </p:cNvPr>
          <p:cNvCxnSpPr/>
          <p:nvPr/>
        </p:nvCxnSpPr>
        <p:spPr>
          <a:xfrm flipV="1">
            <a:off x="3057207" y="3035300"/>
            <a:ext cx="1383508" cy="160972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4925D1-8118-4271-B5FA-B72C653F7EE1}"/>
              </a:ext>
            </a:extLst>
          </p:cNvPr>
          <p:cNvCxnSpPr/>
          <p:nvPr/>
        </p:nvCxnSpPr>
        <p:spPr>
          <a:xfrm flipV="1">
            <a:off x="7209246" y="2332840"/>
            <a:ext cx="1368265" cy="72073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93800" y="3040063"/>
            <a:ext cx="32350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193800" y="4640261"/>
            <a:ext cx="6731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 Curve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93800" y="1841500"/>
            <a:ext cx="0" cy="38227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93800" y="5635624"/>
            <a:ext cx="75946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08005" y="4640260"/>
            <a:ext cx="1267460" cy="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28810" y="3046481"/>
            <a:ext cx="27949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95775" y="5762625"/>
            <a:ext cx="12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Heat Added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549877" y="3568184"/>
            <a:ext cx="17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Temperature (°C)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1698" y="449113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0°C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5505" y="2870695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100°C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16503" y="2332840"/>
            <a:ext cx="1368265" cy="7207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20690" y="2253244"/>
            <a:ext cx="2624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Gas Changing Temp</a:t>
            </a:r>
            <a:endParaRPr lang="en-US" sz="2400" b="1" i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057207" y="3035300"/>
            <a:ext cx="1383508" cy="160972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93800" y="4635498"/>
            <a:ext cx="626110" cy="5794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61060" y="3752850"/>
            <a:ext cx="291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Liquid Changing Temp</a:t>
            </a:r>
            <a:endParaRPr lang="en-US" sz="2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6855" y="4866763"/>
            <a:ext cx="2768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Solid Changing Temp</a:t>
            </a:r>
            <a:endParaRPr lang="en-US" sz="2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6855" y="1450156"/>
            <a:ext cx="2600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+mj-lt"/>
              </a:rPr>
              <a:t>Q </a:t>
            </a:r>
            <a:r>
              <a:rPr lang="en-US" sz="4800" b="1" i="1" dirty="0">
                <a:solidFill>
                  <a:srgbClr val="C00000"/>
                </a:solidFill>
                <a:latin typeface="+mj-lt"/>
              </a:rPr>
              <a:t>= mc</a:t>
            </a:r>
            <a:r>
              <a:rPr lang="el-GR" sz="4800" b="1" i="1" dirty="0">
                <a:solidFill>
                  <a:srgbClr val="C00000"/>
                </a:solidFill>
                <a:latin typeface="+mj-lt"/>
              </a:rPr>
              <a:t>Δ</a:t>
            </a:r>
            <a:r>
              <a:rPr lang="en-US" sz="4800" b="1" i="1" dirty="0">
                <a:solidFill>
                  <a:srgbClr val="C00000"/>
                </a:solidFill>
                <a:latin typeface="+mj-lt"/>
              </a:rPr>
              <a:t>T</a:t>
            </a:r>
            <a:endParaRPr lang="en-US" sz="4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1162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37997</TotalTime>
  <Words>835</Words>
  <Application>Microsoft Office PowerPoint</Application>
  <PresentationFormat>On-screen Show (4:3)</PresentationFormat>
  <Paragraphs>182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Ebrima</vt:lpstr>
      <vt:lpstr>Wingdings</vt:lpstr>
      <vt:lpstr>Retrospect</vt:lpstr>
      <vt:lpstr>Latent Heat and  Heating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Latent Heat and Heating Curves</dc:title>
  <dc:creator>Joe Cossette</dc:creator>
  <cp:lastModifiedBy>Joe Cossette</cp:lastModifiedBy>
  <cp:revision>353</cp:revision>
  <dcterms:created xsi:type="dcterms:W3CDTF">2014-08-31T00:23:19Z</dcterms:created>
  <dcterms:modified xsi:type="dcterms:W3CDTF">2021-02-05T04:31:34Z</dcterms:modified>
</cp:coreProperties>
</file>