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494" r:id="rId2"/>
    <p:sldId id="495" r:id="rId3"/>
    <p:sldId id="496" r:id="rId4"/>
    <p:sldId id="497" r:id="rId5"/>
    <p:sldId id="507" r:id="rId6"/>
    <p:sldId id="498" r:id="rId7"/>
    <p:sldId id="499" r:id="rId8"/>
    <p:sldId id="500" r:id="rId9"/>
    <p:sldId id="501" r:id="rId10"/>
    <p:sldId id="502" r:id="rId11"/>
    <p:sldId id="503" r:id="rId12"/>
    <p:sldId id="504" r:id="rId13"/>
    <p:sldId id="505" r:id="rId14"/>
    <p:sldId id="506" r:id="rId15"/>
    <p:sldId id="56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83C6"/>
    <a:srgbClr val="FF00FF"/>
    <a:srgbClr val="FFFFFF"/>
    <a:srgbClr val="EEBCBC"/>
    <a:srgbClr val="FDE5E5"/>
    <a:srgbClr val="EAACAC"/>
    <a:srgbClr val="002060"/>
    <a:srgbClr val="FF7D7D"/>
    <a:srgbClr val="FECFC6"/>
    <a:srgbClr val="E29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9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80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900.png"/><Relationship Id="rId4" Type="http://schemas.openxmlformats.org/officeDocument/2006/relationships/image" Target="../media/image8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59" y="758952"/>
            <a:ext cx="7874231" cy="3566160"/>
          </a:xfrm>
        </p:spPr>
        <p:txBody>
          <a:bodyPr>
            <a:normAutofit/>
          </a:bodyPr>
          <a:lstStyle/>
          <a:p>
            <a:r>
              <a:rPr lang="en-US" sz="6000" dirty="0"/>
              <a:t>Kinetic Molecular Theory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Thermal Physics</a:t>
            </a:r>
          </a:p>
        </p:txBody>
      </p:sp>
    </p:spTree>
    <p:extLst>
      <p:ext uri="{BB962C8B-B14F-4D97-AF65-F5344CB8AC3E}">
        <p14:creationId xmlns:p14="http://schemas.microsoft.com/office/powerpoint/2010/main" val="1641483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Data Booklet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" y="1531726"/>
            <a:ext cx="8752298" cy="21990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30" y="3857385"/>
            <a:ext cx="7276814" cy="20894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5C8E8E-523F-4F76-BC21-3DDE6B8D0B6B}"/>
              </a:ext>
            </a:extLst>
          </p:cNvPr>
          <p:cNvSpPr/>
          <p:nvPr/>
        </p:nvSpPr>
        <p:spPr>
          <a:xfrm>
            <a:off x="4576762" y="1872455"/>
            <a:ext cx="561975" cy="412750"/>
          </a:xfrm>
          <a:prstGeom prst="rect">
            <a:avLst/>
          </a:prstGeom>
          <a:solidFill>
            <a:srgbClr val="C000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7D18B8-F863-4654-9964-12CF29F1FB07}"/>
              </a:ext>
            </a:extLst>
          </p:cNvPr>
          <p:cNvSpPr/>
          <p:nvPr/>
        </p:nvSpPr>
        <p:spPr>
          <a:xfrm>
            <a:off x="958756" y="5660722"/>
            <a:ext cx="4899119" cy="286117"/>
          </a:xfrm>
          <a:prstGeom prst="rect">
            <a:avLst/>
          </a:prstGeom>
          <a:solidFill>
            <a:srgbClr val="C000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526BE8-D144-4461-AE37-8565C17BD4CE}"/>
              </a:ext>
            </a:extLst>
          </p:cNvPr>
          <p:cNvSpPr/>
          <p:nvPr/>
        </p:nvSpPr>
        <p:spPr>
          <a:xfrm>
            <a:off x="4586597" y="3174330"/>
            <a:ext cx="899803" cy="412750"/>
          </a:xfrm>
          <a:prstGeom prst="rect">
            <a:avLst/>
          </a:prstGeom>
          <a:solidFill>
            <a:srgbClr val="C000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186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 | 1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532" y="1446382"/>
            <a:ext cx="81121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Calculate the average translational kinetic energy of molecules in the air at 27°C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0B18E1-65B5-4C40-B2C4-987CC35B7F22}"/>
                  </a:ext>
                </a:extLst>
              </p:cNvPr>
              <p:cNvSpPr txBox="1"/>
              <p:nvPr/>
            </p:nvSpPr>
            <p:spPr>
              <a:xfrm>
                <a:off x="371427" y="4091484"/>
                <a:ext cx="2071977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320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0B18E1-65B5-4C40-B2C4-987CC35B7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27" y="4091484"/>
                <a:ext cx="2071977" cy="921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C7E89C-B879-40A2-AED8-0046CCB2AD3A}"/>
                  </a:ext>
                </a:extLst>
              </p:cNvPr>
              <p:cNvSpPr txBox="1"/>
              <p:nvPr/>
            </p:nvSpPr>
            <p:spPr>
              <a:xfrm>
                <a:off x="333274" y="2832475"/>
                <a:ext cx="32835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=1.38</m:t>
                      </m:r>
                      <m:r>
                        <a:rPr lang="en-US" sz="2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a:rPr lang="en-US" sz="2400" b="0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FF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C7E89C-B879-40A2-AED8-0046CCB2A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74" y="2832475"/>
                <a:ext cx="3283591" cy="369332"/>
              </a:xfrm>
              <a:prstGeom prst="rect">
                <a:avLst/>
              </a:prstGeom>
              <a:blipFill>
                <a:blip r:embed="rId3"/>
                <a:stretch>
                  <a:fillRect l="-1487" t="-1667" b="-3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B72B0B-DA9C-4F5A-89B7-79FA1D36ED28}"/>
                  </a:ext>
                </a:extLst>
              </p:cNvPr>
              <p:cNvSpPr txBox="1"/>
              <p:nvPr/>
            </p:nvSpPr>
            <p:spPr>
              <a:xfrm>
                <a:off x="371427" y="3329642"/>
                <a:ext cx="12773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=27℃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B72B0B-DA9C-4F5A-89B7-79FA1D36E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27" y="3329642"/>
                <a:ext cx="1277337" cy="369332"/>
              </a:xfrm>
              <a:prstGeom prst="rect">
                <a:avLst/>
              </a:prstGeom>
              <a:blipFill>
                <a:blip r:embed="rId4"/>
                <a:stretch>
                  <a:fillRect l="-5263" r="-526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F848F5-783C-4A63-ABBD-3B6E484F36C2}"/>
                  </a:ext>
                </a:extLst>
              </p:cNvPr>
              <p:cNvSpPr txBox="1"/>
              <p:nvPr/>
            </p:nvSpPr>
            <p:spPr>
              <a:xfrm>
                <a:off x="4088714" y="5271451"/>
                <a:ext cx="4482061" cy="615553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4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4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6.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en-US" sz="4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−21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F848F5-783C-4A63-ABBD-3B6E484F3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714" y="5271451"/>
                <a:ext cx="4482061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4B1733-68FA-4CB5-B7DA-9BC0A4A43920}"/>
                  </a:ext>
                </a:extLst>
              </p:cNvPr>
              <p:cNvSpPr txBox="1"/>
              <p:nvPr/>
            </p:nvSpPr>
            <p:spPr>
              <a:xfrm>
                <a:off x="1637733" y="3330351"/>
                <a:ext cx="19791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+273=300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4B1733-68FA-4CB5-B7DA-9BC0A4A43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733" y="3330351"/>
                <a:ext cx="1979132" cy="369332"/>
              </a:xfrm>
              <a:prstGeom prst="rect">
                <a:avLst/>
              </a:prstGeom>
              <a:blipFill>
                <a:blip r:embed="rId6"/>
                <a:stretch>
                  <a:fillRect l="-2778" r="-3395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FD7C45-1058-471C-91D6-8BA759413BB7}"/>
                  </a:ext>
                </a:extLst>
              </p:cNvPr>
              <p:cNvSpPr txBox="1"/>
              <p:nvPr/>
            </p:nvSpPr>
            <p:spPr>
              <a:xfrm>
                <a:off x="2431184" y="4090182"/>
                <a:ext cx="4512774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1.38</m:t>
                      </m:r>
                      <m:r>
                        <a:rPr lang="en-US" sz="32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−23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FD7C45-1058-471C-91D6-8BA759413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184" y="4090182"/>
                <a:ext cx="4512774" cy="921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6840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 animBg="1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Kinetic Energy?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4605" y="1531726"/>
                <a:ext cx="3163045" cy="9553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4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48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4800" i="1" dirty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4800" i="1" dirty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US" sz="4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4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4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05" y="1531726"/>
                <a:ext cx="3163045" cy="9553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207099" y="1398067"/>
                <a:ext cx="47327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𝐵𝑜𝑙𝑡𝑧𝑚𝑎𝑛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𝑐𝑜𝑛𝑠𝑡𝑎𝑛𝑡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099" y="1398067"/>
                <a:ext cx="473270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07099" y="1942696"/>
                <a:ext cx="40548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1.38×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−23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099" y="1942696"/>
                <a:ext cx="405482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26B115D-F6C9-4171-ACDA-8454007269CE}"/>
                  </a:ext>
                </a:extLst>
              </p:cNvPr>
              <p:cNvSpPr/>
              <p:nvPr/>
            </p:nvSpPr>
            <p:spPr>
              <a:xfrm>
                <a:off x="2033462" y="3223090"/>
                <a:ext cx="5106270" cy="2166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7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7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7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7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7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7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7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7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7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72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26B115D-F6C9-4171-ACDA-845400726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462" y="3223090"/>
                <a:ext cx="5106270" cy="21666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31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 | 2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795" y="1531726"/>
            <a:ext cx="868960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Calculate the average speed for oxygen molecules at 0°C. </a:t>
            </a:r>
          </a:p>
          <a:p>
            <a:pPr algn="ctr"/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(the mass of an oxygen molecule is 5.32 × 10</a:t>
            </a:r>
            <a:r>
              <a:rPr lang="en-US" sz="2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-26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kg)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CDD1E5-EEF1-4E6E-9277-08F4F69C2769}"/>
                  </a:ext>
                </a:extLst>
              </p:cNvPr>
              <p:cNvSpPr txBox="1"/>
              <p:nvPr/>
            </p:nvSpPr>
            <p:spPr>
              <a:xfrm>
                <a:off x="371427" y="4011161"/>
                <a:ext cx="6020110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1.38</m:t>
                      </m:r>
                      <m:r>
                        <a:rPr lang="en-US" sz="24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5.32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−26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CDD1E5-EEF1-4E6E-9277-08F4F69C2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27" y="4011161"/>
                <a:ext cx="6020110" cy="691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79B6CD-7A1A-4F22-A6AF-03623AE3A0CB}"/>
                  </a:ext>
                </a:extLst>
              </p:cNvPr>
              <p:cNvSpPr txBox="1"/>
              <p:nvPr/>
            </p:nvSpPr>
            <p:spPr>
              <a:xfrm>
                <a:off x="371427" y="2924650"/>
                <a:ext cx="32835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=1.38</m:t>
                      </m:r>
                      <m:r>
                        <a:rPr lang="en-US" sz="2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a:rPr lang="en-US" sz="2400" b="0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FF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79B6CD-7A1A-4F22-A6AF-03623AE3A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27" y="2924650"/>
                <a:ext cx="3283591" cy="369332"/>
              </a:xfrm>
              <a:prstGeom prst="rect">
                <a:avLst/>
              </a:prstGeom>
              <a:blipFill>
                <a:blip r:embed="rId3"/>
                <a:stretch>
                  <a:fillRect l="-3340" b="-3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E935C3-89D1-4605-8387-C256ABA3119F}"/>
                  </a:ext>
                </a:extLst>
              </p:cNvPr>
              <p:cNvSpPr txBox="1"/>
              <p:nvPr/>
            </p:nvSpPr>
            <p:spPr>
              <a:xfrm>
                <a:off x="371427" y="3329642"/>
                <a:ext cx="11074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=0℃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E935C3-89D1-4605-8387-C256ABA31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27" y="3329642"/>
                <a:ext cx="1107419" cy="369332"/>
              </a:xfrm>
              <a:prstGeom prst="rect">
                <a:avLst/>
              </a:prstGeom>
              <a:blipFill>
                <a:blip r:embed="rId4"/>
                <a:stretch>
                  <a:fillRect l="-9890" r="-2198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20AABF-0C52-4886-871F-34B61BA82B53}"/>
                  </a:ext>
                </a:extLst>
              </p:cNvPr>
              <p:cNvSpPr txBox="1"/>
              <p:nvPr/>
            </p:nvSpPr>
            <p:spPr>
              <a:xfrm>
                <a:off x="5667340" y="5362629"/>
                <a:ext cx="3122121" cy="503599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𝟒𝟔𝟏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20AABF-0C52-4886-871F-34B61BA82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340" y="5362629"/>
                <a:ext cx="3122121" cy="503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56127E-BC5F-46CE-82D5-1C5A01B8A155}"/>
                  </a:ext>
                </a:extLst>
              </p:cNvPr>
              <p:cNvSpPr txBox="1"/>
              <p:nvPr/>
            </p:nvSpPr>
            <p:spPr>
              <a:xfrm>
                <a:off x="386023" y="2535965"/>
                <a:ext cx="28649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=5.32×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−26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56127E-BC5F-46CE-82D5-1C5A01B8A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23" y="2535965"/>
                <a:ext cx="2864951" cy="369332"/>
              </a:xfrm>
              <a:prstGeom prst="rect">
                <a:avLst/>
              </a:prstGeom>
              <a:blipFill>
                <a:blip r:embed="rId6"/>
                <a:stretch>
                  <a:fillRect l="-2553" r="-213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092BB47-1B3F-4790-9128-658E1A31B0B9}"/>
                  </a:ext>
                </a:extLst>
              </p:cNvPr>
              <p:cNvSpPr/>
              <p:nvPr/>
            </p:nvSpPr>
            <p:spPr>
              <a:xfrm>
                <a:off x="4776503" y="2674274"/>
                <a:ext cx="2256643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092BB47-1B3F-4790-9128-658E1A31B0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503" y="2674274"/>
                <a:ext cx="2256643" cy="10143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F1569B-3FCC-4AC1-AE6C-58B8B377F174}"/>
                  </a:ext>
                </a:extLst>
              </p:cNvPr>
              <p:cNvSpPr txBox="1"/>
              <p:nvPr/>
            </p:nvSpPr>
            <p:spPr>
              <a:xfrm>
                <a:off x="241795" y="4922958"/>
                <a:ext cx="489159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5.62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−21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5.32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−26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F1569B-3FCC-4AC1-AE6C-58B8B377F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95" y="4922958"/>
                <a:ext cx="4891596" cy="6914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935A04-F928-46D5-AECA-76D047FF1347}"/>
                  </a:ext>
                </a:extLst>
              </p:cNvPr>
              <p:cNvSpPr txBox="1"/>
              <p:nvPr/>
            </p:nvSpPr>
            <p:spPr>
              <a:xfrm>
                <a:off x="1471478" y="3334201"/>
                <a:ext cx="20464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273=273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935A04-F928-46D5-AECA-76D047FF1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478" y="3334201"/>
                <a:ext cx="2046458" cy="369332"/>
              </a:xfrm>
              <a:prstGeom prst="rect">
                <a:avLst/>
              </a:prstGeom>
              <a:blipFill>
                <a:blip r:embed="rId9"/>
                <a:stretch>
                  <a:fillRect l="-4762" r="-1190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8A99577-2D04-426B-ABD5-DFD24CD1E660}"/>
                  </a:ext>
                </a:extLst>
              </p:cNvPr>
              <p:cNvSpPr/>
              <p:nvPr/>
            </p:nvSpPr>
            <p:spPr>
              <a:xfrm>
                <a:off x="6887032" y="2674273"/>
                <a:ext cx="1943994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2060"/>
                          </a:solidFill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8A99577-2D04-426B-ABD5-DFD24CD1E6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032" y="2674273"/>
                <a:ext cx="1943994" cy="10143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35301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2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molecules move faster?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7144" y="1909678"/>
            <a:ext cx="2623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</a:t>
            </a:r>
            <a:r>
              <a:rPr lang="en-US" sz="3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gas at 23°C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6736" y="2633080"/>
            <a:ext cx="2104143" cy="291427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/>
              <a:t>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26736" y="2633080"/>
            <a:ext cx="7030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26735" y="4602088"/>
            <a:ext cx="2104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1.01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89080" y="1909678"/>
            <a:ext cx="2623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</a:t>
            </a:r>
            <a:r>
              <a:rPr lang="en-US" sz="3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gas at 23°C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48672" y="2633080"/>
            <a:ext cx="2104143" cy="291427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/>
              <a:t>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48672" y="2633080"/>
            <a:ext cx="7030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48673" y="4602088"/>
            <a:ext cx="21041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16.00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6C4065-2172-4CF5-B135-D8A0A55D363A}"/>
              </a:ext>
            </a:extLst>
          </p:cNvPr>
          <p:cNvSpPr/>
          <p:nvPr/>
        </p:nvSpPr>
        <p:spPr>
          <a:xfrm>
            <a:off x="867145" y="1909678"/>
            <a:ext cx="2623324" cy="3862472"/>
          </a:xfrm>
          <a:prstGeom prst="rect">
            <a:avLst/>
          </a:prstGeom>
          <a:solidFill>
            <a:srgbClr val="C000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50B1E0D-FB53-4493-91F5-A30B95B228EF}"/>
                  </a:ext>
                </a:extLst>
              </p:cNvPr>
              <p:cNvSpPr/>
              <p:nvPr/>
            </p:nvSpPr>
            <p:spPr>
              <a:xfrm>
                <a:off x="3490469" y="2596206"/>
                <a:ext cx="2499402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C00000"/>
                          </a:solidFill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50B1E0D-FB53-4493-91F5-A30B95B228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469" y="2596206"/>
                <a:ext cx="2499402" cy="10143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51C6FF4A-4691-4903-A2BE-2CD0CC11557E}"/>
              </a:ext>
            </a:extLst>
          </p:cNvPr>
          <p:cNvSpPr/>
          <p:nvPr/>
        </p:nvSpPr>
        <p:spPr>
          <a:xfrm>
            <a:off x="3524793" y="3789893"/>
            <a:ext cx="2389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+mj-lt"/>
              </a:rPr>
              <a:t>If the gases have the same kinetic energy (temp), the lighter one must be moving faster</a:t>
            </a:r>
          </a:p>
        </p:txBody>
      </p:sp>
    </p:spTree>
    <p:extLst>
      <p:ext uri="{BB962C8B-B14F-4D97-AF65-F5344CB8AC3E}">
        <p14:creationId xmlns:p14="http://schemas.microsoft.com/office/powerpoint/2010/main" val="33902462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3" y="1587032"/>
            <a:ext cx="82267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describe the conditions necessary for a substance to be considered an ideal gas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define pressure with appropriate fundamental and derived units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relate average molecular kinetic energy with absolute temperature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calculate the average molecule speed for a molecule at a certain temperature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discuss how the mass of a molecule changes its overall speed at a given temperature</a:t>
            </a:r>
          </a:p>
        </p:txBody>
      </p:sp>
    </p:spTree>
    <p:extLst>
      <p:ext uri="{BB962C8B-B14F-4D97-AF65-F5344CB8AC3E}">
        <p14:creationId xmlns:p14="http://schemas.microsoft.com/office/powerpoint/2010/main" val="14321891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Kinetic Theory of Gases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540" y="1531726"/>
            <a:ext cx="2679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</a:rPr>
              <a:t>Assumptions:</a:t>
            </a:r>
            <a:endParaRPr lang="en-US" sz="2400" dirty="0">
              <a:latin typeface="+mj-lt"/>
            </a:endParaRPr>
          </a:p>
        </p:txBody>
      </p:sp>
      <p:pic>
        <p:nvPicPr>
          <p:cNvPr id="1026" name="Picture 2" descr="Image result for kinetic theory of g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79" y="2778221"/>
            <a:ext cx="3912843" cy="330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806398C-FB78-475F-B665-BC27DEF3CD4B}"/>
              </a:ext>
            </a:extLst>
          </p:cNvPr>
          <p:cNvGrpSpPr/>
          <p:nvPr/>
        </p:nvGrpSpPr>
        <p:grpSpPr>
          <a:xfrm>
            <a:off x="837863" y="3943753"/>
            <a:ext cx="3010055" cy="1195998"/>
            <a:chOff x="837863" y="3943753"/>
            <a:chExt cx="3010055" cy="119599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CBA6F46-A93B-4E13-A3E0-6502E7E55A30}"/>
                </a:ext>
              </a:extLst>
            </p:cNvPr>
            <p:cNvCxnSpPr>
              <a:cxnSpLocks/>
            </p:cNvCxnSpPr>
            <p:nvPr/>
          </p:nvCxnSpPr>
          <p:spPr>
            <a:xfrm>
              <a:off x="2597159" y="3943753"/>
              <a:ext cx="836603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Elbow 8">
              <a:extLst>
                <a:ext uri="{FF2B5EF4-FFF2-40B4-BE49-F238E27FC236}">
                  <a16:creationId xmlns:a16="http://schemas.microsoft.com/office/drawing/2014/main" id="{E4DD7794-8B47-4C83-AE33-7477E3B3DAFF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227147" y="3964507"/>
              <a:ext cx="795886" cy="754381"/>
            </a:xfrm>
            <a:prstGeom prst="bentConnector3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8EF567-FC4D-482A-A22A-978B29BBE1A8}"/>
                </a:ext>
              </a:extLst>
            </p:cNvPr>
            <p:cNvSpPr txBox="1"/>
            <p:nvPr/>
          </p:nvSpPr>
          <p:spPr>
            <a:xfrm>
              <a:off x="837863" y="4739641"/>
              <a:ext cx="30100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7030A0"/>
                  </a:solidFill>
                </a:rPr>
                <a:t>Kinetic Energy is conserved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ADBD4B2-2BBD-499D-BFA5-6A9F96E9788B}"/>
              </a:ext>
            </a:extLst>
          </p:cNvPr>
          <p:cNvSpPr txBox="1"/>
          <p:nvPr/>
        </p:nvSpPr>
        <p:spPr>
          <a:xfrm>
            <a:off x="5528395" y="1900179"/>
            <a:ext cx="2525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FF"/>
                </a:solidFill>
              </a:rPr>
              <a:t>Ideal Gas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099380-44BC-4BCD-A978-E8B562C5135C}"/>
              </a:ext>
            </a:extLst>
          </p:cNvPr>
          <p:cNvSpPr txBox="1"/>
          <p:nvPr/>
        </p:nvSpPr>
        <p:spPr>
          <a:xfrm>
            <a:off x="4741138" y="1625561"/>
            <a:ext cx="4037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If these assumptions are true we have 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D97625-9345-4AF9-958F-0091D3175F37}"/>
              </a:ext>
            </a:extLst>
          </p:cNvPr>
          <p:cNvSpPr txBox="1"/>
          <p:nvPr/>
        </p:nvSpPr>
        <p:spPr>
          <a:xfrm>
            <a:off x="238539" y="2090591"/>
            <a:ext cx="45648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Large # of identical molecules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Volume of molecules is negligible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Motion is random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No forces between molecules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All collisions are elastic</a:t>
            </a:r>
          </a:p>
        </p:txBody>
      </p:sp>
    </p:spTree>
    <p:extLst>
      <p:ext uri="{BB962C8B-B14F-4D97-AF65-F5344CB8AC3E}">
        <p14:creationId xmlns:p14="http://schemas.microsoft.com/office/powerpoint/2010/main" val="27602591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of Momentum / Collisions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05088" y="1633728"/>
            <a:ext cx="268224" cy="2547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FA75A4-D63A-433B-B704-8DD3153370BF}"/>
              </a:ext>
            </a:extLst>
          </p:cNvPr>
          <p:cNvGrpSpPr/>
          <p:nvPr/>
        </p:nvGrpSpPr>
        <p:grpSpPr>
          <a:xfrm>
            <a:off x="6998208" y="1583716"/>
            <a:ext cx="2145792" cy="1022496"/>
            <a:chOff x="6998208" y="1583716"/>
            <a:chExt cx="2145792" cy="1022496"/>
          </a:xfrm>
        </p:grpSpPr>
        <p:cxnSp>
          <p:nvCxnSpPr>
            <p:cNvPr id="28" name="Straight Arrow Connector 27"/>
            <p:cNvCxnSpPr>
              <a:stCxn id="3" idx="6"/>
            </p:cNvCxnSpPr>
            <p:nvPr/>
          </p:nvCxnSpPr>
          <p:spPr>
            <a:xfrm flipV="1">
              <a:off x="7888224" y="2325796"/>
              <a:ext cx="768096" cy="0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Oval 2"/>
            <p:cNvSpPr/>
            <p:nvPr/>
          </p:nvSpPr>
          <p:spPr>
            <a:xfrm>
              <a:off x="7339584" y="2057572"/>
              <a:ext cx="548640" cy="5486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TextBox 1024"/>
            <p:cNvSpPr txBox="1"/>
            <p:nvPr/>
          </p:nvSpPr>
          <p:spPr>
            <a:xfrm>
              <a:off x="6998208" y="1583716"/>
              <a:ext cx="2145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  <a:latin typeface="+mj-lt"/>
                </a:rPr>
                <a:t>u = 8 m s</a:t>
              </a:r>
              <a:r>
                <a:rPr lang="en-US" sz="2400" baseline="30000" dirty="0">
                  <a:solidFill>
                    <a:srgbClr val="002060"/>
                  </a:solidFill>
                  <a:latin typeface="+mj-lt"/>
                </a:rPr>
                <a:t>-1</a:t>
              </a:r>
              <a:endParaRPr lang="en-US" sz="2400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956BCA-F8CE-4CA1-B67A-9ECB6BDAF70B}"/>
              </a:ext>
            </a:extLst>
          </p:cNvPr>
          <p:cNvGrpSpPr/>
          <p:nvPr/>
        </p:nvGrpSpPr>
        <p:grpSpPr>
          <a:xfrm>
            <a:off x="7089648" y="2755392"/>
            <a:ext cx="2145792" cy="1060317"/>
            <a:chOff x="7089648" y="2755392"/>
            <a:chExt cx="2145792" cy="1060317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7120128" y="3035808"/>
              <a:ext cx="768096" cy="0"/>
            </a:xfrm>
            <a:prstGeom prst="straightConnector1">
              <a:avLst/>
            </a:prstGeom>
            <a:ln w="76200">
              <a:solidFill>
                <a:srgbClr val="00206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7888224" y="2755392"/>
              <a:ext cx="548640" cy="5486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89648" y="3354044"/>
              <a:ext cx="2145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  <a:latin typeface="+mj-lt"/>
                </a:rPr>
                <a:t>v = -8 m s</a:t>
              </a:r>
              <a:r>
                <a:rPr lang="en-US" sz="2400" baseline="30000" dirty="0">
                  <a:solidFill>
                    <a:srgbClr val="002060"/>
                  </a:solidFill>
                  <a:latin typeface="+mj-lt"/>
                </a:rPr>
                <a:t>-1</a:t>
              </a:r>
              <a:endParaRPr lang="en-US" sz="2400" dirty="0">
                <a:solidFill>
                  <a:srgbClr val="002060"/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TextBox 1026"/>
              <p:cNvSpPr txBox="1"/>
              <p:nvPr/>
            </p:nvSpPr>
            <p:spPr>
              <a:xfrm>
                <a:off x="311021" y="2248304"/>
                <a:ext cx="44825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𝐼𝑚𝑝𝑢𝑙𝑠𝑒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27" name="TextBox 10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21" y="2248304"/>
                <a:ext cx="448250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8" name="TextBox 1027"/>
          <p:cNvSpPr txBox="1"/>
          <p:nvPr/>
        </p:nvSpPr>
        <p:spPr>
          <a:xfrm>
            <a:off x="7118745" y="4330824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+mj-lt"/>
              </a:rPr>
              <a:t>m = 5 kg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18745" y="4729500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7030A0"/>
                </a:solidFill>
                <a:latin typeface="+mj-lt"/>
              </a:rPr>
              <a:t>Δ</a:t>
            </a:r>
            <a:r>
              <a:rPr lang="en-US" sz="2400" dirty="0">
                <a:solidFill>
                  <a:srgbClr val="7030A0"/>
                </a:solidFill>
                <a:latin typeface="+mj-lt"/>
              </a:rPr>
              <a:t>t = 0.2 s</a:t>
            </a:r>
            <a:endParaRPr lang="en-US" sz="24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029" name="TextBox 1028"/>
          <p:cNvSpPr txBox="1"/>
          <p:nvPr/>
        </p:nvSpPr>
        <p:spPr>
          <a:xfrm>
            <a:off x="314332" y="1581656"/>
            <a:ext cx="6064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What is the force of this ball on the wall?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7729A-E73B-4C09-9852-97A12326305F}"/>
                  </a:ext>
                </a:extLst>
              </p:cNvPr>
              <p:cNvSpPr txBox="1"/>
              <p:nvPr/>
            </p:nvSpPr>
            <p:spPr>
              <a:xfrm>
                <a:off x="735357" y="3354044"/>
                <a:ext cx="1544910" cy="1040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7729A-E73B-4C09-9852-97A123263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57" y="3354044"/>
                <a:ext cx="1544910" cy="10407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5AA503-E4E5-4160-8FAB-2894BACB9713}"/>
                  </a:ext>
                </a:extLst>
              </p:cNvPr>
              <p:cNvSpPr txBox="1"/>
              <p:nvPr/>
            </p:nvSpPr>
            <p:spPr>
              <a:xfrm>
                <a:off x="3346829" y="5079561"/>
                <a:ext cx="2677464" cy="67710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=400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5AA503-E4E5-4160-8FAB-2894BACB9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829" y="5079561"/>
                <a:ext cx="2677464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203BB1DF-9CDB-4908-A565-97AC30E7A60E}"/>
              </a:ext>
            </a:extLst>
          </p:cNvPr>
          <p:cNvGrpSpPr/>
          <p:nvPr/>
        </p:nvGrpSpPr>
        <p:grpSpPr>
          <a:xfrm>
            <a:off x="5527803" y="2037908"/>
            <a:ext cx="1656223" cy="1442600"/>
            <a:chOff x="5527803" y="2037908"/>
            <a:chExt cx="1656223" cy="144260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E688CCB3-7CE5-420A-8B00-4052285161FA}"/>
                    </a:ext>
                  </a:extLst>
                </p:cNvPr>
                <p:cNvSpPr/>
                <p:nvPr/>
              </p:nvSpPr>
              <p:spPr>
                <a:xfrm>
                  <a:off x="5527803" y="2562535"/>
                  <a:ext cx="165622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=16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E688CCB3-7CE5-420A-8B00-4052285161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7803" y="2562535"/>
                  <a:ext cx="1656223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F9444DC-BFE3-44E2-9981-1D477C5599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60361" y="2037908"/>
              <a:ext cx="308896" cy="552344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CD7BAA5-6623-46F0-9982-D68556591F86}"/>
                </a:ext>
              </a:extLst>
            </p:cNvPr>
            <p:cNvCxnSpPr>
              <a:cxnSpLocks/>
            </p:cNvCxnSpPr>
            <p:nvPr/>
          </p:nvCxnSpPr>
          <p:spPr>
            <a:xfrm>
              <a:off x="6760361" y="2931868"/>
              <a:ext cx="308896" cy="54864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320001-A7AA-4E12-904C-114B29B166AB}"/>
                  </a:ext>
                </a:extLst>
              </p:cNvPr>
              <p:cNvSpPr txBox="1"/>
              <p:nvPr/>
            </p:nvSpPr>
            <p:spPr>
              <a:xfrm>
                <a:off x="2234056" y="3357323"/>
                <a:ext cx="1512209" cy="1040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320001-A7AA-4E12-904C-114B29B16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056" y="3357323"/>
                <a:ext cx="1512209" cy="10407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C76A4F6-86B1-495D-9CF3-9A38820DCBDA}"/>
                  </a:ext>
                </a:extLst>
              </p:cNvPr>
              <p:cNvSpPr txBox="1"/>
              <p:nvPr/>
            </p:nvSpPr>
            <p:spPr>
              <a:xfrm>
                <a:off x="3737952" y="3351527"/>
                <a:ext cx="2111155" cy="11534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C76A4F6-86B1-495D-9CF3-9A38820DC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952" y="3351527"/>
                <a:ext cx="2111155" cy="11534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4999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/>
      <p:bldP spid="38" grpId="0"/>
      <p:bldP spid="1029" grpId="0"/>
      <p:bldP spid="4" grpId="0"/>
      <p:bldP spid="16" grpId="0" animBg="1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795" y="1531726"/>
            <a:ext cx="86896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When many molecules collide with the sides of a container it is measured as 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pressure</a:t>
            </a:r>
          </a:p>
          <a:p>
            <a:pPr algn="ctr"/>
            <a:endParaRPr lang="en-US" sz="3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515668" y="3332346"/>
                <a:ext cx="1866793" cy="1547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4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4800" b="1" i="1" dirty="0">
                  <a:solidFill>
                    <a:srgbClr val="004E6C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668" y="3332346"/>
                <a:ext cx="1866793" cy="15473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582628"/>
              </p:ext>
            </p:extLst>
          </p:nvPr>
        </p:nvGraphicFramePr>
        <p:xfrm>
          <a:off x="241795" y="2694763"/>
          <a:ext cx="5949657" cy="34277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3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39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Quantity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Symbol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Unit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94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7030A0"/>
                          </a:solidFill>
                          <a:latin typeface="+mj-lt"/>
                        </a:rPr>
                        <a:t>Force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925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>
                          <a:solidFill>
                            <a:srgbClr val="00B050"/>
                          </a:solidFill>
                          <a:latin typeface="+mj-lt"/>
                          <a:ea typeface="+mn-ea"/>
                          <a:cs typeface="+mn-cs"/>
                        </a:rPr>
                        <a:t>Area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946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Pressure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123375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557156"/>
              </p:ext>
            </p:extLst>
          </p:nvPr>
        </p:nvGraphicFramePr>
        <p:xfrm>
          <a:off x="6191452" y="5192559"/>
          <a:ext cx="2515226" cy="929946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515226">
                  <a:extLst>
                    <a:ext uri="{9D8B030D-6E8A-4147-A177-3AD203B41FA5}">
                      <a16:colId xmlns:a16="http://schemas.microsoft.com/office/drawing/2014/main" val="652733277"/>
                    </a:ext>
                  </a:extLst>
                </a:gridCol>
              </a:tblGrid>
              <a:tr h="929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006593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4EBDE6-0533-43BF-9DAA-1B223DE73D11}"/>
              </a:ext>
            </a:extLst>
          </p:cNvPr>
          <p:cNvSpPr txBox="1"/>
          <p:nvPr/>
        </p:nvSpPr>
        <p:spPr>
          <a:xfrm>
            <a:off x="5946032" y="5242033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FC618BF-29EE-4DDD-A012-39AD4ECD14FC}"/>
                  </a:ext>
                </a:extLst>
              </p:cNvPr>
              <p:cNvSpPr/>
              <p:nvPr/>
            </p:nvSpPr>
            <p:spPr>
              <a:xfrm>
                <a:off x="2900254" y="3597363"/>
                <a:ext cx="63273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FC618BF-29EE-4DDD-A012-39AD4ECD14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254" y="3597363"/>
                <a:ext cx="632737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C42A0B2-C553-467D-9491-72EA8E33D1A8}"/>
                  </a:ext>
                </a:extLst>
              </p:cNvPr>
              <p:cNvSpPr/>
              <p:nvPr/>
            </p:nvSpPr>
            <p:spPr>
              <a:xfrm>
                <a:off x="4682755" y="3556537"/>
                <a:ext cx="104676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C42A0B2-C553-467D-9491-72EA8E33D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755" y="3556537"/>
                <a:ext cx="1046761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8623588-F3CB-45A8-88B9-508B7810AC4C}"/>
                  </a:ext>
                </a:extLst>
              </p:cNvPr>
              <p:cNvSpPr/>
              <p:nvPr/>
            </p:nvSpPr>
            <p:spPr>
              <a:xfrm>
                <a:off x="2902497" y="4447283"/>
                <a:ext cx="63049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8623588-F3CB-45A8-88B9-508B7810AC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497" y="4447283"/>
                <a:ext cx="63049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E0DA832-EC12-4DA0-9848-A7F3A5A9B224}"/>
                  </a:ext>
                </a:extLst>
              </p:cNvPr>
              <p:cNvSpPr/>
              <p:nvPr/>
            </p:nvSpPr>
            <p:spPr>
              <a:xfrm>
                <a:off x="4469170" y="4461993"/>
                <a:ext cx="133536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sz="4000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E0DA832-EC12-4DA0-9848-A7F3A5A9B2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170" y="4461993"/>
                <a:ext cx="1335366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793A17F-97A0-4711-BDED-986395E275D3}"/>
                  </a:ext>
                </a:extLst>
              </p:cNvPr>
              <p:cNvSpPr/>
              <p:nvPr/>
            </p:nvSpPr>
            <p:spPr>
              <a:xfrm>
                <a:off x="2920774" y="5315563"/>
                <a:ext cx="5917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793A17F-97A0-4711-BDED-986395E275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774" y="5315563"/>
                <a:ext cx="59170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C53D051-DE84-47C4-8489-1E4ABEEE91C7}"/>
                  </a:ext>
                </a:extLst>
              </p:cNvPr>
              <p:cNvSpPr/>
              <p:nvPr/>
            </p:nvSpPr>
            <p:spPr>
              <a:xfrm>
                <a:off x="4177360" y="5315563"/>
                <a:ext cx="205755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40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sz="4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C53D051-DE84-47C4-8489-1E4ABEEE91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360" y="5315563"/>
                <a:ext cx="2057551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4C18F16-730B-4083-A51E-D47726D3A8B0}"/>
                  </a:ext>
                </a:extLst>
              </p:cNvPr>
              <p:cNvSpPr/>
              <p:nvPr/>
            </p:nvSpPr>
            <p:spPr>
              <a:xfrm>
                <a:off x="6469767" y="5327374"/>
                <a:ext cx="199452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6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Pa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Pascal</a:t>
                </a:r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4C18F16-730B-4083-A51E-D47726D3A8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767" y="5327374"/>
                <a:ext cx="1994520" cy="646331"/>
              </a:xfrm>
              <a:prstGeom prst="rect">
                <a:avLst/>
              </a:prstGeom>
              <a:blipFill>
                <a:blip r:embed="rId9"/>
                <a:stretch>
                  <a:fillRect r="-6116" b="-2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3495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7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brief interlude…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einstein">
            <a:extLst>
              <a:ext uri="{FF2B5EF4-FFF2-40B4-BE49-F238E27FC236}">
                <a16:creationId xmlns:a16="http://schemas.microsoft.com/office/drawing/2014/main" id="{D63D7FB6-7DF7-420F-84EF-BD9397B35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" t="1094" r="285" b="16592"/>
          <a:stretch/>
        </p:blipFill>
        <p:spPr bwMode="auto">
          <a:xfrm>
            <a:off x="357447" y="1690834"/>
            <a:ext cx="2460568" cy="246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ewton">
            <a:extLst>
              <a:ext uri="{FF2B5EF4-FFF2-40B4-BE49-F238E27FC236}">
                <a16:creationId xmlns:a16="http://schemas.microsoft.com/office/drawing/2014/main" id="{6DE7193A-71DE-4A05-B294-376B5A2A0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1716" y="1690835"/>
            <a:ext cx="2460567" cy="24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ascal">
            <a:extLst>
              <a:ext uri="{FF2B5EF4-FFF2-40B4-BE49-F238E27FC236}">
                <a16:creationId xmlns:a16="http://schemas.microsoft.com/office/drawing/2014/main" id="{DE833677-D57A-41E5-AA68-ADBC4F76DB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3"/>
          <a:stretch/>
        </p:blipFill>
        <p:spPr bwMode="auto">
          <a:xfrm>
            <a:off x="6325984" y="1690834"/>
            <a:ext cx="2460567" cy="24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halk square">
            <a:extLst>
              <a:ext uri="{FF2B5EF4-FFF2-40B4-BE49-F238E27FC236}">
                <a16:creationId xmlns:a16="http://schemas.microsoft.com/office/drawing/2014/main" id="{9F4A721C-2D06-4723-8F7E-E765AA937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8"/>
          <a:stretch/>
        </p:blipFill>
        <p:spPr bwMode="auto">
          <a:xfrm>
            <a:off x="3537325" y="4313027"/>
            <a:ext cx="2069350" cy="170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CF42A49-B4C7-4B6F-9B70-82912DC556D1}"/>
                  </a:ext>
                </a:extLst>
              </p:cNvPr>
              <p:cNvSpPr/>
              <p:nvPr/>
            </p:nvSpPr>
            <p:spPr>
              <a:xfrm>
                <a:off x="5802283" y="4429559"/>
                <a:ext cx="1136017" cy="1475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CF42A49-B4C7-4B6F-9B70-82912DC55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283" y="4429559"/>
                <a:ext cx="1136017" cy="14752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BFEF0B0-8304-4355-AF7A-842B7BBB71FC}"/>
                  </a:ext>
                </a:extLst>
              </p:cNvPr>
              <p:cNvSpPr/>
              <p:nvPr/>
            </p:nvSpPr>
            <p:spPr>
              <a:xfrm>
                <a:off x="6803468" y="4751666"/>
                <a:ext cx="169475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BFEF0B0-8304-4355-AF7A-842B7BBB71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468" y="4751666"/>
                <a:ext cx="1694759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8105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Units of Pressure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795" y="1492233"/>
            <a:ext cx="86896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There are several different units used to measure pressure of a gas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5585" y="3114261"/>
            <a:ext cx="125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+mj-lt"/>
              </a:rPr>
              <a:t>1 atm</a:t>
            </a:r>
            <a:endParaRPr lang="en-US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F2D11E6-1E43-419E-B57F-7E4041929EDF}"/>
              </a:ext>
            </a:extLst>
          </p:cNvPr>
          <p:cNvSpPr/>
          <p:nvPr/>
        </p:nvSpPr>
        <p:spPr>
          <a:xfrm rot="10800000">
            <a:off x="2603500" y="3760592"/>
            <a:ext cx="546100" cy="64633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AF6A35-081E-4A57-A7EA-DE389ECFE788}"/>
              </a:ext>
            </a:extLst>
          </p:cNvPr>
          <p:cNvSpPr txBox="1"/>
          <p:nvPr/>
        </p:nvSpPr>
        <p:spPr>
          <a:xfrm>
            <a:off x="2202236" y="4493880"/>
            <a:ext cx="6691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00B050"/>
                </a:solidFill>
                <a:latin typeface="+mj-lt"/>
              </a:rPr>
              <a:t>100 kPa </a:t>
            </a:r>
            <a:r>
              <a:rPr lang="en-US" sz="3200" i="1" dirty="0">
                <a:solidFill>
                  <a:srgbClr val="00B050"/>
                </a:solidFill>
                <a:latin typeface="+mj-lt"/>
              </a:rPr>
              <a:t>is a pretty good approximation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49B5BB-2BA3-4120-8376-C25AF8F55D95}"/>
              </a:ext>
            </a:extLst>
          </p:cNvPr>
          <p:cNvSpPr txBox="1"/>
          <p:nvPr/>
        </p:nvSpPr>
        <p:spPr>
          <a:xfrm>
            <a:off x="1586227" y="3102084"/>
            <a:ext cx="2580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</a:rPr>
              <a:t>= </a:t>
            </a:r>
            <a:r>
              <a:rPr lang="en-US" sz="3600" dirty="0">
                <a:solidFill>
                  <a:srgbClr val="00B050"/>
                </a:solidFill>
                <a:latin typeface="+mj-lt"/>
              </a:rPr>
              <a:t>101,325 Pa</a:t>
            </a:r>
            <a:endParaRPr lang="en-US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D54207-B912-4D1A-BFB0-10A5806250EF}"/>
              </a:ext>
            </a:extLst>
          </p:cNvPr>
          <p:cNvSpPr txBox="1"/>
          <p:nvPr/>
        </p:nvSpPr>
        <p:spPr>
          <a:xfrm>
            <a:off x="4069330" y="3112310"/>
            <a:ext cx="2063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</a:rPr>
              <a:t>=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760 Torr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D03FE7-CEA6-4E62-A2E7-3A3036C5CF01}"/>
              </a:ext>
            </a:extLst>
          </p:cNvPr>
          <p:cNvSpPr txBox="1"/>
          <p:nvPr/>
        </p:nvSpPr>
        <p:spPr>
          <a:xfrm>
            <a:off x="6027654" y="3114223"/>
            <a:ext cx="2661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</a:rPr>
              <a:t>=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760 mm Hg</a:t>
            </a:r>
          </a:p>
        </p:txBody>
      </p:sp>
    </p:spTree>
    <p:extLst>
      <p:ext uri="{BB962C8B-B14F-4D97-AF65-F5344CB8AC3E}">
        <p14:creationId xmlns:p14="http://schemas.microsoft.com/office/powerpoint/2010/main" val="3453439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Atmospheric Pressure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631" y="1531726"/>
            <a:ext cx="7892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What is the force from atmospheric pressure on this doormat?</a:t>
            </a:r>
          </a:p>
        </p:txBody>
      </p:sp>
      <p:pic>
        <p:nvPicPr>
          <p:cNvPr id="2050" name="Picture 2" descr="Image result for foam doorma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4" b="18831"/>
          <a:stretch/>
        </p:blipFill>
        <p:spPr bwMode="auto">
          <a:xfrm>
            <a:off x="4159766" y="3284213"/>
            <a:ext cx="4097683" cy="2569055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178DFE4-5B6A-4884-8F83-898827040030}"/>
              </a:ext>
            </a:extLst>
          </p:cNvPr>
          <p:cNvCxnSpPr>
            <a:cxnSpLocks/>
          </p:cNvCxnSpPr>
          <p:nvPr/>
        </p:nvCxnSpPr>
        <p:spPr>
          <a:xfrm flipV="1">
            <a:off x="3800475" y="3162300"/>
            <a:ext cx="2886076" cy="1662113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EB717E-27F8-4B77-A9B4-31B20ADD1037}"/>
              </a:ext>
            </a:extLst>
          </p:cNvPr>
          <p:cNvCxnSpPr>
            <a:cxnSpLocks/>
          </p:cNvCxnSpPr>
          <p:nvPr/>
        </p:nvCxnSpPr>
        <p:spPr>
          <a:xfrm flipH="1" flipV="1">
            <a:off x="6894460" y="3162300"/>
            <a:ext cx="1722280" cy="990599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6DAF82A-A8A0-455C-BE93-D6BB13E87D3A}"/>
              </a:ext>
            </a:extLst>
          </p:cNvPr>
          <p:cNvSpPr txBox="1"/>
          <p:nvPr/>
        </p:nvSpPr>
        <p:spPr>
          <a:xfrm rot="19836437">
            <a:off x="4614307" y="3516129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0.76 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6864F-B720-4094-807D-099A3C1424F4}"/>
              </a:ext>
            </a:extLst>
          </p:cNvPr>
          <p:cNvSpPr txBox="1"/>
          <p:nvPr/>
        </p:nvSpPr>
        <p:spPr>
          <a:xfrm rot="1805431">
            <a:off x="7368546" y="3198166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0.43 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E8671C-F385-44EF-9773-FFF9DE3C67C9}"/>
              </a:ext>
            </a:extLst>
          </p:cNvPr>
          <p:cNvSpPr txBox="1"/>
          <p:nvPr/>
        </p:nvSpPr>
        <p:spPr>
          <a:xfrm>
            <a:off x="5462705" y="4190967"/>
            <a:ext cx="163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0.33 m</a:t>
            </a:r>
            <a:r>
              <a:rPr lang="en-US" sz="3600" baseline="30000" dirty="0">
                <a:solidFill>
                  <a:schemeClr val="bg1"/>
                </a:solidFill>
              </a:rPr>
              <a:t>2</a:t>
            </a:r>
            <a:endParaRPr lang="en-US" sz="3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8234473-E1B3-4382-8086-E208EEA81494}"/>
                  </a:ext>
                </a:extLst>
              </p:cNvPr>
              <p:cNvSpPr txBox="1"/>
              <p:nvPr/>
            </p:nvSpPr>
            <p:spPr>
              <a:xfrm>
                <a:off x="233535" y="2285627"/>
                <a:ext cx="54692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101,325 </m:t>
                          </m:r>
                          <m:r>
                            <a:rPr lang="en-US" sz="3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0.33 </m:t>
                          </m:r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8234473-E1B3-4382-8086-E208EEA81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35" y="2285627"/>
                <a:ext cx="5469254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5DEAFE-7343-4F7C-A9E8-F0290B59EB43}"/>
                  </a:ext>
                </a:extLst>
              </p:cNvPr>
              <p:cNvSpPr txBox="1"/>
              <p:nvPr/>
            </p:nvSpPr>
            <p:spPr>
              <a:xfrm>
                <a:off x="339784" y="3212896"/>
                <a:ext cx="3460691" cy="67710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=33,100 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5DEAFE-7343-4F7C-A9E8-F0290B59E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84" y="3212896"/>
                <a:ext cx="3460691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0143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Review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407" y="2209852"/>
            <a:ext cx="6561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Temperature is the average </a:t>
            </a:r>
            <a:r>
              <a:rPr lang="en-US" sz="2800" b="1" u="sng" dirty="0">
                <a:solidFill>
                  <a:srgbClr val="C00000"/>
                </a:solidFill>
                <a:latin typeface="+mj-lt"/>
              </a:rPr>
              <a:t>kinetic energy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of the molecules of a substance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408" y="1528914"/>
            <a:ext cx="8733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Measure of how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hot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or 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cold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something feels</a:t>
            </a:r>
          </a:p>
        </p:txBody>
      </p:sp>
      <p:pic>
        <p:nvPicPr>
          <p:cNvPr id="1028" name="Picture 4" descr="http://cse.ssl.berkeley.edu/bmendez/ay10/2002/notes/pics/bt2lf0403_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4"/>
          <a:stretch/>
        </p:blipFill>
        <p:spPr bwMode="auto">
          <a:xfrm>
            <a:off x="205407" y="3939222"/>
            <a:ext cx="3330273" cy="142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kelvin sca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42"/>
          <a:stretch/>
        </p:blipFill>
        <p:spPr bwMode="auto">
          <a:xfrm>
            <a:off x="6766560" y="1528914"/>
            <a:ext cx="2110738" cy="482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003455"/>
              </p:ext>
            </p:extLst>
          </p:nvPr>
        </p:nvGraphicFramePr>
        <p:xfrm>
          <a:off x="3998974" y="3630951"/>
          <a:ext cx="2572513" cy="2042807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2572513">
                  <a:extLst>
                    <a:ext uri="{9D8B030D-6E8A-4147-A177-3AD203B41FA5}">
                      <a16:colId xmlns:a16="http://schemas.microsoft.com/office/drawing/2014/main" val="2819767724"/>
                    </a:ext>
                  </a:extLst>
                </a:gridCol>
              </a:tblGrid>
              <a:tr h="6390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latin typeface="+mj-lt"/>
                        </a:rPr>
                        <a:t>Kelvin Scale (K)</a:t>
                      </a:r>
                      <a:endParaRPr lang="en-US" sz="2400" b="0" kern="1200" dirty="0">
                        <a:solidFill>
                          <a:srgbClr val="7030A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9948394"/>
                  </a:ext>
                </a:extLst>
              </a:tr>
              <a:tr h="1403756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014106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805066C-7E47-40BC-80DA-D1F7AEDC8E4B}"/>
              </a:ext>
            </a:extLst>
          </p:cNvPr>
          <p:cNvSpPr/>
          <p:nvPr/>
        </p:nvSpPr>
        <p:spPr>
          <a:xfrm>
            <a:off x="3766245" y="4374865"/>
            <a:ext cx="3037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Absolute Temperature</a:t>
            </a:r>
          </a:p>
        </p:txBody>
      </p:sp>
    </p:spTree>
    <p:extLst>
      <p:ext uri="{BB962C8B-B14F-4D97-AF65-F5344CB8AC3E}">
        <p14:creationId xmlns:p14="http://schemas.microsoft.com/office/powerpoint/2010/main" val="22870605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Kinetic Energy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4605" y="1531726"/>
                <a:ext cx="3163045" cy="9553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4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48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4800" i="1" dirty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4800" i="1" dirty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US" sz="4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4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4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05" y="1531726"/>
                <a:ext cx="3163045" cy="9553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643943"/>
              </p:ext>
            </p:extLst>
          </p:nvPr>
        </p:nvGraphicFramePr>
        <p:xfrm>
          <a:off x="1175470" y="2718076"/>
          <a:ext cx="6793060" cy="31950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57563">
                  <a:extLst>
                    <a:ext uri="{9D8B030D-6E8A-4147-A177-3AD203B41FA5}">
                      <a16:colId xmlns:a16="http://schemas.microsoft.com/office/drawing/2014/main" val="1005855943"/>
                    </a:ext>
                  </a:extLst>
                </a:gridCol>
                <a:gridCol w="1999831">
                  <a:extLst>
                    <a:ext uri="{9D8B030D-6E8A-4147-A177-3AD203B41FA5}">
                      <a16:colId xmlns:a16="http://schemas.microsoft.com/office/drawing/2014/main" val="2601946541"/>
                    </a:ext>
                  </a:extLst>
                </a:gridCol>
                <a:gridCol w="1835666">
                  <a:extLst>
                    <a:ext uri="{9D8B030D-6E8A-4147-A177-3AD203B41FA5}">
                      <a16:colId xmlns:a16="http://schemas.microsoft.com/office/drawing/2014/main" val="2433123430"/>
                    </a:ext>
                  </a:extLst>
                </a:gridCol>
              </a:tblGrid>
              <a:tr h="98732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j-lt"/>
                        </a:rPr>
                        <a:t>Quantity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j-lt"/>
                        </a:rPr>
                        <a:t>Symbol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j-lt"/>
                        </a:rPr>
                        <a:t>Unit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8265705"/>
                  </a:ext>
                </a:extLst>
              </a:tr>
              <a:tr h="1036487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>
                          <a:solidFill>
                            <a:srgbClr val="00B050"/>
                          </a:solidFill>
                          <a:latin typeface="+mj-lt"/>
                          <a:ea typeface="+mn-ea"/>
                          <a:cs typeface="+mn-cs"/>
                        </a:rPr>
                        <a:t>Average </a:t>
                      </a:r>
                    </a:p>
                    <a:p>
                      <a:pPr algn="ctr"/>
                      <a:r>
                        <a:rPr lang="en-US" sz="2800" kern="1200" dirty="0">
                          <a:solidFill>
                            <a:srgbClr val="00B050"/>
                          </a:solidFill>
                          <a:latin typeface="+mj-lt"/>
                          <a:ea typeface="+mn-ea"/>
                          <a:cs typeface="+mn-cs"/>
                        </a:rPr>
                        <a:t>Kinetic Energy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4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400" i="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5598972"/>
                  </a:ext>
                </a:extLst>
              </a:tr>
              <a:tr h="1171232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Absolut</a:t>
                      </a:r>
                      <a:r>
                        <a:rPr lang="en-US" sz="2800" kern="1200" baseline="0" dirty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e Temperature</a:t>
                      </a:r>
                      <a:endParaRPr lang="en-US" sz="2800" kern="1200" dirty="0">
                        <a:solidFill>
                          <a:srgbClr val="C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/>
                      <a:endParaRPr lang="en-US" sz="5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/>
                      <a:endParaRPr lang="en-US" sz="5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596923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207099" y="1398067"/>
                <a:ext cx="47327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𝐵𝑜𝑙𝑡𝑧𝑚𝑎𝑛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𝑐𝑜𝑛𝑠𝑡𝑎𝑛𝑡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099" y="1398067"/>
                <a:ext cx="473270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07099" y="1942696"/>
                <a:ext cx="40548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1.38×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−23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099" y="1942696"/>
                <a:ext cx="405482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95E8138-53D2-4710-A509-C2D19066ACBC}"/>
              </a:ext>
            </a:extLst>
          </p:cNvPr>
          <p:cNvGrpSpPr/>
          <p:nvPr/>
        </p:nvGrpSpPr>
        <p:grpSpPr>
          <a:xfrm>
            <a:off x="1962150" y="3816350"/>
            <a:ext cx="3136900" cy="412750"/>
            <a:chOff x="1962150" y="3816350"/>
            <a:chExt cx="3136900" cy="41275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65774B-6603-4C28-9BEF-FB8832AB9C49}"/>
                </a:ext>
              </a:extLst>
            </p:cNvPr>
            <p:cNvSpPr/>
            <p:nvPr/>
          </p:nvSpPr>
          <p:spPr>
            <a:xfrm>
              <a:off x="1962150" y="3816350"/>
              <a:ext cx="1358900" cy="412750"/>
            </a:xfrm>
            <a:prstGeom prst="rect">
              <a:avLst/>
            </a:prstGeom>
            <a:solidFill>
              <a:srgbClr val="C00000">
                <a:alpha val="3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0A81BB-D625-40C5-910B-8259FFC7F6F6}"/>
                </a:ext>
              </a:extLst>
            </p:cNvPr>
            <p:cNvSpPr/>
            <p:nvPr/>
          </p:nvSpPr>
          <p:spPr>
            <a:xfrm>
              <a:off x="4730749" y="3835400"/>
              <a:ext cx="368301" cy="139700"/>
            </a:xfrm>
            <a:prstGeom prst="rect">
              <a:avLst/>
            </a:prstGeom>
            <a:solidFill>
              <a:srgbClr val="C00000">
                <a:alpha val="3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7D9B4920-8DA8-451D-99C5-17C439BCFA2C}"/>
                </a:ext>
              </a:extLst>
            </p:cNvPr>
            <p:cNvCxnSpPr/>
            <p:nvPr/>
          </p:nvCxnSpPr>
          <p:spPr>
            <a:xfrm flipV="1">
              <a:off x="3340100" y="3895926"/>
              <a:ext cx="1358900" cy="14902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8F09633-4BD7-4693-A16D-DA040E9B43A5}"/>
                  </a:ext>
                </a:extLst>
              </p:cNvPr>
              <p:cNvSpPr/>
              <p:nvPr/>
            </p:nvSpPr>
            <p:spPr>
              <a:xfrm>
                <a:off x="4482850" y="3767435"/>
                <a:ext cx="1145314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5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5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8F09633-4BD7-4693-A16D-DA040E9B43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850" y="3767435"/>
                <a:ext cx="1145314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98B5F0A-6593-45B1-8573-371E25790458}"/>
                  </a:ext>
                </a:extLst>
              </p:cNvPr>
              <p:cNvSpPr/>
              <p:nvPr/>
            </p:nvSpPr>
            <p:spPr>
              <a:xfrm>
                <a:off x="6521617" y="3682614"/>
                <a:ext cx="103746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sz="5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98B5F0A-6593-45B1-8573-371E257904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617" y="3682614"/>
                <a:ext cx="1037463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E04131E-DE81-46CC-A142-736F0F69A27E}"/>
                  </a:ext>
                </a:extLst>
              </p:cNvPr>
              <p:cNvSpPr/>
              <p:nvPr/>
            </p:nvSpPr>
            <p:spPr>
              <a:xfrm>
                <a:off x="4747375" y="4870486"/>
                <a:ext cx="76892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5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E04131E-DE81-46CC-A142-736F0F69A2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375" y="4870486"/>
                <a:ext cx="768928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21CCD39-AA25-4B9E-AE2F-053DA15EE242}"/>
                  </a:ext>
                </a:extLst>
              </p:cNvPr>
              <p:cNvSpPr/>
              <p:nvPr/>
            </p:nvSpPr>
            <p:spPr>
              <a:xfrm>
                <a:off x="6424635" y="4791863"/>
                <a:ext cx="1261884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5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5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21CCD39-AA25-4B9E-AE2F-053DA15EE2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635" y="4791863"/>
                <a:ext cx="1261884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121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39654</TotalTime>
  <Words>567</Words>
  <Application>Microsoft Office PowerPoint</Application>
  <PresentationFormat>On-screen Show (4:3)</PresentationFormat>
  <Paragraphs>120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Ebrima</vt:lpstr>
      <vt:lpstr>Wingdings</vt:lpstr>
      <vt:lpstr>Retrospect</vt:lpstr>
      <vt:lpstr>Kinetic Molecular Theory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Kinetic Molecular Theory</dc:title>
  <dc:creator>Joe Cossette</dc:creator>
  <cp:lastModifiedBy>Joe Cossette</cp:lastModifiedBy>
  <cp:revision>351</cp:revision>
  <dcterms:created xsi:type="dcterms:W3CDTF">2014-08-31T00:23:19Z</dcterms:created>
  <dcterms:modified xsi:type="dcterms:W3CDTF">2021-02-08T03:33:09Z</dcterms:modified>
</cp:coreProperties>
</file>