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517" r:id="rId2"/>
    <p:sldId id="520" r:id="rId3"/>
    <p:sldId id="521" r:id="rId4"/>
    <p:sldId id="522" r:id="rId5"/>
    <p:sldId id="523" r:id="rId6"/>
    <p:sldId id="524" r:id="rId7"/>
    <p:sldId id="525" r:id="rId8"/>
    <p:sldId id="526" r:id="rId9"/>
    <p:sldId id="527" r:id="rId10"/>
    <p:sldId id="528" r:id="rId11"/>
    <p:sldId id="529" r:id="rId12"/>
    <p:sldId id="530" r:id="rId13"/>
    <p:sldId id="531" r:id="rId14"/>
    <p:sldId id="532" r:id="rId15"/>
    <p:sldId id="533" r:id="rId16"/>
    <p:sldId id="534" r:id="rId17"/>
    <p:sldId id="535" r:id="rId18"/>
    <p:sldId id="536" r:id="rId19"/>
    <p:sldId id="56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2683C6"/>
    <a:srgbClr val="FFFFFF"/>
    <a:srgbClr val="EEBCBC"/>
    <a:srgbClr val="FDE5E5"/>
    <a:srgbClr val="EAACAC"/>
    <a:srgbClr val="002060"/>
    <a:srgbClr val="FF7D7D"/>
    <a:srgbClr val="FECFC6"/>
    <a:srgbClr val="E29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4660"/>
  </p:normalViewPr>
  <p:slideViewPr>
    <p:cSldViewPr snapToGrid="0">
      <p:cViewPr varScale="1">
        <p:scale>
          <a:sx n="128" d="100"/>
          <a:sy n="128" d="100"/>
        </p:scale>
        <p:origin x="858" y="13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85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4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23992A-6374-41E8-AE7E-984A7763FB59}" type="slidenum">
              <a:rPr lang="en-US" altLang="en-US"/>
              <a:pPr/>
              <a:t>‹#›</a:t>
            </a:fld>
            <a:endParaRPr lang="en-US" altLang="en-US"/>
          </a:p>
        </p:txBody>
      </p:sp>
    </p:spTree>
    <p:extLst>
      <p:ext uri="{BB962C8B-B14F-4D97-AF65-F5344CB8AC3E}">
        <p14:creationId xmlns:p14="http://schemas.microsoft.com/office/powerpoint/2010/main" val="267325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3512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0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294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2/21/2021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748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2/21/2021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590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2/21/2021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083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2/21/2021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491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977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2/21/2021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3709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201.png"/><Relationship Id="rId7" Type="http://schemas.openxmlformats.org/officeDocument/2006/relationships/image" Target="../media/image19.png"/><Relationship Id="rId1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262.png"/><Relationship Id="rId10" Type="http://schemas.openxmlformats.org/officeDocument/2006/relationships/image" Target="../media/image22.png"/><Relationship Id="rId4" Type="http://schemas.openxmlformats.org/officeDocument/2006/relationships/image" Target="../media/image251.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51.png"/><Relationship Id="rId3" Type="http://schemas.openxmlformats.org/officeDocument/2006/relationships/image" Target="../media/image302.png"/><Relationship Id="rId7" Type="http://schemas.openxmlformats.org/officeDocument/2006/relationships/image" Target="../media/image340.png"/><Relationship Id="rId2" Type="http://schemas.openxmlformats.org/officeDocument/2006/relationships/image" Target="../media/image291.png"/><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322.png"/><Relationship Id="rId4" Type="http://schemas.openxmlformats.org/officeDocument/2006/relationships/image" Target="../media/image314.png"/><Relationship Id="rId9" Type="http://schemas.openxmlformats.org/officeDocument/2006/relationships/image" Target="../media/image361.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pn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13.png"/><Relationship Id="rId5" Type="http://schemas.openxmlformats.org/officeDocument/2006/relationships/image" Target="../media/image29.png"/><Relationship Id="rId4" Type="http://schemas.openxmlformats.org/officeDocument/2006/relationships/image" Target="../media/image39.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30.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240.png"/><Relationship Id="rId7" Type="http://schemas.openxmlformats.org/officeDocument/2006/relationships/image" Target="../media/image280.png"/><Relationship Id="rId2" Type="http://schemas.openxmlformats.org/officeDocument/2006/relationships/image" Target="../media/image230.png"/><Relationship Id="rId1" Type="http://schemas.openxmlformats.org/officeDocument/2006/relationships/slideLayout" Target="../slideLayouts/slideLayout7.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250.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10.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59" y="758952"/>
            <a:ext cx="7874231" cy="3566160"/>
          </a:xfrm>
        </p:spPr>
        <p:txBody>
          <a:bodyPr>
            <a:normAutofit/>
          </a:bodyPr>
          <a:lstStyle/>
          <a:p>
            <a:r>
              <a:rPr lang="en-US" sz="6000" dirty="0"/>
              <a:t>Gas Laws</a:t>
            </a:r>
          </a:p>
        </p:txBody>
      </p:sp>
      <p:sp>
        <p:nvSpPr>
          <p:cNvPr id="3" name="Subtitle 2"/>
          <p:cNvSpPr>
            <a:spLocks noGrp="1"/>
          </p:cNvSpPr>
          <p:nvPr>
            <p:ph type="subTitle" idx="1"/>
          </p:nvPr>
        </p:nvSpPr>
        <p:spPr/>
        <p:txBody>
          <a:bodyPr/>
          <a:lstStyle/>
          <a:p>
            <a:r>
              <a:rPr lang="en-US" dirty="0"/>
              <a:t>IB </a:t>
            </a:r>
            <a:r>
              <a:rPr lang="en-US"/>
              <a:t>Physics | </a:t>
            </a:r>
            <a:r>
              <a:rPr lang="en-US" dirty="0"/>
              <a:t>Thermal Physics</a:t>
            </a:r>
          </a:p>
        </p:txBody>
      </p:sp>
    </p:spTree>
    <p:extLst>
      <p:ext uri="{BB962C8B-B14F-4D97-AF65-F5344CB8AC3E}">
        <p14:creationId xmlns:p14="http://schemas.microsoft.com/office/powerpoint/2010/main" val="940534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Ideal Gas Law</a:t>
            </a:r>
            <a:endParaRPr lang="en-US" u="sng" dirty="0">
              <a:solidFill>
                <a:schemeClr val="bg1"/>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3955324491"/>
              </p:ext>
            </p:extLst>
          </p:nvPr>
        </p:nvGraphicFramePr>
        <p:xfrm>
          <a:off x="171450" y="1475563"/>
          <a:ext cx="4957140" cy="4601386"/>
        </p:xfrm>
        <a:graphic>
          <a:graphicData uri="http://schemas.openxmlformats.org/drawingml/2006/table">
            <a:tbl>
              <a:tblPr firstRow="1" bandRow="1">
                <a:tableStyleId>{21E4AEA4-8DFA-4A89-87EB-49C32662AFE0}</a:tableStyleId>
              </a:tblPr>
              <a:tblGrid>
                <a:gridCol w="1918607">
                  <a:extLst>
                    <a:ext uri="{9D8B030D-6E8A-4147-A177-3AD203B41FA5}">
                      <a16:colId xmlns:a16="http://schemas.microsoft.com/office/drawing/2014/main" val="20000"/>
                    </a:ext>
                  </a:extLst>
                </a:gridCol>
                <a:gridCol w="1386153">
                  <a:extLst>
                    <a:ext uri="{9D8B030D-6E8A-4147-A177-3AD203B41FA5}">
                      <a16:colId xmlns:a16="http://schemas.microsoft.com/office/drawing/2014/main" val="20001"/>
                    </a:ext>
                  </a:extLst>
                </a:gridCol>
                <a:gridCol w="1652380">
                  <a:extLst>
                    <a:ext uri="{9D8B030D-6E8A-4147-A177-3AD203B41FA5}">
                      <a16:colId xmlns:a16="http://schemas.microsoft.com/office/drawing/2014/main" val="20002"/>
                    </a:ext>
                  </a:extLst>
                </a:gridCol>
              </a:tblGrid>
              <a:tr h="827765">
                <a:tc>
                  <a:txBody>
                    <a:bodyPr/>
                    <a:lstStyle/>
                    <a:p>
                      <a:pPr algn="ctr"/>
                      <a:r>
                        <a:rPr lang="en-US" sz="2400" dirty="0">
                          <a:latin typeface="+mj-lt"/>
                        </a:rPr>
                        <a:t>Quantity</a:t>
                      </a:r>
                    </a:p>
                  </a:txBody>
                  <a:tcPr anchor="ctr"/>
                </a:tc>
                <a:tc>
                  <a:txBody>
                    <a:bodyPr/>
                    <a:lstStyle/>
                    <a:p>
                      <a:pPr algn="ctr"/>
                      <a:r>
                        <a:rPr lang="en-US" sz="2400" dirty="0">
                          <a:latin typeface="+mj-lt"/>
                        </a:rPr>
                        <a:t>Symbol</a:t>
                      </a:r>
                    </a:p>
                  </a:txBody>
                  <a:tcPr anchor="ctr"/>
                </a:tc>
                <a:tc>
                  <a:txBody>
                    <a:bodyPr/>
                    <a:lstStyle/>
                    <a:p>
                      <a:pPr algn="ctr"/>
                      <a:r>
                        <a:rPr lang="en-US" sz="2400" dirty="0">
                          <a:latin typeface="+mj-lt"/>
                        </a:rPr>
                        <a:t>Unit</a:t>
                      </a:r>
                    </a:p>
                  </a:txBody>
                  <a:tcPr anchor="ctr"/>
                </a:tc>
                <a:extLst>
                  <a:ext uri="{0D108BD9-81ED-4DB2-BD59-A6C34878D82A}">
                    <a16:rowId xmlns:a16="http://schemas.microsoft.com/office/drawing/2014/main" val="10000"/>
                  </a:ext>
                </a:extLst>
              </a:tr>
              <a:tr h="981952">
                <a:tc>
                  <a:txBody>
                    <a:bodyPr/>
                    <a:lstStyle/>
                    <a:p>
                      <a:pPr algn="ctr"/>
                      <a:r>
                        <a:rPr lang="en-US" sz="2400" dirty="0">
                          <a:solidFill>
                            <a:srgbClr val="C00000"/>
                          </a:solidFill>
                          <a:latin typeface="+mj-lt"/>
                        </a:rPr>
                        <a:t>Pressure</a:t>
                      </a:r>
                    </a:p>
                  </a:txBody>
                  <a:tcPr anchor="ctr"/>
                </a:tc>
                <a:tc>
                  <a:txBody>
                    <a:bodyPr/>
                    <a:lstStyle/>
                    <a:p>
                      <a:pPr algn="ctr"/>
                      <a:endParaRPr lang="en-US" sz="4400" kern="1200" dirty="0">
                        <a:solidFill>
                          <a:srgbClr val="C00000"/>
                        </a:solidFill>
                        <a:latin typeface="+mn-lt"/>
                        <a:ea typeface="+mn-ea"/>
                        <a:cs typeface="+mn-cs"/>
                      </a:endParaRPr>
                    </a:p>
                  </a:txBody>
                  <a:tcPr anchor="ctr"/>
                </a:tc>
                <a:tc>
                  <a:txBody>
                    <a:bodyPr/>
                    <a:lstStyle/>
                    <a:p>
                      <a:pPr algn="ctr"/>
                      <a:endParaRPr lang="en-US" sz="4400" i="0" dirty="0">
                        <a:solidFill>
                          <a:srgbClr val="C00000"/>
                        </a:solidFill>
                        <a:latin typeface="+mj-lt"/>
                      </a:endParaRPr>
                    </a:p>
                  </a:txBody>
                  <a:tcPr anchor="ctr"/>
                </a:tc>
                <a:extLst>
                  <a:ext uri="{0D108BD9-81ED-4DB2-BD59-A6C34878D82A}">
                    <a16:rowId xmlns:a16="http://schemas.microsoft.com/office/drawing/2014/main" val="10001"/>
                  </a:ext>
                </a:extLst>
              </a:tr>
              <a:tr h="827765">
                <a:tc>
                  <a:txBody>
                    <a:bodyPr/>
                    <a:lstStyle/>
                    <a:p>
                      <a:pPr algn="ctr"/>
                      <a:r>
                        <a:rPr lang="en-US" sz="2400" dirty="0">
                          <a:solidFill>
                            <a:srgbClr val="00B050"/>
                          </a:solidFill>
                          <a:latin typeface="+mj-lt"/>
                        </a:rPr>
                        <a:t>Volume</a:t>
                      </a:r>
                    </a:p>
                  </a:txBody>
                  <a:tcPr anchor="ctr"/>
                </a:tc>
                <a:tc>
                  <a:txBody>
                    <a:bodyPr/>
                    <a:lstStyle/>
                    <a:p>
                      <a:pPr algn="ctr"/>
                      <a:endParaRPr lang="en-US" sz="4400" dirty="0">
                        <a:solidFill>
                          <a:srgbClr val="00B050"/>
                        </a:solidFill>
                        <a:latin typeface="+mj-lt"/>
                      </a:endParaRPr>
                    </a:p>
                  </a:txBody>
                  <a:tcPr anchor="ctr"/>
                </a:tc>
                <a:tc>
                  <a:txBody>
                    <a:bodyPr/>
                    <a:lstStyle/>
                    <a:p>
                      <a:pPr algn="ctr"/>
                      <a:endParaRPr lang="en-US" sz="4400" i="0" dirty="0">
                        <a:solidFill>
                          <a:srgbClr val="00B050"/>
                        </a:solidFill>
                        <a:latin typeface="+mj-lt"/>
                      </a:endParaRPr>
                    </a:p>
                  </a:txBody>
                  <a:tcPr anchor="ctr"/>
                </a:tc>
                <a:extLst>
                  <a:ext uri="{0D108BD9-81ED-4DB2-BD59-A6C34878D82A}">
                    <a16:rowId xmlns:a16="http://schemas.microsoft.com/office/drawing/2014/main" val="10002"/>
                  </a:ext>
                </a:extLst>
              </a:tr>
              <a:tr h="981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rgbClr val="7030A0"/>
                          </a:solidFill>
                          <a:latin typeface="+mj-lt"/>
                          <a:ea typeface="+mn-ea"/>
                          <a:cs typeface="+mn-cs"/>
                        </a:rPr>
                        <a:t>Amount</a:t>
                      </a:r>
                    </a:p>
                  </a:txBody>
                  <a:tcPr anchor="ctr"/>
                </a:tc>
                <a:tc>
                  <a:txBody>
                    <a:bodyPr/>
                    <a:lstStyle/>
                    <a:p>
                      <a:pPr algn="ctr"/>
                      <a:endParaRPr lang="en-US" sz="4400" dirty="0">
                        <a:solidFill>
                          <a:srgbClr val="7030A0"/>
                        </a:solidFill>
                        <a:latin typeface="+mj-lt"/>
                      </a:endParaRPr>
                    </a:p>
                  </a:txBody>
                  <a:tcPr anchor="ctr"/>
                </a:tc>
                <a:tc>
                  <a:txBody>
                    <a:bodyPr/>
                    <a:lstStyle/>
                    <a:p>
                      <a:pPr algn="ctr"/>
                      <a:endParaRPr lang="en-US" sz="4400" i="0" dirty="0">
                        <a:solidFill>
                          <a:srgbClr val="7030A0"/>
                        </a:solidFill>
                        <a:latin typeface="+mj-lt"/>
                      </a:endParaRPr>
                    </a:p>
                  </a:txBody>
                  <a:tcPr anchor="ctr"/>
                </a:tc>
                <a:extLst>
                  <a:ext uri="{0D108BD9-81ED-4DB2-BD59-A6C34878D82A}">
                    <a16:rowId xmlns:a16="http://schemas.microsoft.com/office/drawing/2014/main" val="2981233755"/>
                  </a:ext>
                </a:extLst>
              </a:tr>
              <a:tr h="981952">
                <a:tc>
                  <a:txBody>
                    <a:bodyPr/>
                    <a:lstStyle/>
                    <a:p>
                      <a:pPr algn="ctr"/>
                      <a:r>
                        <a:rPr lang="en-US" sz="2400" dirty="0">
                          <a:solidFill>
                            <a:srgbClr val="0070C0"/>
                          </a:solidFill>
                          <a:latin typeface="+mj-lt"/>
                        </a:rPr>
                        <a:t>Temperature</a:t>
                      </a:r>
                    </a:p>
                  </a:txBody>
                  <a:tcPr anchor="ctr"/>
                </a:tc>
                <a:tc>
                  <a:txBody>
                    <a:bodyPr/>
                    <a:lstStyle/>
                    <a:p>
                      <a:pPr algn="ctr"/>
                      <a:endParaRPr lang="en-US" sz="4400" dirty="0">
                        <a:solidFill>
                          <a:srgbClr val="0070C0"/>
                        </a:solidFill>
                        <a:latin typeface="+mj-lt"/>
                      </a:endParaRPr>
                    </a:p>
                  </a:txBody>
                  <a:tcPr anchor="ctr"/>
                </a:tc>
                <a:tc>
                  <a:txBody>
                    <a:bodyPr/>
                    <a:lstStyle/>
                    <a:p>
                      <a:pPr algn="ctr"/>
                      <a:endParaRPr lang="en-US" sz="4400" i="0" dirty="0">
                        <a:solidFill>
                          <a:srgbClr val="0070C0"/>
                        </a:solidFill>
                        <a:latin typeface="+mj-lt"/>
                      </a:endParaRPr>
                    </a:p>
                  </a:txBody>
                  <a:tcPr anchor="ct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5777281" y="1531726"/>
                <a:ext cx="2996333" cy="907941"/>
              </a:xfrm>
              <a:prstGeom prst="rect">
                <a:avLst/>
              </a:prstGeom>
            </p:spPr>
            <p:txBody>
              <a:bodyPr wrap="none">
                <a:spAutoFit/>
              </a:bodyPr>
              <a:lstStyle/>
              <a:p>
                <a:pPr algn="ctr">
                  <a:spcBef>
                    <a:spcPts val="400"/>
                  </a:spcBef>
                  <a:spcAft>
                    <a:spcPts val="600"/>
                  </a:spcAft>
                </a:pPr>
                <a14:m>
                  <m:oMathPara xmlns:m="http://schemas.openxmlformats.org/officeDocument/2006/math">
                    <m:oMathParaPr>
                      <m:jc m:val="centerGroup"/>
                    </m:oMathParaPr>
                    <m:oMath xmlns:m="http://schemas.openxmlformats.org/officeDocument/2006/math">
                      <m:r>
                        <a:rPr lang="en-US" sz="4800" b="0" i="1" smtClean="0">
                          <a:solidFill>
                            <a:srgbClr val="C00000"/>
                          </a:solidFill>
                          <a:latin typeface="Cambria Math" panose="02040503050406030204" pitchFamily="18" charset="0"/>
                        </a:rPr>
                        <m:t>𝑝</m:t>
                      </m:r>
                      <m:r>
                        <a:rPr lang="en-US" sz="4800" b="0" i="1" smtClean="0">
                          <a:solidFill>
                            <a:srgbClr val="00B050"/>
                          </a:solidFill>
                          <a:latin typeface="Cambria Math" panose="02040503050406030204" pitchFamily="18" charset="0"/>
                        </a:rPr>
                        <m:t>𝑉</m:t>
                      </m:r>
                      <m:r>
                        <a:rPr lang="en-US" sz="4800" b="0" i="1" smtClean="0">
                          <a:solidFill>
                            <a:schemeClr val="tx1">
                              <a:lumMod val="95000"/>
                              <a:lumOff val="5000"/>
                            </a:schemeClr>
                          </a:solidFill>
                          <a:latin typeface="Cambria Math" panose="02040503050406030204" pitchFamily="18" charset="0"/>
                        </a:rPr>
                        <m:t>=</m:t>
                      </m:r>
                      <m:r>
                        <a:rPr lang="en-US" sz="4800" b="0" i="1" smtClean="0">
                          <a:solidFill>
                            <a:srgbClr val="7030A0"/>
                          </a:solidFill>
                          <a:latin typeface="Cambria Math" panose="02040503050406030204" pitchFamily="18" charset="0"/>
                        </a:rPr>
                        <m:t>𝑛</m:t>
                      </m:r>
                      <m:r>
                        <a:rPr lang="en-US" sz="4800" b="0" i="1" smtClean="0">
                          <a:solidFill>
                            <a:srgbClr val="FF00FF"/>
                          </a:solidFill>
                          <a:latin typeface="Cambria Math" panose="02040503050406030204" pitchFamily="18" charset="0"/>
                        </a:rPr>
                        <m:t>𝑅</m:t>
                      </m:r>
                      <m:r>
                        <a:rPr lang="en-US" sz="4800" b="0" i="1" smtClean="0">
                          <a:solidFill>
                            <a:srgbClr val="0070C0"/>
                          </a:solidFill>
                          <a:latin typeface="Cambria Math" panose="02040503050406030204" pitchFamily="18" charset="0"/>
                        </a:rPr>
                        <m:t>𝑇</m:t>
                      </m:r>
                    </m:oMath>
                  </m:oMathPara>
                </a14:m>
                <a:endParaRPr lang="en-US" sz="4800" b="1" i="1" dirty="0">
                  <a:solidFill>
                    <a:srgbClr val="004E6C"/>
                  </a:solidFill>
                  <a:latin typeface="Calibri Light" panose="020F03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777281" y="1531726"/>
                <a:ext cx="2996333" cy="907941"/>
              </a:xfrm>
              <a:prstGeom prst="rect">
                <a:avLst/>
              </a:prstGeom>
              <a:blipFill>
                <a:blip r:embed="rId3"/>
                <a:stretch>
                  <a:fillRect/>
                </a:stretch>
              </a:blipFill>
            </p:spPr>
            <p:txBody>
              <a:bodyPr/>
              <a:lstStyle/>
              <a:p>
                <a:r>
                  <a:rPr lang="en-US">
                    <a:noFill/>
                  </a:rPr>
                  <a:t> </a:t>
                </a:r>
              </a:p>
            </p:txBody>
          </p:sp>
        </mc:Fallback>
      </mc:AlternateContent>
      <p:sp>
        <p:nvSpPr>
          <p:cNvPr id="3" name="TextBox 2"/>
          <p:cNvSpPr txBox="1"/>
          <p:nvPr/>
        </p:nvSpPr>
        <p:spPr>
          <a:xfrm>
            <a:off x="5361048" y="5414029"/>
            <a:ext cx="3828798" cy="646331"/>
          </a:xfrm>
          <a:prstGeom prst="rect">
            <a:avLst/>
          </a:prstGeom>
          <a:noFill/>
        </p:spPr>
        <p:txBody>
          <a:bodyPr wrap="square" rtlCol="0">
            <a:spAutoFit/>
          </a:bodyPr>
          <a:lstStyle/>
          <a:p>
            <a:r>
              <a:rPr lang="en-US" sz="3600" i="1" dirty="0">
                <a:solidFill>
                  <a:srgbClr val="FF00FF"/>
                </a:solidFill>
                <a:latin typeface="Cambria" panose="02040503050406030204" pitchFamily="18" charset="0"/>
              </a:rPr>
              <a:t>R = 8.31 J K</a:t>
            </a:r>
            <a:r>
              <a:rPr lang="en-US" sz="3600" i="1" baseline="30000" dirty="0">
                <a:solidFill>
                  <a:srgbClr val="FF00FF"/>
                </a:solidFill>
                <a:latin typeface="Cambria" panose="02040503050406030204" pitchFamily="18" charset="0"/>
              </a:rPr>
              <a:t>-1</a:t>
            </a:r>
            <a:r>
              <a:rPr lang="en-US" sz="3600" i="1" dirty="0">
                <a:solidFill>
                  <a:srgbClr val="FF00FF"/>
                </a:solidFill>
                <a:latin typeface="Cambria" panose="02040503050406030204" pitchFamily="18" charset="0"/>
              </a:rPr>
              <a:t> mol</a:t>
            </a:r>
            <a:r>
              <a:rPr lang="en-US" sz="3600" i="1" baseline="30000" dirty="0">
                <a:solidFill>
                  <a:srgbClr val="FF00FF"/>
                </a:solidFill>
                <a:latin typeface="Cambria" panose="02040503050406030204" pitchFamily="18" charset="0"/>
              </a:rPr>
              <a:t>-1</a:t>
            </a:r>
            <a:endParaRPr lang="en-US" sz="3600" i="1" dirty="0">
              <a:solidFill>
                <a:srgbClr val="FF00FF"/>
              </a:solidFill>
              <a:latin typeface="Cambria" panose="02040503050406030204" pitchFamily="18" charset="0"/>
            </a:endParaRPr>
          </a:p>
        </p:txBody>
      </p:sp>
      <p:sp>
        <p:nvSpPr>
          <p:cNvPr id="8" name="TextBox 7"/>
          <p:cNvSpPr txBox="1"/>
          <p:nvPr/>
        </p:nvSpPr>
        <p:spPr>
          <a:xfrm>
            <a:off x="5361048" y="4854193"/>
            <a:ext cx="3828798" cy="646331"/>
          </a:xfrm>
          <a:prstGeom prst="rect">
            <a:avLst/>
          </a:prstGeom>
          <a:noFill/>
        </p:spPr>
        <p:txBody>
          <a:bodyPr wrap="square" rtlCol="0">
            <a:spAutoFit/>
          </a:bodyPr>
          <a:lstStyle/>
          <a:p>
            <a:r>
              <a:rPr lang="en-US" sz="3600" i="1" dirty="0">
                <a:solidFill>
                  <a:srgbClr val="FF00FF"/>
                </a:solidFill>
                <a:latin typeface="Cambria" panose="02040503050406030204" pitchFamily="18" charset="0"/>
              </a:rPr>
              <a:t>Gas Constant</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3A0F987-0B36-498A-AEA3-F3793EB4AF8B}"/>
                  </a:ext>
                </a:extLst>
              </p:cNvPr>
              <p:cNvSpPr/>
              <p:nvPr/>
            </p:nvSpPr>
            <p:spPr>
              <a:xfrm>
                <a:off x="5128590" y="2492704"/>
                <a:ext cx="124630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rgbClr val="C00000"/>
                              </a:solidFill>
                              <a:latin typeface="Cambria Math" panose="02040503050406030204" pitchFamily="18" charset="0"/>
                            </a:rPr>
                          </m:ctrlPr>
                        </m:dPr>
                        <m:e>
                          <m:r>
                            <m:rPr>
                              <m:sty m:val="p"/>
                            </m:rPr>
                            <a:rPr lang="en-US" sz="3200" b="0" i="0" smtClean="0">
                              <a:solidFill>
                                <a:srgbClr val="C00000"/>
                              </a:solidFill>
                              <a:latin typeface="Cambria Math" panose="02040503050406030204" pitchFamily="18" charset="0"/>
                            </a:rPr>
                            <m:t>atm</m:t>
                          </m:r>
                        </m:e>
                      </m:d>
                    </m:oMath>
                  </m:oMathPara>
                </a14:m>
                <a:endParaRPr lang="en-US" sz="3200" dirty="0"/>
              </a:p>
            </p:txBody>
          </p:sp>
        </mc:Choice>
        <mc:Fallback xmlns="">
          <p:sp>
            <p:nvSpPr>
              <p:cNvPr id="9" name="Rectangle 8">
                <a:extLst>
                  <a:ext uri="{FF2B5EF4-FFF2-40B4-BE49-F238E27FC236}">
                    <a16:creationId xmlns:a16="http://schemas.microsoft.com/office/drawing/2014/main" id="{83A0F987-0B36-498A-AEA3-F3793EB4AF8B}"/>
                  </a:ext>
                </a:extLst>
              </p:cNvPr>
              <p:cNvSpPr>
                <a:spLocks noRot="1" noChangeAspect="1" noMove="1" noResize="1" noEditPoints="1" noAdjustHandles="1" noChangeArrowheads="1" noChangeShapeType="1" noTextEdit="1"/>
              </p:cNvSpPr>
              <p:nvPr/>
            </p:nvSpPr>
            <p:spPr>
              <a:xfrm>
                <a:off x="5128590" y="2492704"/>
                <a:ext cx="1246303"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4433485-D43E-4D90-A98F-1C63F197AFFD}"/>
                  </a:ext>
                </a:extLst>
              </p:cNvPr>
              <p:cNvSpPr/>
              <p:nvPr/>
            </p:nvSpPr>
            <p:spPr>
              <a:xfrm>
                <a:off x="5128589" y="3422904"/>
                <a:ext cx="78463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rgbClr val="00B050"/>
                              </a:solidFill>
                              <a:latin typeface="Cambria Math" panose="02040503050406030204" pitchFamily="18" charset="0"/>
                            </a:rPr>
                          </m:ctrlPr>
                        </m:dPr>
                        <m:e>
                          <m:r>
                            <m:rPr>
                              <m:sty m:val="p"/>
                            </m:rPr>
                            <a:rPr lang="en-US" sz="3200" b="0" i="0" smtClean="0">
                              <a:solidFill>
                                <a:srgbClr val="00B050"/>
                              </a:solidFill>
                              <a:latin typeface="Cambria Math" panose="02040503050406030204" pitchFamily="18" charset="0"/>
                            </a:rPr>
                            <m:t>L</m:t>
                          </m:r>
                        </m:e>
                      </m:d>
                    </m:oMath>
                  </m:oMathPara>
                </a14:m>
                <a:endParaRPr lang="en-US" sz="3200" dirty="0">
                  <a:solidFill>
                    <a:srgbClr val="00B050"/>
                  </a:solidFill>
                </a:endParaRPr>
              </a:p>
            </p:txBody>
          </p:sp>
        </mc:Choice>
        <mc:Fallback xmlns="">
          <p:sp>
            <p:nvSpPr>
              <p:cNvPr id="10" name="Rectangle 9">
                <a:extLst>
                  <a:ext uri="{FF2B5EF4-FFF2-40B4-BE49-F238E27FC236}">
                    <a16:creationId xmlns:a16="http://schemas.microsoft.com/office/drawing/2014/main" id="{C4433485-D43E-4D90-A98F-1C63F197AFFD}"/>
                  </a:ext>
                </a:extLst>
              </p:cNvPr>
              <p:cNvSpPr>
                <a:spLocks noRot="1" noChangeAspect="1" noMove="1" noResize="1" noEditPoints="1" noAdjustHandles="1" noChangeArrowheads="1" noChangeShapeType="1" noTextEdit="1"/>
              </p:cNvSpPr>
              <p:nvPr/>
            </p:nvSpPr>
            <p:spPr>
              <a:xfrm>
                <a:off x="5128589" y="3422904"/>
                <a:ext cx="784637"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97324D1-A88C-422D-AC6C-8A4F1A8F0BE0}"/>
                  </a:ext>
                </a:extLst>
              </p:cNvPr>
              <p:cNvSpPr/>
              <p:nvPr/>
            </p:nvSpPr>
            <p:spPr>
              <a:xfrm>
                <a:off x="2467785" y="2408683"/>
                <a:ext cx="633956" cy="76944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4400" i="1">
                          <a:solidFill>
                            <a:srgbClr val="C00000"/>
                          </a:solidFill>
                          <a:latin typeface="Cambria Math" panose="02040503050406030204" pitchFamily="18" charset="0"/>
                        </a:rPr>
                        <m:t>𝑝</m:t>
                      </m:r>
                    </m:oMath>
                  </m:oMathPara>
                </a14:m>
                <a:endParaRPr lang="en-US" sz="4400" dirty="0">
                  <a:solidFill>
                    <a:srgbClr val="C00000"/>
                  </a:solidFill>
                </a:endParaRPr>
              </a:p>
            </p:txBody>
          </p:sp>
        </mc:Choice>
        <mc:Fallback xmlns="">
          <p:sp>
            <p:nvSpPr>
              <p:cNvPr id="7" name="Rectangle 6">
                <a:extLst>
                  <a:ext uri="{FF2B5EF4-FFF2-40B4-BE49-F238E27FC236}">
                    <a16:creationId xmlns:a16="http://schemas.microsoft.com/office/drawing/2014/main" id="{397324D1-A88C-422D-AC6C-8A4F1A8F0BE0}"/>
                  </a:ext>
                </a:extLst>
              </p:cNvPr>
              <p:cNvSpPr>
                <a:spLocks noRot="1" noChangeAspect="1" noMove="1" noResize="1" noEditPoints="1" noAdjustHandles="1" noChangeArrowheads="1" noChangeShapeType="1" noTextEdit="1"/>
              </p:cNvSpPr>
              <p:nvPr/>
            </p:nvSpPr>
            <p:spPr>
              <a:xfrm>
                <a:off x="2467785" y="2408683"/>
                <a:ext cx="633956"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A228EBE-7C55-446E-BE92-F0577D7C28EF}"/>
                  </a:ext>
                </a:extLst>
              </p:cNvPr>
              <p:cNvSpPr/>
              <p:nvPr/>
            </p:nvSpPr>
            <p:spPr>
              <a:xfrm>
                <a:off x="2443223" y="3311782"/>
                <a:ext cx="683457" cy="76944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4400" b="0" i="1" smtClean="0">
                          <a:solidFill>
                            <a:srgbClr val="00B050"/>
                          </a:solidFill>
                          <a:latin typeface="Cambria Math" panose="02040503050406030204" pitchFamily="18" charset="0"/>
                        </a:rPr>
                        <m:t>𝑉</m:t>
                      </m:r>
                    </m:oMath>
                  </m:oMathPara>
                </a14:m>
                <a:endParaRPr lang="en-US" sz="4400" dirty="0">
                  <a:solidFill>
                    <a:srgbClr val="00B050"/>
                  </a:solidFill>
                </a:endParaRPr>
              </a:p>
            </p:txBody>
          </p:sp>
        </mc:Choice>
        <mc:Fallback xmlns="">
          <p:sp>
            <p:nvSpPr>
              <p:cNvPr id="11" name="Rectangle 10">
                <a:extLst>
                  <a:ext uri="{FF2B5EF4-FFF2-40B4-BE49-F238E27FC236}">
                    <a16:creationId xmlns:a16="http://schemas.microsoft.com/office/drawing/2014/main" id="{1A228EBE-7C55-446E-BE92-F0577D7C28EF}"/>
                  </a:ext>
                </a:extLst>
              </p:cNvPr>
              <p:cNvSpPr>
                <a:spLocks noRot="1" noChangeAspect="1" noMove="1" noResize="1" noEditPoints="1" noAdjustHandles="1" noChangeArrowheads="1" noChangeShapeType="1" noTextEdit="1"/>
              </p:cNvSpPr>
              <p:nvPr/>
            </p:nvSpPr>
            <p:spPr>
              <a:xfrm>
                <a:off x="2443223" y="3311782"/>
                <a:ext cx="683457"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5734A5E-E947-4BEC-8B98-8D6474E4CE5B}"/>
                  </a:ext>
                </a:extLst>
              </p:cNvPr>
              <p:cNvSpPr/>
              <p:nvPr/>
            </p:nvSpPr>
            <p:spPr>
              <a:xfrm>
                <a:off x="2461597" y="4214881"/>
                <a:ext cx="646331" cy="76944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4400" b="0" i="1" smtClean="0">
                          <a:solidFill>
                            <a:srgbClr val="7030A0"/>
                          </a:solidFill>
                          <a:latin typeface="Cambria Math" panose="02040503050406030204" pitchFamily="18" charset="0"/>
                        </a:rPr>
                        <m:t>𝑛</m:t>
                      </m:r>
                    </m:oMath>
                  </m:oMathPara>
                </a14:m>
                <a:endParaRPr lang="en-US" sz="4400" dirty="0">
                  <a:solidFill>
                    <a:srgbClr val="7030A0"/>
                  </a:solidFill>
                </a:endParaRPr>
              </a:p>
            </p:txBody>
          </p:sp>
        </mc:Choice>
        <mc:Fallback xmlns="">
          <p:sp>
            <p:nvSpPr>
              <p:cNvPr id="12" name="Rectangle 11">
                <a:extLst>
                  <a:ext uri="{FF2B5EF4-FFF2-40B4-BE49-F238E27FC236}">
                    <a16:creationId xmlns:a16="http://schemas.microsoft.com/office/drawing/2014/main" id="{85734A5E-E947-4BEC-8B98-8D6474E4CE5B}"/>
                  </a:ext>
                </a:extLst>
              </p:cNvPr>
              <p:cNvSpPr>
                <a:spLocks noRot="1" noChangeAspect="1" noMove="1" noResize="1" noEditPoints="1" noAdjustHandles="1" noChangeArrowheads="1" noChangeShapeType="1" noTextEdit="1"/>
              </p:cNvSpPr>
              <p:nvPr/>
            </p:nvSpPr>
            <p:spPr>
              <a:xfrm>
                <a:off x="2461597" y="4214881"/>
                <a:ext cx="646331" cy="76944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34A0653-0E09-4D2A-AE9B-EA8DADBB7F1C}"/>
                  </a:ext>
                </a:extLst>
              </p:cNvPr>
              <p:cNvSpPr/>
              <p:nvPr/>
            </p:nvSpPr>
            <p:spPr>
              <a:xfrm>
                <a:off x="2448142" y="5207350"/>
                <a:ext cx="661912" cy="76944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4400" b="0" i="1" smtClean="0">
                          <a:solidFill>
                            <a:srgbClr val="0070C0"/>
                          </a:solidFill>
                          <a:latin typeface="Cambria Math" panose="02040503050406030204" pitchFamily="18" charset="0"/>
                        </a:rPr>
                        <m:t>𝑇</m:t>
                      </m:r>
                    </m:oMath>
                  </m:oMathPara>
                </a14:m>
                <a:endParaRPr lang="en-US" sz="4400" dirty="0">
                  <a:solidFill>
                    <a:srgbClr val="0070C0"/>
                  </a:solidFill>
                </a:endParaRPr>
              </a:p>
            </p:txBody>
          </p:sp>
        </mc:Choice>
        <mc:Fallback xmlns="">
          <p:sp>
            <p:nvSpPr>
              <p:cNvPr id="13" name="Rectangle 12">
                <a:extLst>
                  <a:ext uri="{FF2B5EF4-FFF2-40B4-BE49-F238E27FC236}">
                    <a16:creationId xmlns:a16="http://schemas.microsoft.com/office/drawing/2014/main" id="{034A0653-0E09-4D2A-AE9B-EA8DADBB7F1C}"/>
                  </a:ext>
                </a:extLst>
              </p:cNvPr>
              <p:cNvSpPr>
                <a:spLocks noRot="1" noChangeAspect="1" noMove="1" noResize="1" noEditPoints="1" noAdjustHandles="1" noChangeArrowheads="1" noChangeShapeType="1" noTextEdit="1"/>
              </p:cNvSpPr>
              <p:nvPr/>
            </p:nvSpPr>
            <p:spPr>
              <a:xfrm>
                <a:off x="2448142" y="5207350"/>
                <a:ext cx="661912" cy="76944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59062B3-4389-46C1-9B1F-7D290102DDD0}"/>
                  </a:ext>
                </a:extLst>
              </p:cNvPr>
              <p:cNvSpPr/>
              <p:nvPr/>
            </p:nvSpPr>
            <p:spPr>
              <a:xfrm>
                <a:off x="3763229" y="5185671"/>
                <a:ext cx="1063112" cy="76944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4400" b="0" i="0" smtClean="0">
                          <a:solidFill>
                            <a:srgbClr val="0070C0"/>
                          </a:solidFill>
                          <a:latin typeface="Cambria Math" panose="02040503050406030204" pitchFamily="18" charset="0"/>
                        </a:rPr>
                        <m:t>[</m:t>
                      </m:r>
                      <m:r>
                        <m:rPr>
                          <m:sty m:val="p"/>
                        </m:rPr>
                        <a:rPr lang="en-US" sz="4400" b="0" i="0" smtClean="0">
                          <a:solidFill>
                            <a:srgbClr val="0070C0"/>
                          </a:solidFill>
                          <a:latin typeface="Cambria Math" panose="02040503050406030204" pitchFamily="18" charset="0"/>
                        </a:rPr>
                        <m:t>K</m:t>
                      </m:r>
                      <m:r>
                        <a:rPr lang="en-US" sz="4400" b="0" i="1" smtClean="0">
                          <a:solidFill>
                            <a:srgbClr val="0070C0"/>
                          </a:solidFill>
                          <a:latin typeface="Cambria Math" panose="02040503050406030204" pitchFamily="18" charset="0"/>
                        </a:rPr>
                        <m:t>]</m:t>
                      </m:r>
                    </m:oMath>
                  </m:oMathPara>
                </a14:m>
                <a:endParaRPr lang="en-US" sz="4400" dirty="0">
                  <a:solidFill>
                    <a:srgbClr val="0070C0"/>
                  </a:solidFill>
                </a:endParaRPr>
              </a:p>
            </p:txBody>
          </p:sp>
        </mc:Choice>
        <mc:Fallback xmlns="">
          <p:sp>
            <p:nvSpPr>
              <p:cNvPr id="14" name="Rectangle 13">
                <a:extLst>
                  <a:ext uri="{FF2B5EF4-FFF2-40B4-BE49-F238E27FC236}">
                    <a16:creationId xmlns:a16="http://schemas.microsoft.com/office/drawing/2014/main" id="{059062B3-4389-46C1-9B1F-7D290102DDD0}"/>
                  </a:ext>
                </a:extLst>
              </p:cNvPr>
              <p:cNvSpPr>
                <a:spLocks noRot="1" noChangeAspect="1" noMove="1" noResize="1" noEditPoints="1" noAdjustHandles="1" noChangeArrowheads="1" noChangeShapeType="1" noTextEdit="1"/>
              </p:cNvSpPr>
              <p:nvPr/>
            </p:nvSpPr>
            <p:spPr>
              <a:xfrm>
                <a:off x="3763229" y="5185671"/>
                <a:ext cx="1063112" cy="76944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091E87C0-53B6-4C86-86B7-5DF1483400C5}"/>
                  </a:ext>
                </a:extLst>
              </p:cNvPr>
              <p:cNvSpPr/>
              <p:nvPr/>
            </p:nvSpPr>
            <p:spPr>
              <a:xfrm>
                <a:off x="3479497" y="4214881"/>
                <a:ext cx="1630575" cy="76944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4400" b="0" i="0" smtClean="0">
                          <a:solidFill>
                            <a:srgbClr val="7030A0"/>
                          </a:solidFill>
                          <a:latin typeface="Cambria Math" panose="02040503050406030204" pitchFamily="18" charset="0"/>
                        </a:rPr>
                        <m:t>[</m:t>
                      </m:r>
                      <m:r>
                        <m:rPr>
                          <m:sty m:val="p"/>
                        </m:rPr>
                        <a:rPr lang="en-US" sz="4400" b="0" i="0" smtClean="0">
                          <a:solidFill>
                            <a:srgbClr val="7030A0"/>
                          </a:solidFill>
                          <a:latin typeface="Cambria Math" panose="02040503050406030204" pitchFamily="18" charset="0"/>
                        </a:rPr>
                        <m:t>mol</m:t>
                      </m:r>
                      <m:r>
                        <a:rPr lang="en-US" sz="4400" b="0" i="1" smtClean="0">
                          <a:solidFill>
                            <a:srgbClr val="7030A0"/>
                          </a:solidFill>
                          <a:latin typeface="Cambria Math" panose="02040503050406030204" pitchFamily="18" charset="0"/>
                        </a:rPr>
                        <m:t>]</m:t>
                      </m:r>
                    </m:oMath>
                  </m:oMathPara>
                </a14:m>
                <a:endParaRPr lang="en-US" sz="4400" dirty="0">
                  <a:solidFill>
                    <a:srgbClr val="7030A0"/>
                  </a:solidFill>
                </a:endParaRPr>
              </a:p>
            </p:txBody>
          </p:sp>
        </mc:Choice>
        <mc:Fallback xmlns="">
          <p:sp>
            <p:nvSpPr>
              <p:cNvPr id="15" name="Rectangle 14">
                <a:extLst>
                  <a:ext uri="{FF2B5EF4-FFF2-40B4-BE49-F238E27FC236}">
                    <a16:creationId xmlns:a16="http://schemas.microsoft.com/office/drawing/2014/main" id="{091E87C0-53B6-4C86-86B7-5DF1483400C5}"/>
                  </a:ext>
                </a:extLst>
              </p:cNvPr>
              <p:cNvSpPr>
                <a:spLocks noRot="1" noChangeAspect="1" noMove="1" noResize="1" noEditPoints="1" noAdjustHandles="1" noChangeArrowheads="1" noChangeShapeType="1" noTextEdit="1"/>
              </p:cNvSpPr>
              <p:nvPr/>
            </p:nvSpPr>
            <p:spPr>
              <a:xfrm>
                <a:off x="3479497" y="4214881"/>
                <a:ext cx="1630575" cy="76944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6ABF4E7-75BE-4EF5-B2DC-F2B5BEA2A2E2}"/>
                  </a:ext>
                </a:extLst>
              </p:cNvPr>
              <p:cNvSpPr/>
              <p:nvPr/>
            </p:nvSpPr>
            <p:spPr>
              <a:xfrm>
                <a:off x="3573740" y="3300580"/>
                <a:ext cx="1452001" cy="76944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4400" b="0" i="0" smtClean="0">
                          <a:solidFill>
                            <a:srgbClr val="00B050"/>
                          </a:solidFill>
                          <a:latin typeface="Cambria Math" panose="02040503050406030204" pitchFamily="18" charset="0"/>
                        </a:rPr>
                        <m:t>[</m:t>
                      </m:r>
                      <m:sSup>
                        <m:sSupPr>
                          <m:ctrlPr>
                            <a:rPr lang="en-US" sz="4400" b="0" i="1" smtClean="0">
                              <a:solidFill>
                                <a:srgbClr val="00B050"/>
                              </a:solidFill>
                              <a:latin typeface="Cambria Math" panose="02040503050406030204" pitchFamily="18" charset="0"/>
                            </a:rPr>
                          </m:ctrlPr>
                        </m:sSupPr>
                        <m:e>
                          <m:r>
                            <m:rPr>
                              <m:sty m:val="p"/>
                            </m:rPr>
                            <a:rPr lang="en-US" sz="4400" b="0" i="0" smtClean="0">
                              <a:solidFill>
                                <a:srgbClr val="00B050"/>
                              </a:solidFill>
                              <a:latin typeface="Cambria Math" panose="02040503050406030204" pitchFamily="18" charset="0"/>
                            </a:rPr>
                            <m:t>m</m:t>
                          </m:r>
                        </m:e>
                        <m:sup>
                          <m:r>
                            <a:rPr lang="en-US" sz="4400" b="0" i="0" smtClean="0">
                              <a:solidFill>
                                <a:srgbClr val="00B050"/>
                              </a:solidFill>
                              <a:latin typeface="Cambria Math" panose="02040503050406030204" pitchFamily="18" charset="0"/>
                            </a:rPr>
                            <m:t>3</m:t>
                          </m:r>
                        </m:sup>
                      </m:sSup>
                      <m:r>
                        <a:rPr lang="en-US" sz="4400" b="0" i="0" smtClean="0">
                          <a:solidFill>
                            <a:srgbClr val="00B050"/>
                          </a:solidFill>
                          <a:latin typeface="Cambria Math" panose="02040503050406030204" pitchFamily="18" charset="0"/>
                        </a:rPr>
                        <m:t>]</m:t>
                      </m:r>
                    </m:oMath>
                  </m:oMathPara>
                </a14:m>
                <a:endParaRPr lang="en-US" sz="4400" dirty="0">
                  <a:solidFill>
                    <a:srgbClr val="00B050"/>
                  </a:solidFill>
                </a:endParaRPr>
              </a:p>
            </p:txBody>
          </p:sp>
        </mc:Choice>
        <mc:Fallback xmlns="">
          <p:sp>
            <p:nvSpPr>
              <p:cNvPr id="16" name="Rectangle 15">
                <a:extLst>
                  <a:ext uri="{FF2B5EF4-FFF2-40B4-BE49-F238E27FC236}">
                    <a16:creationId xmlns:a16="http://schemas.microsoft.com/office/drawing/2014/main" id="{86ABF4E7-75BE-4EF5-B2DC-F2B5BEA2A2E2}"/>
                  </a:ext>
                </a:extLst>
              </p:cNvPr>
              <p:cNvSpPr>
                <a:spLocks noRot="1" noChangeAspect="1" noMove="1" noResize="1" noEditPoints="1" noAdjustHandles="1" noChangeArrowheads="1" noChangeShapeType="1" noTextEdit="1"/>
              </p:cNvSpPr>
              <p:nvPr/>
            </p:nvSpPr>
            <p:spPr>
              <a:xfrm>
                <a:off x="3573740" y="3300580"/>
                <a:ext cx="1452001" cy="76944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6D32DD5-5FCC-4BDE-AC38-521A4D969B58}"/>
                  </a:ext>
                </a:extLst>
              </p:cNvPr>
              <p:cNvSpPr/>
              <p:nvPr/>
            </p:nvSpPr>
            <p:spPr>
              <a:xfrm>
                <a:off x="3651316" y="2411218"/>
                <a:ext cx="1303562" cy="76944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4400" b="0" i="0" smtClean="0">
                          <a:solidFill>
                            <a:srgbClr val="C00000"/>
                          </a:solidFill>
                          <a:latin typeface="Cambria Math" panose="02040503050406030204" pitchFamily="18" charset="0"/>
                        </a:rPr>
                        <m:t>[</m:t>
                      </m:r>
                      <m:r>
                        <m:rPr>
                          <m:sty m:val="p"/>
                        </m:rPr>
                        <a:rPr lang="en-US" sz="4400" b="0" i="0" smtClean="0">
                          <a:solidFill>
                            <a:srgbClr val="C00000"/>
                          </a:solidFill>
                          <a:latin typeface="Cambria Math" panose="02040503050406030204" pitchFamily="18" charset="0"/>
                        </a:rPr>
                        <m:t>Pa</m:t>
                      </m:r>
                      <m:r>
                        <a:rPr lang="en-US" sz="4400" b="0" i="0" smtClean="0">
                          <a:solidFill>
                            <a:srgbClr val="C00000"/>
                          </a:solidFill>
                          <a:latin typeface="Cambria Math" panose="02040503050406030204" pitchFamily="18" charset="0"/>
                        </a:rPr>
                        <m:t>]</m:t>
                      </m:r>
                    </m:oMath>
                  </m:oMathPara>
                </a14:m>
                <a:endParaRPr lang="en-US" sz="4400" dirty="0">
                  <a:solidFill>
                    <a:srgbClr val="C00000"/>
                  </a:solidFill>
                </a:endParaRPr>
              </a:p>
            </p:txBody>
          </p:sp>
        </mc:Choice>
        <mc:Fallback xmlns="">
          <p:sp>
            <p:nvSpPr>
              <p:cNvPr id="17" name="Rectangle 16">
                <a:extLst>
                  <a:ext uri="{FF2B5EF4-FFF2-40B4-BE49-F238E27FC236}">
                    <a16:creationId xmlns:a16="http://schemas.microsoft.com/office/drawing/2014/main" id="{46D32DD5-5FCC-4BDE-AC38-521A4D969B58}"/>
                  </a:ext>
                </a:extLst>
              </p:cNvPr>
              <p:cNvSpPr>
                <a:spLocks noRot="1" noChangeAspect="1" noMove="1" noResize="1" noEditPoints="1" noAdjustHandles="1" noChangeArrowheads="1" noChangeShapeType="1" noTextEdit="1"/>
              </p:cNvSpPr>
              <p:nvPr/>
            </p:nvSpPr>
            <p:spPr>
              <a:xfrm>
                <a:off x="3651316" y="2411218"/>
                <a:ext cx="1303562" cy="769441"/>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1606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7" grpId="0"/>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IB Physics Data Booklet</a:t>
            </a:r>
            <a:endParaRPr lang="en-US" u="sng"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170688" y="1531726"/>
            <a:ext cx="8752298" cy="2199026"/>
          </a:xfrm>
          <a:prstGeom prst="rect">
            <a:avLst/>
          </a:prstGeom>
        </p:spPr>
      </p:pic>
      <p:pic>
        <p:nvPicPr>
          <p:cNvPr id="4" name="Picture 3"/>
          <p:cNvPicPr>
            <a:picLocks noChangeAspect="1"/>
          </p:cNvPicPr>
          <p:nvPr/>
        </p:nvPicPr>
        <p:blipFill>
          <a:blip r:embed="rId3"/>
          <a:stretch>
            <a:fillRect/>
          </a:stretch>
        </p:blipFill>
        <p:spPr>
          <a:xfrm>
            <a:off x="908430" y="3857385"/>
            <a:ext cx="7276814" cy="2089454"/>
          </a:xfrm>
          <a:prstGeom prst="rect">
            <a:avLst/>
          </a:prstGeom>
        </p:spPr>
      </p:pic>
      <p:sp>
        <p:nvSpPr>
          <p:cNvPr id="3" name="Rectangle 2">
            <a:extLst>
              <a:ext uri="{FF2B5EF4-FFF2-40B4-BE49-F238E27FC236}">
                <a16:creationId xmlns:a16="http://schemas.microsoft.com/office/drawing/2014/main" id="{1093DB29-92F6-435A-A985-A5DF3718039B}"/>
              </a:ext>
            </a:extLst>
          </p:cNvPr>
          <p:cNvSpPr/>
          <p:nvPr/>
        </p:nvSpPr>
        <p:spPr>
          <a:xfrm>
            <a:off x="4572000" y="2832100"/>
            <a:ext cx="831850" cy="292100"/>
          </a:xfrm>
          <a:prstGeom prst="rect">
            <a:avLst/>
          </a:prstGeom>
          <a:solidFill>
            <a:srgbClr val="C0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53FC0F-F06F-4009-8FA6-5F4987CDA1FD}"/>
              </a:ext>
            </a:extLst>
          </p:cNvPr>
          <p:cNvSpPr/>
          <p:nvPr/>
        </p:nvSpPr>
        <p:spPr>
          <a:xfrm>
            <a:off x="958756" y="5311034"/>
            <a:ext cx="4832444" cy="292100"/>
          </a:xfrm>
          <a:prstGeom prst="rect">
            <a:avLst/>
          </a:prstGeom>
          <a:solidFill>
            <a:srgbClr val="C0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996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Try This</a:t>
            </a:r>
            <a:endParaRPr lang="en-US" u="sng"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530532" y="1446382"/>
            <a:ext cx="8112129" cy="1077218"/>
          </a:xfrm>
          <a:prstGeom prst="rect">
            <a:avLst/>
          </a:prstGeom>
        </p:spPr>
        <p:txBody>
          <a:bodyPr wrap="square">
            <a:spAutoFit/>
          </a:bodyPr>
          <a:lstStyle/>
          <a:p>
            <a:pPr algn="ctr"/>
            <a:r>
              <a:rPr lang="en-US" sz="3200" dirty="0">
                <a:solidFill>
                  <a:schemeClr val="tx1">
                    <a:lumMod val="75000"/>
                    <a:lumOff val="25000"/>
                  </a:schemeClr>
                </a:solidFill>
                <a:latin typeface="+mj-lt"/>
              </a:rPr>
              <a:t>What is the pressure of 23 </a:t>
            </a:r>
            <a:r>
              <a:rPr lang="en-US" sz="3200" dirty="0" err="1">
                <a:solidFill>
                  <a:schemeClr val="tx1">
                    <a:lumMod val="75000"/>
                    <a:lumOff val="25000"/>
                  </a:schemeClr>
                </a:solidFill>
                <a:latin typeface="+mj-lt"/>
              </a:rPr>
              <a:t>mol</a:t>
            </a:r>
            <a:r>
              <a:rPr lang="en-US" sz="3200" dirty="0">
                <a:solidFill>
                  <a:schemeClr val="tx1">
                    <a:lumMod val="75000"/>
                    <a:lumOff val="25000"/>
                  </a:schemeClr>
                </a:solidFill>
                <a:latin typeface="+mj-lt"/>
              </a:rPr>
              <a:t> of a gas behaving ideally in a 0.25 m</a:t>
            </a:r>
            <a:r>
              <a:rPr lang="en-US" sz="3200" baseline="30000" dirty="0">
                <a:solidFill>
                  <a:schemeClr val="tx1">
                    <a:lumMod val="75000"/>
                    <a:lumOff val="25000"/>
                  </a:schemeClr>
                </a:solidFill>
                <a:latin typeface="+mj-lt"/>
              </a:rPr>
              <a:t>3</a:t>
            </a:r>
            <a:r>
              <a:rPr lang="en-US" sz="3200" dirty="0">
                <a:solidFill>
                  <a:schemeClr val="tx1">
                    <a:lumMod val="75000"/>
                    <a:lumOff val="25000"/>
                  </a:schemeClr>
                </a:solidFill>
                <a:latin typeface="+mj-lt"/>
              </a:rPr>
              <a:t> container at 310 K?</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4B9F013-FB1D-448F-986F-D9D2EB192EED}"/>
                  </a:ext>
                </a:extLst>
              </p:cNvPr>
              <p:cNvSpPr txBox="1"/>
              <p:nvPr/>
            </p:nvSpPr>
            <p:spPr>
              <a:xfrm>
                <a:off x="398721" y="3630200"/>
                <a:ext cx="170989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rPr>
                        <m:t>𝑉</m:t>
                      </m:r>
                      <m:r>
                        <a:rPr lang="en-US" sz="2400" b="0" i="1" smtClean="0">
                          <a:solidFill>
                            <a:srgbClr val="00B050"/>
                          </a:solidFill>
                          <a:latin typeface="Cambria Math" panose="02040503050406030204" pitchFamily="18" charset="0"/>
                        </a:rPr>
                        <m:t>=0.25 </m:t>
                      </m:r>
                      <m:sSup>
                        <m:sSupPr>
                          <m:ctrlPr>
                            <a:rPr lang="en-US" sz="2400" b="0" i="1" smtClean="0">
                              <a:solidFill>
                                <a:srgbClr val="00B050"/>
                              </a:solidFill>
                              <a:latin typeface="Cambria Math" panose="02040503050406030204" pitchFamily="18" charset="0"/>
                              <a:ea typeface="Cambria Math" panose="02040503050406030204" pitchFamily="18" charset="0"/>
                            </a:rPr>
                          </m:ctrlPr>
                        </m:sSupPr>
                        <m:e>
                          <m:r>
                            <m:rPr>
                              <m:sty m:val="p"/>
                            </m:rPr>
                            <a:rPr lang="en-US" sz="2400" b="0" i="0" smtClean="0">
                              <a:solidFill>
                                <a:srgbClr val="00B050"/>
                              </a:solidFill>
                              <a:latin typeface="Cambria Math" panose="02040503050406030204" pitchFamily="18" charset="0"/>
                              <a:ea typeface="Cambria Math" panose="02040503050406030204" pitchFamily="18" charset="0"/>
                            </a:rPr>
                            <m:t>m</m:t>
                          </m:r>
                        </m:e>
                        <m:sup>
                          <m:r>
                            <a:rPr lang="en-US" sz="2400" b="0" i="0" smtClean="0">
                              <a:solidFill>
                                <a:srgbClr val="00B050"/>
                              </a:solidFill>
                              <a:latin typeface="Cambria Math" panose="02040503050406030204" pitchFamily="18" charset="0"/>
                              <a:ea typeface="Cambria Math" panose="02040503050406030204" pitchFamily="18" charset="0"/>
                            </a:rPr>
                            <m:t>3</m:t>
                          </m:r>
                        </m:sup>
                      </m:sSup>
                    </m:oMath>
                  </m:oMathPara>
                </a14:m>
                <a:endParaRPr lang="en-US" sz="2400" dirty="0">
                  <a:solidFill>
                    <a:srgbClr val="00B050"/>
                  </a:solidFill>
                </a:endParaRPr>
              </a:p>
            </p:txBody>
          </p:sp>
        </mc:Choice>
        <mc:Fallback xmlns="">
          <p:sp>
            <p:nvSpPr>
              <p:cNvPr id="7" name="TextBox 6">
                <a:extLst>
                  <a:ext uri="{FF2B5EF4-FFF2-40B4-BE49-F238E27FC236}">
                    <a16:creationId xmlns:a16="http://schemas.microsoft.com/office/drawing/2014/main" id="{64B9F013-FB1D-448F-986F-D9D2EB192EED}"/>
                  </a:ext>
                </a:extLst>
              </p:cNvPr>
              <p:cNvSpPr txBox="1">
                <a:spLocks noRot="1" noChangeAspect="1" noMove="1" noResize="1" noEditPoints="1" noAdjustHandles="1" noChangeArrowheads="1" noChangeShapeType="1" noTextEdit="1"/>
              </p:cNvSpPr>
              <p:nvPr/>
            </p:nvSpPr>
            <p:spPr>
              <a:xfrm>
                <a:off x="398721" y="3630200"/>
                <a:ext cx="1709892" cy="369332"/>
              </a:xfrm>
              <a:prstGeom prst="rect">
                <a:avLst/>
              </a:prstGeom>
              <a:blipFill>
                <a:blip r:embed="rId2"/>
                <a:stretch>
                  <a:fillRect l="-3559" t="-1667" r="-1068"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A03C30-7373-4139-8F93-EE7004BE907E}"/>
                  </a:ext>
                </a:extLst>
              </p:cNvPr>
              <p:cNvSpPr txBox="1"/>
              <p:nvPr/>
            </p:nvSpPr>
            <p:spPr>
              <a:xfrm>
                <a:off x="398721" y="4912950"/>
                <a:ext cx="14296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rPr>
                        <m:t>𝑇</m:t>
                      </m:r>
                      <m:r>
                        <a:rPr lang="en-US" sz="2400" b="0" i="1" smtClean="0">
                          <a:solidFill>
                            <a:srgbClr val="002060"/>
                          </a:solidFill>
                          <a:latin typeface="Cambria Math" panose="02040503050406030204" pitchFamily="18" charset="0"/>
                        </a:rPr>
                        <m:t>=310 </m:t>
                      </m:r>
                      <m:r>
                        <m:rPr>
                          <m:sty m:val="p"/>
                        </m:rPr>
                        <a:rPr lang="en-US" sz="2400" b="0" i="0" smtClean="0">
                          <a:solidFill>
                            <a:srgbClr val="002060"/>
                          </a:solidFill>
                          <a:latin typeface="Cambria Math" panose="02040503050406030204" pitchFamily="18" charset="0"/>
                          <a:ea typeface="Cambria Math" panose="02040503050406030204" pitchFamily="18" charset="0"/>
                        </a:rPr>
                        <m:t>K</m:t>
                      </m:r>
                    </m:oMath>
                  </m:oMathPara>
                </a14:m>
                <a:endParaRPr lang="en-US" sz="2400" dirty="0">
                  <a:solidFill>
                    <a:srgbClr val="002060"/>
                  </a:solidFill>
                </a:endParaRPr>
              </a:p>
            </p:txBody>
          </p:sp>
        </mc:Choice>
        <mc:Fallback xmlns="">
          <p:sp>
            <p:nvSpPr>
              <p:cNvPr id="8" name="TextBox 7">
                <a:extLst>
                  <a:ext uri="{FF2B5EF4-FFF2-40B4-BE49-F238E27FC236}">
                    <a16:creationId xmlns:a16="http://schemas.microsoft.com/office/drawing/2014/main" id="{66A03C30-7373-4139-8F93-EE7004BE907E}"/>
                  </a:ext>
                </a:extLst>
              </p:cNvPr>
              <p:cNvSpPr txBox="1">
                <a:spLocks noRot="1" noChangeAspect="1" noMove="1" noResize="1" noEditPoints="1" noAdjustHandles="1" noChangeArrowheads="1" noChangeShapeType="1" noTextEdit="1"/>
              </p:cNvSpPr>
              <p:nvPr/>
            </p:nvSpPr>
            <p:spPr>
              <a:xfrm>
                <a:off x="398721" y="4912950"/>
                <a:ext cx="1429622" cy="369332"/>
              </a:xfrm>
              <a:prstGeom prst="rect">
                <a:avLst/>
              </a:prstGeom>
              <a:blipFill>
                <a:blip r:embed="rId3"/>
                <a:stretch>
                  <a:fillRect l="-4255" r="-4681"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BB8C24C-9C45-4863-9FAB-3F1D3EA36A67}"/>
                  </a:ext>
                </a:extLst>
              </p:cNvPr>
              <p:cNvSpPr txBox="1"/>
              <p:nvPr/>
            </p:nvSpPr>
            <p:spPr>
              <a:xfrm>
                <a:off x="398721" y="3202616"/>
                <a:ext cx="6887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𝑝</m:t>
                      </m:r>
                      <m:r>
                        <a:rPr lang="en-US" sz="2400" b="0" i="1"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xmlns="">
          <p:sp>
            <p:nvSpPr>
              <p:cNvPr id="9" name="TextBox 8">
                <a:extLst>
                  <a:ext uri="{FF2B5EF4-FFF2-40B4-BE49-F238E27FC236}">
                    <a16:creationId xmlns:a16="http://schemas.microsoft.com/office/drawing/2014/main" id="{DBB8C24C-9C45-4863-9FAB-3F1D3EA36A67}"/>
                  </a:ext>
                </a:extLst>
              </p:cNvPr>
              <p:cNvSpPr txBox="1">
                <a:spLocks noRot="1" noChangeAspect="1" noMove="1" noResize="1" noEditPoints="1" noAdjustHandles="1" noChangeArrowheads="1" noChangeShapeType="1" noTextEdit="1"/>
              </p:cNvSpPr>
              <p:nvPr/>
            </p:nvSpPr>
            <p:spPr>
              <a:xfrm>
                <a:off x="398721" y="3202616"/>
                <a:ext cx="688778" cy="369332"/>
              </a:xfrm>
              <a:prstGeom prst="rect">
                <a:avLst/>
              </a:prstGeom>
              <a:blipFill>
                <a:blip r:embed="rId4"/>
                <a:stretch>
                  <a:fillRect l="-10619" r="-10619"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E5E17EA-DD84-4545-907B-15C56FDF1C8B}"/>
                  </a:ext>
                </a:extLst>
              </p:cNvPr>
              <p:cNvSpPr txBox="1"/>
              <p:nvPr/>
            </p:nvSpPr>
            <p:spPr>
              <a:xfrm>
                <a:off x="398721" y="4485368"/>
                <a:ext cx="25315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FF"/>
                          </a:solidFill>
                          <a:latin typeface="Cambria Math" panose="02040503050406030204" pitchFamily="18" charset="0"/>
                        </a:rPr>
                        <m:t>𝑅</m:t>
                      </m:r>
                      <m:r>
                        <a:rPr lang="en-US" sz="2400" b="0" i="1" smtClean="0">
                          <a:solidFill>
                            <a:srgbClr val="FF00FF"/>
                          </a:solidFill>
                          <a:latin typeface="Cambria Math" panose="02040503050406030204" pitchFamily="18" charset="0"/>
                        </a:rPr>
                        <m:t>=</m:t>
                      </m:r>
                      <m:r>
                        <m:rPr>
                          <m:nor/>
                        </m:rPr>
                        <a:rPr lang="en-US" sz="2400" i="1" dirty="0">
                          <a:solidFill>
                            <a:srgbClr val="FF00FF"/>
                          </a:solidFill>
                          <a:latin typeface="Cambria" panose="02040503050406030204" pitchFamily="18" charset="0"/>
                        </a:rPr>
                        <m:t>8.31 </m:t>
                      </m:r>
                      <m:r>
                        <m:rPr>
                          <m:nor/>
                        </m:rPr>
                        <a:rPr lang="en-US" sz="2400" i="1" dirty="0">
                          <a:solidFill>
                            <a:srgbClr val="FF00FF"/>
                          </a:solidFill>
                          <a:latin typeface="Cambria" panose="02040503050406030204" pitchFamily="18" charset="0"/>
                        </a:rPr>
                        <m:t>J</m:t>
                      </m:r>
                      <m:r>
                        <m:rPr>
                          <m:nor/>
                        </m:rPr>
                        <a:rPr lang="en-US" sz="2400" i="1" dirty="0">
                          <a:solidFill>
                            <a:srgbClr val="FF00FF"/>
                          </a:solidFill>
                          <a:latin typeface="Cambria" panose="02040503050406030204" pitchFamily="18" charset="0"/>
                        </a:rPr>
                        <m:t> </m:t>
                      </m:r>
                      <m:r>
                        <m:rPr>
                          <m:nor/>
                        </m:rPr>
                        <a:rPr lang="en-US" sz="2400" i="1" dirty="0">
                          <a:solidFill>
                            <a:srgbClr val="FF00FF"/>
                          </a:solidFill>
                          <a:latin typeface="Cambria" panose="02040503050406030204" pitchFamily="18" charset="0"/>
                        </a:rPr>
                        <m:t>K</m:t>
                      </m:r>
                      <m:r>
                        <m:rPr>
                          <m:nor/>
                        </m:rPr>
                        <a:rPr lang="en-US" sz="2400" i="1" baseline="30000" dirty="0">
                          <a:solidFill>
                            <a:srgbClr val="FF00FF"/>
                          </a:solidFill>
                          <a:latin typeface="Cambria" panose="02040503050406030204" pitchFamily="18" charset="0"/>
                        </a:rPr>
                        <m:t>−1</m:t>
                      </m:r>
                      <m:r>
                        <m:rPr>
                          <m:nor/>
                        </m:rPr>
                        <a:rPr lang="en-US" sz="2400" i="1" dirty="0">
                          <a:solidFill>
                            <a:srgbClr val="FF00FF"/>
                          </a:solidFill>
                          <a:latin typeface="Cambria" panose="02040503050406030204" pitchFamily="18" charset="0"/>
                        </a:rPr>
                        <m:t> </m:t>
                      </m:r>
                      <m:r>
                        <m:rPr>
                          <m:nor/>
                        </m:rPr>
                        <a:rPr lang="en-US" sz="2400" i="1" dirty="0">
                          <a:solidFill>
                            <a:srgbClr val="FF00FF"/>
                          </a:solidFill>
                          <a:latin typeface="Cambria" panose="02040503050406030204" pitchFamily="18" charset="0"/>
                        </a:rPr>
                        <m:t>mol</m:t>
                      </m:r>
                      <m:r>
                        <m:rPr>
                          <m:nor/>
                        </m:rPr>
                        <a:rPr lang="en-US" sz="2400" i="1" baseline="30000" dirty="0">
                          <a:solidFill>
                            <a:srgbClr val="FF00FF"/>
                          </a:solidFill>
                          <a:latin typeface="Cambria" panose="02040503050406030204" pitchFamily="18" charset="0"/>
                        </a:rPr>
                        <m:t>−1</m:t>
                      </m:r>
                    </m:oMath>
                  </m:oMathPara>
                </a14:m>
                <a:endParaRPr lang="en-US" sz="2400" dirty="0">
                  <a:solidFill>
                    <a:srgbClr val="FF00FF"/>
                  </a:solidFill>
                </a:endParaRPr>
              </a:p>
            </p:txBody>
          </p:sp>
        </mc:Choice>
        <mc:Fallback xmlns="">
          <p:sp>
            <p:nvSpPr>
              <p:cNvPr id="10" name="TextBox 9">
                <a:extLst>
                  <a:ext uri="{FF2B5EF4-FFF2-40B4-BE49-F238E27FC236}">
                    <a16:creationId xmlns:a16="http://schemas.microsoft.com/office/drawing/2014/main" id="{FE5E17EA-DD84-4545-907B-15C56FDF1C8B}"/>
                  </a:ext>
                </a:extLst>
              </p:cNvPr>
              <p:cNvSpPr txBox="1">
                <a:spLocks noRot="1" noChangeAspect="1" noMove="1" noResize="1" noEditPoints="1" noAdjustHandles="1" noChangeArrowheads="1" noChangeShapeType="1" noTextEdit="1"/>
              </p:cNvSpPr>
              <p:nvPr/>
            </p:nvSpPr>
            <p:spPr>
              <a:xfrm>
                <a:off x="398721" y="4485368"/>
                <a:ext cx="2531590" cy="369332"/>
              </a:xfrm>
              <a:prstGeom prst="rect">
                <a:avLst/>
              </a:prstGeom>
              <a:blipFill>
                <a:blip r:embed="rId5"/>
                <a:stretch>
                  <a:fillRect l="-2163" r="-721"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8D7FB3D-8CE8-4F0F-9366-827B310D7345}"/>
                  </a:ext>
                </a:extLst>
              </p:cNvPr>
              <p:cNvSpPr txBox="1"/>
              <p:nvPr/>
            </p:nvSpPr>
            <p:spPr>
              <a:xfrm>
                <a:off x="398721" y="4057784"/>
                <a:ext cx="156119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rPr>
                        <m:t>𝑛</m:t>
                      </m:r>
                      <m:r>
                        <a:rPr lang="en-US" sz="2400" b="0" i="1" smtClean="0">
                          <a:solidFill>
                            <a:srgbClr val="7030A0"/>
                          </a:solidFill>
                          <a:latin typeface="Cambria Math" panose="02040503050406030204" pitchFamily="18" charset="0"/>
                        </a:rPr>
                        <m:t>=23 </m:t>
                      </m:r>
                      <m:r>
                        <m:rPr>
                          <m:sty m:val="p"/>
                        </m:rPr>
                        <a:rPr lang="en-US" sz="2400" b="0" i="0" smtClean="0">
                          <a:solidFill>
                            <a:srgbClr val="7030A0"/>
                          </a:solidFill>
                          <a:latin typeface="Cambria Math" panose="02040503050406030204" pitchFamily="18" charset="0"/>
                        </a:rPr>
                        <m:t>mol</m:t>
                      </m:r>
                    </m:oMath>
                  </m:oMathPara>
                </a14:m>
                <a:endParaRPr lang="en-US" sz="2400" dirty="0">
                  <a:solidFill>
                    <a:srgbClr val="7030A0"/>
                  </a:solidFill>
                </a:endParaRPr>
              </a:p>
            </p:txBody>
          </p:sp>
        </mc:Choice>
        <mc:Fallback xmlns="">
          <p:sp>
            <p:nvSpPr>
              <p:cNvPr id="12" name="TextBox 11">
                <a:extLst>
                  <a:ext uri="{FF2B5EF4-FFF2-40B4-BE49-F238E27FC236}">
                    <a16:creationId xmlns:a16="http://schemas.microsoft.com/office/drawing/2014/main" id="{48D7FB3D-8CE8-4F0F-9366-827B310D7345}"/>
                  </a:ext>
                </a:extLst>
              </p:cNvPr>
              <p:cNvSpPr txBox="1">
                <a:spLocks noRot="1" noChangeAspect="1" noMove="1" noResize="1" noEditPoints="1" noAdjustHandles="1" noChangeArrowheads="1" noChangeShapeType="1" noTextEdit="1"/>
              </p:cNvSpPr>
              <p:nvPr/>
            </p:nvSpPr>
            <p:spPr>
              <a:xfrm>
                <a:off x="398721" y="4057784"/>
                <a:ext cx="1561197" cy="369332"/>
              </a:xfrm>
              <a:prstGeom prst="rect">
                <a:avLst/>
              </a:prstGeom>
              <a:blipFill>
                <a:blip r:embed="rId6"/>
                <a:stretch>
                  <a:fillRect l="-1946" r="-4280"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722512C-6AB7-49E7-8C73-DF662ADABE71}"/>
                  </a:ext>
                </a:extLst>
              </p:cNvPr>
              <p:cNvSpPr txBox="1"/>
              <p:nvPr/>
            </p:nvSpPr>
            <p:spPr>
              <a:xfrm>
                <a:off x="4693769" y="3137757"/>
                <a:ext cx="187551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𝑝</m:t>
                      </m:r>
                      <m:r>
                        <a:rPr lang="en-US" sz="3200" b="0" i="1" smtClean="0">
                          <a:solidFill>
                            <a:srgbClr val="00B050"/>
                          </a:solidFill>
                          <a:latin typeface="Cambria Math" panose="02040503050406030204" pitchFamily="18" charset="0"/>
                        </a:rPr>
                        <m:t>𝑉</m:t>
                      </m:r>
                      <m:r>
                        <a:rPr lang="en-US" sz="3200" b="0" i="1" smtClean="0">
                          <a:solidFill>
                            <a:schemeClr val="tx1">
                              <a:lumMod val="95000"/>
                              <a:lumOff val="5000"/>
                            </a:schemeClr>
                          </a:solidFill>
                          <a:latin typeface="Cambria Math" panose="02040503050406030204" pitchFamily="18" charset="0"/>
                        </a:rPr>
                        <m:t>=</m:t>
                      </m:r>
                      <m:r>
                        <a:rPr lang="en-US" sz="3200" b="0" i="1" smtClean="0">
                          <a:solidFill>
                            <a:srgbClr val="7030A0"/>
                          </a:solidFill>
                          <a:latin typeface="Cambria Math" panose="02040503050406030204" pitchFamily="18" charset="0"/>
                        </a:rPr>
                        <m:t>𝑛</m:t>
                      </m:r>
                      <m:r>
                        <a:rPr lang="en-US" sz="3200" b="0" i="1" smtClean="0">
                          <a:solidFill>
                            <a:srgbClr val="FF00FF"/>
                          </a:solidFill>
                          <a:latin typeface="Cambria Math" panose="02040503050406030204" pitchFamily="18" charset="0"/>
                        </a:rPr>
                        <m:t>𝑅</m:t>
                      </m:r>
                      <m:r>
                        <a:rPr lang="en-US" sz="3200" b="0" i="1" smtClean="0">
                          <a:solidFill>
                            <a:srgbClr val="0070C0"/>
                          </a:solidFill>
                          <a:latin typeface="Cambria Math" panose="02040503050406030204" pitchFamily="18" charset="0"/>
                        </a:rPr>
                        <m:t>𝑇</m:t>
                      </m:r>
                    </m:oMath>
                  </m:oMathPara>
                </a14:m>
                <a:endParaRPr lang="en-US" sz="3200" dirty="0">
                  <a:solidFill>
                    <a:schemeClr val="tx1">
                      <a:lumMod val="95000"/>
                      <a:lumOff val="5000"/>
                    </a:schemeClr>
                  </a:solidFill>
                </a:endParaRPr>
              </a:p>
            </p:txBody>
          </p:sp>
        </mc:Choice>
        <mc:Fallback xmlns="">
          <p:sp>
            <p:nvSpPr>
              <p:cNvPr id="13" name="TextBox 12">
                <a:extLst>
                  <a:ext uri="{FF2B5EF4-FFF2-40B4-BE49-F238E27FC236}">
                    <a16:creationId xmlns:a16="http://schemas.microsoft.com/office/drawing/2014/main" id="{9722512C-6AB7-49E7-8C73-DF662ADABE71}"/>
                  </a:ext>
                </a:extLst>
              </p:cNvPr>
              <p:cNvSpPr txBox="1">
                <a:spLocks noRot="1" noChangeAspect="1" noMove="1" noResize="1" noEditPoints="1" noAdjustHandles="1" noChangeArrowheads="1" noChangeShapeType="1" noTextEdit="1"/>
              </p:cNvSpPr>
              <p:nvPr/>
            </p:nvSpPr>
            <p:spPr>
              <a:xfrm>
                <a:off x="4693769" y="3137757"/>
                <a:ext cx="1875513" cy="4924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7B1866-C6AC-491C-8128-01D3E35125A3}"/>
                  </a:ext>
                </a:extLst>
              </p:cNvPr>
              <p:cNvSpPr txBox="1"/>
              <p:nvPr/>
            </p:nvSpPr>
            <p:spPr>
              <a:xfrm>
                <a:off x="3850734" y="3771589"/>
                <a:ext cx="489454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rPr>
                        <m:t>𝑝</m:t>
                      </m:r>
                      <m:r>
                        <a:rPr lang="en-US" sz="3200" b="0" i="1" smtClean="0">
                          <a:solidFill>
                            <a:srgbClr val="00B050"/>
                          </a:solidFill>
                          <a:latin typeface="Cambria Math" panose="02040503050406030204" pitchFamily="18" charset="0"/>
                        </a:rPr>
                        <m:t>(0.25)</m:t>
                      </m:r>
                      <m:r>
                        <a:rPr lang="en-US" sz="3200" b="0" i="1" smtClean="0">
                          <a:solidFill>
                            <a:schemeClr val="tx1">
                              <a:lumMod val="95000"/>
                              <a:lumOff val="5000"/>
                            </a:schemeClr>
                          </a:solidFill>
                          <a:latin typeface="Cambria Math" panose="02040503050406030204" pitchFamily="18" charset="0"/>
                        </a:rPr>
                        <m:t>=</m:t>
                      </m:r>
                      <m:r>
                        <a:rPr lang="en-US" sz="3200" b="0" i="1" smtClean="0">
                          <a:solidFill>
                            <a:srgbClr val="7030A0"/>
                          </a:solidFill>
                          <a:latin typeface="Cambria Math" panose="02040503050406030204" pitchFamily="18" charset="0"/>
                        </a:rPr>
                        <m:t>(23)</m:t>
                      </m:r>
                      <m:r>
                        <a:rPr lang="en-US" sz="3200" b="0" i="1" smtClean="0">
                          <a:solidFill>
                            <a:srgbClr val="FF00FF"/>
                          </a:solidFill>
                          <a:latin typeface="Cambria Math" panose="02040503050406030204" pitchFamily="18" charset="0"/>
                        </a:rPr>
                        <m:t>(8.31)</m:t>
                      </m:r>
                      <m:r>
                        <a:rPr lang="en-US" sz="3200" b="0" i="1" smtClean="0">
                          <a:solidFill>
                            <a:srgbClr val="0070C0"/>
                          </a:solidFill>
                          <a:latin typeface="Cambria Math" panose="02040503050406030204" pitchFamily="18" charset="0"/>
                        </a:rPr>
                        <m:t>(310)</m:t>
                      </m:r>
                    </m:oMath>
                  </m:oMathPara>
                </a14:m>
                <a:endParaRPr lang="en-US" sz="3200" dirty="0">
                  <a:solidFill>
                    <a:schemeClr val="tx1">
                      <a:lumMod val="95000"/>
                      <a:lumOff val="5000"/>
                    </a:schemeClr>
                  </a:solidFill>
                </a:endParaRPr>
              </a:p>
            </p:txBody>
          </p:sp>
        </mc:Choice>
        <mc:Fallback xmlns="">
          <p:sp>
            <p:nvSpPr>
              <p:cNvPr id="14" name="TextBox 13">
                <a:extLst>
                  <a:ext uri="{FF2B5EF4-FFF2-40B4-BE49-F238E27FC236}">
                    <a16:creationId xmlns:a16="http://schemas.microsoft.com/office/drawing/2014/main" id="{B97B1866-C6AC-491C-8128-01D3E35125A3}"/>
                  </a:ext>
                </a:extLst>
              </p:cNvPr>
              <p:cNvSpPr txBox="1">
                <a:spLocks noRot="1" noChangeAspect="1" noMove="1" noResize="1" noEditPoints="1" noAdjustHandles="1" noChangeArrowheads="1" noChangeShapeType="1" noTextEdit="1"/>
              </p:cNvSpPr>
              <p:nvPr/>
            </p:nvSpPr>
            <p:spPr>
              <a:xfrm>
                <a:off x="3850734" y="3771589"/>
                <a:ext cx="4894545" cy="49244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F111EE8-D4B9-4781-9681-1398635C75F2}"/>
                  </a:ext>
                </a:extLst>
              </p:cNvPr>
              <p:cNvSpPr/>
              <p:nvPr/>
            </p:nvSpPr>
            <p:spPr>
              <a:xfrm>
                <a:off x="4051372" y="4609702"/>
                <a:ext cx="4081245" cy="769441"/>
              </a:xfrm>
              <a:prstGeom prst="rect">
                <a:avLst/>
              </a:prstGeom>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4400" i="1" smtClean="0">
                          <a:solidFill>
                            <a:srgbClr val="C00000"/>
                          </a:solidFill>
                          <a:latin typeface="Cambria Math" panose="02040503050406030204" pitchFamily="18" charset="0"/>
                        </a:rPr>
                        <m:t>𝑝</m:t>
                      </m:r>
                      <m:r>
                        <a:rPr lang="en-US" sz="4400" b="0" i="1" smtClean="0">
                          <a:solidFill>
                            <a:srgbClr val="C00000"/>
                          </a:solidFill>
                          <a:latin typeface="Cambria Math" panose="02040503050406030204" pitchFamily="18" charset="0"/>
                        </a:rPr>
                        <m:t>=237,000 </m:t>
                      </m:r>
                      <m:r>
                        <m:rPr>
                          <m:sty m:val="p"/>
                        </m:rPr>
                        <a:rPr lang="en-US" sz="4400" b="0" i="0" smtClean="0">
                          <a:solidFill>
                            <a:srgbClr val="C00000"/>
                          </a:solidFill>
                          <a:latin typeface="Cambria Math" panose="02040503050406030204" pitchFamily="18" charset="0"/>
                        </a:rPr>
                        <m:t>Pa</m:t>
                      </m:r>
                    </m:oMath>
                  </m:oMathPara>
                </a14:m>
                <a:endParaRPr lang="en-US" sz="4400" dirty="0">
                  <a:solidFill>
                    <a:schemeClr val="tx1">
                      <a:lumMod val="95000"/>
                      <a:lumOff val="5000"/>
                    </a:schemeClr>
                  </a:solidFill>
                </a:endParaRPr>
              </a:p>
            </p:txBody>
          </p:sp>
        </mc:Choice>
        <mc:Fallback xmlns="">
          <p:sp>
            <p:nvSpPr>
              <p:cNvPr id="2" name="Rectangle 1">
                <a:extLst>
                  <a:ext uri="{FF2B5EF4-FFF2-40B4-BE49-F238E27FC236}">
                    <a16:creationId xmlns:a16="http://schemas.microsoft.com/office/drawing/2014/main" id="{DF111EE8-D4B9-4781-9681-1398635C75F2}"/>
                  </a:ext>
                </a:extLst>
              </p:cNvPr>
              <p:cNvSpPr>
                <a:spLocks noRot="1" noChangeAspect="1" noMove="1" noResize="1" noEditPoints="1" noAdjustHandles="1" noChangeArrowheads="1" noChangeShapeType="1" noTextEdit="1"/>
              </p:cNvSpPr>
              <p:nvPr/>
            </p:nvSpPr>
            <p:spPr>
              <a:xfrm>
                <a:off x="4051372" y="4609702"/>
                <a:ext cx="4081245" cy="769441"/>
              </a:xfrm>
              <a:prstGeom prst="rect">
                <a:avLst/>
              </a:prstGeom>
              <a:blipFill>
                <a:blip r:embed="rId9"/>
                <a:stretch>
                  <a:fillRect/>
                </a:stretch>
              </a:blipFill>
              <a:ln>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1488496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4"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Change in Volume</a:t>
            </a:r>
            <a:endParaRPr lang="en-US" u="sng"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530532" y="1446382"/>
            <a:ext cx="8112129" cy="1384995"/>
          </a:xfrm>
          <a:prstGeom prst="rect">
            <a:avLst/>
          </a:prstGeom>
        </p:spPr>
        <p:txBody>
          <a:bodyPr wrap="square">
            <a:spAutoFit/>
          </a:bodyPr>
          <a:lstStyle/>
          <a:p>
            <a:pPr algn="ctr"/>
            <a:r>
              <a:rPr lang="en-US" sz="2800" dirty="0">
                <a:solidFill>
                  <a:schemeClr val="tx1">
                    <a:lumMod val="75000"/>
                    <a:lumOff val="25000"/>
                  </a:schemeClr>
                </a:solidFill>
                <a:latin typeface="+mj-lt"/>
              </a:rPr>
              <a:t>A fixed mass of an ideal gas has a volume of 0.14 m</a:t>
            </a:r>
            <a:r>
              <a:rPr lang="en-US" sz="2800" baseline="30000" dirty="0">
                <a:solidFill>
                  <a:schemeClr val="tx1">
                    <a:lumMod val="75000"/>
                    <a:lumOff val="25000"/>
                  </a:schemeClr>
                </a:solidFill>
                <a:latin typeface="+mj-lt"/>
              </a:rPr>
              <a:t>3</a:t>
            </a:r>
            <a:r>
              <a:rPr lang="en-US" sz="2800" dirty="0">
                <a:solidFill>
                  <a:schemeClr val="tx1">
                    <a:lumMod val="75000"/>
                    <a:lumOff val="25000"/>
                  </a:schemeClr>
                </a:solidFill>
                <a:latin typeface="+mj-lt"/>
              </a:rPr>
              <a:t> at 301 K. If its temperature is increased to 365 K at the same pressure, what is its new volume, V</a:t>
            </a:r>
            <a:r>
              <a:rPr lang="en-US" sz="2800" baseline="-25000" dirty="0">
                <a:solidFill>
                  <a:schemeClr val="tx1">
                    <a:lumMod val="75000"/>
                    <a:lumOff val="25000"/>
                  </a:schemeClr>
                </a:solidFill>
                <a:latin typeface="+mj-lt"/>
              </a:rPr>
              <a:t>2</a:t>
            </a:r>
            <a:r>
              <a:rPr lang="en-US" sz="2800" dirty="0">
                <a:solidFill>
                  <a:schemeClr val="tx1">
                    <a:lumMod val="75000"/>
                    <a:lumOff val="25000"/>
                  </a:schemeClr>
                </a:solidFill>
                <a:latin typeface="+mj-lt"/>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5F85CA-2588-4DEE-BFA7-B407589EDDB8}"/>
                  </a:ext>
                </a:extLst>
              </p:cNvPr>
              <p:cNvSpPr txBox="1"/>
              <p:nvPr/>
            </p:nvSpPr>
            <p:spPr>
              <a:xfrm>
                <a:off x="449912" y="3121223"/>
                <a:ext cx="234352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panose="02040503050406030204" pitchFamily="18" charset="0"/>
                        </a:rPr>
                        <m:t>𝑝𝑉</m:t>
                      </m:r>
                      <m:r>
                        <a:rPr lang="en-US" sz="4000" b="0" i="1" smtClean="0">
                          <a:solidFill>
                            <a:schemeClr val="tx1"/>
                          </a:solidFill>
                          <a:latin typeface="Cambria Math" panose="02040503050406030204" pitchFamily="18" charset="0"/>
                        </a:rPr>
                        <m:t>=</m:t>
                      </m:r>
                      <m:r>
                        <a:rPr lang="en-US" sz="4000" b="0" i="1" smtClean="0">
                          <a:solidFill>
                            <a:schemeClr val="tx1"/>
                          </a:solidFill>
                          <a:latin typeface="Cambria Math" panose="02040503050406030204" pitchFamily="18" charset="0"/>
                        </a:rPr>
                        <m:t>𝑛𝑅𝑇</m:t>
                      </m:r>
                    </m:oMath>
                  </m:oMathPara>
                </a14:m>
                <a:endParaRPr lang="en-US" sz="4000" dirty="0">
                  <a:solidFill>
                    <a:schemeClr val="tx1"/>
                  </a:solidFill>
                </a:endParaRPr>
              </a:p>
            </p:txBody>
          </p:sp>
        </mc:Choice>
        <mc:Fallback xmlns="">
          <p:sp>
            <p:nvSpPr>
              <p:cNvPr id="7" name="TextBox 6">
                <a:extLst>
                  <a:ext uri="{FF2B5EF4-FFF2-40B4-BE49-F238E27FC236}">
                    <a16:creationId xmlns:a16="http://schemas.microsoft.com/office/drawing/2014/main" id="{745F85CA-2588-4DEE-BFA7-B407589EDDB8}"/>
                  </a:ext>
                </a:extLst>
              </p:cNvPr>
              <p:cNvSpPr txBox="1">
                <a:spLocks noRot="1" noChangeAspect="1" noMove="1" noResize="1" noEditPoints="1" noAdjustHandles="1" noChangeArrowheads="1" noChangeShapeType="1" noTextEdit="1"/>
              </p:cNvSpPr>
              <p:nvPr/>
            </p:nvSpPr>
            <p:spPr>
              <a:xfrm>
                <a:off x="449912" y="3121223"/>
                <a:ext cx="2343527" cy="61555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841506-B8BC-4E9A-A07C-73AF126F2428}"/>
                  </a:ext>
                </a:extLst>
              </p:cNvPr>
              <p:cNvSpPr txBox="1"/>
              <p:nvPr/>
            </p:nvSpPr>
            <p:spPr>
              <a:xfrm>
                <a:off x="743005" y="4763803"/>
                <a:ext cx="1757340" cy="12561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0" i="1" smtClean="0">
                              <a:solidFill>
                                <a:schemeClr val="tx1">
                                  <a:lumMod val="95000"/>
                                  <a:lumOff val="5000"/>
                                </a:schemeClr>
                              </a:solidFill>
                              <a:latin typeface="Cambria Math" panose="02040503050406030204" pitchFamily="18" charset="0"/>
                            </a:rPr>
                          </m:ctrlPr>
                        </m:fPr>
                        <m:num>
                          <m:r>
                            <a:rPr lang="en-US" sz="4000" b="0" i="1" smtClean="0">
                              <a:solidFill>
                                <a:schemeClr val="tx1">
                                  <a:lumMod val="95000"/>
                                  <a:lumOff val="5000"/>
                                </a:schemeClr>
                              </a:solidFill>
                              <a:latin typeface="Cambria Math" panose="02040503050406030204" pitchFamily="18" charset="0"/>
                            </a:rPr>
                            <m:t>𝑉</m:t>
                          </m:r>
                        </m:num>
                        <m:den>
                          <m:r>
                            <a:rPr lang="en-US" sz="4000" b="0" i="1" smtClean="0">
                              <a:solidFill>
                                <a:schemeClr val="tx1">
                                  <a:lumMod val="95000"/>
                                  <a:lumOff val="5000"/>
                                </a:schemeClr>
                              </a:solidFill>
                              <a:latin typeface="Cambria Math" panose="02040503050406030204" pitchFamily="18" charset="0"/>
                            </a:rPr>
                            <m:t>𝑇</m:t>
                          </m:r>
                        </m:den>
                      </m:f>
                      <m:r>
                        <a:rPr lang="en-US" sz="4000" b="0" i="1" smtClean="0">
                          <a:solidFill>
                            <a:schemeClr val="tx1">
                              <a:lumMod val="95000"/>
                              <a:lumOff val="5000"/>
                            </a:schemeClr>
                          </a:solidFill>
                          <a:latin typeface="Cambria Math" panose="02040503050406030204" pitchFamily="18" charset="0"/>
                        </a:rPr>
                        <m:t>=</m:t>
                      </m:r>
                      <m:f>
                        <m:fPr>
                          <m:ctrlPr>
                            <a:rPr lang="en-US" sz="4000" b="0" i="1" smtClean="0">
                              <a:solidFill>
                                <a:srgbClr val="FF00FF"/>
                              </a:solidFill>
                              <a:latin typeface="Cambria Math" panose="02040503050406030204" pitchFamily="18" charset="0"/>
                            </a:rPr>
                          </m:ctrlPr>
                        </m:fPr>
                        <m:num>
                          <m:r>
                            <a:rPr lang="en-US" sz="4000" b="0" i="1" smtClean="0">
                              <a:solidFill>
                                <a:srgbClr val="FF00FF"/>
                              </a:solidFill>
                              <a:latin typeface="Cambria Math" panose="02040503050406030204" pitchFamily="18" charset="0"/>
                            </a:rPr>
                            <m:t>𝑛𝑅</m:t>
                          </m:r>
                        </m:num>
                        <m:den>
                          <m:r>
                            <a:rPr lang="en-US" sz="4000" b="0" i="1" smtClean="0">
                              <a:solidFill>
                                <a:srgbClr val="FF00FF"/>
                              </a:solidFill>
                              <a:latin typeface="Cambria Math" panose="02040503050406030204" pitchFamily="18" charset="0"/>
                            </a:rPr>
                            <m:t>𝑝</m:t>
                          </m:r>
                        </m:den>
                      </m:f>
                    </m:oMath>
                  </m:oMathPara>
                </a14:m>
                <a:endParaRPr lang="en-US" sz="4000" dirty="0">
                  <a:solidFill>
                    <a:schemeClr val="tx1">
                      <a:lumMod val="95000"/>
                      <a:lumOff val="5000"/>
                    </a:schemeClr>
                  </a:solidFill>
                </a:endParaRPr>
              </a:p>
            </p:txBody>
          </p:sp>
        </mc:Choice>
        <mc:Fallback xmlns="">
          <p:sp>
            <p:nvSpPr>
              <p:cNvPr id="8" name="TextBox 7">
                <a:extLst>
                  <a:ext uri="{FF2B5EF4-FFF2-40B4-BE49-F238E27FC236}">
                    <a16:creationId xmlns:a16="http://schemas.microsoft.com/office/drawing/2014/main" id="{21841506-B8BC-4E9A-A07C-73AF126F2428}"/>
                  </a:ext>
                </a:extLst>
              </p:cNvPr>
              <p:cNvSpPr txBox="1">
                <a:spLocks noRot="1" noChangeAspect="1" noMove="1" noResize="1" noEditPoints="1" noAdjustHandles="1" noChangeArrowheads="1" noChangeShapeType="1" noTextEdit="1"/>
              </p:cNvSpPr>
              <p:nvPr/>
            </p:nvSpPr>
            <p:spPr>
              <a:xfrm>
                <a:off x="743005" y="4763803"/>
                <a:ext cx="1757340" cy="1256113"/>
              </a:xfrm>
              <a:prstGeom prst="rect">
                <a:avLst/>
              </a:prstGeom>
              <a:blipFill>
                <a:blip r:embed="rId3"/>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5DF8A26A-DBDA-4150-B96F-8F105348AB3D}"/>
              </a:ext>
            </a:extLst>
          </p:cNvPr>
          <p:cNvSpPr txBox="1"/>
          <p:nvPr/>
        </p:nvSpPr>
        <p:spPr>
          <a:xfrm>
            <a:off x="369291" y="3927124"/>
            <a:ext cx="2504768" cy="646331"/>
          </a:xfrm>
          <a:prstGeom prst="rect">
            <a:avLst/>
          </a:prstGeom>
          <a:noFill/>
        </p:spPr>
        <p:txBody>
          <a:bodyPr wrap="square" rtlCol="0">
            <a:spAutoFit/>
          </a:bodyPr>
          <a:lstStyle/>
          <a:p>
            <a:pPr algn="ctr"/>
            <a:r>
              <a:rPr lang="en-US" i="1" dirty="0">
                <a:solidFill>
                  <a:schemeClr val="tx1">
                    <a:lumMod val="65000"/>
                    <a:lumOff val="35000"/>
                  </a:schemeClr>
                </a:solidFill>
              </a:rPr>
              <a:t>Rearrange so constants are on one side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6E7F379-1F35-4362-ACBC-31ECF54B5BB1}"/>
                  </a:ext>
                </a:extLst>
              </p:cNvPr>
              <p:cNvSpPr/>
              <p:nvPr/>
            </p:nvSpPr>
            <p:spPr>
              <a:xfrm>
                <a:off x="3575798" y="3532219"/>
                <a:ext cx="1577163" cy="1094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chemeClr val="tx1">
                                  <a:lumMod val="95000"/>
                                  <a:lumOff val="5000"/>
                                </a:schemeClr>
                              </a:solidFill>
                              <a:latin typeface="Cambria Math" panose="02040503050406030204" pitchFamily="18" charset="0"/>
                            </a:rPr>
                          </m:ctrlPr>
                        </m:fPr>
                        <m:num>
                          <m:sSub>
                            <m:sSubPr>
                              <m:ctrlPr>
                                <a:rPr lang="en-US" sz="3200" i="1" smtClean="0">
                                  <a:solidFill>
                                    <a:schemeClr val="tx1">
                                      <a:lumMod val="95000"/>
                                      <a:lumOff val="5000"/>
                                    </a:schemeClr>
                                  </a:solidFill>
                                  <a:latin typeface="Cambria Math" panose="02040503050406030204" pitchFamily="18" charset="0"/>
                                </a:rPr>
                              </m:ctrlPr>
                            </m:sSubPr>
                            <m:e>
                              <m:r>
                                <a:rPr lang="en-US" sz="3200" b="0" i="1" smtClean="0">
                                  <a:solidFill>
                                    <a:schemeClr val="tx1">
                                      <a:lumMod val="95000"/>
                                      <a:lumOff val="5000"/>
                                    </a:schemeClr>
                                  </a:solidFill>
                                  <a:latin typeface="Cambria Math" panose="02040503050406030204" pitchFamily="18" charset="0"/>
                                </a:rPr>
                                <m:t>𝑉</m:t>
                              </m:r>
                            </m:e>
                            <m:sub>
                              <m:r>
                                <a:rPr lang="en-US" sz="3200" b="0" i="1" smtClean="0">
                                  <a:solidFill>
                                    <a:schemeClr val="tx1">
                                      <a:lumMod val="95000"/>
                                      <a:lumOff val="5000"/>
                                    </a:schemeClr>
                                  </a:solidFill>
                                  <a:latin typeface="Cambria Math" panose="02040503050406030204" pitchFamily="18" charset="0"/>
                                </a:rPr>
                                <m:t>1</m:t>
                              </m:r>
                            </m:sub>
                          </m:sSub>
                        </m:num>
                        <m:den>
                          <m:sSub>
                            <m:sSubPr>
                              <m:ctrlPr>
                                <a:rPr lang="en-US" sz="3200" i="1">
                                  <a:solidFill>
                                    <a:schemeClr val="tx1">
                                      <a:lumMod val="95000"/>
                                      <a:lumOff val="5000"/>
                                    </a:schemeClr>
                                  </a:solidFill>
                                  <a:latin typeface="Cambria Math" panose="02040503050406030204" pitchFamily="18" charset="0"/>
                                </a:rPr>
                              </m:ctrlPr>
                            </m:sSubPr>
                            <m:e>
                              <m:r>
                                <a:rPr lang="en-US" sz="3200" b="0" i="1" smtClean="0">
                                  <a:solidFill>
                                    <a:schemeClr val="tx1">
                                      <a:lumMod val="95000"/>
                                      <a:lumOff val="5000"/>
                                    </a:schemeClr>
                                  </a:solidFill>
                                  <a:latin typeface="Cambria Math" panose="02040503050406030204" pitchFamily="18" charset="0"/>
                                </a:rPr>
                                <m:t>𝑇</m:t>
                              </m:r>
                            </m:e>
                            <m:sub>
                              <m:r>
                                <a:rPr lang="en-US" sz="3200" i="1">
                                  <a:solidFill>
                                    <a:schemeClr val="tx1">
                                      <a:lumMod val="95000"/>
                                      <a:lumOff val="5000"/>
                                    </a:schemeClr>
                                  </a:solidFill>
                                  <a:latin typeface="Cambria Math" panose="02040503050406030204" pitchFamily="18" charset="0"/>
                                </a:rPr>
                                <m:t>1</m:t>
                              </m:r>
                            </m:sub>
                          </m:sSub>
                        </m:den>
                      </m:f>
                      <m:r>
                        <a:rPr lang="en-US" sz="3200" i="1">
                          <a:solidFill>
                            <a:schemeClr val="tx1">
                              <a:lumMod val="95000"/>
                              <a:lumOff val="5000"/>
                            </a:schemeClr>
                          </a:solidFill>
                          <a:latin typeface="Cambria Math" panose="02040503050406030204" pitchFamily="18" charset="0"/>
                        </a:rPr>
                        <m:t>=</m:t>
                      </m:r>
                      <m:f>
                        <m:fPr>
                          <m:ctrlPr>
                            <a:rPr lang="en-US" sz="3200" i="1">
                              <a:solidFill>
                                <a:schemeClr val="tx1">
                                  <a:lumMod val="95000"/>
                                  <a:lumOff val="5000"/>
                                </a:schemeClr>
                              </a:solidFill>
                              <a:latin typeface="Cambria Math" panose="02040503050406030204" pitchFamily="18" charset="0"/>
                            </a:rPr>
                          </m:ctrlPr>
                        </m:fPr>
                        <m:num>
                          <m:sSub>
                            <m:sSubPr>
                              <m:ctrlPr>
                                <a:rPr lang="en-US" sz="3200" i="1">
                                  <a:solidFill>
                                    <a:schemeClr val="tx1">
                                      <a:lumMod val="95000"/>
                                      <a:lumOff val="5000"/>
                                    </a:schemeClr>
                                  </a:solidFill>
                                  <a:latin typeface="Cambria Math" panose="02040503050406030204" pitchFamily="18" charset="0"/>
                                </a:rPr>
                              </m:ctrlPr>
                            </m:sSubPr>
                            <m:e>
                              <m:r>
                                <a:rPr lang="en-US" sz="3200" i="1">
                                  <a:solidFill>
                                    <a:schemeClr val="tx1">
                                      <a:lumMod val="95000"/>
                                      <a:lumOff val="5000"/>
                                    </a:schemeClr>
                                  </a:solidFill>
                                  <a:latin typeface="Cambria Math" panose="02040503050406030204" pitchFamily="18" charset="0"/>
                                </a:rPr>
                                <m:t>𝑉</m:t>
                              </m:r>
                            </m:e>
                            <m:sub>
                              <m:r>
                                <a:rPr lang="en-US" sz="3200" b="0" i="1" smtClean="0">
                                  <a:solidFill>
                                    <a:schemeClr val="tx1">
                                      <a:lumMod val="95000"/>
                                      <a:lumOff val="5000"/>
                                    </a:schemeClr>
                                  </a:solidFill>
                                  <a:latin typeface="Cambria Math" panose="02040503050406030204" pitchFamily="18" charset="0"/>
                                </a:rPr>
                                <m:t>2</m:t>
                              </m:r>
                            </m:sub>
                          </m:sSub>
                        </m:num>
                        <m:den>
                          <m:sSub>
                            <m:sSubPr>
                              <m:ctrlPr>
                                <a:rPr lang="en-US" sz="3200" i="1">
                                  <a:solidFill>
                                    <a:schemeClr val="tx1">
                                      <a:lumMod val="95000"/>
                                      <a:lumOff val="5000"/>
                                    </a:schemeClr>
                                  </a:solidFill>
                                  <a:latin typeface="Cambria Math" panose="02040503050406030204" pitchFamily="18" charset="0"/>
                                </a:rPr>
                              </m:ctrlPr>
                            </m:sSubPr>
                            <m:e>
                              <m:r>
                                <a:rPr lang="en-US" sz="3200" i="1">
                                  <a:solidFill>
                                    <a:schemeClr val="tx1">
                                      <a:lumMod val="95000"/>
                                      <a:lumOff val="5000"/>
                                    </a:schemeClr>
                                  </a:solidFill>
                                  <a:latin typeface="Cambria Math" panose="02040503050406030204" pitchFamily="18" charset="0"/>
                                </a:rPr>
                                <m:t>𝑇</m:t>
                              </m:r>
                            </m:e>
                            <m:sub>
                              <m:r>
                                <a:rPr lang="en-US" sz="3200" b="0" i="1" smtClean="0">
                                  <a:solidFill>
                                    <a:schemeClr val="tx1">
                                      <a:lumMod val="95000"/>
                                      <a:lumOff val="5000"/>
                                    </a:schemeClr>
                                  </a:solidFill>
                                  <a:latin typeface="Cambria Math" panose="02040503050406030204" pitchFamily="18" charset="0"/>
                                </a:rPr>
                                <m:t>2</m:t>
                              </m:r>
                            </m:sub>
                          </m:sSub>
                        </m:den>
                      </m:f>
                    </m:oMath>
                  </m:oMathPara>
                </a14:m>
                <a:endParaRPr lang="en-US" sz="3200" dirty="0"/>
              </a:p>
            </p:txBody>
          </p:sp>
        </mc:Choice>
        <mc:Fallback xmlns="">
          <p:sp>
            <p:nvSpPr>
              <p:cNvPr id="3" name="Rectangle 2">
                <a:extLst>
                  <a:ext uri="{FF2B5EF4-FFF2-40B4-BE49-F238E27FC236}">
                    <a16:creationId xmlns:a16="http://schemas.microsoft.com/office/drawing/2014/main" id="{A6E7F379-1F35-4362-ACBC-31ECF54B5BB1}"/>
                  </a:ext>
                </a:extLst>
              </p:cNvPr>
              <p:cNvSpPr>
                <a:spLocks noRot="1" noChangeAspect="1" noMove="1" noResize="1" noEditPoints="1" noAdjustHandles="1" noChangeArrowheads="1" noChangeShapeType="1" noTextEdit="1"/>
              </p:cNvSpPr>
              <p:nvPr/>
            </p:nvSpPr>
            <p:spPr>
              <a:xfrm>
                <a:off x="3575798" y="3532219"/>
                <a:ext cx="1577163" cy="1094852"/>
              </a:xfrm>
              <a:prstGeom prst="rect">
                <a:avLst/>
              </a:prstGeom>
              <a:blipFill>
                <a:blip r:embed="rId4"/>
                <a:stretch>
                  <a:fillRect/>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72AC6256-92EB-47A6-B6D6-6700C40D6981}"/>
              </a:ext>
            </a:extLst>
          </p:cNvPr>
          <p:cNvGrpSpPr/>
          <p:nvPr/>
        </p:nvGrpSpPr>
        <p:grpSpPr>
          <a:xfrm>
            <a:off x="5175120" y="3486379"/>
            <a:ext cx="3599589" cy="1080489"/>
            <a:chOff x="5175120" y="3486379"/>
            <a:chExt cx="3599589" cy="1080489"/>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A5CDE0F-4968-4BC1-B028-06E945B26DE2}"/>
                    </a:ext>
                  </a:extLst>
                </p:cNvPr>
                <p:cNvSpPr/>
                <p:nvPr/>
              </p:nvSpPr>
              <p:spPr>
                <a:xfrm>
                  <a:off x="5491439" y="3486379"/>
                  <a:ext cx="3283270" cy="10804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002060"/>
                                </a:solidFill>
                                <a:latin typeface="Cambria Math" panose="02040503050406030204" pitchFamily="18" charset="0"/>
                              </a:rPr>
                            </m:ctrlPr>
                          </m:fPr>
                          <m:num>
                            <m:r>
                              <a:rPr lang="en-US" sz="3200" i="0" smtClean="0">
                                <a:solidFill>
                                  <a:srgbClr val="002060"/>
                                </a:solidFill>
                                <a:latin typeface="Cambria Math" panose="02040503050406030204" pitchFamily="18" charset="0"/>
                              </a:rPr>
                              <m:t>0</m:t>
                            </m:r>
                            <m:r>
                              <a:rPr lang="en-US" sz="3200" b="0" i="0" smtClean="0">
                                <a:solidFill>
                                  <a:srgbClr val="002060"/>
                                </a:solidFill>
                                <a:latin typeface="Cambria Math" panose="02040503050406030204" pitchFamily="18" charset="0"/>
                              </a:rPr>
                              <m:t>.14 </m:t>
                            </m:r>
                            <m:sSup>
                              <m:sSupPr>
                                <m:ctrlPr>
                                  <a:rPr lang="en-US" sz="3200" b="0" i="1" smtClean="0">
                                    <a:solidFill>
                                      <a:srgbClr val="002060"/>
                                    </a:solidFill>
                                    <a:latin typeface="Cambria Math" panose="02040503050406030204" pitchFamily="18" charset="0"/>
                                  </a:rPr>
                                </m:ctrlPr>
                              </m:sSupPr>
                              <m:e>
                                <m:r>
                                  <m:rPr>
                                    <m:sty m:val="p"/>
                                  </m:rPr>
                                  <a:rPr lang="en-US" sz="3200" b="0" i="0" smtClean="0">
                                    <a:solidFill>
                                      <a:srgbClr val="002060"/>
                                    </a:solidFill>
                                    <a:latin typeface="Cambria Math" panose="02040503050406030204" pitchFamily="18" charset="0"/>
                                  </a:rPr>
                                  <m:t>m</m:t>
                                </m:r>
                              </m:e>
                              <m:sup>
                                <m:r>
                                  <a:rPr lang="en-US" sz="3200" b="0" i="0" smtClean="0">
                                    <a:solidFill>
                                      <a:srgbClr val="002060"/>
                                    </a:solidFill>
                                    <a:latin typeface="Cambria Math" panose="02040503050406030204" pitchFamily="18" charset="0"/>
                                  </a:rPr>
                                  <m:t>3</m:t>
                                </m:r>
                              </m:sup>
                            </m:sSup>
                          </m:num>
                          <m:den>
                            <m:r>
                              <a:rPr lang="en-US" sz="3200" i="0" smtClean="0">
                                <a:solidFill>
                                  <a:srgbClr val="002060"/>
                                </a:solidFill>
                                <a:latin typeface="Cambria Math" panose="02040503050406030204" pitchFamily="18" charset="0"/>
                              </a:rPr>
                              <m:t>3</m:t>
                            </m:r>
                            <m:r>
                              <a:rPr lang="en-US" sz="3200" b="0" i="0" smtClean="0">
                                <a:solidFill>
                                  <a:srgbClr val="002060"/>
                                </a:solidFill>
                                <a:latin typeface="Cambria Math" panose="02040503050406030204" pitchFamily="18" charset="0"/>
                              </a:rPr>
                              <m:t>01 </m:t>
                            </m:r>
                            <m:r>
                              <m:rPr>
                                <m:sty m:val="p"/>
                              </m:rPr>
                              <a:rPr lang="en-US" sz="3200" b="0" i="0" smtClean="0">
                                <a:solidFill>
                                  <a:srgbClr val="002060"/>
                                </a:solidFill>
                                <a:latin typeface="Cambria Math" panose="02040503050406030204" pitchFamily="18" charset="0"/>
                              </a:rPr>
                              <m:t>K</m:t>
                            </m:r>
                          </m:den>
                        </m:f>
                        <m:r>
                          <a:rPr lang="en-US" sz="3200" i="0" smtClean="0">
                            <a:solidFill>
                              <a:srgbClr val="002060"/>
                            </a:solidFill>
                            <a:latin typeface="Cambria Math" panose="02040503050406030204" pitchFamily="18" charset="0"/>
                          </a:rPr>
                          <m:t>=</m:t>
                        </m:r>
                        <m:f>
                          <m:fPr>
                            <m:ctrlPr>
                              <a:rPr lang="en-US" sz="3200" i="1" smtClean="0">
                                <a:solidFill>
                                  <a:srgbClr val="002060"/>
                                </a:solidFill>
                                <a:latin typeface="Cambria Math" panose="02040503050406030204" pitchFamily="18" charset="0"/>
                              </a:rPr>
                            </m:ctrlPr>
                          </m:fPr>
                          <m:num>
                            <m:sSub>
                              <m:sSubPr>
                                <m:ctrlPr>
                                  <a:rPr lang="en-US" sz="3200" i="1">
                                    <a:solidFill>
                                      <a:srgbClr val="002060"/>
                                    </a:solidFill>
                                    <a:latin typeface="Cambria Math" panose="02040503050406030204" pitchFamily="18" charset="0"/>
                                  </a:rPr>
                                </m:ctrlPr>
                              </m:sSubPr>
                              <m:e>
                                <m:r>
                                  <a:rPr lang="en-US" sz="3200" i="1">
                                    <a:solidFill>
                                      <a:srgbClr val="002060"/>
                                    </a:solidFill>
                                    <a:latin typeface="Cambria Math" panose="02040503050406030204" pitchFamily="18" charset="0"/>
                                  </a:rPr>
                                  <m:t>𝑉</m:t>
                                </m:r>
                              </m:e>
                              <m:sub>
                                <m:r>
                                  <a:rPr lang="en-US" sz="3200" b="0" i="1" smtClean="0">
                                    <a:solidFill>
                                      <a:srgbClr val="002060"/>
                                    </a:solidFill>
                                    <a:latin typeface="Cambria Math" panose="02040503050406030204" pitchFamily="18" charset="0"/>
                                  </a:rPr>
                                  <m:t>2</m:t>
                                </m:r>
                              </m:sub>
                            </m:sSub>
                          </m:num>
                          <m:den>
                            <m:r>
                              <a:rPr lang="en-US" sz="3200" i="0" smtClean="0">
                                <a:solidFill>
                                  <a:srgbClr val="002060"/>
                                </a:solidFill>
                                <a:latin typeface="Cambria Math" panose="02040503050406030204" pitchFamily="18" charset="0"/>
                              </a:rPr>
                              <m:t>3</m:t>
                            </m:r>
                            <m:r>
                              <a:rPr lang="en-US" sz="3200" b="0" i="0" smtClean="0">
                                <a:solidFill>
                                  <a:srgbClr val="002060"/>
                                </a:solidFill>
                                <a:latin typeface="Cambria Math" panose="02040503050406030204" pitchFamily="18" charset="0"/>
                              </a:rPr>
                              <m:t>65 </m:t>
                            </m:r>
                            <m:r>
                              <m:rPr>
                                <m:sty m:val="p"/>
                              </m:rPr>
                              <a:rPr lang="en-US" sz="3200" b="0" i="0" smtClean="0">
                                <a:solidFill>
                                  <a:srgbClr val="002060"/>
                                </a:solidFill>
                                <a:latin typeface="Cambria Math" panose="02040503050406030204" pitchFamily="18" charset="0"/>
                              </a:rPr>
                              <m:t>K</m:t>
                            </m:r>
                          </m:den>
                        </m:f>
                      </m:oMath>
                    </m:oMathPara>
                  </a14:m>
                  <a:endParaRPr lang="en-US" sz="3200" dirty="0">
                    <a:solidFill>
                      <a:srgbClr val="002060"/>
                    </a:solidFill>
                  </a:endParaRPr>
                </a:p>
              </p:txBody>
            </p:sp>
          </mc:Choice>
          <mc:Fallback xmlns="">
            <p:sp>
              <p:nvSpPr>
                <p:cNvPr id="9" name="Rectangle 8">
                  <a:extLst>
                    <a:ext uri="{FF2B5EF4-FFF2-40B4-BE49-F238E27FC236}">
                      <a16:creationId xmlns:a16="http://schemas.microsoft.com/office/drawing/2014/main" id="{3A5CDE0F-4968-4BC1-B028-06E945B26DE2}"/>
                    </a:ext>
                  </a:extLst>
                </p:cNvPr>
                <p:cNvSpPr>
                  <a:spLocks noRot="1" noChangeAspect="1" noMove="1" noResize="1" noEditPoints="1" noAdjustHandles="1" noChangeArrowheads="1" noChangeShapeType="1" noTextEdit="1"/>
                </p:cNvSpPr>
                <p:nvPr/>
              </p:nvSpPr>
              <p:spPr>
                <a:xfrm>
                  <a:off x="5491439" y="3486379"/>
                  <a:ext cx="3283270" cy="1080489"/>
                </a:xfrm>
                <a:prstGeom prst="rect">
                  <a:avLst/>
                </a:prstGeom>
                <a:blipFill>
                  <a:blip r:embed="rId5"/>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47485C03-2B5D-4523-AA9C-D9C9B0AE8D25}"/>
                </a:ext>
              </a:extLst>
            </p:cNvPr>
            <p:cNvSpPr/>
            <p:nvPr/>
          </p:nvSpPr>
          <p:spPr>
            <a:xfrm>
              <a:off x="5175120" y="3939593"/>
              <a:ext cx="316319" cy="330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3C74FE7-BBB2-4C54-8441-FDA59AE21DFF}"/>
                  </a:ext>
                </a:extLst>
              </p:cNvPr>
              <p:cNvSpPr/>
              <p:nvPr/>
            </p:nvSpPr>
            <p:spPr>
              <a:xfrm>
                <a:off x="5537252" y="5016990"/>
                <a:ext cx="3191643" cy="707886"/>
              </a:xfrm>
              <a:prstGeom prst="rect">
                <a:avLst/>
              </a:prstGeom>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rgbClr val="002060"/>
                              </a:solidFill>
                              <a:latin typeface="Cambria Math" panose="02040503050406030204" pitchFamily="18" charset="0"/>
                            </a:rPr>
                          </m:ctrlPr>
                        </m:sSubPr>
                        <m:e>
                          <m:r>
                            <a:rPr lang="en-US" sz="4000" i="1">
                              <a:solidFill>
                                <a:srgbClr val="002060"/>
                              </a:solidFill>
                              <a:latin typeface="Cambria Math" panose="02040503050406030204" pitchFamily="18" charset="0"/>
                            </a:rPr>
                            <m:t>𝑉</m:t>
                          </m:r>
                        </m:e>
                        <m:sub>
                          <m:r>
                            <a:rPr lang="en-US" sz="4000" i="1">
                              <a:solidFill>
                                <a:srgbClr val="002060"/>
                              </a:solidFill>
                              <a:latin typeface="Cambria Math" panose="02040503050406030204" pitchFamily="18" charset="0"/>
                            </a:rPr>
                            <m:t>2</m:t>
                          </m:r>
                        </m:sub>
                      </m:sSub>
                      <m:r>
                        <a:rPr lang="en-US" sz="4000" b="0" i="0" smtClean="0">
                          <a:solidFill>
                            <a:srgbClr val="002060"/>
                          </a:solidFill>
                          <a:latin typeface="Cambria Math" panose="02040503050406030204" pitchFamily="18" charset="0"/>
                        </a:rPr>
                        <m:t>=0.17</m:t>
                      </m:r>
                      <m:r>
                        <a:rPr lang="en-US" sz="4000" b="0" i="1" smtClean="0">
                          <a:solidFill>
                            <a:srgbClr val="002060"/>
                          </a:solidFill>
                          <a:latin typeface="Cambria Math" panose="02040503050406030204" pitchFamily="18" charset="0"/>
                        </a:rPr>
                        <m:t> </m:t>
                      </m:r>
                      <m:sSup>
                        <m:sSupPr>
                          <m:ctrlPr>
                            <a:rPr lang="en-US" sz="4000" i="1">
                              <a:solidFill>
                                <a:srgbClr val="002060"/>
                              </a:solidFill>
                              <a:latin typeface="Cambria Math" panose="02040503050406030204" pitchFamily="18" charset="0"/>
                            </a:rPr>
                          </m:ctrlPr>
                        </m:sSupPr>
                        <m:e>
                          <m:r>
                            <m:rPr>
                              <m:sty m:val="p"/>
                            </m:rPr>
                            <a:rPr lang="en-US" sz="4000">
                              <a:solidFill>
                                <a:srgbClr val="002060"/>
                              </a:solidFill>
                              <a:latin typeface="Cambria Math" panose="02040503050406030204" pitchFamily="18" charset="0"/>
                            </a:rPr>
                            <m:t>m</m:t>
                          </m:r>
                        </m:e>
                        <m:sup>
                          <m:r>
                            <a:rPr lang="en-US" sz="4000">
                              <a:solidFill>
                                <a:srgbClr val="002060"/>
                              </a:solidFill>
                              <a:latin typeface="Cambria Math" panose="02040503050406030204" pitchFamily="18" charset="0"/>
                            </a:rPr>
                            <m:t>3</m:t>
                          </m:r>
                        </m:sup>
                      </m:sSup>
                    </m:oMath>
                  </m:oMathPara>
                </a14:m>
                <a:endParaRPr lang="en-US" sz="4000" dirty="0">
                  <a:solidFill>
                    <a:srgbClr val="002060"/>
                  </a:solidFill>
                </a:endParaRPr>
              </a:p>
            </p:txBody>
          </p:sp>
        </mc:Choice>
        <mc:Fallback xmlns="">
          <p:sp>
            <p:nvSpPr>
              <p:cNvPr id="12" name="Rectangle 11">
                <a:extLst>
                  <a:ext uri="{FF2B5EF4-FFF2-40B4-BE49-F238E27FC236}">
                    <a16:creationId xmlns:a16="http://schemas.microsoft.com/office/drawing/2014/main" id="{33C74FE7-BBB2-4C54-8441-FDA59AE21DFF}"/>
                  </a:ext>
                </a:extLst>
              </p:cNvPr>
              <p:cNvSpPr>
                <a:spLocks noRot="1" noChangeAspect="1" noMove="1" noResize="1" noEditPoints="1" noAdjustHandles="1" noChangeArrowheads="1" noChangeShapeType="1" noTextEdit="1"/>
              </p:cNvSpPr>
              <p:nvPr/>
            </p:nvSpPr>
            <p:spPr>
              <a:xfrm>
                <a:off x="5537252" y="5016990"/>
                <a:ext cx="3191643" cy="707886"/>
              </a:xfrm>
              <a:prstGeom prst="rect">
                <a:avLst/>
              </a:prstGeom>
              <a:blipFill>
                <a:blip r:embed="rId6"/>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C3095B-62E9-4BDC-BF90-7A3EE292E047}"/>
                  </a:ext>
                </a:extLst>
              </p:cNvPr>
              <p:cNvSpPr txBox="1"/>
              <p:nvPr/>
            </p:nvSpPr>
            <p:spPr>
              <a:xfrm>
                <a:off x="449911" y="3121223"/>
                <a:ext cx="234352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panose="02040503050406030204" pitchFamily="18" charset="0"/>
                        </a:rPr>
                        <m:t>𝑝</m:t>
                      </m:r>
                      <m:r>
                        <a:rPr lang="en-US" sz="4000" b="0" i="1" smtClean="0">
                          <a:solidFill>
                            <a:schemeClr val="tx1">
                              <a:lumMod val="95000"/>
                              <a:lumOff val="5000"/>
                            </a:schemeClr>
                          </a:solidFill>
                          <a:latin typeface="Cambria Math" panose="02040503050406030204" pitchFamily="18" charset="0"/>
                        </a:rPr>
                        <m:t>𝑉</m:t>
                      </m:r>
                      <m:r>
                        <a:rPr lang="en-US" sz="4000" b="0" i="1" smtClean="0">
                          <a:solidFill>
                            <a:schemeClr val="tx1">
                              <a:lumMod val="95000"/>
                              <a:lumOff val="5000"/>
                            </a:schemeClr>
                          </a:solidFill>
                          <a:latin typeface="Cambria Math" panose="02040503050406030204" pitchFamily="18" charset="0"/>
                        </a:rPr>
                        <m:t>=</m:t>
                      </m:r>
                      <m:r>
                        <a:rPr lang="en-US" sz="4000" b="0" i="1" smtClean="0">
                          <a:solidFill>
                            <a:srgbClr val="FF00FF"/>
                          </a:solidFill>
                          <a:latin typeface="Cambria Math" panose="02040503050406030204" pitchFamily="18" charset="0"/>
                        </a:rPr>
                        <m:t>𝑛</m:t>
                      </m:r>
                      <m:r>
                        <a:rPr lang="en-US" sz="4000" b="0" i="1" smtClean="0">
                          <a:solidFill>
                            <a:schemeClr val="tx1"/>
                          </a:solidFill>
                          <a:latin typeface="Cambria Math" panose="02040503050406030204" pitchFamily="18" charset="0"/>
                        </a:rPr>
                        <m:t>𝑅</m:t>
                      </m:r>
                      <m:r>
                        <a:rPr lang="en-US" sz="4000" b="0" i="1" smtClean="0">
                          <a:solidFill>
                            <a:schemeClr val="tx1">
                              <a:lumMod val="95000"/>
                              <a:lumOff val="5000"/>
                            </a:schemeClr>
                          </a:solidFill>
                          <a:latin typeface="Cambria Math" panose="02040503050406030204" pitchFamily="18" charset="0"/>
                        </a:rPr>
                        <m:t>𝑇</m:t>
                      </m:r>
                    </m:oMath>
                  </m:oMathPara>
                </a14:m>
                <a:endParaRPr lang="en-US" sz="4000" dirty="0">
                  <a:solidFill>
                    <a:schemeClr val="tx1">
                      <a:lumMod val="95000"/>
                      <a:lumOff val="5000"/>
                    </a:schemeClr>
                  </a:solidFill>
                </a:endParaRPr>
              </a:p>
            </p:txBody>
          </p:sp>
        </mc:Choice>
        <mc:Fallback xmlns="">
          <p:sp>
            <p:nvSpPr>
              <p:cNvPr id="13" name="TextBox 12">
                <a:extLst>
                  <a:ext uri="{FF2B5EF4-FFF2-40B4-BE49-F238E27FC236}">
                    <a16:creationId xmlns:a16="http://schemas.microsoft.com/office/drawing/2014/main" id="{80C3095B-62E9-4BDC-BF90-7A3EE292E047}"/>
                  </a:ext>
                </a:extLst>
              </p:cNvPr>
              <p:cNvSpPr txBox="1">
                <a:spLocks noRot="1" noChangeAspect="1" noMove="1" noResize="1" noEditPoints="1" noAdjustHandles="1" noChangeArrowheads="1" noChangeShapeType="1" noTextEdit="1"/>
              </p:cNvSpPr>
              <p:nvPr/>
            </p:nvSpPr>
            <p:spPr>
              <a:xfrm>
                <a:off x="449911" y="3121223"/>
                <a:ext cx="2343527" cy="61555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DE234F9-E9E4-41C2-8EB2-636F397E332D}"/>
                  </a:ext>
                </a:extLst>
              </p:cNvPr>
              <p:cNvSpPr txBox="1"/>
              <p:nvPr/>
            </p:nvSpPr>
            <p:spPr>
              <a:xfrm>
                <a:off x="450961" y="3121222"/>
                <a:ext cx="234352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FF00FF"/>
                          </a:solidFill>
                          <a:latin typeface="Cambria Math" panose="02040503050406030204" pitchFamily="18" charset="0"/>
                        </a:rPr>
                        <m:t>𝑝</m:t>
                      </m:r>
                      <m:r>
                        <a:rPr lang="en-US" sz="4000" b="0" i="1" smtClean="0">
                          <a:solidFill>
                            <a:schemeClr val="tx1">
                              <a:lumMod val="95000"/>
                              <a:lumOff val="5000"/>
                            </a:schemeClr>
                          </a:solidFill>
                          <a:latin typeface="Cambria Math" panose="02040503050406030204" pitchFamily="18" charset="0"/>
                        </a:rPr>
                        <m:t>𝑉</m:t>
                      </m:r>
                      <m:r>
                        <a:rPr lang="en-US" sz="4000" b="0" i="1" smtClean="0">
                          <a:solidFill>
                            <a:schemeClr val="tx1">
                              <a:lumMod val="95000"/>
                              <a:lumOff val="5000"/>
                            </a:schemeClr>
                          </a:solidFill>
                          <a:latin typeface="Cambria Math" panose="02040503050406030204" pitchFamily="18" charset="0"/>
                        </a:rPr>
                        <m:t>=</m:t>
                      </m:r>
                      <m:r>
                        <a:rPr lang="en-US" sz="4000" b="0" i="1" smtClean="0">
                          <a:solidFill>
                            <a:srgbClr val="FF00FF"/>
                          </a:solidFill>
                          <a:latin typeface="Cambria Math" panose="02040503050406030204" pitchFamily="18" charset="0"/>
                        </a:rPr>
                        <m:t>𝑛</m:t>
                      </m:r>
                      <m:r>
                        <a:rPr lang="en-US" sz="4000" b="0" i="1" smtClean="0">
                          <a:solidFill>
                            <a:schemeClr val="tx1"/>
                          </a:solidFill>
                          <a:latin typeface="Cambria Math" panose="02040503050406030204" pitchFamily="18" charset="0"/>
                        </a:rPr>
                        <m:t>𝑅</m:t>
                      </m:r>
                      <m:r>
                        <a:rPr lang="en-US" sz="4000" b="0" i="1" smtClean="0">
                          <a:solidFill>
                            <a:schemeClr val="tx1">
                              <a:lumMod val="95000"/>
                              <a:lumOff val="5000"/>
                            </a:schemeClr>
                          </a:solidFill>
                          <a:latin typeface="Cambria Math" panose="02040503050406030204" pitchFamily="18" charset="0"/>
                        </a:rPr>
                        <m:t>𝑇</m:t>
                      </m:r>
                    </m:oMath>
                  </m:oMathPara>
                </a14:m>
                <a:endParaRPr lang="en-US" sz="4000" dirty="0">
                  <a:solidFill>
                    <a:schemeClr val="tx1">
                      <a:lumMod val="95000"/>
                      <a:lumOff val="5000"/>
                    </a:schemeClr>
                  </a:solidFill>
                </a:endParaRPr>
              </a:p>
            </p:txBody>
          </p:sp>
        </mc:Choice>
        <mc:Fallback xmlns="">
          <p:sp>
            <p:nvSpPr>
              <p:cNvPr id="15" name="TextBox 14">
                <a:extLst>
                  <a:ext uri="{FF2B5EF4-FFF2-40B4-BE49-F238E27FC236}">
                    <a16:creationId xmlns:a16="http://schemas.microsoft.com/office/drawing/2014/main" id="{6DE234F9-E9E4-41C2-8EB2-636F397E332D}"/>
                  </a:ext>
                </a:extLst>
              </p:cNvPr>
              <p:cNvSpPr txBox="1">
                <a:spLocks noRot="1" noChangeAspect="1" noMove="1" noResize="1" noEditPoints="1" noAdjustHandles="1" noChangeArrowheads="1" noChangeShapeType="1" noTextEdit="1"/>
              </p:cNvSpPr>
              <p:nvPr/>
            </p:nvSpPr>
            <p:spPr>
              <a:xfrm>
                <a:off x="450961" y="3121222"/>
                <a:ext cx="2343527" cy="615553"/>
              </a:xfrm>
              <a:prstGeom prst="rect">
                <a:avLst/>
              </a:prstGeom>
              <a:blipFill>
                <a:blip r:embed="rId8"/>
                <a:stretch>
                  <a:fillRect/>
                </a:stretch>
              </a:blipFill>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13D58FB5-0175-4F4D-BAAE-C87756CCED8D}"/>
              </a:ext>
            </a:extLst>
          </p:cNvPr>
          <p:cNvSpPr/>
          <p:nvPr/>
        </p:nvSpPr>
        <p:spPr>
          <a:xfrm>
            <a:off x="955964" y="1491114"/>
            <a:ext cx="1544381" cy="391062"/>
          </a:xfrm>
          <a:prstGeom prst="roundRect">
            <a:avLst/>
          </a:prstGeom>
          <a:solidFill>
            <a:srgbClr val="FF00FF">
              <a:alpha val="30196"/>
            </a:srgbClr>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96B3322D-D588-49D2-9463-32D19A4223A1}"/>
              </a:ext>
            </a:extLst>
          </p:cNvPr>
          <p:cNvSpPr/>
          <p:nvPr/>
        </p:nvSpPr>
        <p:spPr>
          <a:xfrm>
            <a:off x="1469649" y="2383249"/>
            <a:ext cx="2139401" cy="391062"/>
          </a:xfrm>
          <a:prstGeom prst="roundRect">
            <a:avLst/>
          </a:prstGeom>
          <a:solidFill>
            <a:srgbClr val="FF00FF">
              <a:alpha val="30196"/>
            </a:srgbClr>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04F93ED-1DF9-430C-90E7-B0F558B14DD5}"/>
                  </a:ext>
                </a:extLst>
              </p:cNvPr>
              <p:cNvSpPr txBox="1"/>
              <p:nvPr/>
            </p:nvSpPr>
            <p:spPr>
              <a:xfrm>
                <a:off x="452677" y="3121221"/>
                <a:ext cx="234352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FF00FF"/>
                          </a:solidFill>
                          <a:latin typeface="Cambria Math" panose="02040503050406030204" pitchFamily="18" charset="0"/>
                        </a:rPr>
                        <m:t>𝑝</m:t>
                      </m:r>
                      <m:r>
                        <a:rPr lang="en-US" sz="4000" b="0" i="1" smtClean="0">
                          <a:solidFill>
                            <a:schemeClr val="tx1">
                              <a:lumMod val="95000"/>
                              <a:lumOff val="5000"/>
                            </a:schemeClr>
                          </a:solidFill>
                          <a:latin typeface="Cambria Math" panose="02040503050406030204" pitchFamily="18" charset="0"/>
                        </a:rPr>
                        <m:t>𝑉</m:t>
                      </m:r>
                      <m:r>
                        <a:rPr lang="en-US" sz="4000" b="0" i="1" smtClean="0">
                          <a:solidFill>
                            <a:schemeClr val="tx1">
                              <a:lumMod val="95000"/>
                              <a:lumOff val="5000"/>
                            </a:schemeClr>
                          </a:solidFill>
                          <a:latin typeface="Cambria Math" panose="02040503050406030204" pitchFamily="18" charset="0"/>
                        </a:rPr>
                        <m:t>=</m:t>
                      </m:r>
                      <m:r>
                        <a:rPr lang="en-US" sz="4000" b="0" i="1" smtClean="0">
                          <a:solidFill>
                            <a:srgbClr val="FF00FF"/>
                          </a:solidFill>
                          <a:latin typeface="Cambria Math" panose="02040503050406030204" pitchFamily="18" charset="0"/>
                        </a:rPr>
                        <m:t>𝑛𝑅</m:t>
                      </m:r>
                      <m:r>
                        <a:rPr lang="en-US" sz="4000" b="0" i="1" smtClean="0">
                          <a:solidFill>
                            <a:schemeClr val="tx1">
                              <a:lumMod val="95000"/>
                              <a:lumOff val="5000"/>
                            </a:schemeClr>
                          </a:solidFill>
                          <a:latin typeface="Cambria Math" panose="02040503050406030204" pitchFamily="18" charset="0"/>
                        </a:rPr>
                        <m:t>𝑇</m:t>
                      </m:r>
                    </m:oMath>
                  </m:oMathPara>
                </a14:m>
                <a:endParaRPr lang="en-US" sz="4000" dirty="0">
                  <a:solidFill>
                    <a:schemeClr val="tx1">
                      <a:lumMod val="95000"/>
                      <a:lumOff val="5000"/>
                    </a:schemeClr>
                  </a:solidFill>
                </a:endParaRPr>
              </a:p>
            </p:txBody>
          </p:sp>
        </mc:Choice>
        <mc:Fallback xmlns="">
          <p:sp>
            <p:nvSpPr>
              <p:cNvPr id="14" name="TextBox 13">
                <a:extLst>
                  <a:ext uri="{FF2B5EF4-FFF2-40B4-BE49-F238E27FC236}">
                    <a16:creationId xmlns:a16="http://schemas.microsoft.com/office/drawing/2014/main" id="{A04F93ED-1DF9-430C-90E7-B0F558B14DD5}"/>
                  </a:ext>
                </a:extLst>
              </p:cNvPr>
              <p:cNvSpPr txBox="1">
                <a:spLocks noRot="1" noChangeAspect="1" noMove="1" noResize="1" noEditPoints="1" noAdjustHandles="1" noChangeArrowheads="1" noChangeShapeType="1" noTextEdit="1"/>
              </p:cNvSpPr>
              <p:nvPr/>
            </p:nvSpPr>
            <p:spPr>
              <a:xfrm>
                <a:off x="452677" y="3121221"/>
                <a:ext cx="2343527" cy="615553"/>
              </a:xfrm>
              <a:prstGeom prst="rect">
                <a:avLst/>
              </a:prstGeom>
              <a:blipFill>
                <a:blip r:embed="rId9"/>
                <a:stretch>
                  <a:fillRect/>
                </a:stretch>
              </a:blipFill>
            </p:spPr>
            <p:txBody>
              <a:bodyPr/>
              <a:lstStyle/>
              <a:p>
                <a:r>
                  <a:rPr lang="en-US">
                    <a:noFill/>
                  </a:rPr>
                  <a:t> </a:t>
                </a:r>
              </a:p>
            </p:txBody>
          </p:sp>
        </mc:Fallback>
      </mc:AlternateContent>
      <p:sp>
        <p:nvSpPr>
          <p:cNvPr id="18" name="Rectangle: Rounded Corners 17">
            <a:extLst>
              <a:ext uri="{FF2B5EF4-FFF2-40B4-BE49-F238E27FC236}">
                <a16:creationId xmlns:a16="http://schemas.microsoft.com/office/drawing/2014/main" id="{FAF48CEC-5927-47D2-99B2-4677308AEA24}"/>
              </a:ext>
            </a:extLst>
          </p:cNvPr>
          <p:cNvSpPr/>
          <p:nvPr/>
        </p:nvSpPr>
        <p:spPr>
          <a:xfrm>
            <a:off x="668519" y="4651834"/>
            <a:ext cx="586704" cy="1368082"/>
          </a:xfrm>
          <a:prstGeom prst="roundRect">
            <a:avLst/>
          </a:prstGeom>
          <a:solidFill>
            <a:srgbClr val="FFC000">
              <a:alpha val="30196"/>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141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12" grpId="0" animBg="1"/>
      <p:bldP spid="13" grpId="0"/>
      <p:bldP spid="15" grpId="0"/>
      <p:bldP spid="10" grpId="0" animBg="1"/>
      <p:bldP spid="17" grpId="0" animBg="1"/>
      <p:bldP spid="14"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Try This</a:t>
            </a:r>
            <a:endParaRPr lang="en-US" u="sng"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530532" y="1446382"/>
            <a:ext cx="8112129" cy="1200329"/>
          </a:xfrm>
          <a:prstGeom prst="rect">
            <a:avLst/>
          </a:prstGeom>
        </p:spPr>
        <p:txBody>
          <a:bodyPr wrap="square">
            <a:spAutoFit/>
          </a:bodyPr>
          <a:lstStyle/>
          <a:p>
            <a:pPr algn="ctr"/>
            <a:r>
              <a:rPr lang="en-US" sz="2400" dirty="0">
                <a:latin typeface="+mj-lt"/>
              </a:rPr>
              <a:t>A sample of ammonia is found to occupy 0.250 L under laboratory conditions of 27 °C and 0.850 atm. Find the volume of this sample at 0 °C and 1.00 atm.</a:t>
            </a:r>
            <a:endParaRPr lang="en-US" sz="3600" dirty="0">
              <a:solidFill>
                <a:schemeClr val="tx1">
                  <a:lumMod val="75000"/>
                  <a:lumOff val="25000"/>
                </a:schemeClr>
              </a:solidFill>
              <a:latin typeface="+mj-l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C6E927F-3779-413E-9660-8D5F9480D68A}"/>
                  </a:ext>
                </a:extLst>
              </p:cNvPr>
              <p:cNvSpPr txBox="1"/>
              <p:nvPr/>
            </p:nvSpPr>
            <p:spPr>
              <a:xfrm>
                <a:off x="449912" y="3121223"/>
                <a:ext cx="234352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panose="02040503050406030204" pitchFamily="18" charset="0"/>
                        </a:rPr>
                        <m:t>𝑝𝑉</m:t>
                      </m:r>
                      <m:r>
                        <a:rPr lang="en-US" sz="4000" b="0" i="1" smtClean="0">
                          <a:solidFill>
                            <a:schemeClr val="tx1"/>
                          </a:solidFill>
                          <a:latin typeface="Cambria Math" panose="02040503050406030204" pitchFamily="18" charset="0"/>
                        </a:rPr>
                        <m:t>=</m:t>
                      </m:r>
                      <m:r>
                        <a:rPr lang="en-US" sz="4000" b="0" i="1" smtClean="0">
                          <a:solidFill>
                            <a:schemeClr val="tx1"/>
                          </a:solidFill>
                          <a:latin typeface="Cambria Math" panose="02040503050406030204" pitchFamily="18" charset="0"/>
                        </a:rPr>
                        <m:t>𝑛𝑅𝑇</m:t>
                      </m:r>
                    </m:oMath>
                  </m:oMathPara>
                </a14:m>
                <a:endParaRPr lang="en-US" sz="4000" dirty="0">
                  <a:solidFill>
                    <a:schemeClr val="tx1"/>
                  </a:solidFill>
                </a:endParaRPr>
              </a:p>
            </p:txBody>
          </p:sp>
        </mc:Choice>
        <mc:Fallback xmlns="">
          <p:sp>
            <p:nvSpPr>
              <p:cNvPr id="7" name="TextBox 6">
                <a:extLst>
                  <a:ext uri="{FF2B5EF4-FFF2-40B4-BE49-F238E27FC236}">
                    <a16:creationId xmlns:a16="http://schemas.microsoft.com/office/drawing/2014/main" id="{9C6E927F-3779-413E-9660-8D5F9480D68A}"/>
                  </a:ext>
                </a:extLst>
              </p:cNvPr>
              <p:cNvSpPr txBox="1">
                <a:spLocks noRot="1" noChangeAspect="1" noMove="1" noResize="1" noEditPoints="1" noAdjustHandles="1" noChangeArrowheads="1" noChangeShapeType="1" noTextEdit="1"/>
              </p:cNvSpPr>
              <p:nvPr/>
            </p:nvSpPr>
            <p:spPr>
              <a:xfrm>
                <a:off x="449912" y="3121223"/>
                <a:ext cx="2343527" cy="61555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9635D82-FEEE-45BD-BABA-074203E5E00B}"/>
                  </a:ext>
                </a:extLst>
              </p:cNvPr>
              <p:cNvSpPr txBox="1"/>
              <p:nvPr/>
            </p:nvSpPr>
            <p:spPr>
              <a:xfrm>
                <a:off x="600337" y="4763803"/>
                <a:ext cx="2042675" cy="11484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0" i="1" smtClean="0">
                              <a:solidFill>
                                <a:schemeClr val="tx1">
                                  <a:lumMod val="95000"/>
                                  <a:lumOff val="5000"/>
                                </a:schemeClr>
                              </a:solidFill>
                              <a:latin typeface="Cambria Math" panose="02040503050406030204" pitchFamily="18" charset="0"/>
                            </a:rPr>
                          </m:ctrlPr>
                        </m:fPr>
                        <m:num>
                          <m:r>
                            <a:rPr lang="en-US" sz="4000" b="0" i="1" smtClean="0">
                              <a:solidFill>
                                <a:schemeClr val="tx1">
                                  <a:lumMod val="95000"/>
                                  <a:lumOff val="5000"/>
                                </a:schemeClr>
                              </a:solidFill>
                              <a:latin typeface="Cambria Math" panose="02040503050406030204" pitchFamily="18" charset="0"/>
                            </a:rPr>
                            <m:t>𝑝𝑉</m:t>
                          </m:r>
                        </m:num>
                        <m:den>
                          <m:r>
                            <a:rPr lang="en-US" sz="4000" b="0" i="1" smtClean="0">
                              <a:solidFill>
                                <a:schemeClr val="tx1">
                                  <a:lumMod val="95000"/>
                                  <a:lumOff val="5000"/>
                                </a:schemeClr>
                              </a:solidFill>
                              <a:latin typeface="Cambria Math" panose="02040503050406030204" pitchFamily="18" charset="0"/>
                            </a:rPr>
                            <m:t>𝑇</m:t>
                          </m:r>
                        </m:den>
                      </m:f>
                      <m:r>
                        <a:rPr lang="en-US" sz="4000" b="0" i="1" smtClean="0">
                          <a:solidFill>
                            <a:schemeClr val="tx1">
                              <a:lumMod val="95000"/>
                              <a:lumOff val="5000"/>
                            </a:schemeClr>
                          </a:solidFill>
                          <a:latin typeface="Cambria Math" panose="02040503050406030204" pitchFamily="18" charset="0"/>
                        </a:rPr>
                        <m:t>=</m:t>
                      </m:r>
                      <m:r>
                        <a:rPr lang="en-US" sz="4000" b="0" i="1" smtClean="0">
                          <a:solidFill>
                            <a:srgbClr val="FF00FF"/>
                          </a:solidFill>
                          <a:latin typeface="Cambria Math" panose="02040503050406030204" pitchFamily="18" charset="0"/>
                        </a:rPr>
                        <m:t>𝑛𝑅</m:t>
                      </m:r>
                    </m:oMath>
                  </m:oMathPara>
                </a14:m>
                <a:endParaRPr lang="en-US" sz="4000" dirty="0">
                  <a:solidFill>
                    <a:schemeClr val="tx1">
                      <a:lumMod val="95000"/>
                      <a:lumOff val="5000"/>
                    </a:schemeClr>
                  </a:solidFill>
                </a:endParaRPr>
              </a:p>
            </p:txBody>
          </p:sp>
        </mc:Choice>
        <mc:Fallback xmlns="">
          <p:sp>
            <p:nvSpPr>
              <p:cNvPr id="8" name="TextBox 7">
                <a:extLst>
                  <a:ext uri="{FF2B5EF4-FFF2-40B4-BE49-F238E27FC236}">
                    <a16:creationId xmlns:a16="http://schemas.microsoft.com/office/drawing/2014/main" id="{D9635D82-FEEE-45BD-BABA-074203E5E00B}"/>
                  </a:ext>
                </a:extLst>
              </p:cNvPr>
              <p:cNvSpPr txBox="1">
                <a:spLocks noRot="1" noChangeAspect="1" noMove="1" noResize="1" noEditPoints="1" noAdjustHandles="1" noChangeArrowheads="1" noChangeShapeType="1" noTextEdit="1"/>
              </p:cNvSpPr>
              <p:nvPr/>
            </p:nvSpPr>
            <p:spPr>
              <a:xfrm>
                <a:off x="600337" y="4763803"/>
                <a:ext cx="2042675" cy="1148456"/>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95B6BCF-4489-4653-B63A-6214B722738D}"/>
              </a:ext>
            </a:extLst>
          </p:cNvPr>
          <p:cNvSpPr txBox="1"/>
          <p:nvPr/>
        </p:nvSpPr>
        <p:spPr>
          <a:xfrm>
            <a:off x="369291" y="3927124"/>
            <a:ext cx="2504768" cy="646331"/>
          </a:xfrm>
          <a:prstGeom prst="rect">
            <a:avLst/>
          </a:prstGeom>
          <a:noFill/>
        </p:spPr>
        <p:txBody>
          <a:bodyPr wrap="square" rtlCol="0">
            <a:spAutoFit/>
          </a:bodyPr>
          <a:lstStyle/>
          <a:p>
            <a:pPr algn="ctr"/>
            <a:r>
              <a:rPr lang="en-US" i="1" dirty="0">
                <a:solidFill>
                  <a:schemeClr val="tx1">
                    <a:lumMod val="65000"/>
                    <a:lumOff val="35000"/>
                  </a:schemeClr>
                </a:solidFill>
              </a:rPr>
              <a:t>Rearrange so constants are on one side</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67067F8-1C4E-4A34-A384-9732CCBEEA57}"/>
                  </a:ext>
                </a:extLst>
              </p:cNvPr>
              <p:cNvSpPr/>
              <p:nvPr/>
            </p:nvSpPr>
            <p:spPr>
              <a:xfrm>
                <a:off x="4911812" y="2912055"/>
                <a:ext cx="2375715" cy="1094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chemeClr val="tx1">
                                  <a:lumMod val="95000"/>
                                  <a:lumOff val="5000"/>
                                </a:schemeClr>
                              </a:solidFill>
                              <a:latin typeface="Cambria Math" panose="02040503050406030204" pitchFamily="18" charset="0"/>
                            </a:rPr>
                          </m:ctrlPr>
                        </m:fPr>
                        <m:num>
                          <m:sSub>
                            <m:sSubPr>
                              <m:ctrlPr>
                                <a:rPr lang="en-US" sz="3200" i="1" smtClean="0">
                                  <a:solidFill>
                                    <a:schemeClr val="tx1">
                                      <a:lumMod val="95000"/>
                                      <a:lumOff val="5000"/>
                                    </a:schemeClr>
                                  </a:solidFill>
                                  <a:latin typeface="Cambria Math" panose="02040503050406030204" pitchFamily="18" charset="0"/>
                                </a:rPr>
                              </m:ctrlPr>
                            </m:sSubPr>
                            <m:e>
                              <m:sSub>
                                <m:sSubPr>
                                  <m:ctrlPr>
                                    <a:rPr lang="en-US" sz="3200" i="1">
                                      <a:solidFill>
                                        <a:schemeClr val="tx1">
                                          <a:lumMod val="95000"/>
                                          <a:lumOff val="5000"/>
                                        </a:schemeClr>
                                      </a:solidFill>
                                      <a:latin typeface="Cambria Math" panose="02040503050406030204" pitchFamily="18" charset="0"/>
                                    </a:rPr>
                                  </m:ctrlPr>
                                </m:sSubPr>
                                <m:e>
                                  <m:r>
                                    <a:rPr lang="en-US" sz="3200" b="0" i="1" smtClean="0">
                                      <a:solidFill>
                                        <a:schemeClr val="tx1">
                                          <a:lumMod val="95000"/>
                                          <a:lumOff val="5000"/>
                                        </a:schemeClr>
                                      </a:solidFill>
                                      <a:latin typeface="Cambria Math" panose="02040503050406030204" pitchFamily="18" charset="0"/>
                                    </a:rPr>
                                    <m:t>𝑝</m:t>
                                  </m:r>
                                </m:e>
                                <m:sub>
                                  <m:r>
                                    <a:rPr lang="en-US" sz="3200" i="1">
                                      <a:solidFill>
                                        <a:schemeClr val="tx1">
                                          <a:lumMod val="95000"/>
                                          <a:lumOff val="5000"/>
                                        </a:schemeClr>
                                      </a:solidFill>
                                      <a:latin typeface="Cambria Math" panose="02040503050406030204" pitchFamily="18" charset="0"/>
                                    </a:rPr>
                                    <m:t>1</m:t>
                                  </m:r>
                                </m:sub>
                              </m:sSub>
                              <m:r>
                                <a:rPr lang="en-US" sz="3200" b="0" i="1" smtClean="0">
                                  <a:solidFill>
                                    <a:schemeClr val="tx1">
                                      <a:lumMod val="95000"/>
                                      <a:lumOff val="5000"/>
                                    </a:schemeClr>
                                  </a:solidFill>
                                  <a:latin typeface="Cambria Math" panose="02040503050406030204" pitchFamily="18" charset="0"/>
                                </a:rPr>
                                <m:t>𝑉</m:t>
                              </m:r>
                            </m:e>
                            <m:sub>
                              <m:r>
                                <a:rPr lang="en-US" sz="3200" b="0" i="1" smtClean="0">
                                  <a:solidFill>
                                    <a:schemeClr val="tx1">
                                      <a:lumMod val="95000"/>
                                      <a:lumOff val="5000"/>
                                    </a:schemeClr>
                                  </a:solidFill>
                                  <a:latin typeface="Cambria Math" panose="02040503050406030204" pitchFamily="18" charset="0"/>
                                </a:rPr>
                                <m:t>1</m:t>
                              </m:r>
                            </m:sub>
                          </m:sSub>
                        </m:num>
                        <m:den>
                          <m:sSub>
                            <m:sSubPr>
                              <m:ctrlPr>
                                <a:rPr lang="en-US" sz="3200" i="1">
                                  <a:solidFill>
                                    <a:schemeClr val="tx1">
                                      <a:lumMod val="95000"/>
                                      <a:lumOff val="5000"/>
                                    </a:schemeClr>
                                  </a:solidFill>
                                  <a:latin typeface="Cambria Math" panose="02040503050406030204" pitchFamily="18" charset="0"/>
                                </a:rPr>
                              </m:ctrlPr>
                            </m:sSubPr>
                            <m:e>
                              <m:r>
                                <a:rPr lang="en-US" sz="3200" b="0" i="1" smtClean="0">
                                  <a:solidFill>
                                    <a:schemeClr val="tx1">
                                      <a:lumMod val="95000"/>
                                      <a:lumOff val="5000"/>
                                    </a:schemeClr>
                                  </a:solidFill>
                                  <a:latin typeface="Cambria Math" panose="02040503050406030204" pitchFamily="18" charset="0"/>
                                </a:rPr>
                                <m:t>𝑇</m:t>
                              </m:r>
                            </m:e>
                            <m:sub>
                              <m:r>
                                <a:rPr lang="en-US" sz="3200" i="1">
                                  <a:solidFill>
                                    <a:schemeClr val="tx1">
                                      <a:lumMod val="95000"/>
                                      <a:lumOff val="5000"/>
                                    </a:schemeClr>
                                  </a:solidFill>
                                  <a:latin typeface="Cambria Math" panose="02040503050406030204" pitchFamily="18" charset="0"/>
                                </a:rPr>
                                <m:t>1</m:t>
                              </m:r>
                            </m:sub>
                          </m:sSub>
                        </m:den>
                      </m:f>
                      <m:r>
                        <a:rPr lang="en-US" sz="3200" i="1">
                          <a:solidFill>
                            <a:schemeClr val="tx1">
                              <a:lumMod val="95000"/>
                              <a:lumOff val="5000"/>
                            </a:schemeClr>
                          </a:solidFill>
                          <a:latin typeface="Cambria Math" panose="02040503050406030204" pitchFamily="18" charset="0"/>
                        </a:rPr>
                        <m:t>=</m:t>
                      </m:r>
                      <m:f>
                        <m:fPr>
                          <m:ctrlPr>
                            <a:rPr lang="en-US" sz="3200" i="1">
                              <a:solidFill>
                                <a:schemeClr val="tx1">
                                  <a:lumMod val="95000"/>
                                  <a:lumOff val="5000"/>
                                </a:schemeClr>
                              </a:solidFill>
                              <a:latin typeface="Cambria Math" panose="02040503050406030204" pitchFamily="18" charset="0"/>
                            </a:rPr>
                          </m:ctrlPr>
                        </m:fPr>
                        <m:num>
                          <m:sSub>
                            <m:sSubPr>
                              <m:ctrlPr>
                                <a:rPr lang="en-US" sz="3200" i="1">
                                  <a:solidFill>
                                    <a:schemeClr val="tx1">
                                      <a:lumMod val="95000"/>
                                      <a:lumOff val="5000"/>
                                    </a:schemeClr>
                                  </a:solidFill>
                                  <a:latin typeface="Cambria Math" panose="02040503050406030204" pitchFamily="18" charset="0"/>
                                </a:rPr>
                              </m:ctrlPr>
                            </m:sSubPr>
                            <m:e>
                              <m:sSub>
                                <m:sSubPr>
                                  <m:ctrlPr>
                                    <a:rPr lang="en-US" sz="3200" i="1">
                                      <a:solidFill>
                                        <a:schemeClr val="tx1">
                                          <a:lumMod val="95000"/>
                                          <a:lumOff val="5000"/>
                                        </a:schemeClr>
                                      </a:solidFill>
                                      <a:latin typeface="Cambria Math" panose="02040503050406030204" pitchFamily="18" charset="0"/>
                                    </a:rPr>
                                  </m:ctrlPr>
                                </m:sSubPr>
                                <m:e>
                                  <m:r>
                                    <a:rPr lang="en-US" sz="3200" b="0" i="1" smtClean="0">
                                      <a:solidFill>
                                        <a:schemeClr val="tx1">
                                          <a:lumMod val="95000"/>
                                          <a:lumOff val="5000"/>
                                        </a:schemeClr>
                                      </a:solidFill>
                                      <a:latin typeface="Cambria Math" panose="02040503050406030204" pitchFamily="18" charset="0"/>
                                    </a:rPr>
                                    <m:t>𝑝</m:t>
                                  </m:r>
                                </m:e>
                                <m:sub>
                                  <m:r>
                                    <a:rPr lang="en-US" sz="3200" i="1">
                                      <a:solidFill>
                                        <a:schemeClr val="tx1">
                                          <a:lumMod val="95000"/>
                                          <a:lumOff val="5000"/>
                                        </a:schemeClr>
                                      </a:solidFill>
                                      <a:latin typeface="Cambria Math" panose="02040503050406030204" pitchFamily="18" charset="0"/>
                                    </a:rPr>
                                    <m:t>2</m:t>
                                  </m:r>
                                </m:sub>
                              </m:sSub>
                              <m:r>
                                <a:rPr lang="en-US" sz="3200" i="1">
                                  <a:solidFill>
                                    <a:schemeClr val="tx1">
                                      <a:lumMod val="95000"/>
                                      <a:lumOff val="5000"/>
                                    </a:schemeClr>
                                  </a:solidFill>
                                  <a:latin typeface="Cambria Math" panose="02040503050406030204" pitchFamily="18" charset="0"/>
                                </a:rPr>
                                <m:t>𝑉</m:t>
                              </m:r>
                            </m:e>
                            <m:sub>
                              <m:r>
                                <a:rPr lang="en-US" sz="3200" b="0" i="1" smtClean="0">
                                  <a:solidFill>
                                    <a:schemeClr val="tx1">
                                      <a:lumMod val="95000"/>
                                      <a:lumOff val="5000"/>
                                    </a:schemeClr>
                                  </a:solidFill>
                                  <a:latin typeface="Cambria Math" panose="02040503050406030204" pitchFamily="18" charset="0"/>
                                </a:rPr>
                                <m:t>2</m:t>
                              </m:r>
                            </m:sub>
                          </m:sSub>
                        </m:num>
                        <m:den>
                          <m:sSub>
                            <m:sSubPr>
                              <m:ctrlPr>
                                <a:rPr lang="en-US" sz="3200" i="1">
                                  <a:solidFill>
                                    <a:schemeClr val="tx1">
                                      <a:lumMod val="95000"/>
                                      <a:lumOff val="5000"/>
                                    </a:schemeClr>
                                  </a:solidFill>
                                  <a:latin typeface="Cambria Math" panose="02040503050406030204" pitchFamily="18" charset="0"/>
                                </a:rPr>
                              </m:ctrlPr>
                            </m:sSubPr>
                            <m:e>
                              <m:r>
                                <a:rPr lang="en-US" sz="3200" i="1">
                                  <a:solidFill>
                                    <a:schemeClr val="tx1">
                                      <a:lumMod val="95000"/>
                                      <a:lumOff val="5000"/>
                                    </a:schemeClr>
                                  </a:solidFill>
                                  <a:latin typeface="Cambria Math" panose="02040503050406030204" pitchFamily="18" charset="0"/>
                                </a:rPr>
                                <m:t>𝑇</m:t>
                              </m:r>
                            </m:e>
                            <m:sub>
                              <m:r>
                                <a:rPr lang="en-US" sz="3200" b="0" i="1" smtClean="0">
                                  <a:solidFill>
                                    <a:schemeClr val="tx1">
                                      <a:lumMod val="95000"/>
                                      <a:lumOff val="5000"/>
                                    </a:schemeClr>
                                  </a:solidFill>
                                  <a:latin typeface="Cambria Math" panose="02040503050406030204" pitchFamily="18" charset="0"/>
                                </a:rPr>
                                <m:t>2</m:t>
                              </m:r>
                            </m:sub>
                          </m:sSub>
                        </m:den>
                      </m:f>
                    </m:oMath>
                  </m:oMathPara>
                </a14:m>
                <a:endParaRPr lang="en-US" sz="3200" dirty="0"/>
              </a:p>
            </p:txBody>
          </p:sp>
        </mc:Choice>
        <mc:Fallback xmlns="">
          <p:sp>
            <p:nvSpPr>
              <p:cNvPr id="10" name="Rectangle 9">
                <a:extLst>
                  <a:ext uri="{FF2B5EF4-FFF2-40B4-BE49-F238E27FC236}">
                    <a16:creationId xmlns:a16="http://schemas.microsoft.com/office/drawing/2014/main" id="{067067F8-1C4E-4A34-A384-9732CCBEEA57}"/>
                  </a:ext>
                </a:extLst>
              </p:cNvPr>
              <p:cNvSpPr>
                <a:spLocks noRot="1" noChangeAspect="1" noMove="1" noResize="1" noEditPoints="1" noAdjustHandles="1" noChangeArrowheads="1" noChangeShapeType="1" noTextEdit="1"/>
              </p:cNvSpPr>
              <p:nvPr/>
            </p:nvSpPr>
            <p:spPr>
              <a:xfrm>
                <a:off x="4911812" y="2912055"/>
                <a:ext cx="2375715" cy="10948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3A97ACA-A9FD-42DF-BB3E-28881D6A7CEF}"/>
                  </a:ext>
                </a:extLst>
              </p:cNvPr>
              <p:cNvSpPr/>
              <p:nvPr/>
            </p:nvSpPr>
            <p:spPr>
              <a:xfrm>
                <a:off x="3760727" y="4210798"/>
                <a:ext cx="4677884" cy="989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i="1" smtClean="0">
                              <a:solidFill>
                                <a:srgbClr val="002060"/>
                              </a:solidFill>
                              <a:latin typeface="Cambria Math" panose="02040503050406030204" pitchFamily="18" charset="0"/>
                            </a:rPr>
                            <m:t>(</m:t>
                          </m:r>
                          <m:r>
                            <a:rPr lang="en-US" sz="2800" b="0" i="1" smtClean="0">
                              <a:solidFill>
                                <a:srgbClr val="002060"/>
                              </a:solidFill>
                              <a:latin typeface="Cambria Math" panose="02040503050406030204" pitchFamily="18" charset="0"/>
                            </a:rPr>
                            <m:t>0.850)(0.250)</m:t>
                          </m:r>
                        </m:num>
                        <m:den>
                          <m:r>
                            <a:rPr lang="en-US" sz="2800" i="0" smtClean="0">
                              <a:solidFill>
                                <a:srgbClr val="002060"/>
                              </a:solidFill>
                              <a:latin typeface="Cambria Math" panose="02040503050406030204" pitchFamily="18" charset="0"/>
                            </a:rPr>
                            <m:t>(</m:t>
                          </m:r>
                          <m:r>
                            <a:rPr lang="en-US" sz="2800" b="0" i="0" smtClean="0">
                              <a:solidFill>
                                <a:srgbClr val="002060"/>
                              </a:solidFill>
                              <a:latin typeface="Cambria Math" panose="02040503050406030204" pitchFamily="18" charset="0"/>
                            </a:rPr>
                            <m:t>27+273)</m:t>
                          </m:r>
                        </m:den>
                      </m:f>
                      <m:r>
                        <a:rPr lang="en-US" sz="2800" i="0">
                          <a:solidFill>
                            <a:srgbClr val="002060"/>
                          </a:solidFill>
                          <a:latin typeface="Cambria Math" panose="02040503050406030204" pitchFamily="18" charset="0"/>
                        </a:rPr>
                        <m:t>=</m:t>
                      </m:r>
                      <m:f>
                        <m:fPr>
                          <m:ctrlPr>
                            <a:rPr lang="en-US" sz="2800" i="1">
                              <a:solidFill>
                                <a:srgbClr val="002060"/>
                              </a:solidFill>
                              <a:latin typeface="Cambria Math" panose="02040503050406030204" pitchFamily="18" charset="0"/>
                            </a:rPr>
                          </m:ctrlPr>
                        </m:fPr>
                        <m:num>
                          <m:sSub>
                            <m:sSubPr>
                              <m:ctrlPr>
                                <a:rPr lang="en-US" sz="2800" i="1">
                                  <a:solidFill>
                                    <a:srgbClr val="002060"/>
                                  </a:solidFill>
                                  <a:latin typeface="Cambria Math" panose="02040503050406030204" pitchFamily="18" charset="0"/>
                                </a:rPr>
                              </m:ctrlPr>
                            </m:sSubPr>
                            <m:e>
                              <m:r>
                                <a:rPr lang="en-US" sz="2800" b="0" i="1" smtClean="0">
                                  <a:solidFill>
                                    <a:srgbClr val="002060"/>
                                  </a:solidFill>
                                  <a:latin typeface="Cambria Math" panose="02040503050406030204" pitchFamily="18" charset="0"/>
                                </a:rPr>
                                <m:t>(1.00)(</m:t>
                              </m:r>
                              <m:r>
                                <a:rPr lang="en-US" sz="2800" i="1">
                                  <a:solidFill>
                                    <a:srgbClr val="002060"/>
                                  </a:solidFill>
                                  <a:latin typeface="Cambria Math" panose="02040503050406030204" pitchFamily="18" charset="0"/>
                                </a:rPr>
                                <m:t>𝑉</m:t>
                              </m:r>
                            </m:e>
                            <m:sub>
                              <m:r>
                                <a:rPr lang="en-US" sz="2800" b="0" i="1" smtClean="0">
                                  <a:solidFill>
                                    <a:srgbClr val="002060"/>
                                  </a:solidFill>
                                  <a:latin typeface="Cambria Math" panose="02040503050406030204" pitchFamily="18" charset="0"/>
                                </a:rPr>
                                <m:t>2</m:t>
                              </m:r>
                            </m:sub>
                          </m:sSub>
                          <m:r>
                            <a:rPr lang="en-US" sz="2800" b="0" i="1" smtClean="0">
                              <a:solidFill>
                                <a:srgbClr val="002060"/>
                              </a:solidFill>
                              <a:latin typeface="Cambria Math" panose="02040503050406030204" pitchFamily="18" charset="0"/>
                            </a:rPr>
                            <m:t>)</m:t>
                          </m:r>
                        </m:num>
                        <m:den>
                          <m:r>
                            <a:rPr lang="en-US" sz="2800" i="0" smtClean="0">
                              <a:solidFill>
                                <a:srgbClr val="002060"/>
                              </a:solidFill>
                              <a:latin typeface="Cambria Math" panose="02040503050406030204" pitchFamily="18" charset="0"/>
                            </a:rPr>
                            <m:t>(</m:t>
                          </m:r>
                          <m:r>
                            <a:rPr lang="en-US" sz="2800" b="0" i="0" smtClean="0">
                              <a:solidFill>
                                <a:srgbClr val="002060"/>
                              </a:solidFill>
                              <a:latin typeface="Cambria Math" panose="02040503050406030204" pitchFamily="18" charset="0"/>
                            </a:rPr>
                            <m:t>0+273)</m:t>
                          </m:r>
                        </m:den>
                      </m:f>
                    </m:oMath>
                  </m:oMathPara>
                </a14:m>
                <a:endParaRPr lang="en-US" sz="2800" dirty="0">
                  <a:solidFill>
                    <a:srgbClr val="002060"/>
                  </a:solidFill>
                </a:endParaRPr>
              </a:p>
            </p:txBody>
          </p:sp>
        </mc:Choice>
        <mc:Fallback xmlns="">
          <p:sp>
            <p:nvSpPr>
              <p:cNvPr id="12" name="Rectangle 11">
                <a:extLst>
                  <a:ext uri="{FF2B5EF4-FFF2-40B4-BE49-F238E27FC236}">
                    <a16:creationId xmlns:a16="http://schemas.microsoft.com/office/drawing/2014/main" id="{A3A97ACA-A9FD-42DF-BB3E-28881D6A7CEF}"/>
                  </a:ext>
                </a:extLst>
              </p:cNvPr>
              <p:cNvSpPr>
                <a:spLocks noRot="1" noChangeAspect="1" noMove="1" noResize="1" noEditPoints="1" noAdjustHandles="1" noChangeArrowheads="1" noChangeShapeType="1" noTextEdit="1"/>
              </p:cNvSpPr>
              <p:nvPr/>
            </p:nvSpPr>
            <p:spPr>
              <a:xfrm>
                <a:off x="3760727" y="4210798"/>
                <a:ext cx="4677884" cy="98943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B714FC7-ADFF-4DCE-A8F5-6E7A7C4E3013}"/>
                  </a:ext>
                </a:extLst>
              </p:cNvPr>
              <p:cNvSpPr/>
              <p:nvPr/>
            </p:nvSpPr>
            <p:spPr>
              <a:xfrm>
                <a:off x="4845747" y="5411618"/>
                <a:ext cx="2810577" cy="707886"/>
              </a:xfrm>
              <a:prstGeom prst="rect">
                <a:avLst/>
              </a:prstGeom>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rgbClr val="002060"/>
                              </a:solidFill>
                              <a:latin typeface="Cambria Math" panose="02040503050406030204" pitchFamily="18" charset="0"/>
                            </a:rPr>
                          </m:ctrlPr>
                        </m:sSubPr>
                        <m:e>
                          <m:r>
                            <a:rPr lang="en-US" sz="4000" i="1">
                              <a:solidFill>
                                <a:srgbClr val="002060"/>
                              </a:solidFill>
                              <a:latin typeface="Cambria Math" panose="02040503050406030204" pitchFamily="18" charset="0"/>
                            </a:rPr>
                            <m:t>𝑉</m:t>
                          </m:r>
                        </m:e>
                        <m:sub>
                          <m:r>
                            <a:rPr lang="en-US" sz="4000" i="1">
                              <a:solidFill>
                                <a:srgbClr val="002060"/>
                              </a:solidFill>
                              <a:latin typeface="Cambria Math" panose="02040503050406030204" pitchFamily="18" charset="0"/>
                            </a:rPr>
                            <m:t>2</m:t>
                          </m:r>
                        </m:sub>
                      </m:sSub>
                      <m:r>
                        <a:rPr lang="en-US" sz="4000" b="0" i="0" smtClean="0">
                          <a:solidFill>
                            <a:srgbClr val="002060"/>
                          </a:solidFill>
                          <a:latin typeface="Cambria Math" panose="02040503050406030204" pitchFamily="18" charset="0"/>
                        </a:rPr>
                        <m:t>=0.19</m:t>
                      </m:r>
                      <m:r>
                        <a:rPr lang="en-US" sz="4000" b="0" i="1" smtClean="0">
                          <a:solidFill>
                            <a:srgbClr val="002060"/>
                          </a:solidFill>
                          <a:latin typeface="Cambria Math" panose="02040503050406030204" pitchFamily="18" charset="0"/>
                        </a:rPr>
                        <m:t> </m:t>
                      </m:r>
                      <m:r>
                        <a:rPr lang="en-US" sz="4000" b="0" i="1" smtClean="0">
                          <a:solidFill>
                            <a:srgbClr val="002060"/>
                          </a:solidFill>
                          <a:latin typeface="Cambria Math" panose="02040503050406030204" pitchFamily="18" charset="0"/>
                        </a:rPr>
                        <m:t>𝐿</m:t>
                      </m:r>
                    </m:oMath>
                  </m:oMathPara>
                </a14:m>
                <a:endParaRPr lang="en-US" sz="4000" dirty="0">
                  <a:solidFill>
                    <a:srgbClr val="002060"/>
                  </a:solidFill>
                </a:endParaRPr>
              </a:p>
            </p:txBody>
          </p:sp>
        </mc:Choice>
        <mc:Fallback xmlns="">
          <p:sp>
            <p:nvSpPr>
              <p:cNvPr id="14" name="Rectangle 13">
                <a:extLst>
                  <a:ext uri="{FF2B5EF4-FFF2-40B4-BE49-F238E27FC236}">
                    <a16:creationId xmlns:a16="http://schemas.microsoft.com/office/drawing/2014/main" id="{7B714FC7-ADFF-4DCE-A8F5-6E7A7C4E3013}"/>
                  </a:ext>
                </a:extLst>
              </p:cNvPr>
              <p:cNvSpPr>
                <a:spLocks noRot="1" noChangeAspect="1" noMove="1" noResize="1" noEditPoints="1" noAdjustHandles="1" noChangeArrowheads="1" noChangeShapeType="1" noTextEdit="1"/>
              </p:cNvSpPr>
              <p:nvPr/>
            </p:nvSpPr>
            <p:spPr>
              <a:xfrm>
                <a:off x="4845747" y="5411618"/>
                <a:ext cx="2810577" cy="707886"/>
              </a:xfrm>
              <a:prstGeom prst="rect">
                <a:avLst/>
              </a:prstGeom>
              <a:blipFill>
                <a:blip r:embed="rId6"/>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9A4A148-24C3-4D12-ACD0-764BC0B573C3}"/>
                  </a:ext>
                </a:extLst>
              </p:cNvPr>
              <p:cNvSpPr txBox="1"/>
              <p:nvPr/>
            </p:nvSpPr>
            <p:spPr>
              <a:xfrm>
                <a:off x="449912" y="3121223"/>
                <a:ext cx="234352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chemeClr val="tx1">
                              <a:lumMod val="95000"/>
                              <a:lumOff val="5000"/>
                            </a:schemeClr>
                          </a:solidFill>
                          <a:latin typeface="Cambria Math" panose="02040503050406030204" pitchFamily="18" charset="0"/>
                        </a:rPr>
                        <m:t>𝑝𝑉</m:t>
                      </m:r>
                      <m:r>
                        <a:rPr lang="en-US" sz="4000" b="0" i="1" smtClean="0">
                          <a:solidFill>
                            <a:schemeClr val="tx1">
                              <a:lumMod val="95000"/>
                              <a:lumOff val="5000"/>
                            </a:schemeClr>
                          </a:solidFill>
                          <a:latin typeface="Cambria Math" panose="02040503050406030204" pitchFamily="18" charset="0"/>
                        </a:rPr>
                        <m:t>=</m:t>
                      </m:r>
                      <m:r>
                        <a:rPr lang="en-US" sz="4000" b="0" i="1" smtClean="0">
                          <a:solidFill>
                            <a:srgbClr val="FF00FF"/>
                          </a:solidFill>
                          <a:latin typeface="Cambria Math" panose="02040503050406030204" pitchFamily="18" charset="0"/>
                        </a:rPr>
                        <m:t>𝑛</m:t>
                      </m:r>
                      <m:r>
                        <a:rPr lang="en-US" sz="4000" b="0" i="1" smtClean="0">
                          <a:solidFill>
                            <a:schemeClr val="tx1"/>
                          </a:solidFill>
                          <a:latin typeface="Cambria Math" panose="02040503050406030204" pitchFamily="18" charset="0"/>
                        </a:rPr>
                        <m:t>𝑅</m:t>
                      </m:r>
                      <m:r>
                        <a:rPr lang="en-US" sz="4000" b="0" i="1" smtClean="0">
                          <a:solidFill>
                            <a:schemeClr val="tx1">
                              <a:lumMod val="95000"/>
                              <a:lumOff val="5000"/>
                            </a:schemeClr>
                          </a:solidFill>
                          <a:latin typeface="Cambria Math" panose="02040503050406030204" pitchFamily="18" charset="0"/>
                        </a:rPr>
                        <m:t>𝑇</m:t>
                      </m:r>
                    </m:oMath>
                  </m:oMathPara>
                </a14:m>
                <a:endParaRPr lang="en-US" sz="4000" dirty="0">
                  <a:solidFill>
                    <a:schemeClr val="tx1">
                      <a:lumMod val="95000"/>
                      <a:lumOff val="5000"/>
                    </a:schemeClr>
                  </a:solidFill>
                </a:endParaRPr>
              </a:p>
            </p:txBody>
          </p:sp>
        </mc:Choice>
        <mc:Fallback xmlns="">
          <p:sp>
            <p:nvSpPr>
              <p:cNvPr id="13" name="TextBox 12">
                <a:extLst>
                  <a:ext uri="{FF2B5EF4-FFF2-40B4-BE49-F238E27FC236}">
                    <a16:creationId xmlns:a16="http://schemas.microsoft.com/office/drawing/2014/main" id="{29A4A148-24C3-4D12-ACD0-764BC0B573C3}"/>
                  </a:ext>
                </a:extLst>
              </p:cNvPr>
              <p:cNvSpPr txBox="1">
                <a:spLocks noRot="1" noChangeAspect="1" noMove="1" noResize="1" noEditPoints="1" noAdjustHandles="1" noChangeArrowheads="1" noChangeShapeType="1" noTextEdit="1"/>
              </p:cNvSpPr>
              <p:nvPr/>
            </p:nvSpPr>
            <p:spPr>
              <a:xfrm>
                <a:off x="449912" y="3121223"/>
                <a:ext cx="2343527" cy="61555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C3B368E-17B1-40D2-826E-F9B30526C3E9}"/>
                  </a:ext>
                </a:extLst>
              </p:cNvPr>
              <p:cNvSpPr txBox="1"/>
              <p:nvPr/>
            </p:nvSpPr>
            <p:spPr>
              <a:xfrm>
                <a:off x="449910" y="3121223"/>
                <a:ext cx="234352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chemeClr val="tx1">
                              <a:lumMod val="95000"/>
                              <a:lumOff val="5000"/>
                            </a:schemeClr>
                          </a:solidFill>
                          <a:latin typeface="Cambria Math" panose="02040503050406030204" pitchFamily="18" charset="0"/>
                        </a:rPr>
                        <m:t>𝑝𝑉</m:t>
                      </m:r>
                      <m:r>
                        <a:rPr lang="en-US" sz="4000" b="0" i="1" smtClean="0">
                          <a:solidFill>
                            <a:schemeClr val="tx1">
                              <a:lumMod val="95000"/>
                              <a:lumOff val="5000"/>
                            </a:schemeClr>
                          </a:solidFill>
                          <a:latin typeface="Cambria Math" panose="02040503050406030204" pitchFamily="18" charset="0"/>
                        </a:rPr>
                        <m:t>=</m:t>
                      </m:r>
                      <m:r>
                        <a:rPr lang="en-US" sz="4000" b="0" i="1" smtClean="0">
                          <a:solidFill>
                            <a:srgbClr val="FF00FF"/>
                          </a:solidFill>
                          <a:latin typeface="Cambria Math" panose="02040503050406030204" pitchFamily="18" charset="0"/>
                        </a:rPr>
                        <m:t>𝑛𝑅</m:t>
                      </m:r>
                      <m:r>
                        <a:rPr lang="en-US" sz="4000" b="0" i="1" smtClean="0">
                          <a:solidFill>
                            <a:schemeClr val="tx1">
                              <a:lumMod val="95000"/>
                              <a:lumOff val="5000"/>
                            </a:schemeClr>
                          </a:solidFill>
                          <a:latin typeface="Cambria Math" panose="02040503050406030204" pitchFamily="18" charset="0"/>
                        </a:rPr>
                        <m:t>𝑇</m:t>
                      </m:r>
                    </m:oMath>
                  </m:oMathPara>
                </a14:m>
                <a:endParaRPr lang="en-US" sz="4000" dirty="0">
                  <a:solidFill>
                    <a:schemeClr val="tx1">
                      <a:lumMod val="95000"/>
                      <a:lumOff val="5000"/>
                    </a:schemeClr>
                  </a:solidFill>
                </a:endParaRPr>
              </a:p>
            </p:txBody>
          </p:sp>
        </mc:Choice>
        <mc:Fallback xmlns="">
          <p:sp>
            <p:nvSpPr>
              <p:cNvPr id="15" name="TextBox 14">
                <a:extLst>
                  <a:ext uri="{FF2B5EF4-FFF2-40B4-BE49-F238E27FC236}">
                    <a16:creationId xmlns:a16="http://schemas.microsoft.com/office/drawing/2014/main" id="{8C3B368E-17B1-40D2-826E-F9B30526C3E9}"/>
                  </a:ext>
                </a:extLst>
              </p:cNvPr>
              <p:cNvSpPr txBox="1">
                <a:spLocks noRot="1" noChangeAspect="1" noMove="1" noResize="1" noEditPoints="1" noAdjustHandles="1" noChangeArrowheads="1" noChangeShapeType="1" noTextEdit="1"/>
              </p:cNvSpPr>
              <p:nvPr/>
            </p:nvSpPr>
            <p:spPr>
              <a:xfrm>
                <a:off x="449910" y="3121223"/>
                <a:ext cx="2343527" cy="615553"/>
              </a:xfrm>
              <a:prstGeom prst="rect">
                <a:avLst/>
              </a:prstGeom>
              <a:blipFill>
                <a:blip r:embed="rId8"/>
                <a:stretch>
                  <a:fillRect/>
                </a:stretch>
              </a:blipFill>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9014692B-D809-4653-8B4F-E224C063A53F}"/>
              </a:ext>
            </a:extLst>
          </p:cNvPr>
          <p:cNvSpPr/>
          <p:nvPr/>
        </p:nvSpPr>
        <p:spPr>
          <a:xfrm>
            <a:off x="1162078" y="1485375"/>
            <a:ext cx="2744904" cy="391062"/>
          </a:xfrm>
          <a:prstGeom prst="roundRect">
            <a:avLst/>
          </a:prstGeom>
          <a:solidFill>
            <a:srgbClr val="FF00FF">
              <a:alpha val="30196"/>
            </a:srgbClr>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199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animBg="1"/>
      <p:bldP spid="13" grpId="0"/>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Draw these graphs</a:t>
            </a:r>
            <a:endParaRPr lang="en-US" u="sng"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7" name="Rectangle 6"/>
              <p:cNvSpPr/>
              <p:nvPr/>
            </p:nvSpPr>
            <p:spPr>
              <a:xfrm>
                <a:off x="3088430" y="1680906"/>
                <a:ext cx="2996333" cy="907941"/>
              </a:xfrm>
              <a:prstGeom prst="rect">
                <a:avLst/>
              </a:prstGeom>
            </p:spPr>
            <p:txBody>
              <a:bodyPr wrap="none">
                <a:spAutoFit/>
              </a:bodyPr>
              <a:lstStyle/>
              <a:p>
                <a:pPr algn="ctr">
                  <a:spcBef>
                    <a:spcPts val="400"/>
                  </a:spcBef>
                  <a:spcAft>
                    <a:spcPts val="600"/>
                  </a:spcAft>
                </a:pPr>
                <a14:m>
                  <m:oMathPara xmlns:m="http://schemas.openxmlformats.org/officeDocument/2006/math">
                    <m:oMathParaPr>
                      <m:jc m:val="centerGroup"/>
                    </m:oMathParaPr>
                    <m:oMath xmlns:m="http://schemas.openxmlformats.org/officeDocument/2006/math">
                      <m:r>
                        <a:rPr lang="en-US" sz="4800" b="0" i="1" smtClean="0">
                          <a:solidFill>
                            <a:srgbClr val="C00000"/>
                          </a:solidFill>
                          <a:latin typeface="Cambria Math" panose="02040503050406030204" pitchFamily="18" charset="0"/>
                        </a:rPr>
                        <m:t>𝑝</m:t>
                      </m:r>
                      <m:r>
                        <a:rPr lang="en-US" sz="4800" i="1">
                          <a:solidFill>
                            <a:srgbClr val="00B050"/>
                          </a:solidFill>
                          <a:latin typeface="Cambria Math" panose="02040503050406030204" pitchFamily="18" charset="0"/>
                        </a:rPr>
                        <m:t>𝑉</m:t>
                      </m:r>
                      <m:r>
                        <a:rPr lang="en-US" sz="4800" b="0" i="1" smtClean="0">
                          <a:solidFill>
                            <a:schemeClr val="tx1">
                              <a:lumMod val="95000"/>
                              <a:lumOff val="5000"/>
                            </a:schemeClr>
                          </a:solidFill>
                          <a:latin typeface="Cambria Math" panose="02040503050406030204" pitchFamily="18" charset="0"/>
                        </a:rPr>
                        <m:t>=</m:t>
                      </m:r>
                      <m:r>
                        <a:rPr lang="en-US" sz="4800" b="0" i="1" smtClean="0">
                          <a:solidFill>
                            <a:srgbClr val="7030A0"/>
                          </a:solidFill>
                          <a:latin typeface="Cambria Math" panose="02040503050406030204" pitchFamily="18" charset="0"/>
                        </a:rPr>
                        <m:t>𝑛</m:t>
                      </m:r>
                      <m:r>
                        <a:rPr lang="en-US" sz="4800" b="0" i="1" smtClean="0">
                          <a:solidFill>
                            <a:srgbClr val="FF00FF"/>
                          </a:solidFill>
                          <a:latin typeface="Cambria Math" panose="02040503050406030204" pitchFamily="18" charset="0"/>
                        </a:rPr>
                        <m:t>𝑅</m:t>
                      </m:r>
                      <m:r>
                        <a:rPr lang="en-US" sz="4800" b="0" i="1" smtClean="0">
                          <a:solidFill>
                            <a:srgbClr val="0070C0"/>
                          </a:solidFill>
                          <a:latin typeface="Cambria Math" panose="02040503050406030204" pitchFamily="18" charset="0"/>
                        </a:rPr>
                        <m:t>𝑇</m:t>
                      </m:r>
                    </m:oMath>
                  </m:oMathPara>
                </a14:m>
                <a:endParaRPr lang="en-US" sz="4800" b="1" i="1" dirty="0">
                  <a:solidFill>
                    <a:srgbClr val="004E6C"/>
                  </a:solidFill>
                  <a:latin typeface="Calibri Light" panose="020F0302020204030204" pitchFamily="34" charset="0"/>
                  <a:ea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088430" y="1680906"/>
                <a:ext cx="2996333" cy="907941"/>
              </a:xfrm>
              <a:prstGeom prst="rect">
                <a:avLst/>
              </a:prstGeom>
              <a:blipFill>
                <a:blip r:embed="rId2"/>
                <a:stretch>
                  <a:fillRect/>
                </a:stretch>
              </a:blipFill>
            </p:spPr>
            <p:txBody>
              <a:bodyPr/>
              <a:lstStyle/>
              <a:p>
                <a:r>
                  <a:rPr lang="en-US">
                    <a:noFill/>
                  </a:rPr>
                  <a:t> </a:t>
                </a:r>
              </a:p>
            </p:txBody>
          </p:sp>
        </mc:Fallback>
      </mc:AlternateContent>
      <p:cxnSp>
        <p:nvCxnSpPr>
          <p:cNvPr id="8" name="Straight Arrow Connector 7"/>
          <p:cNvCxnSpPr/>
          <p:nvPr/>
        </p:nvCxnSpPr>
        <p:spPr>
          <a:xfrm>
            <a:off x="657225" y="5463752"/>
            <a:ext cx="2103120"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85799" y="3360632"/>
            <a:ext cx="0" cy="210312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76650" y="5463752"/>
            <a:ext cx="2103120"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706019" y="3360632"/>
            <a:ext cx="0" cy="210312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600825" y="5463752"/>
            <a:ext cx="2103120"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629399" y="3360632"/>
            <a:ext cx="0" cy="210312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228326" y="3530084"/>
                <a:ext cx="4288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C00000"/>
                          </a:solidFill>
                          <a:latin typeface="Cambria Math" panose="02040503050406030204" pitchFamily="18" charset="0"/>
                        </a:rPr>
                        <m:t>𝑝</m:t>
                      </m:r>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228326" y="3530084"/>
                <a:ext cx="428899" cy="461665"/>
              </a:xfrm>
              <a:prstGeom prst="rect">
                <a:avLst/>
              </a:prstGeom>
              <a:blipFill>
                <a:blip r:embed="rId3"/>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158102" y="5486263"/>
                <a:ext cx="45570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B050"/>
                          </a:solidFill>
                          <a:latin typeface="Cambria Math" panose="02040503050406030204" pitchFamily="18" charset="0"/>
                        </a:rPr>
                        <m:t>𝑉</m:t>
                      </m:r>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2158102" y="5486263"/>
                <a:ext cx="455701"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224303" y="5463752"/>
                <a:ext cx="4430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rPr>
                        <m:t>𝑇</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5224303" y="5463752"/>
                <a:ext cx="443070"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129426" y="5463751"/>
                <a:ext cx="4430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rPr>
                        <m:t>𝑇</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8129426" y="5463751"/>
                <a:ext cx="44307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247751" y="3530082"/>
                <a:ext cx="4288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C00000"/>
                          </a:solidFill>
                          <a:latin typeface="Cambria Math" panose="02040503050406030204" pitchFamily="18" charset="0"/>
                        </a:rPr>
                        <m:t>𝑝</m:t>
                      </m:r>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247751" y="3530082"/>
                <a:ext cx="428899" cy="461665"/>
              </a:xfrm>
              <a:prstGeom prst="rect">
                <a:avLst/>
              </a:prstGeom>
              <a:blipFill>
                <a:blip r:embed="rId7"/>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145124" y="3530083"/>
                <a:ext cx="45570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B050"/>
                          </a:solidFill>
                          <a:latin typeface="Cambria Math" panose="02040503050406030204" pitchFamily="18" charset="0"/>
                        </a:rPr>
                        <m:t>𝑉</m:t>
                      </m:r>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6145124" y="3530083"/>
                <a:ext cx="455701" cy="461665"/>
              </a:xfrm>
              <a:prstGeom prst="rect">
                <a:avLst/>
              </a:prstGeom>
              <a:blipFill>
                <a:blip r:embed="rId8"/>
                <a:stretch>
                  <a:fillRect/>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3112EFFC-7256-4AD3-82B9-7C04542B7917}"/>
              </a:ext>
            </a:extLst>
          </p:cNvPr>
          <p:cNvCxnSpPr/>
          <p:nvPr/>
        </p:nvCxnSpPr>
        <p:spPr>
          <a:xfrm flipV="1">
            <a:off x="3866559" y="3760914"/>
            <a:ext cx="1641836" cy="1584478"/>
          </a:xfrm>
          <a:prstGeom prst="line">
            <a:avLst/>
          </a:prstGeom>
          <a:ln w="762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D5F107F-B51F-42D3-B627-4E8D6DECDAA1}"/>
              </a:ext>
            </a:extLst>
          </p:cNvPr>
          <p:cNvCxnSpPr/>
          <p:nvPr/>
        </p:nvCxnSpPr>
        <p:spPr>
          <a:xfrm flipV="1">
            <a:off x="6741933" y="3760914"/>
            <a:ext cx="1641836" cy="1584478"/>
          </a:xfrm>
          <a:prstGeom prst="line">
            <a:avLst/>
          </a:prstGeom>
          <a:ln w="76200">
            <a:solidFill>
              <a:srgbClr val="FF00FF"/>
            </a:solidFill>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70ABDE73-9A60-4622-9FB7-C7791D53C6EC}"/>
              </a:ext>
            </a:extLst>
          </p:cNvPr>
          <p:cNvSpPr/>
          <p:nvPr/>
        </p:nvSpPr>
        <p:spPr>
          <a:xfrm rot="5400000">
            <a:off x="900545" y="3740727"/>
            <a:ext cx="1510146" cy="1537855"/>
          </a:xfrm>
          <a:custGeom>
            <a:avLst/>
            <a:gdLst>
              <a:gd name="connsiteX0" fmla="*/ 0 w 1510146"/>
              <a:gd name="connsiteY0" fmla="*/ 1537855 h 1537855"/>
              <a:gd name="connsiteX1" fmla="*/ 1510146 w 1510146"/>
              <a:gd name="connsiteY1" fmla="*/ 0 h 1537855"/>
              <a:gd name="connsiteX0" fmla="*/ 0 w 1510146"/>
              <a:gd name="connsiteY0" fmla="*/ 1537855 h 1537855"/>
              <a:gd name="connsiteX1" fmla="*/ 1510146 w 1510146"/>
              <a:gd name="connsiteY1" fmla="*/ 0 h 1537855"/>
              <a:gd name="connsiteX0" fmla="*/ 0 w 1510146"/>
              <a:gd name="connsiteY0" fmla="*/ 1537855 h 1537855"/>
              <a:gd name="connsiteX1" fmla="*/ 1510146 w 1510146"/>
              <a:gd name="connsiteY1" fmla="*/ 0 h 1537855"/>
              <a:gd name="connsiteX0" fmla="*/ 0 w 1510146"/>
              <a:gd name="connsiteY0" fmla="*/ 1537855 h 1537855"/>
              <a:gd name="connsiteX1" fmla="*/ 1510146 w 1510146"/>
              <a:gd name="connsiteY1" fmla="*/ 0 h 1537855"/>
              <a:gd name="connsiteX0" fmla="*/ 0 w 1510146"/>
              <a:gd name="connsiteY0" fmla="*/ 1537855 h 1537855"/>
              <a:gd name="connsiteX1" fmla="*/ 1510146 w 1510146"/>
              <a:gd name="connsiteY1" fmla="*/ 0 h 1537855"/>
            </a:gdLst>
            <a:ahLst/>
            <a:cxnLst>
              <a:cxn ang="0">
                <a:pos x="connsiteX0" y="connsiteY0"/>
              </a:cxn>
              <a:cxn ang="0">
                <a:pos x="connsiteX1" y="connsiteY1"/>
              </a:cxn>
            </a:cxnLst>
            <a:rect l="l" t="t" r="r" b="b"/>
            <a:pathLst>
              <a:path w="1510146" h="1537855">
                <a:moveTo>
                  <a:pt x="0" y="1537855"/>
                </a:moveTo>
                <a:cubicBezTo>
                  <a:pt x="835893" y="1496292"/>
                  <a:pt x="1436259" y="942110"/>
                  <a:pt x="1510146" y="0"/>
                </a:cubicBezTo>
              </a:path>
            </a:pathLst>
          </a:cu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021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Related Constants</a:t>
            </a:r>
            <a:endParaRPr lang="en-US" u="sng"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91889" y="1944578"/>
            <a:ext cx="3828798" cy="646331"/>
          </a:xfrm>
          <a:prstGeom prst="rect">
            <a:avLst/>
          </a:prstGeom>
          <a:noFill/>
        </p:spPr>
        <p:txBody>
          <a:bodyPr wrap="square" rtlCol="0">
            <a:spAutoFit/>
          </a:bodyPr>
          <a:lstStyle/>
          <a:p>
            <a:r>
              <a:rPr lang="en-US" sz="3600" i="1" dirty="0">
                <a:solidFill>
                  <a:srgbClr val="FF00FF"/>
                </a:solidFill>
                <a:latin typeface="Cambria" panose="02040503050406030204" pitchFamily="18" charset="0"/>
              </a:rPr>
              <a:t>R = 8.31 J K</a:t>
            </a:r>
            <a:r>
              <a:rPr lang="en-US" sz="3600" i="1" baseline="30000" dirty="0">
                <a:solidFill>
                  <a:srgbClr val="FF00FF"/>
                </a:solidFill>
                <a:latin typeface="Cambria" panose="02040503050406030204" pitchFamily="18" charset="0"/>
              </a:rPr>
              <a:t>-1</a:t>
            </a:r>
            <a:r>
              <a:rPr lang="en-US" sz="3600" i="1" dirty="0">
                <a:solidFill>
                  <a:srgbClr val="FF00FF"/>
                </a:solidFill>
                <a:latin typeface="Cambria" panose="02040503050406030204" pitchFamily="18" charset="0"/>
              </a:rPr>
              <a:t> mol</a:t>
            </a:r>
            <a:r>
              <a:rPr lang="en-US" sz="3600" i="1" baseline="30000" dirty="0">
                <a:solidFill>
                  <a:srgbClr val="FF00FF"/>
                </a:solidFill>
                <a:latin typeface="Cambria" panose="02040503050406030204" pitchFamily="18" charset="0"/>
              </a:rPr>
              <a:t>-1</a:t>
            </a:r>
            <a:endParaRPr lang="en-US" sz="3600" i="1" dirty="0">
              <a:solidFill>
                <a:srgbClr val="FF00FF"/>
              </a:solidFill>
              <a:latin typeface="Cambria" panose="02040503050406030204" pitchFamily="18" charset="0"/>
            </a:endParaRPr>
          </a:p>
        </p:txBody>
      </p:sp>
      <p:sp>
        <p:nvSpPr>
          <p:cNvPr id="9" name="TextBox 8"/>
          <p:cNvSpPr txBox="1"/>
          <p:nvPr/>
        </p:nvSpPr>
        <p:spPr>
          <a:xfrm>
            <a:off x="191889" y="1384742"/>
            <a:ext cx="3828798" cy="646331"/>
          </a:xfrm>
          <a:prstGeom prst="rect">
            <a:avLst/>
          </a:prstGeom>
          <a:noFill/>
        </p:spPr>
        <p:txBody>
          <a:bodyPr wrap="square" rtlCol="0">
            <a:spAutoFit/>
          </a:bodyPr>
          <a:lstStyle/>
          <a:p>
            <a:r>
              <a:rPr lang="en-US" sz="3600" i="1" dirty="0">
                <a:solidFill>
                  <a:srgbClr val="FF00FF"/>
                </a:solidFill>
                <a:latin typeface="Cambria" panose="02040503050406030204" pitchFamily="18" charset="0"/>
              </a:rPr>
              <a:t>Gas Constant</a:t>
            </a:r>
          </a:p>
        </p:txBody>
      </p:sp>
      <p:sp>
        <p:nvSpPr>
          <p:cNvPr id="4" name="Rectangle 3"/>
          <p:cNvSpPr/>
          <p:nvPr/>
        </p:nvSpPr>
        <p:spPr>
          <a:xfrm>
            <a:off x="4224041" y="5007819"/>
            <a:ext cx="4810932" cy="646331"/>
          </a:xfrm>
          <a:prstGeom prst="rect">
            <a:avLst/>
          </a:prstGeom>
        </p:spPr>
        <p:txBody>
          <a:bodyPr wrap="none">
            <a:spAutoFit/>
          </a:bodyPr>
          <a:lstStyle/>
          <a:p>
            <a:r>
              <a:rPr lang="en-US" sz="3600" dirty="0">
                <a:solidFill>
                  <a:srgbClr val="0070C0"/>
                </a:solidFill>
                <a:latin typeface="Cambria" panose="02040503050406030204" pitchFamily="18" charset="0"/>
              </a:rPr>
              <a:t>𝐵𝑜𝑙𝑡𝑧𝑚𝑎𝑛𝑛′ 𝑠 𝑐𝑜𝑛𝑠𝑡𝑎𝑛𝑡</a:t>
            </a:r>
          </a:p>
        </p:txBody>
      </p:sp>
      <p:sp>
        <p:nvSpPr>
          <p:cNvPr id="13" name="Rectangle 12"/>
          <p:cNvSpPr/>
          <p:nvPr/>
        </p:nvSpPr>
        <p:spPr>
          <a:xfrm>
            <a:off x="4224041" y="5567655"/>
            <a:ext cx="4097597" cy="646331"/>
          </a:xfrm>
          <a:prstGeom prst="rect">
            <a:avLst/>
          </a:prstGeom>
        </p:spPr>
        <p:txBody>
          <a:bodyPr wrap="none">
            <a:spAutoFit/>
          </a:bodyPr>
          <a:lstStyle/>
          <a:p>
            <a:r>
              <a:rPr lang="en-US" sz="3600" i="1" dirty="0">
                <a:solidFill>
                  <a:srgbClr val="0070C0"/>
                </a:solidFill>
                <a:latin typeface="Cambria" panose="02040503050406030204" pitchFamily="18" charset="0"/>
              </a:rPr>
              <a:t>k</a:t>
            </a:r>
            <a:r>
              <a:rPr lang="en-US" sz="3600" i="1" baseline="-25000" dirty="0">
                <a:solidFill>
                  <a:srgbClr val="0070C0"/>
                </a:solidFill>
                <a:latin typeface="Cambria" panose="02040503050406030204" pitchFamily="18" charset="0"/>
              </a:rPr>
              <a:t>B</a:t>
            </a:r>
            <a:r>
              <a:rPr lang="en-US" sz="3600" i="1" dirty="0">
                <a:solidFill>
                  <a:srgbClr val="0070C0"/>
                </a:solidFill>
                <a:latin typeface="Cambria" panose="02040503050406030204" pitchFamily="18" charset="0"/>
              </a:rPr>
              <a:t> = 1.38 × 10</a:t>
            </a:r>
            <a:r>
              <a:rPr lang="en-US" sz="3600" i="1" baseline="30000" dirty="0">
                <a:solidFill>
                  <a:srgbClr val="0070C0"/>
                </a:solidFill>
                <a:latin typeface="Cambria" panose="02040503050406030204" pitchFamily="18" charset="0"/>
              </a:rPr>
              <a:t>-23</a:t>
            </a:r>
            <a:r>
              <a:rPr lang="en-US" sz="3600" i="1" dirty="0">
                <a:solidFill>
                  <a:srgbClr val="0070C0"/>
                </a:solidFill>
                <a:latin typeface="Cambria" panose="02040503050406030204" pitchFamily="18" charset="0"/>
              </a:rPr>
              <a:t> J K</a:t>
            </a:r>
            <a:r>
              <a:rPr lang="en-US" sz="3600" i="1" baseline="30000" dirty="0">
                <a:solidFill>
                  <a:srgbClr val="0070C0"/>
                </a:solidFill>
                <a:latin typeface="Cambria" panose="02040503050406030204" pitchFamily="18" charset="0"/>
              </a:rPr>
              <a:t>-1</a:t>
            </a:r>
            <a:endParaRPr lang="en-US" sz="3600" i="1" dirty="0">
              <a:solidFill>
                <a:srgbClr val="0070C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D5B2237-EB64-4DDC-97FC-0E1F631986F7}"/>
                  </a:ext>
                </a:extLst>
              </p:cNvPr>
              <p:cNvSpPr txBox="1"/>
              <p:nvPr/>
            </p:nvSpPr>
            <p:spPr>
              <a:xfrm>
                <a:off x="301055" y="3389365"/>
                <a:ext cx="616514" cy="1127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i="1" smtClean="0">
                              <a:latin typeface="Cambria Math" panose="02040503050406030204" pitchFamily="18" charset="0"/>
                            </a:rPr>
                          </m:ctrlPr>
                        </m:fPr>
                        <m:num>
                          <m:r>
                            <a:rPr lang="en-US" sz="3600" b="0" i="1" smtClean="0">
                              <a:solidFill>
                                <a:srgbClr val="FF00FF"/>
                              </a:solidFill>
                              <a:latin typeface="Cambria Math" panose="02040503050406030204" pitchFamily="18" charset="0"/>
                            </a:rPr>
                            <m:t>𝑅</m:t>
                          </m:r>
                        </m:num>
                        <m:den>
                          <m:sSub>
                            <m:sSubPr>
                              <m:ctrlPr>
                                <a:rPr lang="en-US" sz="3600" i="1" smtClean="0">
                                  <a:solidFill>
                                    <a:srgbClr val="0070C0"/>
                                  </a:solidFill>
                                  <a:latin typeface="Cambria Math" panose="02040503050406030204" pitchFamily="18" charset="0"/>
                                </a:rPr>
                              </m:ctrlPr>
                            </m:sSubPr>
                            <m:e>
                              <m:r>
                                <a:rPr lang="en-US" sz="3600" b="0" i="1" smtClean="0">
                                  <a:solidFill>
                                    <a:srgbClr val="0070C0"/>
                                  </a:solidFill>
                                  <a:latin typeface="Cambria Math" panose="02040503050406030204" pitchFamily="18" charset="0"/>
                                </a:rPr>
                                <m:t>𝑘</m:t>
                              </m:r>
                            </m:e>
                            <m:sub>
                              <m:r>
                                <a:rPr lang="en-US" sz="3600" b="0" i="1" smtClean="0">
                                  <a:solidFill>
                                    <a:srgbClr val="0070C0"/>
                                  </a:solidFill>
                                  <a:latin typeface="Cambria Math" panose="02040503050406030204" pitchFamily="18" charset="0"/>
                                </a:rPr>
                                <m:t>𝐵</m:t>
                              </m:r>
                            </m:sub>
                          </m:sSub>
                        </m:den>
                      </m:f>
                    </m:oMath>
                  </m:oMathPara>
                </a14:m>
                <a:endParaRPr lang="en-US" sz="3600" dirty="0"/>
              </a:p>
            </p:txBody>
          </p:sp>
        </mc:Choice>
        <mc:Fallback xmlns="">
          <p:sp>
            <p:nvSpPr>
              <p:cNvPr id="2" name="TextBox 1">
                <a:extLst>
                  <a:ext uri="{FF2B5EF4-FFF2-40B4-BE49-F238E27FC236}">
                    <a16:creationId xmlns:a16="http://schemas.microsoft.com/office/drawing/2014/main" id="{BD5B2237-EB64-4DDC-97FC-0E1F631986F7}"/>
                  </a:ext>
                </a:extLst>
              </p:cNvPr>
              <p:cNvSpPr txBox="1">
                <a:spLocks noRot="1" noChangeAspect="1" noMove="1" noResize="1" noEditPoints="1" noAdjustHandles="1" noChangeArrowheads="1" noChangeShapeType="1" noTextEdit="1"/>
              </p:cNvSpPr>
              <p:nvPr/>
            </p:nvSpPr>
            <p:spPr>
              <a:xfrm>
                <a:off x="301055" y="3389365"/>
                <a:ext cx="616514" cy="1127809"/>
              </a:xfrm>
              <a:prstGeom prst="rect">
                <a:avLst/>
              </a:prstGeom>
              <a:blipFill>
                <a:blip r:embed="rId2"/>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FDB7A7F2-224A-45F1-8E09-2B352AF7F8D7}"/>
              </a:ext>
            </a:extLst>
          </p:cNvPr>
          <p:cNvGrpSpPr/>
          <p:nvPr/>
        </p:nvGrpSpPr>
        <p:grpSpPr>
          <a:xfrm>
            <a:off x="6104514" y="2336626"/>
            <a:ext cx="1020792" cy="1283731"/>
            <a:chOff x="6104514" y="2336626"/>
            <a:chExt cx="1020792" cy="1283731"/>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68E7A22-1B69-45F5-9CEB-26E1F32311A6}"/>
                    </a:ext>
                  </a:extLst>
                </p:cNvPr>
                <p:cNvSpPr/>
                <p:nvPr/>
              </p:nvSpPr>
              <p:spPr>
                <a:xfrm>
                  <a:off x="6104514" y="2336626"/>
                  <a:ext cx="1020792"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800" i="1" smtClean="0">
                                <a:solidFill>
                                  <a:srgbClr val="7030A0"/>
                                </a:solidFill>
                                <a:latin typeface="Cambria Math" panose="02040503050406030204" pitchFamily="18" charset="0"/>
                              </a:rPr>
                            </m:ctrlPr>
                          </m:sSubPr>
                          <m:e>
                            <m:r>
                              <a:rPr lang="en-US" sz="4800" b="0" i="1" smtClean="0">
                                <a:solidFill>
                                  <a:srgbClr val="7030A0"/>
                                </a:solidFill>
                                <a:latin typeface="Cambria Math" panose="02040503050406030204" pitchFamily="18" charset="0"/>
                              </a:rPr>
                              <m:t>𝑁</m:t>
                            </m:r>
                          </m:e>
                          <m:sub>
                            <m:r>
                              <a:rPr lang="en-US" sz="4800" b="0" i="1" smtClean="0">
                                <a:solidFill>
                                  <a:srgbClr val="7030A0"/>
                                </a:solidFill>
                                <a:latin typeface="Cambria Math" panose="02040503050406030204" pitchFamily="18" charset="0"/>
                              </a:rPr>
                              <m:t>𝐴</m:t>
                            </m:r>
                          </m:sub>
                        </m:sSub>
                      </m:oMath>
                    </m:oMathPara>
                  </a14:m>
                  <a:endParaRPr lang="en-US" sz="4800" dirty="0"/>
                </a:p>
              </p:txBody>
            </p:sp>
          </mc:Choice>
          <mc:Fallback xmlns="">
            <p:sp>
              <p:nvSpPr>
                <p:cNvPr id="3" name="Rectangle 2">
                  <a:extLst>
                    <a:ext uri="{FF2B5EF4-FFF2-40B4-BE49-F238E27FC236}">
                      <a16:creationId xmlns:a16="http://schemas.microsoft.com/office/drawing/2014/main" id="{868E7A22-1B69-45F5-9CEB-26E1F32311A6}"/>
                    </a:ext>
                  </a:extLst>
                </p:cNvPr>
                <p:cNvSpPr>
                  <a:spLocks noRot="1" noChangeAspect="1" noMove="1" noResize="1" noEditPoints="1" noAdjustHandles="1" noChangeArrowheads="1" noChangeShapeType="1" noTextEdit="1"/>
                </p:cNvSpPr>
                <p:nvPr/>
              </p:nvSpPr>
              <p:spPr>
                <a:xfrm>
                  <a:off x="6104514" y="2336626"/>
                  <a:ext cx="1020792" cy="830997"/>
                </a:xfrm>
                <a:prstGeom prst="rect">
                  <a:avLst/>
                </a:prstGeom>
                <a:blipFill>
                  <a:blip r:embed="rId3"/>
                  <a:stretch>
                    <a:fillRect/>
                  </a:stretch>
                </a:blipFill>
              </p:spPr>
              <p:txBody>
                <a:bodyPr/>
                <a:lstStyle/>
                <a:p>
                  <a:r>
                    <a:rPr lang="en-US">
                      <a:noFill/>
                    </a:rPr>
                    <a:t> </a:t>
                  </a:r>
                </a:p>
              </p:txBody>
            </p:sp>
          </mc:Fallback>
        </mc:AlternateContent>
        <p:sp>
          <p:nvSpPr>
            <p:cNvPr id="7" name="Arrow: Down 6">
              <a:extLst>
                <a:ext uri="{FF2B5EF4-FFF2-40B4-BE49-F238E27FC236}">
                  <a16:creationId xmlns:a16="http://schemas.microsoft.com/office/drawing/2014/main" id="{0CC69F08-2A66-4361-9D91-B4E944724B35}"/>
                </a:ext>
              </a:extLst>
            </p:cNvPr>
            <p:cNvSpPr/>
            <p:nvPr/>
          </p:nvSpPr>
          <p:spPr>
            <a:xfrm>
              <a:off x="6393237" y="3240184"/>
              <a:ext cx="443346" cy="380173"/>
            </a:xfrm>
            <a:prstGeom prst="downArrow">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981237E-4740-4925-BA8E-B5606CC6515E}"/>
                  </a:ext>
                </a:extLst>
              </p:cNvPr>
              <p:cNvSpPr txBox="1"/>
              <p:nvPr/>
            </p:nvSpPr>
            <p:spPr>
              <a:xfrm>
                <a:off x="4847533" y="3683580"/>
                <a:ext cx="424488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m:t>
                      </m:r>
                      <m:r>
                        <a:rPr lang="en-US" sz="3600" b="0" i="1" smtClean="0">
                          <a:solidFill>
                            <a:srgbClr val="7030A0"/>
                          </a:solidFill>
                          <a:latin typeface="Cambria Math" panose="02040503050406030204" pitchFamily="18" charset="0"/>
                        </a:rPr>
                        <m:t>6.02</m:t>
                      </m:r>
                      <m:r>
                        <a:rPr lang="en-US" sz="3600" b="0" i="1" smtClean="0">
                          <a:solidFill>
                            <a:srgbClr val="7030A0"/>
                          </a:solidFill>
                          <a:latin typeface="Cambria Math" panose="02040503050406030204" pitchFamily="18" charset="0"/>
                          <a:ea typeface="Cambria Math" panose="02040503050406030204" pitchFamily="18" charset="0"/>
                        </a:rPr>
                        <m:t>×</m:t>
                      </m:r>
                      <m:sSup>
                        <m:sSupPr>
                          <m:ctrlPr>
                            <a:rPr lang="en-US" sz="3600" b="0" i="1" smtClean="0">
                              <a:solidFill>
                                <a:srgbClr val="7030A0"/>
                              </a:solidFill>
                              <a:latin typeface="Cambria Math" panose="02040503050406030204" pitchFamily="18" charset="0"/>
                              <a:ea typeface="Cambria Math" panose="02040503050406030204" pitchFamily="18" charset="0"/>
                            </a:rPr>
                          </m:ctrlPr>
                        </m:sSupPr>
                        <m:e>
                          <m:r>
                            <a:rPr lang="en-US" sz="3600" b="0" i="1" smtClean="0">
                              <a:solidFill>
                                <a:srgbClr val="7030A0"/>
                              </a:solidFill>
                              <a:latin typeface="Cambria Math" panose="02040503050406030204" pitchFamily="18" charset="0"/>
                              <a:ea typeface="Cambria Math" panose="02040503050406030204" pitchFamily="18" charset="0"/>
                            </a:rPr>
                            <m:t>10</m:t>
                          </m:r>
                        </m:e>
                        <m:sup>
                          <m:r>
                            <a:rPr lang="en-US" sz="3600" b="0" i="1" smtClean="0">
                              <a:solidFill>
                                <a:srgbClr val="7030A0"/>
                              </a:solidFill>
                              <a:latin typeface="Cambria Math" panose="02040503050406030204" pitchFamily="18" charset="0"/>
                              <a:ea typeface="Cambria Math" panose="02040503050406030204" pitchFamily="18" charset="0"/>
                            </a:rPr>
                            <m:t>23</m:t>
                          </m:r>
                        </m:sup>
                      </m:sSup>
                      <m:r>
                        <a:rPr lang="en-US" sz="3600" b="0" i="1" smtClean="0">
                          <a:solidFill>
                            <a:srgbClr val="7030A0"/>
                          </a:solidFill>
                          <a:latin typeface="Cambria Math" panose="02040503050406030204" pitchFamily="18" charset="0"/>
                          <a:ea typeface="Cambria Math" panose="02040503050406030204" pitchFamily="18" charset="0"/>
                        </a:rPr>
                        <m:t> </m:t>
                      </m:r>
                      <m:sSup>
                        <m:sSupPr>
                          <m:ctrlPr>
                            <a:rPr lang="en-US" sz="3600" b="0" i="1" smtClean="0">
                              <a:solidFill>
                                <a:srgbClr val="7030A0"/>
                              </a:solidFill>
                              <a:latin typeface="Cambria Math" panose="02040503050406030204" pitchFamily="18" charset="0"/>
                              <a:ea typeface="Cambria Math" panose="02040503050406030204" pitchFamily="18" charset="0"/>
                            </a:rPr>
                          </m:ctrlPr>
                        </m:sSupPr>
                        <m:e>
                          <m:r>
                            <a:rPr lang="en-US" sz="3600" b="0" i="1" smtClean="0">
                              <a:solidFill>
                                <a:srgbClr val="7030A0"/>
                              </a:solidFill>
                              <a:latin typeface="Cambria Math" panose="02040503050406030204" pitchFamily="18" charset="0"/>
                              <a:ea typeface="Cambria Math" panose="02040503050406030204" pitchFamily="18" charset="0"/>
                            </a:rPr>
                            <m:t>𝑚𝑜𝑙</m:t>
                          </m:r>
                        </m:e>
                        <m:sup>
                          <m:r>
                            <a:rPr lang="en-US" sz="3600" b="0" i="1" smtClean="0">
                              <a:solidFill>
                                <a:srgbClr val="7030A0"/>
                              </a:solidFill>
                              <a:latin typeface="Cambria Math" panose="02040503050406030204" pitchFamily="18" charset="0"/>
                              <a:ea typeface="Cambria Math" panose="02040503050406030204" pitchFamily="18" charset="0"/>
                            </a:rPr>
                            <m:t>−1</m:t>
                          </m:r>
                        </m:sup>
                      </m:sSup>
                    </m:oMath>
                  </m:oMathPara>
                </a14:m>
                <a:endParaRPr lang="en-US" sz="3600" dirty="0"/>
              </a:p>
            </p:txBody>
          </p:sp>
        </mc:Choice>
        <mc:Fallback xmlns="">
          <p:sp>
            <p:nvSpPr>
              <p:cNvPr id="11" name="TextBox 10">
                <a:extLst>
                  <a:ext uri="{FF2B5EF4-FFF2-40B4-BE49-F238E27FC236}">
                    <a16:creationId xmlns:a16="http://schemas.microsoft.com/office/drawing/2014/main" id="{4981237E-4740-4925-BA8E-B5606CC6515E}"/>
                  </a:ext>
                </a:extLst>
              </p:cNvPr>
              <p:cNvSpPr txBox="1">
                <a:spLocks noRot="1" noChangeAspect="1" noMove="1" noResize="1" noEditPoints="1" noAdjustHandles="1" noChangeArrowheads="1" noChangeShapeType="1" noTextEdit="1"/>
              </p:cNvSpPr>
              <p:nvPr/>
            </p:nvSpPr>
            <p:spPr>
              <a:xfrm>
                <a:off x="4847533" y="3683580"/>
                <a:ext cx="4244880"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45800AF-498B-4A83-BCC7-2C36026DA070}"/>
                  </a:ext>
                </a:extLst>
              </p:cNvPr>
              <p:cNvSpPr txBox="1"/>
              <p:nvPr/>
            </p:nvSpPr>
            <p:spPr>
              <a:xfrm>
                <a:off x="866567" y="3385532"/>
                <a:ext cx="3952941" cy="11353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m:t>
                      </m:r>
                      <m:f>
                        <m:fPr>
                          <m:ctrlPr>
                            <a:rPr lang="en-US" sz="3600" i="1">
                              <a:latin typeface="Cambria Math" panose="02040503050406030204" pitchFamily="18" charset="0"/>
                            </a:rPr>
                          </m:ctrlPr>
                        </m:fPr>
                        <m:num>
                          <m:r>
                            <m:rPr>
                              <m:nor/>
                            </m:rPr>
                            <a:rPr lang="en-US" sz="3600" i="1" dirty="0">
                              <a:solidFill>
                                <a:srgbClr val="FF00FF"/>
                              </a:solidFill>
                              <a:latin typeface="Cambria" panose="02040503050406030204" pitchFamily="18" charset="0"/>
                            </a:rPr>
                            <m:t>8.31 </m:t>
                          </m:r>
                          <m:r>
                            <m:rPr>
                              <m:nor/>
                            </m:rPr>
                            <a:rPr lang="en-US" sz="3600" i="1" dirty="0">
                              <a:solidFill>
                                <a:srgbClr val="FF00FF"/>
                              </a:solidFill>
                              <a:latin typeface="Cambria" panose="02040503050406030204" pitchFamily="18" charset="0"/>
                            </a:rPr>
                            <m:t>J</m:t>
                          </m:r>
                          <m:r>
                            <m:rPr>
                              <m:nor/>
                            </m:rPr>
                            <a:rPr lang="en-US" sz="3600" i="1" dirty="0">
                              <a:solidFill>
                                <a:srgbClr val="FF00FF"/>
                              </a:solidFill>
                              <a:latin typeface="Cambria" panose="02040503050406030204" pitchFamily="18" charset="0"/>
                            </a:rPr>
                            <m:t> </m:t>
                          </m:r>
                          <m:r>
                            <m:rPr>
                              <m:nor/>
                            </m:rPr>
                            <a:rPr lang="en-US" sz="3600" i="1" dirty="0">
                              <a:solidFill>
                                <a:srgbClr val="FF00FF"/>
                              </a:solidFill>
                              <a:latin typeface="Cambria" panose="02040503050406030204" pitchFamily="18" charset="0"/>
                            </a:rPr>
                            <m:t>K</m:t>
                          </m:r>
                          <m:r>
                            <m:rPr>
                              <m:nor/>
                            </m:rPr>
                            <a:rPr lang="en-US" sz="3600" i="1" baseline="30000" dirty="0">
                              <a:solidFill>
                                <a:srgbClr val="FF00FF"/>
                              </a:solidFill>
                              <a:latin typeface="Cambria" panose="02040503050406030204" pitchFamily="18" charset="0"/>
                            </a:rPr>
                            <m:t>−1</m:t>
                          </m:r>
                          <m:r>
                            <m:rPr>
                              <m:nor/>
                            </m:rPr>
                            <a:rPr lang="en-US" sz="3600" i="1" dirty="0">
                              <a:solidFill>
                                <a:srgbClr val="FF00FF"/>
                              </a:solidFill>
                              <a:latin typeface="Cambria" panose="02040503050406030204" pitchFamily="18" charset="0"/>
                            </a:rPr>
                            <m:t> </m:t>
                          </m:r>
                          <m:r>
                            <m:rPr>
                              <m:nor/>
                            </m:rPr>
                            <a:rPr lang="en-US" sz="3600" i="1" dirty="0">
                              <a:solidFill>
                                <a:srgbClr val="FF00FF"/>
                              </a:solidFill>
                              <a:latin typeface="Cambria" panose="02040503050406030204" pitchFamily="18" charset="0"/>
                            </a:rPr>
                            <m:t>mol</m:t>
                          </m:r>
                          <m:r>
                            <m:rPr>
                              <m:nor/>
                            </m:rPr>
                            <a:rPr lang="en-US" sz="3600" i="1" baseline="30000" dirty="0">
                              <a:solidFill>
                                <a:srgbClr val="FF00FF"/>
                              </a:solidFill>
                              <a:latin typeface="Cambria" panose="02040503050406030204" pitchFamily="18" charset="0"/>
                            </a:rPr>
                            <m:t>−1</m:t>
                          </m:r>
                        </m:num>
                        <m:den>
                          <m:r>
                            <m:rPr>
                              <m:nor/>
                            </m:rPr>
                            <a:rPr lang="en-US" sz="3600" i="1" dirty="0">
                              <a:solidFill>
                                <a:srgbClr val="0070C0"/>
                              </a:solidFill>
                              <a:latin typeface="Cambria" panose="02040503050406030204" pitchFamily="18" charset="0"/>
                            </a:rPr>
                            <m:t>1.38 </m:t>
                          </m:r>
                          <m:r>
                            <m:rPr>
                              <m:nor/>
                            </m:rPr>
                            <a:rPr lang="en-US" sz="3600" i="1" dirty="0">
                              <a:solidFill>
                                <a:srgbClr val="0070C0"/>
                              </a:solidFill>
                              <a:latin typeface="Cambria" panose="02040503050406030204" pitchFamily="18" charset="0"/>
                            </a:rPr>
                            <m:t>×</m:t>
                          </m:r>
                          <m:r>
                            <m:rPr>
                              <m:nor/>
                            </m:rPr>
                            <a:rPr lang="en-US" sz="3600" i="1" dirty="0">
                              <a:solidFill>
                                <a:srgbClr val="0070C0"/>
                              </a:solidFill>
                              <a:latin typeface="Cambria" panose="02040503050406030204" pitchFamily="18" charset="0"/>
                            </a:rPr>
                            <m:t> </m:t>
                          </m:r>
                          <m:sSup>
                            <m:sSupPr>
                              <m:ctrlPr>
                                <a:rPr lang="en-US" sz="3600" i="1" dirty="0" smtClean="0">
                                  <a:solidFill>
                                    <a:srgbClr val="0070C0"/>
                                  </a:solidFill>
                                  <a:latin typeface="Cambria Math" panose="02040503050406030204" pitchFamily="18" charset="0"/>
                                </a:rPr>
                              </m:ctrlPr>
                            </m:sSupPr>
                            <m:e>
                              <m:r>
                                <a:rPr lang="en-US" sz="3600" b="0" i="1" dirty="0" smtClean="0">
                                  <a:solidFill>
                                    <a:srgbClr val="0070C0"/>
                                  </a:solidFill>
                                  <a:latin typeface="Cambria Math" panose="02040503050406030204" pitchFamily="18" charset="0"/>
                                </a:rPr>
                                <m:t>10</m:t>
                              </m:r>
                            </m:e>
                            <m:sup>
                              <m:r>
                                <a:rPr lang="en-US" sz="3600" b="0" i="1" dirty="0" smtClean="0">
                                  <a:solidFill>
                                    <a:srgbClr val="0070C0"/>
                                  </a:solidFill>
                                  <a:latin typeface="Cambria Math" panose="02040503050406030204" pitchFamily="18" charset="0"/>
                                </a:rPr>
                                <m:t>−23</m:t>
                              </m:r>
                            </m:sup>
                          </m:sSup>
                          <m:r>
                            <m:rPr>
                              <m:nor/>
                            </m:rPr>
                            <a:rPr lang="en-US" sz="3600" i="1" dirty="0">
                              <a:solidFill>
                                <a:srgbClr val="0070C0"/>
                              </a:solidFill>
                              <a:latin typeface="Cambria" panose="02040503050406030204" pitchFamily="18" charset="0"/>
                            </a:rPr>
                            <m:t> </m:t>
                          </m:r>
                          <m:r>
                            <m:rPr>
                              <m:nor/>
                            </m:rPr>
                            <a:rPr lang="en-US" sz="3600" i="1" dirty="0">
                              <a:solidFill>
                                <a:srgbClr val="0070C0"/>
                              </a:solidFill>
                              <a:latin typeface="Cambria" panose="02040503050406030204" pitchFamily="18" charset="0"/>
                            </a:rPr>
                            <m:t>J</m:t>
                          </m:r>
                          <m:r>
                            <m:rPr>
                              <m:nor/>
                            </m:rPr>
                            <a:rPr lang="en-US" sz="3600" i="1" dirty="0">
                              <a:solidFill>
                                <a:srgbClr val="0070C0"/>
                              </a:solidFill>
                              <a:latin typeface="Cambria" panose="02040503050406030204" pitchFamily="18" charset="0"/>
                            </a:rPr>
                            <m:t> </m:t>
                          </m:r>
                          <m:r>
                            <m:rPr>
                              <m:nor/>
                            </m:rPr>
                            <a:rPr lang="en-US" sz="3600" i="1" dirty="0">
                              <a:solidFill>
                                <a:srgbClr val="0070C0"/>
                              </a:solidFill>
                              <a:latin typeface="Cambria" panose="02040503050406030204" pitchFamily="18" charset="0"/>
                            </a:rPr>
                            <m:t>K</m:t>
                          </m:r>
                          <m:r>
                            <m:rPr>
                              <m:nor/>
                            </m:rPr>
                            <a:rPr lang="en-US" sz="3600" i="1" baseline="30000" dirty="0">
                              <a:solidFill>
                                <a:srgbClr val="0070C0"/>
                              </a:solidFill>
                              <a:latin typeface="Cambria" panose="02040503050406030204" pitchFamily="18" charset="0"/>
                            </a:rPr>
                            <m:t>−1</m:t>
                          </m:r>
                        </m:den>
                      </m:f>
                    </m:oMath>
                  </m:oMathPara>
                </a14:m>
                <a:endParaRPr lang="en-US" sz="3600" dirty="0"/>
              </a:p>
            </p:txBody>
          </p:sp>
        </mc:Choice>
        <mc:Fallback xmlns="">
          <p:sp>
            <p:nvSpPr>
              <p:cNvPr id="12" name="TextBox 11">
                <a:extLst>
                  <a:ext uri="{FF2B5EF4-FFF2-40B4-BE49-F238E27FC236}">
                    <a16:creationId xmlns:a16="http://schemas.microsoft.com/office/drawing/2014/main" id="{145800AF-498B-4A83-BCC7-2C36026DA070}"/>
                  </a:ext>
                </a:extLst>
              </p:cNvPr>
              <p:cNvSpPr txBox="1">
                <a:spLocks noRot="1" noChangeAspect="1" noMove="1" noResize="1" noEditPoints="1" noAdjustHandles="1" noChangeArrowheads="1" noChangeShapeType="1" noTextEdit="1"/>
              </p:cNvSpPr>
              <p:nvPr/>
            </p:nvSpPr>
            <p:spPr>
              <a:xfrm>
                <a:off x="866567" y="3385532"/>
                <a:ext cx="3952941" cy="113537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7472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Average Kinetic Energy</a:t>
            </a:r>
            <a:endParaRPr lang="en-US" u="sng"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Rectangle 2"/>
              <p:cNvSpPr/>
              <p:nvPr/>
            </p:nvSpPr>
            <p:spPr>
              <a:xfrm>
                <a:off x="424605" y="1531726"/>
                <a:ext cx="3163045" cy="9553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800" i="1" dirty="0" smtClean="0">
                              <a:solidFill>
                                <a:srgbClr val="00B050"/>
                              </a:solidFill>
                              <a:latin typeface="Cambria Math" panose="02040503050406030204" pitchFamily="18" charset="0"/>
                            </a:rPr>
                          </m:ctrlPr>
                        </m:sSubPr>
                        <m:e>
                          <m:acc>
                            <m:accPr>
                              <m:chr m:val="̅"/>
                              <m:ctrlPr>
                                <a:rPr lang="en-US" sz="4800" i="1" dirty="0">
                                  <a:solidFill>
                                    <a:srgbClr val="00B050"/>
                                  </a:solidFill>
                                  <a:latin typeface="Cambria Math" panose="02040503050406030204" pitchFamily="18" charset="0"/>
                                </a:rPr>
                              </m:ctrlPr>
                            </m:accPr>
                            <m:e>
                              <m:r>
                                <a:rPr lang="en-US" sz="4800" i="1" dirty="0">
                                  <a:solidFill>
                                    <a:srgbClr val="00B050"/>
                                  </a:solidFill>
                                  <a:latin typeface="Cambria Math" panose="02040503050406030204" pitchFamily="18" charset="0"/>
                                </a:rPr>
                                <m:t>𝐸</m:t>
                              </m:r>
                            </m:e>
                          </m:acc>
                        </m:e>
                        <m:sub>
                          <m:r>
                            <a:rPr lang="en-US" sz="4800" i="1" dirty="0">
                              <a:solidFill>
                                <a:srgbClr val="00B050"/>
                              </a:solidFill>
                              <a:latin typeface="Cambria Math" panose="02040503050406030204" pitchFamily="18" charset="0"/>
                            </a:rPr>
                            <m:t>𝐾</m:t>
                          </m:r>
                        </m:sub>
                      </m:sSub>
                      <m:r>
                        <a:rPr lang="en-US" sz="4800" i="1" dirty="0">
                          <a:latin typeface="Cambria Math" panose="02040503050406030204" pitchFamily="18" charset="0"/>
                        </a:rPr>
                        <m:t>=</m:t>
                      </m:r>
                      <m:box>
                        <m:boxPr>
                          <m:ctrlPr>
                            <a:rPr lang="en-US" sz="4800" i="1" dirty="0">
                              <a:latin typeface="Cambria Math" panose="02040503050406030204" pitchFamily="18" charset="0"/>
                            </a:rPr>
                          </m:ctrlPr>
                        </m:boxPr>
                        <m:e>
                          <m:argPr>
                            <m:argSz m:val="-1"/>
                          </m:argPr>
                          <m:f>
                            <m:fPr>
                              <m:ctrlPr>
                                <a:rPr lang="en-US" sz="4800" i="1" dirty="0">
                                  <a:latin typeface="Cambria Math" panose="02040503050406030204" pitchFamily="18" charset="0"/>
                                </a:rPr>
                              </m:ctrlPr>
                            </m:fPr>
                            <m:num>
                              <m:r>
                                <a:rPr lang="en-US" sz="4800" i="1" dirty="0">
                                  <a:latin typeface="Cambria Math" panose="02040503050406030204" pitchFamily="18" charset="0"/>
                                </a:rPr>
                                <m:t>3</m:t>
                              </m:r>
                            </m:num>
                            <m:den>
                              <m:r>
                                <a:rPr lang="en-US" sz="4800" i="1" dirty="0">
                                  <a:latin typeface="Cambria Math" panose="02040503050406030204" pitchFamily="18" charset="0"/>
                                </a:rPr>
                                <m:t>2</m:t>
                              </m:r>
                            </m:den>
                          </m:f>
                        </m:e>
                      </m:box>
                      <m:sSub>
                        <m:sSubPr>
                          <m:ctrlPr>
                            <a:rPr lang="en-US" sz="4800" i="1" dirty="0" smtClean="0">
                              <a:solidFill>
                                <a:srgbClr val="0070C0"/>
                              </a:solidFill>
                              <a:latin typeface="Cambria Math" panose="02040503050406030204" pitchFamily="18" charset="0"/>
                            </a:rPr>
                          </m:ctrlPr>
                        </m:sSubPr>
                        <m:e>
                          <m:r>
                            <a:rPr lang="en-US" sz="4800" i="1" dirty="0">
                              <a:solidFill>
                                <a:srgbClr val="0070C0"/>
                              </a:solidFill>
                              <a:latin typeface="Cambria Math" panose="02040503050406030204" pitchFamily="18" charset="0"/>
                            </a:rPr>
                            <m:t>𝑘</m:t>
                          </m:r>
                        </m:e>
                        <m:sub>
                          <m:r>
                            <a:rPr lang="en-US" sz="4800" i="1" dirty="0">
                              <a:solidFill>
                                <a:srgbClr val="0070C0"/>
                              </a:solidFill>
                              <a:latin typeface="Cambria Math" panose="02040503050406030204" pitchFamily="18" charset="0"/>
                            </a:rPr>
                            <m:t>𝐵</m:t>
                          </m:r>
                        </m:sub>
                      </m:sSub>
                      <m:r>
                        <a:rPr lang="en-US" sz="4800" i="1" dirty="0" smtClean="0">
                          <a:solidFill>
                            <a:srgbClr val="C00000"/>
                          </a:solidFill>
                          <a:latin typeface="Cambria Math" panose="02040503050406030204" pitchFamily="18" charset="0"/>
                        </a:rPr>
                        <m:t>𝑇</m:t>
                      </m:r>
                    </m:oMath>
                  </m:oMathPara>
                </a14:m>
                <a:endParaRPr lang="en-US" sz="4800" dirty="0"/>
              </a:p>
            </p:txBody>
          </p:sp>
        </mc:Choice>
        <mc:Fallback xmlns="">
          <p:sp>
            <p:nvSpPr>
              <p:cNvPr id="3" name="Rectangle 2"/>
              <p:cNvSpPr>
                <a:spLocks noRot="1" noChangeAspect="1" noMove="1" noResize="1" noEditPoints="1" noAdjustHandles="1" noChangeArrowheads="1" noChangeShapeType="1" noTextEdit="1"/>
              </p:cNvSpPr>
              <p:nvPr/>
            </p:nvSpPr>
            <p:spPr>
              <a:xfrm>
                <a:off x="424605" y="1531726"/>
                <a:ext cx="3163045" cy="955390"/>
              </a:xfrm>
              <a:prstGeom prst="rect">
                <a:avLst/>
              </a:prstGeom>
              <a:blipFill>
                <a:blip r:embed="rId2"/>
                <a:stretch>
                  <a:fillRect/>
                </a:stretch>
              </a:blipFill>
            </p:spPr>
            <p:txBody>
              <a:bodyPr/>
              <a:lstStyle/>
              <a:p>
                <a:r>
                  <a:rPr lang="en-US">
                    <a:noFill/>
                  </a:rPr>
                  <a:t> </a:t>
                </a:r>
              </a:p>
            </p:txBody>
          </p:sp>
        </mc:Fallback>
      </mc:AlternateContent>
      <p:sp>
        <p:nvSpPr>
          <p:cNvPr id="9" name="TextBox 8"/>
          <p:cNvSpPr txBox="1"/>
          <p:nvPr/>
        </p:nvSpPr>
        <p:spPr>
          <a:xfrm>
            <a:off x="5631636" y="5614308"/>
            <a:ext cx="3828798" cy="523220"/>
          </a:xfrm>
          <a:prstGeom prst="rect">
            <a:avLst/>
          </a:prstGeom>
          <a:noFill/>
        </p:spPr>
        <p:txBody>
          <a:bodyPr wrap="square" rtlCol="0">
            <a:spAutoFit/>
          </a:bodyPr>
          <a:lstStyle/>
          <a:p>
            <a:r>
              <a:rPr lang="en-US" sz="2800" i="1" dirty="0">
                <a:solidFill>
                  <a:srgbClr val="FF00FF"/>
                </a:solidFill>
                <a:latin typeface="Cambria" panose="02040503050406030204" pitchFamily="18" charset="0"/>
              </a:rPr>
              <a:t>R = 8.31 J K</a:t>
            </a:r>
            <a:r>
              <a:rPr lang="en-US" sz="2800" i="1" baseline="30000" dirty="0">
                <a:solidFill>
                  <a:srgbClr val="FF00FF"/>
                </a:solidFill>
                <a:latin typeface="Cambria" panose="02040503050406030204" pitchFamily="18" charset="0"/>
              </a:rPr>
              <a:t>-1</a:t>
            </a:r>
            <a:r>
              <a:rPr lang="en-US" sz="2800" i="1" dirty="0">
                <a:solidFill>
                  <a:srgbClr val="FF00FF"/>
                </a:solidFill>
                <a:latin typeface="Cambria" panose="02040503050406030204" pitchFamily="18" charset="0"/>
              </a:rPr>
              <a:t> mol</a:t>
            </a:r>
            <a:r>
              <a:rPr lang="en-US" sz="2800" i="1" baseline="30000" dirty="0">
                <a:solidFill>
                  <a:srgbClr val="FF00FF"/>
                </a:solidFill>
                <a:latin typeface="Cambria" panose="02040503050406030204" pitchFamily="18" charset="0"/>
              </a:rPr>
              <a:t>-1</a:t>
            </a:r>
            <a:endParaRPr lang="en-US" sz="2800" i="1" dirty="0">
              <a:solidFill>
                <a:srgbClr val="FF00FF"/>
              </a:solidFill>
              <a:latin typeface="Cambria" panose="02040503050406030204" pitchFamily="18" charset="0"/>
            </a:endParaRPr>
          </a:p>
        </p:txBody>
      </p:sp>
      <p:sp>
        <p:nvSpPr>
          <p:cNvPr id="10" name="TextBox 9"/>
          <p:cNvSpPr txBox="1"/>
          <p:nvPr/>
        </p:nvSpPr>
        <p:spPr>
          <a:xfrm>
            <a:off x="5631636" y="5054472"/>
            <a:ext cx="3828798" cy="523220"/>
          </a:xfrm>
          <a:prstGeom prst="rect">
            <a:avLst/>
          </a:prstGeom>
          <a:noFill/>
        </p:spPr>
        <p:txBody>
          <a:bodyPr wrap="square" rtlCol="0">
            <a:spAutoFit/>
          </a:bodyPr>
          <a:lstStyle/>
          <a:p>
            <a:r>
              <a:rPr lang="en-US" sz="2800" i="1" dirty="0">
                <a:solidFill>
                  <a:srgbClr val="FF00FF"/>
                </a:solidFill>
                <a:latin typeface="Cambria" panose="02040503050406030204" pitchFamily="18" charset="0"/>
              </a:rPr>
              <a:t>Gas Constant</a:t>
            </a:r>
          </a:p>
        </p:txBody>
      </p:sp>
      <p:sp>
        <p:nvSpPr>
          <p:cNvPr id="11" name="Rectangle 10"/>
          <p:cNvSpPr/>
          <p:nvPr/>
        </p:nvSpPr>
        <p:spPr>
          <a:xfrm>
            <a:off x="191889" y="5054472"/>
            <a:ext cx="3786614" cy="523220"/>
          </a:xfrm>
          <a:prstGeom prst="rect">
            <a:avLst/>
          </a:prstGeom>
        </p:spPr>
        <p:txBody>
          <a:bodyPr wrap="none">
            <a:spAutoFit/>
          </a:bodyPr>
          <a:lstStyle/>
          <a:p>
            <a:r>
              <a:rPr lang="en-US" sz="2800" dirty="0">
                <a:solidFill>
                  <a:srgbClr val="0070C0"/>
                </a:solidFill>
                <a:latin typeface="Cambria" panose="02040503050406030204" pitchFamily="18" charset="0"/>
              </a:rPr>
              <a:t>𝐵𝑜𝑙𝑡𝑧𝑚𝑎𝑛𝑛′ 𝑠 𝑐𝑜𝑛𝑠𝑡𝑎𝑛𝑡</a:t>
            </a:r>
          </a:p>
        </p:txBody>
      </p:sp>
      <p:sp>
        <p:nvSpPr>
          <p:cNvPr id="13" name="Rectangle 12"/>
          <p:cNvSpPr/>
          <p:nvPr/>
        </p:nvSpPr>
        <p:spPr>
          <a:xfrm>
            <a:off x="191889" y="5614308"/>
            <a:ext cx="3230372" cy="523220"/>
          </a:xfrm>
          <a:prstGeom prst="rect">
            <a:avLst/>
          </a:prstGeom>
        </p:spPr>
        <p:txBody>
          <a:bodyPr wrap="none">
            <a:spAutoFit/>
          </a:bodyPr>
          <a:lstStyle/>
          <a:p>
            <a:r>
              <a:rPr lang="en-US" sz="2800" i="1" dirty="0">
                <a:solidFill>
                  <a:srgbClr val="0070C0"/>
                </a:solidFill>
                <a:latin typeface="Cambria" panose="02040503050406030204" pitchFamily="18" charset="0"/>
              </a:rPr>
              <a:t>k</a:t>
            </a:r>
            <a:r>
              <a:rPr lang="en-US" sz="2800" i="1" baseline="-25000" dirty="0">
                <a:solidFill>
                  <a:srgbClr val="0070C0"/>
                </a:solidFill>
                <a:latin typeface="Cambria" panose="02040503050406030204" pitchFamily="18" charset="0"/>
              </a:rPr>
              <a:t>B</a:t>
            </a:r>
            <a:r>
              <a:rPr lang="en-US" sz="2800" i="1" dirty="0">
                <a:solidFill>
                  <a:srgbClr val="0070C0"/>
                </a:solidFill>
                <a:latin typeface="Cambria" panose="02040503050406030204" pitchFamily="18" charset="0"/>
              </a:rPr>
              <a:t> = 1.38 × 10</a:t>
            </a:r>
            <a:r>
              <a:rPr lang="en-US" sz="2800" i="1" baseline="30000" dirty="0">
                <a:solidFill>
                  <a:srgbClr val="0070C0"/>
                </a:solidFill>
                <a:latin typeface="Cambria" panose="02040503050406030204" pitchFamily="18" charset="0"/>
              </a:rPr>
              <a:t>-23</a:t>
            </a:r>
            <a:r>
              <a:rPr lang="en-US" sz="2800" i="1" dirty="0">
                <a:solidFill>
                  <a:srgbClr val="0070C0"/>
                </a:solidFill>
                <a:latin typeface="Cambria" panose="02040503050406030204" pitchFamily="18" charset="0"/>
              </a:rPr>
              <a:t> J K</a:t>
            </a:r>
            <a:r>
              <a:rPr lang="en-US" sz="2800" i="1" baseline="30000" dirty="0">
                <a:solidFill>
                  <a:srgbClr val="0070C0"/>
                </a:solidFill>
                <a:latin typeface="Cambria" panose="02040503050406030204" pitchFamily="18" charset="0"/>
              </a:rPr>
              <a:t>-1</a:t>
            </a:r>
            <a:endParaRPr lang="en-US" sz="2800" i="1" dirty="0">
              <a:solidFill>
                <a:srgbClr val="0070C0"/>
              </a:solidFill>
              <a:latin typeface="Cambria" panose="02040503050406030204" pitchFamily="18" charset="0"/>
            </a:endParaRPr>
          </a:p>
        </p:txBody>
      </p:sp>
      <p:sp>
        <p:nvSpPr>
          <p:cNvPr id="2" name="Rectangle: Rounded Corners 1">
            <a:extLst>
              <a:ext uri="{FF2B5EF4-FFF2-40B4-BE49-F238E27FC236}">
                <a16:creationId xmlns:a16="http://schemas.microsoft.com/office/drawing/2014/main" id="{2E0733CE-5693-4091-A75D-411B96D3F492}"/>
              </a:ext>
            </a:extLst>
          </p:cNvPr>
          <p:cNvSpPr/>
          <p:nvPr/>
        </p:nvSpPr>
        <p:spPr>
          <a:xfrm>
            <a:off x="2346614" y="1623995"/>
            <a:ext cx="701386" cy="820833"/>
          </a:xfrm>
          <a:prstGeom prst="roundRect">
            <a:avLst/>
          </a:prstGeom>
          <a:solidFill>
            <a:srgbClr val="FFFF00">
              <a:alpha val="30196"/>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081A7CA-6141-4D0B-828F-DF982AE5C145}"/>
              </a:ext>
            </a:extLst>
          </p:cNvPr>
          <p:cNvSpPr/>
          <p:nvPr/>
        </p:nvSpPr>
        <p:spPr>
          <a:xfrm>
            <a:off x="4511964" y="1557126"/>
            <a:ext cx="771236" cy="1047466"/>
          </a:xfrm>
          <a:prstGeom prst="roundRect">
            <a:avLst/>
          </a:prstGeom>
          <a:solidFill>
            <a:srgbClr val="FFFF00">
              <a:alpha val="30196"/>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9DA6BEA-4D0A-4181-B6D7-2462CACB82EE}"/>
              </a:ext>
            </a:extLst>
          </p:cNvPr>
          <p:cNvGrpSpPr/>
          <p:nvPr/>
        </p:nvGrpSpPr>
        <p:grpSpPr>
          <a:xfrm>
            <a:off x="1588000" y="2536869"/>
            <a:ext cx="4127284" cy="1317922"/>
            <a:chOff x="1588000" y="2536869"/>
            <a:chExt cx="4127284" cy="1317922"/>
          </a:xfrm>
        </p:grpSpPr>
        <p:sp>
          <p:nvSpPr>
            <p:cNvPr id="4" name="TextBox 3">
              <a:extLst>
                <a:ext uri="{FF2B5EF4-FFF2-40B4-BE49-F238E27FC236}">
                  <a16:creationId xmlns:a16="http://schemas.microsoft.com/office/drawing/2014/main" id="{2A112D42-7AFE-4F06-86E0-0689B342BC14}"/>
                </a:ext>
              </a:extLst>
            </p:cNvPr>
            <p:cNvSpPr txBox="1"/>
            <p:nvPr/>
          </p:nvSpPr>
          <p:spPr>
            <a:xfrm>
              <a:off x="1588000" y="3208460"/>
              <a:ext cx="4127284" cy="646331"/>
            </a:xfrm>
            <a:prstGeom prst="rect">
              <a:avLst/>
            </a:prstGeom>
            <a:noFill/>
          </p:spPr>
          <p:txBody>
            <a:bodyPr wrap="none" rtlCol="0">
              <a:spAutoFit/>
            </a:bodyPr>
            <a:lstStyle/>
            <a:p>
              <a:r>
                <a:rPr lang="en-US" sz="3600" dirty="0">
                  <a:solidFill>
                    <a:srgbClr val="FFC000"/>
                  </a:solidFill>
                  <a:effectLst>
                    <a:outerShdw blurRad="38100" dist="38100" dir="2700000" algn="tl">
                      <a:srgbClr val="000000">
                        <a:alpha val="43137"/>
                      </a:srgbClr>
                    </a:outerShdw>
                  </a:effectLst>
                </a:rPr>
                <a:t>Same Constant Value</a:t>
              </a:r>
            </a:p>
          </p:txBody>
        </p:sp>
        <p:cxnSp>
          <p:nvCxnSpPr>
            <p:cNvPr id="8" name="Straight Arrow Connector 7">
              <a:extLst>
                <a:ext uri="{FF2B5EF4-FFF2-40B4-BE49-F238E27FC236}">
                  <a16:creationId xmlns:a16="http://schemas.microsoft.com/office/drawing/2014/main" id="{73DC1CE4-A652-4B72-B7DC-FDFD2163DA5B}"/>
                </a:ext>
              </a:extLst>
            </p:cNvPr>
            <p:cNvCxnSpPr>
              <a:cxnSpLocks/>
            </p:cNvCxnSpPr>
            <p:nvPr/>
          </p:nvCxnSpPr>
          <p:spPr>
            <a:xfrm flipV="1">
              <a:off x="2697307" y="2536869"/>
              <a:ext cx="0" cy="76457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000C4F9-FB9B-4C07-B281-EAE258A987C0}"/>
                </a:ext>
              </a:extLst>
            </p:cNvPr>
            <p:cNvCxnSpPr>
              <a:cxnSpLocks/>
            </p:cNvCxnSpPr>
            <p:nvPr/>
          </p:nvCxnSpPr>
          <p:spPr>
            <a:xfrm flipV="1">
              <a:off x="4897582" y="2668092"/>
              <a:ext cx="0" cy="63335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73BF158-E462-4765-AF5B-79D773F7A49B}"/>
                  </a:ext>
                </a:extLst>
              </p:cNvPr>
              <p:cNvSpPr/>
              <p:nvPr/>
            </p:nvSpPr>
            <p:spPr>
              <a:xfrm>
                <a:off x="3422261" y="1531726"/>
                <a:ext cx="2426882" cy="10474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0" i="1" dirty="0" smtClean="0">
                          <a:solidFill>
                            <a:schemeClr val="tx1"/>
                          </a:solidFill>
                          <a:latin typeface="Cambria Math" panose="02040503050406030204" pitchFamily="18" charset="0"/>
                        </a:rPr>
                        <m:t>=</m:t>
                      </m:r>
                      <m:box>
                        <m:boxPr>
                          <m:ctrlPr>
                            <a:rPr lang="en-US" sz="4800" b="0" i="1" dirty="0" smtClean="0">
                              <a:solidFill>
                                <a:schemeClr val="tx1"/>
                              </a:solidFill>
                              <a:latin typeface="Cambria Math" panose="02040503050406030204" pitchFamily="18" charset="0"/>
                            </a:rPr>
                          </m:ctrlPr>
                        </m:boxPr>
                        <m:e>
                          <m:argPr>
                            <m:argSz m:val="-1"/>
                          </m:argPr>
                          <m:f>
                            <m:fPr>
                              <m:ctrlPr>
                                <a:rPr lang="en-US" sz="4800" b="0" i="1" dirty="0" smtClean="0">
                                  <a:solidFill>
                                    <a:schemeClr val="tx1"/>
                                  </a:solidFill>
                                  <a:latin typeface="Cambria Math" panose="02040503050406030204" pitchFamily="18" charset="0"/>
                                </a:rPr>
                              </m:ctrlPr>
                            </m:fPr>
                            <m:num>
                              <m:r>
                                <a:rPr lang="en-US" sz="4800" b="0" i="1" dirty="0" smtClean="0">
                                  <a:solidFill>
                                    <a:schemeClr val="tx1"/>
                                  </a:solidFill>
                                  <a:latin typeface="Cambria Math" panose="02040503050406030204" pitchFamily="18" charset="0"/>
                                </a:rPr>
                                <m:t>3</m:t>
                              </m:r>
                            </m:num>
                            <m:den>
                              <m:r>
                                <a:rPr lang="en-US" sz="4800" b="0" i="1" dirty="0" smtClean="0">
                                  <a:solidFill>
                                    <a:schemeClr val="tx1"/>
                                  </a:solidFill>
                                  <a:latin typeface="Cambria Math" panose="02040503050406030204" pitchFamily="18" charset="0"/>
                                </a:rPr>
                                <m:t>2</m:t>
                              </m:r>
                            </m:den>
                          </m:f>
                          <m:r>
                            <a:rPr lang="en-US" sz="4800" b="0" i="1" dirty="0" smtClean="0">
                              <a:solidFill>
                                <a:schemeClr val="tx1"/>
                              </a:solidFill>
                              <a:latin typeface="Cambria Math" panose="02040503050406030204" pitchFamily="18" charset="0"/>
                            </a:rPr>
                            <m:t> </m:t>
                          </m:r>
                          <m:f>
                            <m:fPr>
                              <m:ctrlPr>
                                <a:rPr lang="en-US" sz="4800" b="0" i="1" dirty="0" smtClean="0">
                                  <a:solidFill>
                                    <a:schemeClr val="tx1"/>
                                  </a:solidFill>
                                  <a:latin typeface="Cambria Math" panose="02040503050406030204" pitchFamily="18" charset="0"/>
                                </a:rPr>
                              </m:ctrlPr>
                            </m:fPr>
                            <m:num>
                              <m:r>
                                <a:rPr lang="en-US" sz="4800" b="0" i="1" dirty="0" smtClean="0">
                                  <a:solidFill>
                                    <a:srgbClr val="FF00FF"/>
                                  </a:solidFill>
                                  <a:latin typeface="Cambria Math" panose="02040503050406030204" pitchFamily="18" charset="0"/>
                                </a:rPr>
                                <m:t>𝑅</m:t>
                              </m:r>
                            </m:num>
                            <m:den>
                              <m:sSub>
                                <m:sSubPr>
                                  <m:ctrlPr>
                                    <a:rPr lang="en-US" sz="4800" b="0" i="1" dirty="0" smtClean="0">
                                      <a:solidFill>
                                        <a:srgbClr val="7030A0"/>
                                      </a:solidFill>
                                      <a:latin typeface="Cambria Math" panose="02040503050406030204" pitchFamily="18" charset="0"/>
                                    </a:rPr>
                                  </m:ctrlPr>
                                </m:sSubPr>
                                <m:e>
                                  <m:r>
                                    <a:rPr lang="en-US" sz="4800" b="0" i="1" dirty="0" smtClean="0">
                                      <a:solidFill>
                                        <a:srgbClr val="7030A0"/>
                                      </a:solidFill>
                                      <a:latin typeface="Cambria Math" panose="02040503050406030204" pitchFamily="18" charset="0"/>
                                    </a:rPr>
                                    <m:t>𝑁</m:t>
                                  </m:r>
                                </m:e>
                                <m:sub>
                                  <m:r>
                                    <a:rPr lang="en-US" sz="4800" b="0" i="1" dirty="0" smtClean="0">
                                      <a:solidFill>
                                        <a:srgbClr val="7030A0"/>
                                      </a:solidFill>
                                      <a:latin typeface="Cambria Math" panose="02040503050406030204" pitchFamily="18" charset="0"/>
                                    </a:rPr>
                                    <m:t>𝐴</m:t>
                                  </m:r>
                                </m:sub>
                              </m:sSub>
                            </m:den>
                          </m:f>
                          <m:r>
                            <a:rPr lang="en-US" sz="4800" b="0" i="1" dirty="0" smtClean="0">
                              <a:solidFill>
                                <a:schemeClr val="tx1"/>
                              </a:solidFill>
                              <a:latin typeface="Cambria Math" panose="02040503050406030204" pitchFamily="18" charset="0"/>
                            </a:rPr>
                            <m:t> </m:t>
                          </m:r>
                        </m:e>
                      </m:box>
                      <m:r>
                        <a:rPr lang="en-US" sz="4800" b="0" i="1" dirty="0" smtClean="0">
                          <a:solidFill>
                            <a:srgbClr val="C00000"/>
                          </a:solidFill>
                          <a:latin typeface="Cambria Math" panose="02040503050406030204" pitchFamily="18" charset="0"/>
                        </a:rPr>
                        <m:t>𝑇</m:t>
                      </m:r>
                    </m:oMath>
                  </m:oMathPara>
                </a14:m>
                <a:endParaRPr lang="en-US" sz="4800" dirty="0"/>
              </a:p>
            </p:txBody>
          </p:sp>
        </mc:Choice>
        <mc:Fallback xmlns="">
          <p:sp>
            <p:nvSpPr>
              <p:cNvPr id="15" name="Rectangle 14">
                <a:extLst>
                  <a:ext uri="{FF2B5EF4-FFF2-40B4-BE49-F238E27FC236}">
                    <a16:creationId xmlns:a16="http://schemas.microsoft.com/office/drawing/2014/main" id="{773BF158-E462-4765-AF5B-79D773F7A49B}"/>
                  </a:ext>
                </a:extLst>
              </p:cNvPr>
              <p:cNvSpPr>
                <a:spLocks noRot="1" noChangeAspect="1" noMove="1" noResize="1" noEditPoints="1" noAdjustHandles="1" noChangeArrowheads="1" noChangeShapeType="1" noTextEdit="1"/>
              </p:cNvSpPr>
              <p:nvPr/>
            </p:nvSpPr>
            <p:spPr>
              <a:xfrm>
                <a:off x="3422261" y="1531726"/>
                <a:ext cx="2426882" cy="104746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9158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IB Physics Data Booklet</a:t>
            </a:r>
            <a:endParaRPr lang="en-US" u="sng"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170688" y="1531726"/>
            <a:ext cx="8752298" cy="2199026"/>
          </a:xfrm>
          <a:prstGeom prst="rect">
            <a:avLst/>
          </a:prstGeom>
        </p:spPr>
      </p:pic>
      <p:pic>
        <p:nvPicPr>
          <p:cNvPr id="4" name="Picture 3"/>
          <p:cNvPicPr>
            <a:picLocks noChangeAspect="1"/>
          </p:cNvPicPr>
          <p:nvPr/>
        </p:nvPicPr>
        <p:blipFill>
          <a:blip r:embed="rId3"/>
          <a:stretch>
            <a:fillRect/>
          </a:stretch>
        </p:blipFill>
        <p:spPr>
          <a:xfrm>
            <a:off x="908430" y="3857385"/>
            <a:ext cx="7276814" cy="2089454"/>
          </a:xfrm>
          <a:prstGeom prst="rect">
            <a:avLst/>
          </a:prstGeom>
        </p:spPr>
      </p:pic>
      <p:sp>
        <p:nvSpPr>
          <p:cNvPr id="7" name="Rectangle 6">
            <a:extLst>
              <a:ext uri="{FF2B5EF4-FFF2-40B4-BE49-F238E27FC236}">
                <a16:creationId xmlns:a16="http://schemas.microsoft.com/office/drawing/2014/main" id="{514FD3F4-1CD5-49B7-A258-76E6B62D4C28}"/>
              </a:ext>
            </a:extLst>
          </p:cNvPr>
          <p:cNvSpPr/>
          <p:nvPr/>
        </p:nvSpPr>
        <p:spPr>
          <a:xfrm>
            <a:off x="958756" y="4959262"/>
            <a:ext cx="4927694" cy="292100"/>
          </a:xfrm>
          <a:prstGeom prst="rect">
            <a:avLst/>
          </a:prstGeom>
          <a:solidFill>
            <a:srgbClr val="C0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9D2032-56A9-4E37-8FB1-B85E3F86F173}"/>
              </a:ext>
            </a:extLst>
          </p:cNvPr>
          <p:cNvSpPr/>
          <p:nvPr/>
        </p:nvSpPr>
        <p:spPr>
          <a:xfrm>
            <a:off x="4571999" y="3136899"/>
            <a:ext cx="1641417" cy="512387"/>
          </a:xfrm>
          <a:prstGeom prst="rect">
            <a:avLst/>
          </a:prstGeom>
          <a:solidFill>
            <a:srgbClr val="C000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951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Lesson Takeaways</a:t>
            </a:r>
            <a:endParaRPr lang="en-US" u="sng"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11AACDE-E121-4D7E-A3C7-3A2259793267}"/>
              </a:ext>
            </a:extLst>
          </p:cNvPr>
          <p:cNvSpPr txBox="1"/>
          <p:nvPr/>
        </p:nvSpPr>
        <p:spPr>
          <a:xfrm>
            <a:off x="473233" y="1587032"/>
            <a:ext cx="8226728" cy="3508653"/>
          </a:xfrm>
          <a:prstGeom prst="rect">
            <a:avLst/>
          </a:prstGeom>
          <a:noFill/>
        </p:spPr>
        <p:txBody>
          <a:bodyPr wrap="square" rtlCol="0">
            <a:spAutoFit/>
          </a:bodyPr>
          <a:lstStyle/>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identify conditions when a substance is no longer considered an ideal gas</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describe the relationships between volume, temperature, and pressure in an ideal gas</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use the Ideal Gas Law to solve for pressure, volume, amount, or temperature</a:t>
            </a:r>
          </a:p>
          <a:p>
            <a:pPr marL="342900" indent="-342900">
              <a:spcAft>
                <a:spcPts val="1200"/>
              </a:spcAft>
              <a:buFont typeface="Wingdings" panose="05000000000000000000" pitchFamily="2" charset="2"/>
              <a:buChar char="q"/>
            </a:pPr>
            <a:r>
              <a:rPr lang="en-US" sz="240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I can use the Ideal Gas Law to describe how changing one or more variable(s) would affect another</a:t>
            </a:r>
          </a:p>
        </p:txBody>
      </p:sp>
    </p:spTree>
    <p:extLst>
      <p:ext uri="{BB962C8B-B14F-4D97-AF65-F5344CB8AC3E}">
        <p14:creationId xmlns:p14="http://schemas.microsoft.com/office/powerpoint/2010/main" val="1432189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xEl>
                                              <p:pRg st="0" end="0"/>
                                            </p:txEl>
                                          </p:spTgt>
                                        </p:tgtEl>
                                        <p:attrNameLst>
                                          <p:attrName>style.color</p:attrName>
                                        </p:attrNameLst>
                                      </p:cBhvr>
                                      <p:to>
                                        <a:srgbClr val="00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5">
                                            <p:txEl>
                                              <p:pRg st="1" end="1"/>
                                            </p:txEl>
                                          </p:spTgt>
                                        </p:tgtEl>
                                        <p:attrNameLst>
                                          <p:attrName>style.color</p:attrName>
                                        </p:attrNameLst>
                                      </p:cBhvr>
                                      <p:to>
                                        <a:srgbClr val="00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5">
                                            <p:txEl>
                                              <p:pRg st="2" end="2"/>
                                            </p:txEl>
                                          </p:spTgt>
                                        </p:tgtEl>
                                        <p:attrNameLst>
                                          <p:attrName>style.color</p:attrName>
                                        </p:attrNameLst>
                                      </p:cBhvr>
                                      <p:to>
                                        <a:srgbClr val="00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5">
                                            <p:txEl>
                                              <p:pRg st="3" end="3"/>
                                            </p:txEl>
                                          </p:spTgt>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Ideal Gas</a:t>
            </a:r>
            <a:endParaRPr lang="en-US" u="sng"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38540" y="1531726"/>
            <a:ext cx="3882409" cy="2123658"/>
          </a:xfrm>
          <a:prstGeom prst="rect">
            <a:avLst/>
          </a:prstGeom>
          <a:noFill/>
        </p:spPr>
        <p:txBody>
          <a:bodyPr wrap="none" rtlCol="0">
            <a:spAutoFit/>
          </a:bodyPr>
          <a:lstStyle/>
          <a:p>
            <a:r>
              <a:rPr lang="en-US" sz="3200" dirty="0">
                <a:latin typeface="+mj-lt"/>
              </a:rPr>
              <a:t>Assumptions:</a:t>
            </a:r>
          </a:p>
          <a:p>
            <a:pPr marL="285750" indent="-285750">
              <a:buFont typeface="Arial" panose="020B0604020202020204" pitchFamily="34" charset="0"/>
              <a:buChar char="•"/>
            </a:pPr>
            <a:r>
              <a:rPr lang="en-US" sz="2000" dirty="0">
                <a:latin typeface="+mj-lt"/>
              </a:rPr>
              <a:t>Large # of identical molecules</a:t>
            </a:r>
          </a:p>
          <a:p>
            <a:pPr marL="285750" indent="-285750">
              <a:buFont typeface="Arial" panose="020B0604020202020204" pitchFamily="34" charset="0"/>
              <a:buChar char="•"/>
            </a:pPr>
            <a:r>
              <a:rPr lang="en-US" sz="2000" dirty="0">
                <a:latin typeface="+mj-lt"/>
              </a:rPr>
              <a:t>Volume of molecules is negligible</a:t>
            </a:r>
          </a:p>
          <a:p>
            <a:pPr marL="285750" indent="-285750">
              <a:buFont typeface="Arial" panose="020B0604020202020204" pitchFamily="34" charset="0"/>
              <a:buChar char="•"/>
            </a:pPr>
            <a:r>
              <a:rPr lang="en-US" sz="2000" dirty="0">
                <a:latin typeface="+mj-lt"/>
              </a:rPr>
              <a:t>Motion is random</a:t>
            </a:r>
          </a:p>
          <a:p>
            <a:pPr marL="285750" indent="-285750">
              <a:buFont typeface="Arial" panose="020B0604020202020204" pitchFamily="34" charset="0"/>
              <a:buChar char="•"/>
            </a:pPr>
            <a:r>
              <a:rPr lang="en-US" sz="2000" dirty="0">
                <a:latin typeface="+mj-lt"/>
              </a:rPr>
              <a:t>No forces between molecules</a:t>
            </a:r>
          </a:p>
          <a:p>
            <a:pPr marL="285750" indent="-285750">
              <a:buFont typeface="Arial" panose="020B0604020202020204" pitchFamily="34" charset="0"/>
              <a:buChar char="•"/>
            </a:pPr>
            <a:r>
              <a:rPr lang="en-US" sz="2000" dirty="0">
                <a:latin typeface="+mj-lt"/>
              </a:rPr>
              <a:t>All collisions are elastic</a:t>
            </a:r>
          </a:p>
        </p:txBody>
      </p:sp>
      <p:pic>
        <p:nvPicPr>
          <p:cNvPr id="1026" name="Picture 2" descr="Image result for kinetic theory of g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51" y="3886344"/>
            <a:ext cx="2701102" cy="22797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92332" y="1531726"/>
            <a:ext cx="3982372" cy="584775"/>
          </a:xfrm>
          <a:prstGeom prst="rect">
            <a:avLst/>
          </a:prstGeom>
          <a:noFill/>
        </p:spPr>
        <p:txBody>
          <a:bodyPr wrap="none" rtlCol="0">
            <a:spAutoFit/>
          </a:bodyPr>
          <a:lstStyle/>
          <a:p>
            <a:r>
              <a:rPr lang="en-US" sz="3200" dirty="0">
                <a:latin typeface="+mj-lt"/>
              </a:rPr>
              <a:t>No longer ideal when…</a:t>
            </a:r>
          </a:p>
        </p:txBody>
      </p:sp>
      <p:sp>
        <p:nvSpPr>
          <p:cNvPr id="3" name="TextBox 2">
            <a:extLst>
              <a:ext uri="{FF2B5EF4-FFF2-40B4-BE49-F238E27FC236}">
                <a16:creationId xmlns:a16="http://schemas.microsoft.com/office/drawing/2014/main" id="{35F3B1DF-94FD-42F1-8B45-0D78A60BAD8E}"/>
              </a:ext>
            </a:extLst>
          </p:cNvPr>
          <p:cNvSpPr txBox="1"/>
          <p:nvPr/>
        </p:nvSpPr>
        <p:spPr>
          <a:xfrm>
            <a:off x="4692332" y="2509333"/>
            <a:ext cx="4213128" cy="1877437"/>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2060"/>
                </a:solidFill>
                <a:latin typeface="Ebrima" panose="02000000000000000000" pitchFamily="2" charset="0"/>
                <a:ea typeface="Ebrima" panose="02000000000000000000" pitchFamily="2" charset="0"/>
                <a:cs typeface="Ebrima" panose="02000000000000000000" pitchFamily="2" charset="0"/>
              </a:rPr>
              <a:t>Compressed</a:t>
            </a:r>
          </a:p>
          <a:p>
            <a:pPr marL="742950" lvl="1" indent="-285750">
              <a:buFont typeface="Arial" panose="020B0604020202020204" pitchFamily="34" charset="0"/>
              <a:buChar char="•"/>
            </a:pPr>
            <a:r>
              <a:rPr lang="en-US" sz="2000" dirty="0">
                <a:solidFill>
                  <a:srgbClr val="FF6600"/>
                </a:solidFill>
                <a:latin typeface="Ebrima" panose="02000000000000000000" pitchFamily="2" charset="0"/>
                <a:ea typeface="Ebrima" panose="02000000000000000000" pitchFamily="2" charset="0"/>
                <a:cs typeface="Ebrima" panose="02000000000000000000" pitchFamily="2" charset="0"/>
              </a:rPr>
              <a:t>Molecules close together</a:t>
            </a:r>
          </a:p>
          <a:p>
            <a:pPr lvl="1"/>
            <a:endParaRPr lang="en-US" sz="2000" dirty="0">
              <a:solidFill>
                <a:srgbClr val="002060"/>
              </a:solidFill>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US" sz="2800" dirty="0">
                <a:solidFill>
                  <a:srgbClr val="002060"/>
                </a:solidFill>
                <a:latin typeface="Ebrima" panose="02000000000000000000" pitchFamily="2" charset="0"/>
                <a:ea typeface="Ebrima" panose="02000000000000000000" pitchFamily="2" charset="0"/>
                <a:cs typeface="Ebrima" panose="02000000000000000000" pitchFamily="2" charset="0"/>
              </a:rPr>
              <a:t>Close to Phase Change</a:t>
            </a:r>
          </a:p>
          <a:p>
            <a:pPr marL="742950" lvl="1" indent="-285750">
              <a:buFont typeface="Arial" panose="020B0604020202020204" pitchFamily="34" charset="0"/>
              <a:buChar char="•"/>
            </a:pPr>
            <a:r>
              <a:rPr lang="en-US" sz="2000" dirty="0">
                <a:solidFill>
                  <a:srgbClr val="FF6600"/>
                </a:solidFill>
                <a:latin typeface="Ebrima" panose="02000000000000000000" pitchFamily="2" charset="0"/>
                <a:ea typeface="Ebrima" panose="02000000000000000000" pitchFamily="2" charset="0"/>
                <a:cs typeface="Ebrima" panose="02000000000000000000" pitchFamily="2" charset="0"/>
              </a:rPr>
              <a:t>All internal energy is from </a:t>
            </a:r>
            <a:r>
              <a:rPr lang="en-US" sz="2000" dirty="0" err="1">
                <a:solidFill>
                  <a:srgbClr val="FF6600"/>
                </a:solidFill>
                <a:latin typeface="Ebrima" panose="02000000000000000000" pitchFamily="2" charset="0"/>
                <a:ea typeface="Ebrima" panose="02000000000000000000" pitchFamily="2" charset="0"/>
                <a:cs typeface="Ebrima" panose="02000000000000000000" pitchFamily="2" charset="0"/>
              </a:rPr>
              <a:t>E</a:t>
            </a:r>
            <a:r>
              <a:rPr lang="en-US" sz="2000" baseline="-25000" dirty="0" err="1">
                <a:solidFill>
                  <a:srgbClr val="FF6600"/>
                </a:solidFill>
                <a:latin typeface="Ebrima" panose="02000000000000000000" pitchFamily="2" charset="0"/>
                <a:ea typeface="Ebrima" panose="02000000000000000000" pitchFamily="2" charset="0"/>
                <a:cs typeface="Ebrima" panose="02000000000000000000" pitchFamily="2" charset="0"/>
              </a:rPr>
              <a:t>k</a:t>
            </a:r>
            <a:endParaRPr lang="en-US" sz="2000" dirty="0">
              <a:solidFill>
                <a:srgbClr val="FF6600"/>
              </a:solidFill>
              <a:latin typeface="Ebrima" panose="02000000000000000000" pitchFamily="2" charset="0"/>
              <a:ea typeface="Ebrima" panose="02000000000000000000" pitchFamily="2" charset="0"/>
              <a:cs typeface="Ebrima" panose="02000000000000000000" pitchFamily="2" charset="0"/>
            </a:endParaRPr>
          </a:p>
        </p:txBody>
      </p:sp>
      <p:cxnSp>
        <p:nvCxnSpPr>
          <p:cNvPr id="8" name="Connector: Elbow 7">
            <a:extLst>
              <a:ext uri="{FF2B5EF4-FFF2-40B4-BE49-F238E27FC236}">
                <a16:creationId xmlns:a16="http://schemas.microsoft.com/office/drawing/2014/main" id="{F6D83B68-B8F4-451E-9FCF-21EC28FDD587}"/>
              </a:ext>
            </a:extLst>
          </p:cNvPr>
          <p:cNvCxnSpPr>
            <a:cxnSpLocks/>
          </p:cNvCxnSpPr>
          <p:nvPr/>
        </p:nvCxnSpPr>
        <p:spPr>
          <a:xfrm rot="10800000">
            <a:off x="4067176" y="2545561"/>
            <a:ext cx="1112045" cy="602452"/>
          </a:xfrm>
          <a:prstGeom prst="bentConnector3">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ABBAAABC-0E16-45B9-B1E0-C00A00215246}"/>
              </a:ext>
            </a:extLst>
          </p:cNvPr>
          <p:cNvCxnSpPr>
            <a:cxnSpLocks/>
          </p:cNvCxnSpPr>
          <p:nvPr/>
        </p:nvCxnSpPr>
        <p:spPr>
          <a:xfrm rot="10800000" flipV="1">
            <a:off x="3669509" y="3148013"/>
            <a:ext cx="1509711" cy="1"/>
          </a:xfrm>
          <a:prstGeom prst="bentConnector3">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031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Boyle’s Law | Volume and Pressure</a:t>
            </a:r>
            <a:endParaRPr lang="en-US" u="sng" dirty="0">
              <a:solidFill>
                <a:schemeClr val="bg1"/>
              </a:solidFill>
              <a:effectLst>
                <a:outerShdw blurRad="38100" dist="38100" dir="2700000" algn="tl">
                  <a:srgbClr val="000000">
                    <a:alpha val="43137"/>
                  </a:srgbClr>
                </a:outerShdw>
              </a:effectLst>
            </a:endParaRPr>
          </a:p>
        </p:txBody>
      </p:sp>
      <p:pic>
        <p:nvPicPr>
          <p:cNvPr id="3" name="Picture 2" descr="Image result for boyle's law"/>
          <p:cNvPicPr>
            <a:picLocks noChangeAspect="1" noChangeArrowheads="1"/>
          </p:cNvPicPr>
          <p:nvPr/>
        </p:nvPicPr>
        <p:blipFill rotWithShape="1">
          <a:blip r:embed="rId2">
            <a:extLst>
              <a:ext uri="{28A0092B-C50C-407E-A947-70E740481C1C}">
                <a14:useLocalDpi xmlns:a14="http://schemas.microsoft.com/office/drawing/2010/main" val="0"/>
              </a:ext>
            </a:extLst>
          </a:blip>
          <a:srcRect l="681" t="27862" r="52310" b="18344"/>
          <a:stretch/>
        </p:blipFill>
        <p:spPr bwMode="auto">
          <a:xfrm>
            <a:off x="219694" y="2866492"/>
            <a:ext cx="2847356" cy="33247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boyle's law"/>
          <p:cNvPicPr>
            <a:picLocks noChangeAspect="1" noChangeArrowheads="1"/>
          </p:cNvPicPr>
          <p:nvPr/>
        </p:nvPicPr>
        <p:blipFill rotWithShape="1">
          <a:blip r:embed="rId3">
            <a:extLst>
              <a:ext uri="{28A0092B-C50C-407E-A947-70E740481C1C}">
                <a14:useLocalDpi xmlns:a14="http://schemas.microsoft.com/office/drawing/2010/main" val="0"/>
              </a:ext>
            </a:extLst>
          </a:blip>
          <a:srcRect l="52639" t="31489" r="352" b="18459"/>
          <a:stretch/>
        </p:blipFill>
        <p:spPr bwMode="auto">
          <a:xfrm>
            <a:off x="3067050" y="3097763"/>
            <a:ext cx="2847356" cy="30934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Rectangle 12"/>
              <p:cNvSpPr/>
              <p:nvPr/>
            </p:nvSpPr>
            <p:spPr>
              <a:xfrm>
                <a:off x="6540727" y="1491930"/>
                <a:ext cx="1850570" cy="1556965"/>
              </a:xfrm>
              <a:prstGeom prst="rect">
                <a:avLst/>
              </a:prstGeom>
            </p:spPr>
            <p:txBody>
              <a:bodyPr wrap="none">
                <a:spAutoFit/>
              </a:bodyPr>
              <a:lstStyle/>
              <a:p>
                <a:pPr algn="ctr">
                  <a:spcBef>
                    <a:spcPts val="400"/>
                  </a:spcBef>
                  <a:spcAft>
                    <a:spcPts val="600"/>
                  </a:spcAft>
                </a:pPr>
                <a14:m>
                  <m:oMathPara xmlns:m="http://schemas.openxmlformats.org/officeDocument/2006/math">
                    <m:oMathParaPr>
                      <m:jc m:val="centerGroup"/>
                    </m:oMathParaPr>
                    <m:oMath xmlns:m="http://schemas.openxmlformats.org/officeDocument/2006/math">
                      <m:r>
                        <a:rPr lang="en-US" sz="4800" b="0" i="1" smtClean="0">
                          <a:solidFill>
                            <a:srgbClr val="C00000"/>
                          </a:solidFill>
                          <a:latin typeface="Cambria Math" panose="02040503050406030204" pitchFamily="18" charset="0"/>
                        </a:rPr>
                        <m:t>𝑝</m:t>
                      </m:r>
                      <m:r>
                        <a:rPr lang="en-US" sz="4800" b="0" i="1" smtClean="0">
                          <a:solidFill>
                            <a:schemeClr val="tx1"/>
                          </a:solidFill>
                          <a:latin typeface="Cambria Math" panose="02040503050406030204" pitchFamily="18" charset="0"/>
                          <a:ea typeface="Cambria Math" panose="02040503050406030204" pitchFamily="18" charset="0"/>
                        </a:rPr>
                        <m:t>∝</m:t>
                      </m:r>
                      <m:f>
                        <m:fPr>
                          <m:ctrlPr>
                            <a:rPr lang="en-US" sz="4800" b="0" i="1" smtClean="0">
                              <a:solidFill>
                                <a:schemeClr val="tx1"/>
                              </a:solidFill>
                              <a:latin typeface="Cambria Math" panose="02040503050406030204" pitchFamily="18" charset="0"/>
                              <a:ea typeface="Cambria Math" panose="02040503050406030204" pitchFamily="18" charset="0"/>
                            </a:rPr>
                          </m:ctrlPr>
                        </m:fPr>
                        <m:num>
                          <m:r>
                            <a:rPr lang="en-US" sz="4800" i="1">
                              <a:latin typeface="Cambria Math" panose="02040503050406030204" pitchFamily="18" charset="0"/>
                              <a:ea typeface="Cambria Math" panose="02040503050406030204" pitchFamily="18" charset="0"/>
                            </a:rPr>
                            <m:t>1</m:t>
                          </m:r>
                        </m:num>
                        <m:den>
                          <m:r>
                            <a:rPr lang="en-US" sz="4800" i="1">
                              <a:solidFill>
                                <a:srgbClr val="00B050"/>
                              </a:solidFill>
                              <a:latin typeface="Cambria Math" panose="02040503050406030204" pitchFamily="18" charset="0"/>
                            </a:rPr>
                            <m:t>𝑉</m:t>
                          </m:r>
                        </m:den>
                      </m:f>
                    </m:oMath>
                  </m:oMathPara>
                </a14:m>
                <a:endParaRPr lang="en-US" sz="4800" b="1" i="1" dirty="0">
                  <a:solidFill>
                    <a:srgbClr val="004E6C"/>
                  </a:solidFill>
                  <a:latin typeface="Calibri Light" panose="020F0302020204030204" pitchFamily="34" charset="0"/>
                  <a:ea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540727" y="1491930"/>
                <a:ext cx="1850570" cy="1556965"/>
              </a:xfrm>
              <a:prstGeom prst="rect">
                <a:avLst/>
              </a:prstGeom>
              <a:blipFill>
                <a:blip r:embed="rId4"/>
                <a:stretch>
                  <a:fillRect/>
                </a:stretch>
              </a:blipFill>
            </p:spPr>
            <p:txBody>
              <a:bodyPr/>
              <a:lstStyle/>
              <a:p>
                <a:r>
                  <a:rPr lang="en-US">
                    <a:noFill/>
                  </a:rPr>
                  <a:t> </a:t>
                </a:r>
              </a:p>
            </p:txBody>
          </p:sp>
        </mc:Fallback>
      </mc:AlternateContent>
      <p:sp>
        <p:nvSpPr>
          <p:cNvPr id="14" name="Oval 13"/>
          <p:cNvSpPr/>
          <p:nvPr/>
        </p:nvSpPr>
        <p:spPr>
          <a:xfrm>
            <a:off x="740228" y="1848996"/>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1284512" y="1791241"/>
            <a:ext cx="1444626" cy="584775"/>
          </a:xfrm>
          <a:prstGeom prst="rect">
            <a:avLst/>
          </a:prstGeom>
          <a:noFill/>
        </p:spPr>
        <p:txBody>
          <a:bodyPr wrap="none" rtlCol="0">
            <a:spAutoFit/>
          </a:bodyPr>
          <a:lstStyle/>
          <a:p>
            <a:r>
              <a:rPr lang="en-US" sz="3200" dirty="0">
                <a:latin typeface="+mj-lt"/>
              </a:rPr>
              <a:t>Volume</a:t>
            </a:r>
          </a:p>
        </p:txBody>
      </p:sp>
      <p:sp>
        <p:nvSpPr>
          <p:cNvPr id="16" name="Oval 15"/>
          <p:cNvSpPr/>
          <p:nvPr/>
        </p:nvSpPr>
        <p:spPr>
          <a:xfrm>
            <a:off x="3270250" y="1848996"/>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3814534" y="1791241"/>
            <a:ext cx="1596847" cy="584775"/>
          </a:xfrm>
          <a:prstGeom prst="rect">
            <a:avLst/>
          </a:prstGeom>
          <a:noFill/>
        </p:spPr>
        <p:txBody>
          <a:bodyPr wrap="none" rtlCol="0">
            <a:spAutoFit/>
          </a:bodyPr>
          <a:lstStyle/>
          <a:p>
            <a:r>
              <a:rPr lang="en-US" sz="3200" dirty="0">
                <a:latin typeface="+mj-lt"/>
              </a:rPr>
              <a:t>Pressure</a:t>
            </a:r>
          </a:p>
        </p:txBody>
      </p:sp>
      <p:cxnSp>
        <p:nvCxnSpPr>
          <p:cNvPr id="18" name="Straight Arrow Connector 17"/>
          <p:cNvCxnSpPr>
            <a:stCxn id="14" idx="0"/>
            <a:endCxn id="14" idx="4"/>
          </p:cNvCxnSpPr>
          <p:nvPr/>
        </p:nvCxnSpPr>
        <p:spPr>
          <a:xfrm>
            <a:off x="968828" y="1848996"/>
            <a:ext cx="0" cy="4572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0EDC745-38A8-479C-9AE0-64E490CD486A}"/>
              </a:ext>
            </a:extLst>
          </p:cNvPr>
          <p:cNvCxnSpPr/>
          <p:nvPr/>
        </p:nvCxnSpPr>
        <p:spPr>
          <a:xfrm>
            <a:off x="3501571" y="1848996"/>
            <a:ext cx="0" cy="45720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9BE9F8B-50DF-4C74-8EF1-9331A7BD2FA0}"/>
              </a:ext>
            </a:extLst>
          </p:cNvPr>
          <p:cNvCxnSpPr/>
          <p:nvPr/>
        </p:nvCxnSpPr>
        <p:spPr>
          <a:xfrm>
            <a:off x="6623977" y="5565094"/>
            <a:ext cx="2103120"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008C940-8B62-4DA1-8019-5FDBDBB0AA78}"/>
              </a:ext>
            </a:extLst>
          </p:cNvPr>
          <p:cNvCxnSpPr/>
          <p:nvPr/>
        </p:nvCxnSpPr>
        <p:spPr>
          <a:xfrm flipH="1" flipV="1">
            <a:off x="6652551" y="3461974"/>
            <a:ext cx="0" cy="210312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3D52813E-7BB0-44AD-9E65-9E2D981DE418}"/>
                  </a:ext>
                </a:extLst>
              </p:cNvPr>
              <p:cNvSpPr/>
              <p:nvPr/>
            </p:nvSpPr>
            <p:spPr>
              <a:xfrm>
                <a:off x="6195078" y="3631426"/>
                <a:ext cx="4288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C00000"/>
                          </a:solidFill>
                          <a:latin typeface="Cambria Math" panose="02040503050406030204" pitchFamily="18" charset="0"/>
                        </a:rPr>
                        <m:t>𝑝</m:t>
                      </m:r>
                    </m:oMath>
                  </m:oMathPara>
                </a14:m>
                <a:endParaRPr lang="en-US" sz="2400" dirty="0"/>
              </a:p>
            </p:txBody>
          </p:sp>
        </mc:Choice>
        <mc:Fallback xmlns="">
          <p:sp>
            <p:nvSpPr>
              <p:cNvPr id="22" name="Rectangle 21">
                <a:extLst>
                  <a:ext uri="{FF2B5EF4-FFF2-40B4-BE49-F238E27FC236}">
                    <a16:creationId xmlns:a16="http://schemas.microsoft.com/office/drawing/2014/main" id="{3D52813E-7BB0-44AD-9E65-9E2D981DE418}"/>
                  </a:ext>
                </a:extLst>
              </p:cNvPr>
              <p:cNvSpPr>
                <a:spLocks noRot="1" noChangeAspect="1" noMove="1" noResize="1" noEditPoints="1" noAdjustHandles="1" noChangeArrowheads="1" noChangeShapeType="1" noTextEdit="1"/>
              </p:cNvSpPr>
              <p:nvPr/>
            </p:nvSpPr>
            <p:spPr>
              <a:xfrm>
                <a:off x="6195078" y="3631426"/>
                <a:ext cx="428899" cy="461665"/>
              </a:xfrm>
              <a:prstGeom prst="rect">
                <a:avLst/>
              </a:prstGeom>
              <a:blipFill>
                <a:blip r:embed="rId5"/>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711574A4-4114-4FFD-9B32-551CB6869DC9}"/>
                  </a:ext>
                </a:extLst>
              </p:cNvPr>
              <p:cNvSpPr/>
              <p:nvPr/>
            </p:nvSpPr>
            <p:spPr>
              <a:xfrm>
                <a:off x="8124854" y="5587605"/>
                <a:ext cx="45570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B050"/>
                          </a:solidFill>
                          <a:latin typeface="Cambria Math" panose="02040503050406030204" pitchFamily="18" charset="0"/>
                        </a:rPr>
                        <m:t>𝑉</m:t>
                      </m:r>
                    </m:oMath>
                  </m:oMathPara>
                </a14:m>
                <a:endParaRPr lang="en-US" sz="2400" dirty="0"/>
              </a:p>
            </p:txBody>
          </p:sp>
        </mc:Choice>
        <mc:Fallback xmlns="">
          <p:sp>
            <p:nvSpPr>
              <p:cNvPr id="23" name="Rectangle 22">
                <a:extLst>
                  <a:ext uri="{FF2B5EF4-FFF2-40B4-BE49-F238E27FC236}">
                    <a16:creationId xmlns:a16="http://schemas.microsoft.com/office/drawing/2014/main" id="{711574A4-4114-4FFD-9B32-551CB6869DC9}"/>
                  </a:ext>
                </a:extLst>
              </p:cNvPr>
              <p:cNvSpPr>
                <a:spLocks noRot="1" noChangeAspect="1" noMove="1" noResize="1" noEditPoints="1" noAdjustHandles="1" noChangeArrowheads="1" noChangeShapeType="1" noTextEdit="1"/>
              </p:cNvSpPr>
              <p:nvPr/>
            </p:nvSpPr>
            <p:spPr>
              <a:xfrm>
                <a:off x="8124854" y="5587605"/>
                <a:ext cx="455701" cy="461665"/>
              </a:xfrm>
              <a:prstGeom prst="rect">
                <a:avLst/>
              </a:prstGeom>
              <a:blipFill>
                <a:blip r:embed="rId6"/>
                <a:stretch>
                  <a:fillRect/>
                </a:stretch>
              </a:blipFill>
            </p:spPr>
            <p:txBody>
              <a:bodyPr/>
              <a:lstStyle/>
              <a:p>
                <a:r>
                  <a:rPr lang="en-US">
                    <a:noFill/>
                  </a:rPr>
                  <a:t> </a:t>
                </a:r>
              </a:p>
            </p:txBody>
          </p:sp>
        </mc:Fallback>
      </mc:AlternateContent>
      <p:sp>
        <p:nvSpPr>
          <p:cNvPr id="24" name="Freeform: Shape 23">
            <a:extLst>
              <a:ext uri="{FF2B5EF4-FFF2-40B4-BE49-F238E27FC236}">
                <a16:creationId xmlns:a16="http://schemas.microsoft.com/office/drawing/2014/main" id="{AFAC75B5-D136-4CBE-AE03-B3A4C5B962A5}"/>
              </a:ext>
            </a:extLst>
          </p:cNvPr>
          <p:cNvSpPr/>
          <p:nvPr/>
        </p:nvSpPr>
        <p:spPr>
          <a:xfrm rot="5400000">
            <a:off x="6867297" y="3842069"/>
            <a:ext cx="1510146" cy="1537855"/>
          </a:xfrm>
          <a:custGeom>
            <a:avLst/>
            <a:gdLst>
              <a:gd name="connsiteX0" fmla="*/ 0 w 1510146"/>
              <a:gd name="connsiteY0" fmla="*/ 1537855 h 1537855"/>
              <a:gd name="connsiteX1" fmla="*/ 1510146 w 1510146"/>
              <a:gd name="connsiteY1" fmla="*/ 0 h 1537855"/>
              <a:gd name="connsiteX0" fmla="*/ 0 w 1510146"/>
              <a:gd name="connsiteY0" fmla="*/ 1537855 h 1537855"/>
              <a:gd name="connsiteX1" fmla="*/ 1510146 w 1510146"/>
              <a:gd name="connsiteY1" fmla="*/ 0 h 1537855"/>
              <a:gd name="connsiteX0" fmla="*/ 0 w 1510146"/>
              <a:gd name="connsiteY0" fmla="*/ 1537855 h 1537855"/>
              <a:gd name="connsiteX1" fmla="*/ 1510146 w 1510146"/>
              <a:gd name="connsiteY1" fmla="*/ 0 h 1537855"/>
              <a:gd name="connsiteX0" fmla="*/ 0 w 1510146"/>
              <a:gd name="connsiteY0" fmla="*/ 1537855 h 1537855"/>
              <a:gd name="connsiteX1" fmla="*/ 1510146 w 1510146"/>
              <a:gd name="connsiteY1" fmla="*/ 0 h 1537855"/>
              <a:gd name="connsiteX0" fmla="*/ 0 w 1510146"/>
              <a:gd name="connsiteY0" fmla="*/ 1537855 h 1537855"/>
              <a:gd name="connsiteX1" fmla="*/ 1510146 w 1510146"/>
              <a:gd name="connsiteY1" fmla="*/ 0 h 1537855"/>
            </a:gdLst>
            <a:ahLst/>
            <a:cxnLst>
              <a:cxn ang="0">
                <a:pos x="connsiteX0" y="connsiteY0"/>
              </a:cxn>
              <a:cxn ang="0">
                <a:pos x="connsiteX1" y="connsiteY1"/>
              </a:cxn>
            </a:cxnLst>
            <a:rect l="l" t="t" r="r" b="b"/>
            <a:pathLst>
              <a:path w="1510146" h="1537855">
                <a:moveTo>
                  <a:pt x="0" y="1537855"/>
                </a:moveTo>
                <a:cubicBezTo>
                  <a:pt x="835893" y="1496292"/>
                  <a:pt x="1436259" y="942110"/>
                  <a:pt x="1510146" y="0"/>
                </a:cubicBezTo>
              </a:path>
            </a:pathLst>
          </a:cu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093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Boyle’s Law | Volume and Pressure</a:t>
            </a:r>
            <a:endParaRPr lang="en-US" u="sng" dirty="0">
              <a:solidFill>
                <a:schemeClr val="bg1"/>
              </a:solidFill>
              <a:effectLst>
                <a:outerShdw blurRad="38100" dist="38100" dir="2700000" algn="tl">
                  <a:srgbClr val="000000">
                    <a:alpha val="43137"/>
                  </a:srgbClr>
                </a:outerShdw>
              </a:effectLst>
            </a:endParaRPr>
          </a:p>
        </p:txBody>
      </p:sp>
      <p:pic>
        <p:nvPicPr>
          <p:cNvPr id="2050" name="Picture 2" descr="This figure contains two diagrams of a cross section of the human head and torso. The first diagram on the left is labeled “Inspiration.” It shows curved arrows in gray proceeding through the nasal passages and mouth to the lungs. An arrow points downward from the diaphragm, which is relatively flat, just beneath the lungs. This arrow is labeled “Diaphragm contracts.” At the entrance to the mouth and nasal passages, a label of P subscript lungs equals 1 dash 3 torr lower” is provided. The second, similar diagram, which is labeled “Expiration,” reverses the direction of both arrows. Arrows extend from the lungs out through the nasal passages and mouth. Similarly, an arrow points up to the diaphragm, showing a curved diaphragm and lungs reduced in size from the previous image. This arrow is labeled “Diaphragm relaxes.” At the entrance to the mouth and nasal passages, a label of P subscript lungs equals 1 dash 3 torr higher” is provi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176" y="1769805"/>
            <a:ext cx="5667994" cy="42565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01DEE7-A34B-4D8D-B0A8-BCEB13DBCD8F}"/>
              </a:ext>
            </a:extLst>
          </p:cNvPr>
          <p:cNvSpPr txBox="1"/>
          <p:nvPr/>
        </p:nvSpPr>
        <p:spPr>
          <a:xfrm>
            <a:off x="278410" y="1608055"/>
            <a:ext cx="3836388" cy="1477328"/>
          </a:xfrm>
          <a:prstGeom prst="rect">
            <a:avLst/>
          </a:prstGeom>
          <a:noFill/>
        </p:spPr>
        <p:txBody>
          <a:bodyPr wrap="square" rtlCol="0">
            <a:spAutoFit/>
          </a:bodyPr>
          <a:lstStyle/>
          <a:p>
            <a:r>
              <a:rPr lang="en-US" dirty="0">
                <a:solidFill>
                  <a:srgbClr val="C00000"/>
                </a:solidFill>
                <a:latin typeface="Ebrima" panose="02000000000000000000" pitchFamily="2" charset="0"/>
                <a:ea typeface="Ebrima" panose="02000000000000000000" pitchFamily="2" charset="0"/>
                <a:cs typeface="Ebrima" panose="02000000000000000000" pitchFamily="2" charset="0"/>
              </a:rPr>
              <a:t>When diaphragm contracts the lung volume increases, decreasing the air pressure inside. With a pressure differential, air flows into the lungs (high pressure to low pressure)</a:t>
            </a:r>
          </a:p>
        </p:txBody>
      </p:sp>
      <p:pic>
        <p:nvPicPr>
          <p:cNvPr id="1026" name="Picture 2" descr="Image result for lungs boyle's law">
            <a:extLst>
              <a:ext uri="{FF2B5EF4-FFF2-40B4-BE49-F238E27FC236}">
                <a16:creationId xmlns:a16="http://schemas.microsoft.com/office/drawing/2014/main" id="{C09F2444-13EA-4DA2-92B6-410F7C8760B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575" y="3554422"/>
            <a:ext cx="3406897" cy="247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7DC01E7-E6C2-4F35-AD8F-08386E6BE975}"/>
              </a:ext>
            </a:extLst>
          </p:cNvPr>
          <p:cNvGrpSpPr/>
          <p:nvPr/>
        </p:nvGrpSpPr>
        <p:grpSpPr>
          <a:xfrm>
            <a:off x="4364518" y="2924246"/>
            <a:ext cx="4585807" cy="2771704"/>
            <a:chOff x="4364518" y="2924246"/>
            <a:chExt cx="4585807" cy="2771704"/>
          </a:xfrm>
        </p:grpSpPr>
        <p:pic>
          <p:nvPicPr>
            <p:cNvPr id="3074" name="Picture 2" descr="This figure includes a table and a graph. The table has 3 columns and 7 rows. The first row is a header, which labels the columns “Temperature, degrees C,” “Temperature, K,” and “Pressure, k P a.” The first column contains the values from top to bottom negative 150, negative 100, negative 50, 0, 50, and 100. The second column contains the values from top to bottom 173, 223, 273, 323, 373, and 423. The third column contains the values 36.0, 46.4, 56.7, 67.1, 77.5, and 88.0. A graph appears to the right of the table. The horizontal axis is labeled “Temperature ( K ).” with markings and labels provided for multiples of 100 beginning at 0 and ending at 500. The vertical axis is labeled “Pressure ( k P a )” with markings and labels provided for multiples of 10, beginning at 0 and ending at 100. Six data points from the table are plotted on the graph with black dots. These dots are connected with a solid black line. A dashed line extends from the data point furthest to the left to the origin. The graph shows a positive linear trend."/>
            <p:cNvPicPr>
              <a:picLocks noChangeAspect="1" noChangeArrowheads="1"/>
            </p:cNvPicPr>
            <p:nvPr/>
          </p:nvPicPr>
          <p:blipFill rotWithShape="1">
            <a:blip r:embed="rId2">
              <a:extLst>
                <a:ext uri="{28A0092B-C50C-407E-A947-70E740481C1C}">
                  <a14:useLocalDpi xmlns:a14="http://schemas.microsoft.com/office/drawing/2010/main" val="0"/>
                </a:ext>
              </a:extLst>
            </a:blip>
            <a:srcRect l="46842"/>
            <a:stretch/>
          </p:blipFill>
          <p:spPr bwMode="auto">
            <a:xfrm>
              <a:off x="4364518" y="2924246"/>
              <a:ext cx="4585807" cy="27717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40FC75B-0908-4B79-93F6-D008A23AA21D}"/>
                </a:ext>
              </a:extLst>
            </p:cNvPr>
            <p:cNvSpPr/>
            <p:nvPr/>
          </p:nvSpPr>
          <p:spPr>
            <a:xfrm>
              <a:off x="5311833" y="3200401"/>
              <a:ext cx="3283527" cy="1803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Pressure Law | Temp and Pressure</a:t>
            </a:r>
            <a:endParaRPr lang="en-US" u="sng"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3" name="Rectangle 12"/>
              <p:cNvSpPr/>
              <p:nvPr/>
            </p:nvSpPr>
            <p:spPr>
              <a:xfrm>
                <a:off x="6552557" y="1629658"/>
                <a:ext cx="1826910" cy="907941"/>
              </a:xfrm>
              <a:prstGeom prst="rect">
                <a:avLst/>
              </a:prstGeom>
            </p:spPr>
            <p:txBody>
              <a:bodyPr wrap="none">
                <a:spAutoFit/>
              </a:bodyPr>
              <a:lstStyle/>
              <a:p>
                <a:pPr algn="ctr">
                  <a:spcBef>
                    <a:spcPts val="400"/>
                  </a:spcBef>
                  <a:spcAft>
                    <a:spcPts val="600"/>
                  </a:spcAft>
                </a:pPr>
                <a14:m>
                  <m:oMathPara xmlns:m="http://schemas.openxmlformats.org/officeDocument/2006/math">
                    <m:oMathParaPr>
                      <m:jc m:val="centerGroup"/>
                    </m:oMathParaPr>
                    <m:oMath xmlns:m="http://schemas.openxmlformats.org/officeDocument/2006/math">
                      <m:r>
                        <a:rPr lang="en-US" sz="4800" b="0" i="1" smtClean="0">
                          <a:solidFill>
                            <a:srgbClr val="C00000"/>
                          </a:solidFill>
                          <a:latin typeface="Cambria Math" panose="02040503050406030204" pitchFamily="18" charset="0"/>
                        </a:rPr>
                        <m:t>𝑝</m:t>
                      </m:r>
                      <m:r>
                        <a:rPr lang="en-US" sz="4800" b="0" i="1" smtClean="0">
                          <a:solidFill>
                            <a:schemeClr val="tx1"/>
                          </a:solidFill>
                          <a:latin typeface="Cambria Math" panose="02040503050406030204" pitchFamily="18" charset="0"/>
                          <a:ea typeface="Cambria Math" panose="02040503050406030204" pitchFamily="18" charset="0"/>
                        </a:rPr>
                        <m:t>∝</m:t>
                      </m:r>
                      <m:r>
                        <a:rPr lang="en-US" sz="4800" b="0" i="1" smtClean="0">
                          <a:solidFill>
                            <a:srgbClr val="0070C0"/>
                          </a:solidFill>
                          <a:latin typeface="Cambria Math" panose="02040503050406030204" pitchFamily="18" charset="0"/>
                          <a:ea typeface="Cambria Math" panose="02040503050406030204" pitchFamily="18" charset="0"/>
                        </a:rPr>
                        <m:t>𝑇</m:t>
                      </m:r>
                    </m:oMath>
                  </m:oMathPara>
                </a14:m>
                <a:endParaRPr lang="en-US" sz="4800" b="1" i="1" dirty="0">
                  <a:solidFill>
                    <a:srgbClr val="004E6C"/>
                  </a:solidFill>
                  <a:latin typeface="Calibri Light" panose="020F0302020204030204" pitchFamily="34" charset="0"/>
                  <a:ea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552557" y="1629658"/>
                <a:ext cx="1826910" cy="907941"/>
              </a:xfrm>
              <a:prstGeom prst="rect">
                <a:avLst/>
              </a:prstGeom>
              <a:blipFill>
                <a:blip r:embed="rId3"/>
                <a:stretch>
                  <a:fillRect/>
                </a:stretch>
              </a:blipFill>
            </p:spPr>
            <p:txBody>
              <a:bodyPr/>
              <a:lstStyle/>
              <a:p>
                <a:r>
                  <a:rPr lang="en-US">
                    <a:noFill/>
                  </a:rPr>
                  <a:t> </a:t>
                </a:r>
              </a:p>
            </p:txBody>
          </p:sp>
        </mc:Fallback>
      </mc:AlternateContent>
      <p:sp>
        <p:nvSpPr>
          <p:cNvPr id="14" name="Oval 13"/>
          <p:cNvSpPr/>
          <p:nvPr/>
        </p:nvSpPr>
        <p:spPr>
          <a:xfrm>
            <a:off x="371928" y="1848996"/>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916212" y="1791241"/>
            <a:ext cx="2301592" cy="584775"/>
          </a:xfrm>
          <a:prstGeom prst="rect">
            <a:avLst/>
          </a:prstGeom>
          <a:noFill/>
        </p:spPr>
        <p:txBody>
          <a:bodyPr wrap="none" rtlCol="0">
            <a:spAutoFit/>
          </a:bodyPr>
          <a:lstStyle/>
          <a:p>
            <a:r>
              <a:rPr lang="en-US" sz="3200" dirty="0">
                <a:latin typeface="+mj-lt"/>
              </a:rPr>
              <a:t>Temperature</a:t>
            </a:r>
          </a:p>
        </p:txBody>
      </p:sp>
      <p:sp>
        <p:nvSpPr>
          <p:cNvPr id="16" name="Oval 15"/>
          <p:cNvSpPr/>
          <p:nvPr/>
        </p:nvSpPr>
        <p:spPr>
          <a:xfrm>
            <a:off x="3536950" y="1848996"/>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4081234" y="1791241"/>
            <a:ext cx="1596847" cy="584775"/>
          </a:xfrm>
          <a:prstGeom prst="rect">
            <a:avLst/>
          </a:prstGeom>
          <a:noFill/>
        </p:spPr>
        <p:txBody>
          <a:bodyPr wrap="none" rtlCol="0">
            <a:spAutoFit/>
          </a:bodyPr>
          <a:lstStyle/>
          <a:p>
            <a:r>
              <a:rPr lang="en-US" sz="3200" dirty="0">
                <a:latin typeface="+mj-lt"/>
              </a:rPr>
              <a:t>Pressure</a:t>
            </a:r>
          </a:p>
        </p:txBody>
      </p:sp>
      <p:cxnSp>
        <p:nvCxnSpPr>
          <p:cNvPr id="18" name="Straight Arrow Connector 17"/>
          <p:cNvCxnSpPr>
            <a:stCxn id="14" idx="4"/>
            <a:endCxn id="14" idx="0"/>
          </p:cNvCxnSpPr>
          <p:nvPr/>
        </p:nvCxnSpPr>
        <p:spPr>
          <a:xfrm flipV="1">
            <a:off x="600528" y="1848996"/>
            <a:ext cx="0" cy="4572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4" descr="Image result for pressure law"/>
          <p:cNvPicPr>
            <a:picLocks noChangeAspect="1" noChangeArrowheads="1"/>
          </p:cNvPicPr>
          <p:nvPr/>
        </p:nvPicPr>
        <p:blipFill rotWithShape="1">
          <a:blip r:embed="rId4">
            <a:extLst>
              <a:ext uri="{28A0092B-C50C-407E-A947-70E740481C1C}">
                <a14:useLocalDpi xmlns:a14="http://schemas.microsoft.com/office/drawing/2010/main" val="0"/>
              </a:ext>
            </a:extLst>
          </a:blip>
          <a:srcRect r="52779" b="44037"/>
          <a:stretch/>
        </p:blipFill>
        <p:spPr bwMode="auto">
          <a:xfrm>
            <a:off x="135846" y="2442691"/>
            <a:ext cx="2625784" cy="18786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ressure law"/>
          <p:cNvPicPr>
            <a:picLocks noChangeAspect="1" noChangeArrowheads="1"/>
          </p:cNvPicPr>
          <p:nvPr/>
        </p:nvPicPr>
        <p:blipFill rotWithShape="1">
          <a:blip r:embed="rId4">
            <a:extLst>
              <a:ext uri="{28A0092B-C50C-407E-A947-70E740481C1C}">
                <a14:useLocalDpi xmlns:a14="http://schemas.microsoft.com/office/drawing/2010/main" val="0"/>
              </a:ext>
            </a:extLst>
          </a:blip>
          <a:srcRect l="49276" b="44037"/>
          <a:stretch/>
        </p:blipFill>
        <p:spPr bwMode="auto">
          <a:xfrm>
            <a:off x="1562367" y="4321330"/>
            <a:ext cx="2820580" cy="187863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9169973C-B9A1-4DB4-A463-2A666F6359D6}"/>
              </a:ext>
            </a:extLst>
          </p:cNvPr>
          <p:cNvCxnSpPr/>
          <p:nvPr/>
        </p:nvCxnSpPr>
        <p:spPr>
          <a:xfrm>
            <a:off x="3759612" y="1848996"/>
            <a:ext cx="0" cy="45720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71B634-02A0-4B42-BEB0-40A6A80D5DF8}"/>
              </a:ext>
            </a:extLst>
          </p:cNvPr>
          <p:cNvCxnSpPr>
            <a:cxnSpLocks/>
          </p:cNvCxnSpPr>
          <p:nvPr/>
        </p:nvCxnSpPr>
        <p:spPr>
          <a:xfrm flipV="1">
            <a:off x="6657421" y="3326447"/>
            <a:ext cx="1596485" cy="914933"/>
          </a:xfrm>
          <a:prstGeom prst="line">
            <a:avLst/>
          </a:prstGeom>
          <a:ln w="762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7BC60AB-5F41-493F-B937-E3EAFCBF2DBD}"/>
              </a:ext>
            </a:extLst>
          </p:cNvPr>
          <p:cNvCxnSpPr>
            <a:cxnSpLocks/>
          </p:cNvCxnSpPr>
          <p:nvPr/>
        </p:nvCxnSpPr>
        <p:spPr>
          <a:xfrm flipV="1">
            <a:off x="5301167" y="4241380"/>
            <a:ext cx="1356254" cy="762882"/>
          </a:xfrm>
          <a:prstGeom prst="line">
            <a:avLst/>
          </a:prstGeom>
          <a:ln w="76200">
            <a:solidFill>
              <a:srgbClr val="FF00F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83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1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right)">
                                      <p:cBhvr>
                                        <p:cTn id="38"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Pressure Law | Temp and Pressure</a:t>
            </a:r>
            <a:endParaRPr lang="en-US" u="sng" dirty="0">
              <a:solidFill>
                <a:schemeClr val="bg1"/>
              </a:solidFill>
              <a:effectLst>
                <a:outerShdw blurRad="38100" dist="38100" dir="2700000" algn="tl">
                  <a:srgbClr val="000000">
                    <a:alpha val="43137"/>
                  </a:srgbClr>
                </a:outerShdw>
              </a:effectLst>
            </a:endParaRPr>
          </a:p>
        </p:txBody>
      </p:sp>
      <p:pic>
        <p:nvPicPr>
          <p:cNvPr id="6146" name="Picture 2" descr="Image result for hair spray warning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1680906"/>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hairspray 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0906"/>
            <a:ext cx="2549133" cy="2549133"/>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air freshener aeros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2254" y="36195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E7101D-A890-4A23-B7C3-0646EB9AA745}"/>
              </a:ext>
            </a:extLst>
          </p:cNvPr>
          <p:cNvSpPr txBox="1"/>
          <p:nvPr/>
        </p:nvSpPr>
        <p:spPr>
          <a:xfrm>
            <a:off x="4884945" y="4391964"/>
            <a:ext cx="3836388" cy="1200329"/>
          </a:xfrm>
          <a:prstGeom prst="rect">
            <a:avLst/>
          </a:prstGeom>
          <a:noFill/>
        </p:spPr>
        <p:txBody>
          <a:bodyPr wrap="square" rtlCol="0">
            <a:spAutoFit/>
          </a:bodyPr>
          <a:lstStyle/>
          <a:p>
            <a:r>
              <a:rPr lang="en-US" dirty="0">
                <a:solidFill>
                  <a:srgbClr val="C00000"/>
                </a:solidFill>
                <a:latin typeface="Ebrima" panose="02000000000000000000" pitchFamily="2" charset="0"/>
                <a:ea typeface="Ebrima" panose="02000000000000000000" pitchFamily="2" charset="0"/>
                <a:cs typeface="Ebrima" panose="02000000000000000000" pitchFamily="2" charset="0"/>
              </a:rPr>
              <a:t>If temperature exceeds a certain amount, the increasing pressure could make a pressurized container explode!</a:t>
            </a:r>
          </a:p>
        </p:txBody>
      </p:sp>
      <p:sp>
        <p:nvSpPr>
          <p:cNvPr id="8" name="TextBox 7">
            <a:extLst>
              <a:ext uri="{FF2B5EF4-FFF2-40B4-BE49-F238E27FC236}">
                <a16:creationId xmlns:a16="http://schemas.microsoft.com/office/drawing/2014/main" id="{A3320801-7EDB-4779-AE3E-8685E1A1FB1B}"/>
              </a:ext>
            </a:extLst>
          </p:cNvPr>
          <p:cNvSpPr txBox="1"/>
          <p:nvPr/>
        </p:nvSpPr>
        <p:spPr>
          <a:xfrm>
            <a:off x="1822254" y="1889851"/>
            <a:ext cx="3950832" cy="923330"/>
          </a:xfrm>
          <a:prstGeom prst="rect">
            <a:avLst/>
          </a:prstGeom>
          <a:noFill/>
        </p:spPr>
        <p:txBody>
          <a:bodyPr wrap="square" rtlCol="0">
            <a:spAutoFit/>
          </a:bodyPr>
          <a:lstStyle/>
          <a:p>
            <a:r>
              <a:rPr lang="en-US" dirty="0">
                <a:solidFill>
                  <a:srgbClr val="C00000"/>
                </a:solidFill>
                <a:latin typeface="Ebrima" panose="02000000000000000000" pitchFamily="2" charset="0"/>
                <a:ea typeface="Ebrima" panose="02000000000000000000" pitchFamily="2" charset="0"/>
                <a:cs typeface="Ebrima" panose="02000000000000000000" pitchFamily="2" charset="0"/>
              </a:rPr>
              <a:t>When you spray, the pressure decreases dramatically and the temperature drops</a:t>
            </a:r>
          </a:p>
        </p:txBody>
      </p:sp>
    </p:spTree>
    <p:extLst>
      <p:ext uri="{BB962C8B-B14F-4D97-AF65-F5344CB8AC3E}">
        <p14:creationId xmlns:p14="http://schemas.microsoft.com/office/powerpoint/2010/main" val="1273116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A4568B2-F7CB-4F08-8037-16E128D15B6F}"/>
              </a:ext>
            </a:extLst>
          </p:cNvPr>
          <p:cNvGrpSpPr/>
          <p:nvPr/>
        </p:nvGrpSpPr>
        <p:grpSpPr>
          <a:xfrm>
            <a:off x="5016500" y="2767012"/>
            <a:ext cx="3854450" cy="3240088"/>
            <a:chOff x="5016500" y="2767012"/>
            <a:chExt cx="3854450" cy="3240088"/>
          </a:xfrm>
        </p:grpSpPr>
        <p:pic>
          <p:nvPicPr>
            <p:cNvPr id="5122" name="Picture 2" descr="This figure includes a table and a graph. The table has 3 columns and 6 rows. The first row is a header, which labels the columns “Temperature, degrees C,” “Temperature, K,” and “Pressure, k P a.” The first column contains the values from top to bottom negative 100, negative 50, 0, 100, and 200. The second column contains the values from top to bottom 173, 223, 273, 373, and 473. The third column contains the values 14.10, 18.26, 22.40, 30.65, and 38.88. A graph appears to the right of the table. The horizontal axis is labeled “Temperature ( K ).” with markings and labels provided for multiples of 100 beginning at 0 and ending at 300. The vertical axis is labeled “Volume ( L )” with marking and labels provided for multiples of 10, beginning at 0 and ending at 30. Five data points from the table are plotted on the graph with black dots. These dots are connected with a solid black line. The graph shows a positive linear trend."/>
            <p:cNvPicPr>
              <a:picLocks noChangeAspect="1" noChangeArrowheads="1"/>
            </p:cNvPicPr>
            <p:nvPr/>
          </p:nvPicPr>
          <p:blipFill rotWithShape="1">
            <a:blip r:embed="rId2">
              <a:extLst>
                <a:ext uri="{28A0092B-C50C-407E-A947-70E740481C1C}">
                  <a14:useLocalDpi xmlns:a14="http://schemas.microsoft.com/office/drawing/2010/main" val="0"/>
                </a:ext>
              </a:extLst>
            </a:blip>
            <a:srcRect l="55970"/>
            <a:stretch/>
          </p:blipFill>
          <p:spPr bwMode="auto">
            <a:xfrm>
              <a:off x="5016500" y="2767012"/>
              <a:ext cx="3854450" cy="324008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76A4FDE0-B6F2-4350-B93C-16743D6238FC}"/>
                </a:ext>
              </a:extLst>
            </p:cNvPr>
            <p:cNvSpPr/>
            <p:nvPr/>
          </p:nvSpPr>
          <p:spPr>
            <a:xfrm>
              <a:off x="6043353" y="2767012"/>
              <a:ext cx="2510443" cy="2561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Charles’s Law | Temp and Volume</a:t>
            </a:r>
            <a:endParaRPr lang="en-US" u="sng"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3" name="Rectangle 12"/>
              <p:cNvSpPr/>
              <p:nvPr/>
            </p:nvSpPr>
            <p:spPr>
              <a:xfrm>
                <a:off x="6525691" y="1629658"/>
                <a:ext cx="1880643" cy="907941"/>
              </a:xfrm>
              <a:prstGeom prst="rect">
                <a:avLst/>
              </a:prstGeom>
            </p:spPr>
            <p:txBody>
              <a:bodyPr wrap="none">
                <a:spAutoFit/>
              </a:bodyPr>
              <a:lstStyle/>
              <a:p>
                <a:pPr algn="ctr">
                  <a:spcBef>
                    <a:spcPts val="400"/>
                  </a:spcBef>
                  <a:spcAft>
                    <a:spcPts val="600"/>
                  </a:spcAft>
                </a:pPr>
                <a14:m>
                  <m:oMathPara xmlns:m="http://schemas.openxmlformats.org/officeDocument/2006/math">
                    <m:oMathParaPr>
                      <m:jc m:val="centerGroup"/>
                    </m:oMathParaPr>
                    <m:oMath xmlns:m="http://schemas.openxmlformats.org/officeDocument/2006/math">
                      <m:r>
                        <a:rPr lang="en-US" sz="4800" b="0" i="1" smtClean="0">
                          <a:solidFill>
                            <a:srgbClr val="00B050"/>
                          </a:solidFill>
                          <a:latin typeface="Cambria Math" panose="02040503050406030204" pitchFamily="18" charset="0"/>
                        </a:rPr>
                        <m:t>𝑉</m:t>
                      </m:r>
                      <m:r>
                        <a:rPr lang="en-US" sz="4800" b="0" i="1" smtClean="0">
                          <a:solidFill>
                            <a:schemeClr val="tx1"/>
                          </a:solidFill>
                          <a:latin typeface="Cambria Math" panose="02040503050406030204" pitchFamily="18" charset="0"/>
                          <a:ea typeface="Cambria Math" panose="02040503050406030204" pitchFamily="18" charset="0"/>
                        </a:rPr>
                        <m:t>∝</m:t>
                      </m:r>
                      <m:r>
                        <a:rPr lang="en-US" sz="4800" b="0" i="1" smtClean="0">
                          <a:solidFill>
                            <a:srgbClr val="0070C0"/>
                          </a:solidFill>
                          <a:latin typeface="Cambria Math" panose="02040503050406030204" pitchFamily="18" charset="0"/>
                          <a:ea typeface="Cambria Math" panose="02040503050406030204" pitchFamily="18" charset="0"/>
                        </a:rPr>
                        <m:t>𝑇</m:t>
                      </m:r>
                    </m:oMath>
                  </m:oMathPara>
                </a14:m>
                <a:endParaRPr lang="en-US" sz="4800" b="1" i="1" dirty="0">
                  <a:solidFill>
                    <a:srgbClr val="004E6C"/>
                  </a:solidFill>
                  <a:latin typeface="Calibri Light" panose="020F0302020204030204" pitchFamily="34" charset="0"/>
                  <a:ea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525691" y="1629658"/>
                <a:ext cx="1880643" cy="907941"/>
              </a:xfrm>
              <a:prstGeom prst="rect">
                <a:avLst/>
              </a:prstGeom>
              <a:blipFill>
                <a:blip r:embed="rId3"/>
                <a:stretch>
                  <a:fillRect/>
                </a:stretch>
              </a:blipFill>
            </p:spPr>
            <p:txBody>
              <a:bodyPr/>
              <a:lstStyle/>
              <a:p>
                <a:r>
                  <a:rPr lang="en-US">
                    <a:noFill/>
                  </a:rPr>
                  <a:t> </a:t>
                </a:r>
              </a:p>
            </p:txBody>
          </p:sp>
        </mc:Fallback>
      </mc:AlternateContent>
      <p:sp>
        <p:nvSpPr>
          <p:cNvPr id="14" name="Oval 13"/>
          <p:cNvSpPr/>
          <p:nvPr/>
        </p:nvSpPr>
        <p:spPr>
          <a:xfrm>
            <a:off x="371928" y="1848996"/>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916212" y="1791241"/>
            <a:ext cx="2301592" cy="584775"/>
          </a:xfrm>
          <a:prstGeom prst="rect">
            <a:avLst/>
          </a:prstGeom>
          <a:noFill/>
        </p:spPr>
        <p:txBody>
          <a:bodyPr wrap="none" rtlCol="0">
            <a:spAutoFit/>
          </a:bodyPr>
          <a:lstStyle/>
          <a:p>
            <a:r>
              <a:rPr lang="en-US" sz="3200" dirty="0">
                <a:latin typeface="+mj-lt"/>
              </a:rPr>
              <a:t>Temperature</a:t>
            </a:r>
          </a:p>
        </p:txBody>
      </p:sp>
      <p:sp>
        <p:nvSpPr>
          <p:cNvPr id="16" name="Oval 15"/>
          <p:cNvSpPr/>
          <p:nvPr/>
        </p:nvSpPr>
        <p:spPr>
          <a:xfrm>
            <a:off x="3536950" y="1848996"/>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4081234" y="1791241"/>
            <a:ext cx="1444626" cy="584775"/>
          </a:xfrm>
          <a:prstGeom prst="rect">
            <a:avLst/>
          </a:prstGeom>
          <a:noFill/>
        </p:spPr>
        <p:txBody>
          <a:bodyPr wrap="none" rtlCol="0">
            <a:spAutoFit/>
          </a:bodyPr>
          <a:lstStyle/>
          <a:p>
            <a:r>
              <a:rPr lang="en-US" sz="3200" dirty="0">
                <a:latin typeface="+mj-lt"/>
              </a:rPr>
              <a:t>Volume</a:t>
            </a:r>
          </a:p>
        </p:txBody>
      </p:sp>
      <p:cxnSp>
        <p:nvCxnSpPr>
          <p:cNvPr id="18" name="Straight Arrow Connector 17"/>
          <p:cNvCxnSpPr>
            <a:stCxn id="14" idx="4"/>
            <a:endCxn id="14" idx="0"/>
          </p:cNvCxnSpPr>
          <p:nvPr/>
        </p:nvCxnSpPr>
        <p:spPr>
          <a:xfrm flipV="1">
            <a:off x="600528" y="1848996"/>
            <a:ext cx="0" cy="45720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126" name="Picture 6" descr="Image result for charles's law"/>
          <p:cNvPicPr>
            <a:picLocks noChangeAspect="1" noChangeArrowheads="1"/>
          </p:cNvPicPr>
          <p:nvPr/>
        </p:nvPicPr>
        <p:blipFill rotWithShape="1">
          <a:blip r:embed="rId4">
            <a:extLst>
              <a:ext uri="{28A0092B-C50C-407E-A947-70E740481C1C}">
                <a14:useLocalDpi xmlns:a14="http://schemas.microsoft.com/office/drawing/2010/main" val="0"/>
              </a:ext>
            </a:extLst>
          </a:blip>
          <a:srcRect t="17798" r="49275"/>
          <a:stretch/>
        </p:blipFill>
        <p:spPr bwMode="auto">
          <a:xfrm>
            <a:off x="799831" y="3086100"/>
            <a:ext cx="1627486" cy="233163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4A24FF66-196E-4236-9FE7-812B7F284A94}"/>
              </a:ext>
            </a:extLst>
          </p:cNvPr>
          <p:cNvCxnSpPr/>
          <p:nvPr/>
        </p:nvCxnSpPr>
        <p:spPr>
          <a:xfrm>
            <a:off x="3759612" y="1848996"/>
            <a:ext cx="0" cy="45720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9D727A-BC31-4F1F-964F-DA49E7791782}"/>
              </a:ext>
            </a:extLst>
          </p:cNvPr>
          <p:cNvCxnSpPr>
            <a:cxnSpLocks/>
          </p:cNvCxnSpPr>
          <p:nvPr/>
        </p:nvCxnSpPr>
        <p:spPr>
          <a:xfrm flipV="1">
            <a:off x="6866313" y="3516283"/>
            <a:ext cx="1361475" cy="1122218"/>
          </a:xfrm>
          <a:prstGeom prst="line">
            <a:avLst/>
          </a:prstGeom>
          <a:ln w="762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25D011A-9932-45E3-9E08-78ED526D18FD}"/>
              </a:ext>
            </a:extLst>
          </p:cNvPr>
          <p:cNvCxnSpPr>
            <a:cxnSpLocks/>
          </p:cNvCxnSpPr>
          <p:nvPr/>
        </p:nvCxnSpPr>
        <p:spPr>
          <a:xfrm flipV="1">
            <a:off x="6043353" y="4630190"/>
            <a:ext cx="831272" cy="698268"/>
          </a:xfrm>
          <a:prstGeom prst="line">
            <a:avLst/>
          </a:prstGeom>
          <a:ln w="76200">
            <a:solidFill>
              <a:srgbClr val="FF00FF"/>
            </a:solidFill>
            <a:prstDash val="sysDot"/>
          </a:ln>
        </p:spPr>
        <p:style>
          <a:lnRef idx="1">
            <a:schemeClr val="accent1"/>
          </a:lnRef>
          <a:fillRef idx="0">
            <a:schemeClr val="accent1"/>
          </a:fillRef>
          <a:effectRef idx="0">
            <a:schemeClr val="accent1"/>
          </a:effectRef>
          <a:fontRef idx="minor">
            <a:schemeClr val="tx1"/>
          </a:fontRef>
        </p:style>
      </p:cxnSp>
      <p:pic>
        <p:nvPicPr>
          <p:cNvPr id="25" name="Picture 6" descr="Image result for charles's law">
            <a:extLst>
              <a:ext uri="{FF2B5EF4-FFF2-40B4-BE49-F238E27FC236}">
                <a16:creationId xmlns:a16="http://schemas.microsoft.com/office/drawing/2014/main" id="{7ED2FA2C-DEC9-4F73-8366-634D87D99D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247" t="17798"/>
          <a:stretch/>
        </p:blipFill>
        <p:spPr bwMode="auto">
          <a:xfrm>
            <a:off x="2626825" y="3086100"/>
            <a:ext cx="1596309" cy="233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528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1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BAF187-79B6-4331-815E-E394DEA83263}"/>
              </a:ext>
            </a:extLst>
          </p:cNvPr>
          <p:cNvPicPr>
            <a:picLocks noChangeAspect="1"/>
          </p:cNvPicPr>
          <p:nvPr/>
        </p:nvPicPr>
        <p:blipFill>
          <a:blip r:embed="rId2"/>
          <a:stretch>
            <a:fillRect/>
          </a:stretch>
        </p:blipFill>
        <p:spPr>
          <a:xfrm>
            <a:off x="296205" y="1560628"/>
            <a:ext cx="5316173" cy="2987299"/>
          </a:xfrm>
          <a:prstGeom prst="rect">
            <a:avLst/>
          </a:prstGeom>
        </p:spPr>
      </p:pic>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Charles’s Law | Temp and Volume</a:t>
            </a:r>
            <a:endParaRPr lang="en-US" u="sng"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FCAF26A3-53FE-48D0-83DF-B5B82CDCD63F}"/>
              </a:ext>
            </a:extLst>
          </p:cNvPr>
          <p:cNvSpPr txBox="1"/>
          <p:nvPr/>
        </p:nvSpPr>
        <p:spPr>
          <a:xfrm>
            <a:off x="246661" y="4807789"/>
            <a:ext cx="4722647" cy="1200329"/>
          </a:xfrm>
          <a:prstGeom prst="rect">
            <a:avLst/>
          </a:prstGeom>
          <a:noFill/>
        </p:spPr>
        <p:txBody>
          <a:bodyPr wrap="square" rtlCol="0">
            <a:spAutoFit/>
          </a:bodyPr>
          <a:lstStyle/>
          <a:p>
            <a:r>
              <a:rPr lang="en-US" dirty="0">
                <a:solidFill>
                  <a:srgbClr val="C00000"/>
                </a:solidFill>
                <a:latin typeface="Ebrima" panose="02000000000000000000" pitchFamily="2" charset="0"/>
                <a:ea typeface="Ebrima" panose="02000000000000000000" pitchFamily="2" charset="0"/>
                <a:cs typeface="Ebrima" panose="02000000000000000000" pitchFamily="2" charset="0"/>
              </a:rPr>
              <a:t>When the temperature of the air inside a balloon decreases, so does the volume. (this effect is even more dramatic when the gas condenses into a liquid)</a:t>
            </a:r>
          </a:p>
        </p:txBody>
      </p:sp>
      <p:pic>
        <p:nvPicPr>
          <p:cNvPr id="2050" name="Picture 2" descr="Image result for balloon liquid nitrogen">
            <a:extLst>
              <a:ext uri="{FF2B5EF4-FFF2-40B4-BE49-F238E27FC236}">
                <a16:creationId xmlns:a16="http://schemas.microsoft.com/office/drawing/2014/main" id="{1CE9E2C7-BB6C-4577-8F40-6DE83E3A88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38670" y="4085278"/>
            <a:ext cx="3709125" cy="208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29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Ideal Gas Law</a:t>
            </a:r>
            <a:endParaRPr lang="en-US" u="sng"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9" name="Rectangle 8"/>
              <p:cNvSpPr/>
              <p:nvPr/>
            </p:nvSpPr>
            <p:spPr>
              <a:xfrm>
                <a:off x="3885557" y="1856237"/>
                <a:ext cx="1826910" cy="907941"/>
              </a:xfrm>
              <a:prstGeom prst="rect">
                <a:avLst/>
              </a:prstGeom>
            </p:spPr>
            <p:txBody>
              <a:bodyPr wrap="none">
                <a:spAutoFit/>
              </a:bodyPr>
              <a:lstStyle/>
              <a:p>
                <a:pPr algn="ctr">
                  <a:spcBef>
                    <a:spcPts val="400"/>
                  </a:spcBef>
                  <a:spcAft>
                    <a:spcPts val="600"/>
                  </a:spcAft>
                </a:pPr>
                <a14:m>
                  <m:oMathPara xmlns:m="http://schemas.openxmlformats.org/officeDocument/2006/math">
                    <m:oMathParaPr>
                      <m:jc m:val="centerGroup"/>
                    </m:oMathParaPr>
                    <m:oMath xmlns:m="http://schemas.openxmlformats.org/officeDocument/2006/math">
                      <m:r>
                        <a:rPr lang="en-US" sz="4800" b="0" i="1" smtClean="0">
                          <a:solidFill>
                            <a:srgbClr val="C00000"/>
                          </a:solidFill>
                          <a:latin typeface="Cambria Math" panose="02040503050406030204" pitchFamily="18" charset="0"/>
                        </a:rPr>
                        <m:t>𝑝</m:t>
                      </m:r>
                      <m:r>
                        <a:rPr lang="en-US" sz="4800" b="0" i="1" smtClean="0">
                          <a:solidFill>
                            <a:schemeClr val="tx1"/>
                          </a:solidFill>
                          <a:latin typeface="Cambria Math" panose="02040503050406030204" pitchFamily="18" charset="0"/>
                          <a:ea typeface="Cambria Math" panose="02040503050406030204" pitchFamily="18" charset="0"/>
                        </a:rPr>
                        <m:t>∝</m:t>
                      </m:r>
                      <m:r>
                        <a:rPr lang="en-US" sz="4800" b="0" i="1" smtClean="0">
                          <a:solidFill>
                            <a:srgbClr val="0070C0"/>
                          </a:solidFill>
                          <a:latin typeface="Cambria Math" panose="02040503050406030204" pitchFamily="18" charset="0"/>
                          <a:ea typeface="Cambria Math" panose="02040503050406030204" pitchFamily="18" charset="0"/>
                        </a:rPr>
                        <m:t>𝑇</m:t>
                      </m:r>
                    </m:oMath>
                  </m:oMathPara>
                </a14:m>
                <a:endParaRPr lang="en-US" sz="4800" b="1" i="1" dirty="0">
                  <a:solidFill>
                    <a:srgbClr val="004E6C"/>
                  </a:solidFill>
                  <a:latin typeface="Calibri Light" panose="020F0302020204030204" pitchFamily="34" charset="0"/>
                  <a:ea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885557" y="1856237"/>
                <a:ext cx="1826910" cy="90794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717778" y="1856237"/>
                <a:ext cx="1880643" cy="907941"/>
              </a:xfrm>
              <a:prstGeom prst="rect">
                <a:avLst/>
              </a:prstGeom>
            </p:spPr>
            <p:txBody>
              <a:bodyPr wrap="none">
                <a:spAutoFit/>
              </a:bodyPr>
              <a:lstStyle/>
              <a:p>
                <a:pPr algn="ctr">
                  <a:spcBef>
                    <a:spcPts val="400"/>
                  </a:spcBef>
                  <a:spcAft>
                    <a:spcPts val="600"/>
                  </a:spcAft>
                </a:pPr>
                <a14:m>
                  <m:oMathPara xmlns:m="http://schemas.openxmlformats.org/officeDocument/2006/math">
                    <m:oMathParaPr>
                      <m:jc m:val="centerGroup"/>
                    </m:oMathParaPr>
                    <m:oMath xmlns:m="http://schemas.openxmlformats.org/officeDocument/2006/math">
                      <m:r>
                        <a:rPr lang="en-US" sz="4800" b="0" i="1" smtClean="0">
                          <a:solidFill>
                            <a:srgbClr val="00B050"/>
                          </a:solidFill>
                          <a:latin typeface="Cambria Math" panose="02040503050406030204" pitchFamily="18" charset="0"/>
                        </a:rPr>
                        <m:t>𝑉</m:t>
                      </m:r>
                      <m:r>
                        <a:rPr lang="en-US" sz="4800" b="0" i="1" smtClean="0">
                          <a:solidFill>
                            <a:schemeClr val="tx1"/>
                          </a:solidFill>
                          <a:latin typeface="Cambria Math" panose="02040503050406030204" pitchFamily="18" charset="0"/>
                          <a:ea typeface="Cambria Math" panose="02040503050406030204" pitchFamily="18" charset="0"/>
                        </a:rPr>
                        <m:t>∝</m:t>
                      </m:r>
                      <m:r>
                        <a:rPr lang="en-US" sz="4800" b="0" i="1" smtClean="0">
                          <a:solidFill>
                            <a:srgbClr val="0070C0"/>
                          </a:solidFill>
                          <a:latin typeface="Cambria Math" panose="02040503050406030204" pitchFamily="18" charset="0"/>
                          <a:ea typeface="Cambria Math" panose="02040503050406030204" pitchFamily="18" charset="0"/>
                        </a:rPr>
                        <m:t>𝑇</m:t>
                      </m:r>
                    </m:oMath>
                  </m:oMathPara>
                </a14:m>
                <a:endParaRPr lang="en-US" sz="4800" b="1" i="1" dirty="0">
                  <a:solidFill>
                    <a:srgbClr val="004E6C"/>
                  </a:solidFill>
                  <a:latin typeface="Calibri Light" panose="020F0302020204030204" pitchFamily="34" charset="0"/>
                  <a:ea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717778" y="1856237"/>
                <a:ext cx="1880643" cy="9079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00327" y="1531726"/>
                <a:ext cx="1850570" cy="1556965"/>
              </a:xfrm>
              <a:prstGeom prst="rect">
                <a:avLst/>
              </a:prstGeom>
            </p:spPr>
            <p:txBody>
              <a:bodyPr wrap="none">
                <a:spAutoFit/>
              </a:bodyPr>
              <a:lstStyle/>
              <a:p>
                <a:pPr algn="ctr">
                  <a:spcBef>
                    <a:spcPts val="400"/>
                  </a:spcBef>
                  <a:spcAft>
                    <a:spcPts val="600"/>
                  </a:spcAft>
                </a:pPr>
                <a14:m>
                  <m:oMathPara xmlns:m="http://schemas.openxmlformats.org/officeDocument/2006/math">
                    <m:oMathParaPr>
                      <m:jc m:val="centerGroup"/>
                    </m:oMathParaPr>
                    <m:oMath xmlns:m="http://schemas.openxmlformats.org/officeDocument/2006/math">
                      <m:r>
                        <a:rPr lang="en-US" sz="4800" b="0" i="1" smtClean="0">
                          <a:solidFill>
                            <a:srgbClr val="C00000"/>
                          </a:solidFill>
                          <a:latin typeface="Cambria Math" panose="02040503050406030204" pitchFamily="18" charset="0"/>
                        </a:rPr>
                        <m:t>𝑝</m:t>
                      </m:r>
                      <m:r>
                        <a:rPr lang="en-US" sz="4800" b="0" i="1" smtClean="0">
                          <a:solidFill>
                            <a:schemeClr val="tx1"/>
                          </a:solidFill>
                          <a:latin typeface="Cambria Math" panose="02040503050406030204" pitchFamily="18" charset="0"/>
                          <a:ea typeface="Cambria Math" panose="02040503050406030204" pitchFamily="18" charset="0"/>
                        </a:rPr>
                        <m:t>∝</m:t>
                      </m:r>
                      <m:f>
                        <m:fPr>
                          <m:ctrlPr>
                            <a:rPr lang="en-US" sz="4800" b="0" i="1" smtClean="0">
                              <a:solidFill>
                                <a:schemeClr val="tx1"/>
                              </a:solidFill>
                              <a:latin typeface="Cambria Math" panose="02040503050406030204" pitchFamily="18" charset="0"/>
                              <a:ea typeface="Cambria Math" panose="02040503050406030204" pitchFamily="18" charset="0"/>
                            </a:rPr>
                          </m:ctrlPr>
                        </m:fPr>
                        <m:num>
                          <m:r>
                            <a:rPr lang="en-US" sz="4800" i="1">
                              <a:latin typeface="Cambria Math" panose="02040503050406030204" pitchFamily="18" charset="0"/>
                              <a:ea typeface="Cambria Math" panose="02040503050406030204" pitchFamily="18" charset="0"/>
                            </a:rPr>
                            <m:t>1</m:t>
                          </m:r>
                        </m:num>
                        <m:den>
                          <m:r>
                            <a:rPr lang="en-US" sz="4800" i="1">
                              <a:solidFill>
                                <a:srgbClr val="00B050"/>
                              </a:solidFill>
                              <a:latin typeface="Cambria Math" panose="02040503050406030204" pitchFamily="18" charset="0"/>
                            </a:rPr>
                            <m:t>𝑉</m:t>
                          </m:r>
                        </m:den>
                      </m:f>
                    </m:oMath>
                  </m:oMathPara>
                </a14:m>
                <a:endParaRPr lang="en-US" sz="4800" b="1" i="1" dirty="0">
                  <a:solidFill>
                    <a:srgbClr val="004E6C"/>
                  </a:solidFill>
                  <a:latin typeface="Calibri Light" panose="020F0302020204030204" pitchFamily="34"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00327" y="1531726"/>
                <a:ext cx="1850570" cy="15569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C95F8E2-3F1D-420F-A2A5-4A23988FA8D8}"/>
                  </a:ext>
                </a:extLst>
              </p:cNvPr>
              <p:cNvSpPr txBox="1"/>
              <p:nvPr/>
            </p:nvSpPr>
            <p:spPr>
              <a:xfrm>
                <a:off x="1201269" y="3644162"/>
                <a:ext cx="6741461" cy="17697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500" b="0" i="1" smtClean="0">
                          <a:solidFill>
                            <a:srgbClr val="C00000"/>
                          </a:solidFill>
                          <a:latin typeface="Cambria Math" panose="02040503050406030204" pitchFamily="18" charset="0"/>
                        </a:rPr>
                        <m:t>𝑝</m:t>
                      </m:r>
                      <m:r>
                        <a:rPr lang="en-US" sz="11500" b="0" i="1" smtClean="0">
                          <a:solidFill>
                            <a:srgbClr val="00B050"/>
                          </a:solidFill>
                          <a:latin typeface="Cambria Math" panose="02040503050406030204" pitchFamily="18" charset="0"/>
                        </a:rPr>
                        <m:t>𝑉</m:t>
                      </m:r>
                      <m:r>
                        <a:rPr lang="en-US" sz="11500" b="0" i="1" smtClean="0">
                          <a:solidFill>
                            <a:schemeClr val="tx1">
                              <a:lumMod val="95000"/>
                              <a:lumOff val="5000"/>
                            </a:schemeClr>
                          </a:solidFill>
                          <a:latin typeface="Cambria Math" panose="02040503050406030204" pitchFamily="18" charset="0"/>
                        </a:rPr>
                        <m:t>=</m:t>
                      </m:r>
                      <m:r>
                        <a:rPr lang="en-US" sz="11500" b="0" i="1" smtClean="0">
                          <a:solidFill>
                            <a:schemeClr val="tx1">
                              <a:lumMod val="95000"/>
                              <a:lumOff val="5000"/>
                            </a:schemeClr>
                          </a:solidFill>
                          <a:latin typeface="Cambria Math" panose="02040503050406030204" pitchFamily="18" charset="0"/>
                        </a:rPr>
                        <m:t>𝑛𝑅𝑇</m:t>
                      </m:r>
                    </m:oMath>
                  </m:oMathPara>
                </a14:m>
                <a:endParaRPr lang="en-US" sz="11500" dirty="0">
                  <a:solidFill>
                    <a:schemeClr val="tx1">
                      <a:lumMod val="95000"/>
                      <a:lumOff val="5000"/>
                    </a:schemeClr>
                  </a:solidFill>
                </a:endParaRPr>
              </a:p>
            </p:txBody>
          </p:sp>
        </mc:Choice>
        <mc:Fallback xmlns="">
          <p:sp>
            <p:nvSpPr>
              <p:cNvPr id="2" name="TextBox 1">
                <a:extLst>
                  <a:ext uri="{FF2B5EF4-FFF2-40B4-BE49-F238E27FC236}">
                    <a16:creationId xmlns:a16="http://schemas.microsoft.com/office/drawing/2014/main" id="{3C95F8E2-3F1D-420F-A2A5-4A23988FA8D8}"/>
                  </a:ext>
                </a:extLst>
              </p:cNvPr>
              <p:cNvSpPr txBox="1">
                <a:spLocks noRot="1" noChangeAspect="1" noMove="1" noResize="1" noEditPoints="1" noAdjustHandles="1" noChangeArrowheads="1" noChangeShapeType="1" noTextEdit="1"/>
              </p:cNvSpPr>
              <p:nvPr/>
            </p:nvSpPr>
            <p:spPr>
              <a:xfrm>
                <a:off x="1201269" y="3644162"/>
                <a:ext cx="6741461" cy="176971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38614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38643</TotalTime>
  <Words>606</Words>
  <Application>Microsoft Office PowerPoint</Application>
  <PresentationFormat>On-screen Show (4:3)</PresentationFormat>
  <Paragraphs>125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Cambria</vt:lpstr>
      <vt:lpstr>Cambria Math</vt:lpstr>
      <vt:lpstr>Ebrima</vt:lpstr>
      <vt:lpstr>Wingdings</vt:lpstr>
      <vt:lpstr>Retrospect</vt:lpstr>
      <vt:lpstr>Gas 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 Gas Laws</dc:title>
  <dc:creator>Joe Cossette</dc:creator>
  <cp:lastModifiedBy>Joe Cossette</cp:lastModifiedBy>
  <cp:revision>350</cp:revision>
  <dcterms:created xsi:type="dcterms:W3CDTF">2014-08-31T00:23:19Z</dcterms:created>
  <dcterms:modified xsi:type="dcterms:W3CDTF">2021-02-21T06:26:13Z</dcterms:modified>
</cp:coreProperties>
</file>