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493" r:id="rId2"/>
    <p:sldId id="554" r:id="rId3"/>
    <p:sldId id="555" r:id="rId4"/>
    <p:sldId id="556" r:id="rId5"/>
    <p:sldId id="557" r:id="rId6"/>
    <p:sldId id="498" r:id="rId7"/>
    <p:sldId id="494" r:id="rId8"/>
    <p:sldId id="496" r:id="rId9"/>
    <p:sldId id="495" r:id="rId10"/>
    <p:sldId id="5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FF00FF"/>
    <a:srgbClr val="FFFF00"/>
    <a:srgbClr val="FF7D7D"/>
    <a:srgbClr val="FF9900"/>
    <a:srgbClr val="002060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pWekXMZJ2z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737944" cy="3566160"/>
          </a:xfrm>
        </p:spPr>
        <p:txBody>
          <a:bodyPr>
            <a:normAutofit/>
          </a:bodyPr>
          <a:lstStyle/>
          <a:p>
            <a:r>
              <a:rPr lang="en-US" sz="6600" dirty="0"/>
              <a:t>Sound and </a:t>
            </a:r>
            <a:br>
              <a:rPr lang="en-US" sz="6600" dirty="0"/>
            </a:br>
            <a:r>
              <a:rPr lang="en-US" sz="6600" dirty="0"/>
              <a:t>Standing Waves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Sound</a:t>
            </a:r>
          </a:p>
        </p:txBody>
      </p:sp>
    </p:spTree>
    <p:extLst>
      <p:ext uri="{BB962C8B-B14F-4D97-AF65-F5344CB8AC3E}">
        <p14:creationId xmlns:p14="http://schemas.microsoft.com/office/powerpoint/2010/main" val="30991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relate the pitch of a sound to the frequency of the sound wave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and label the node and antinodes on a standing wave diagram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Waves start as Vibrations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opera-space.com/wp-content/uploads/2013/08/Male-Opera-Singer-e1384891195687-281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54" y="3737889"/>
            <a:ext cx="2396121" cy="25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ages.all-free-download.com/images/graphiclarge/funny_music_note_clip_art_12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60" y="3537004"/>
            <a:ext cx="53492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119026" y="1247321"/>
            <a:ext cx="1406176" cy="2114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757" y="3603988"/>
            <a:ext cx="435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What kind of wave is sound?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46903-D02C-469A-931B-94D7C77A228C}"/>
              </a:ext>
            </a:extLst>
          </p:cNvPr>
          <p:cNvSpPr txBox="1"/>
          <p:nvPr/>
        </p:nvSpPr>
        <p:spPr>
          <a:xfrm>
            <a:off x="647114" y="4518925"/>
            <a:ext cx="52229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Longitudinal</a:t>
            </a:r>
          </a:p>
        </p:txBody>
      </p:sp>
      <p:pic>
        <p:nvPicPr>
          <p:cNvPr id="1026" name="Picture 2" descr="Longitudinal and Transverse Wave Motion">
            <a:extLst>
              <a:ext uri="{FF2B5EF4-FFF2-40B4-BE49-F238E27FC236}">
                <a16:creationId xmlns:a16="http://schemas.microsoft.com/office/drawing/2014/main" id="{FFC43BA5-1B92-4737-96F9-C70887C572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3" y="1468415"/>
            <a:ext cx="6205767" cy="20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6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3.33333E-6 L 0.04167 0.00069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3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3.33333E-6 L 0.05209 0.00069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23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3.33333E-6 L 0.04549 -0.00047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3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is Pressure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73" y="2250215"/>
            <a:ext cx="5706271" cy="4058216"/>
          </a:xfrm>
          <a:prstGeom prst="rect">
            <a:avLst/>
          </a:prstGeom>
        </p:spPr>
      </p:pic>
      <p:pic>
        <p:nvPicPr>
          <p:cNvPr id="18" name="Picture 2" descr="http://opera-space.com/wp-content/uploads/2013/08/Male-Opera-Singer-e1384891195687-281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664" y="3750295"/>
            <a:ext cx="2264353" cy="25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images.all-free-download.com/images/graphiclarge/funny_music_note_clip_art_12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77" y="3277265"/>
            <a:ext cx="53492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ages.all-free-download.com/images/graphiclarge/funny_music_note_clip_art_12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83" y="3072331"/>
            <a:ext cx="53492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images.all-free-download.com/images/graphiclarge/funny_music_note_clip_art_12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90" y="3457460"/>
            <a:ext cx="53492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8050" y="1357663"/>
            <a:ext cx="8817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Vibrations pressurize the air molecules and those pressure waves cause our ears to vibrate too!</a:t>
            </a:r>
          </a:p>
        </p:txBody>
      </p:sp>
    </p:spTree>
    <p:extLst>
      <p:ext uri="{BB962C8B-B14F-4D97-AF65-F5344CB8AC3E}">
        <p14:creationId xmlns:p14="http://schemas.microsoft.com/office/powerpoint/2010/main" val="2622209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 is Related to Frequency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050" y="1531726"/>
            <a:ext cx="881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/>
                </a:solidFill>
                <a:latin typeface="+mj-lt"/>
              </a:rPr>
              <a:t>High pitched sounds have _________ frequencies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050" y="3975198"/>
            <a:ext cx="881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Low pitched sounds have _________ frequencies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688" y="4715052"/>
            <a:ext cx="8600456" cy="1265494"/>
            <a:chOff x="271772" y="2657465"/>
            <a:chExt cx="8600456" cy="2194154"/>
          </a:xfrm>
        </p:grpSpPr>
        <p:sp>
          <p:nvSpPr>
            <p:cNvPr id="16" name="Freeform 15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71772" y="2223607"/>
            <a:ext cx="4237883" cy="1265494"/>
            <a:chOff x="271772" y="2657465"/>
            <a:chExt cx="8600456" cy="2194154"/>
          </a:xfrm>
        </p:grpSpPr>
        <p:sp>
          <p:nvSpPr>
            <p:cNvPr id="22" name="Freeform 21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509655" y="2223607"/>
            <a:ext cx="4237883" cy="1265494"/>
            <a:chOff x="271772" y="2657465"/>
            <a:chExt cx="8600456" cy="2194154"/>
          </a:xfrm>
        </p:grpSpPr>
        <p:sp>
          <p:nvSpPr>
            <p:cNvPr id="28" name="Freeform 27"/>
            <p:cNvSpPr/>
            <p:nvPr/>
          </p:nvSpPr>
          <p:spPr>
            <a:xfrm>
              <a:off x="271772" y="2657465"/>
              <a:ext cx="8600456" cy="2194154"/>
            </a:xfrm>
            <a:custGeom>
              <a:avLst/>
              <a:gdLst>
                <a:gd name="connsiteX0" fmla="*/ 0 w 7134225"/>
                <a:gd name="connsiteY0" fmla="*/ 2647961 h 2667022"/>
                <a:gd name="connsiteX1" fmla="*/ 1190625 w 7134225"/>
                <a:gd name="connsiteY1" fmla="*/ 11 h 2667022"/>
                <a:gd name="connsiteX2" fmla="*/ 2371725 w 7134225"/>
                <a:gd name="connsiteY2" fmla="*/ 2647961 h 2667022"/>
                <a:gd name="connsiteX3" fmla="*/ 3552825 w 7134225"/>
                <a:gd name="connsiteY3" fmla="*/ 38111 h 2667022"/>
                <a:gd name="connsiteX4" fmla="*/ 4743450 w 7134225"/>
                <a:gd name="connsiteY4" fmla="*/ 2667011 h 2667022"/>
                <a:gd name="connsiteX5" fmla="*/ 5943600 w 7134225"/>
                <a:gd name="connsiteY5" fmla="*/ 11 h 2667022"/>
                <a:gd name="connsiteX6" fmla="*/ 7134225 w 7134225"/>
                <a:gd name="connsiteY6" fmla="*/ 2628911 h 2667022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  <a:gd name="connsiteX0" fmla="*/ 0 w 7134225"/>
                <a:gd name="connsiteY0" fmla="*/ 2671153 h 2671153"/>
                <a:gd name="connsiteX1" fmla="*/ 1190625 w 7134225"/>
                <a:gd name="connsiteY1" fmla="*/ 11 h 2671153"/>
                <a:gd name="connsiteX2" fmla="*/ 2371725 w 7134225"/>
                <a:gd name="connsiteY2" fmla="*/ 2647961 h 2671153"/>
                <a:gd name="connsiteX3" fmla="*/ 3552825 w 7134225"/>
                <a:gd name="connsiteY3" fmla="*/ 38111 h 2671153"/>
                <a:gd name="connsiteX4" fmla="*/ 4743450 w 7134225"/>
                <a:gd name="connsiteY4" fmla="*/ 2667011 h 2671153"/>
                <a:gd name="connsiteX5" fmla="*/ 5943600 w 7134225"/>
                <a:gd name="connsiteY5" fmla="*/ 11 h 2671153"/>
                <a:gd name="connsiteX6" fmla="*/ 7134225 w 7134225"/>
                <a:gd name="connsiteY6" fmla="*/ 2628911 h 267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4225" h="2671153">
                  <a:moveTo>
                    <a:pt x="0" y="2671153"/>
                  </a:moveTo>
                  <a:cubicBezTo>
                    <a:pt x="373965" y="2634300"/>
                    <a:pt x="795338" y="3876"/>
                    <a:pt x="1190625" y="11"/>
                  </a:cubicBezTo>
                  <a:cubicBezTo>
                    <a:pt x="1585912" y="-3854"/>
                    <a:pt x="1978025" y="2641611"/>
                    <a:pt x="2371725" y="2647961"/>
                  </a:cubicBezTo>
                  <a:cubicBezTo>
                    <a:pt x="2765425" y="2654311"/>
                    <a:pt x="3157538" y="34936"/>
                    <a:pt x="3552825" y="38111"/>
                  </a:cubicBezTo>
                  <a:cubicBezTo>
                    <a:pt x="3948112" y="41286"/>
                    <a:pt x="4344988" y="2673361"/>
                    <a:pt x="4743450" y="2667011"/>
                  </a:cubicBezTo>
                  <a:cubicBezTo>
                    <a:pt x="5141912" y="2660661"/>
                    <a:pt x="5545138" y="6361"/>
                    <a:pt x="5943600" y="11"/>
                  </a:cubicBezTo>
                  <a:cubicBezTo>
                    <a:pt x="6342062" y="-6339"/>
                    <a:pt x="6799263" y="2640023"/>
                    <a:pt x="7134225" y="2628911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1772" y="3754542"/>
              <a:ext cx="8600456" cy="0"/>
            </a:xfrm>
            <a:prstGeom prst="lin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CF862F2-7B9F-4E72-8598-F1F295B39106}"/>
              </a:ext>
            </a:extLst>
          </p:cNvPr>
          <p:cNvSpPr txBox="1"/>
          <p:nvPr/>
        </p:nvSpPr>
        <p:spPr>
          <a:xfrm>
            <a:off x="5169926" y="1391052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D5BEC-6A23-4560-91E1-C7D8AEE1B2D2}"/>
              </a:ext>
            </a:extLst>
          </p:cNvPr>
          <p:cNvSpPr txBox="1"/>
          <p:nvPr/>
        </p:nvSpPr>
        <p:spPr>
          <a:xfrm>
            <a:off x="5169926" y="389328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89412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Sensing Pitch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514" y="1487388"/>
            <a:ext cx="4834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Sadly, the range of frequencies that we can hear diminishes with 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430" y="3243671"/>
            <a:ext cx="2402158" cy="2875170"/>
          </a:xfrm>
          <a:prstGeom prst="rect">
            <a:avLst/>
          </a:prstGeom>
        </p:spPr>
      </p:pic>
      <p:pic>
        <p:nvPicPr>
          <p:cNvPr id="8" name="Picture 2" descr="http://images2.fanpop.com/image/photos/8700000/Cute-Baby-babies-8777313-500-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4" y="3243671"/>
            <a:ext cx="2875169" cy="28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B1893D-C6A5-44A3-A22A-27B611A90162}"/>
              </a:ext>
            </a:extLst>
          </p:cNvPr>
          <p:cNvGraphicFramePr>
            <a:graphicFrameLocks noGrp="1"/>
          </p:cNvGraphicFramePr>
          <p:nvPr/>
        </p:nvGraphicFramePr>
        <p:xfrm>
          <a:off x="6327382" y="1531726"/>
          <a:ext cx="2402158" cy="4587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8,000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dirty="0">
                          <a:latin typeface="+mj-lt"/>
                        </a:rPr>
                        <a:t>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10,000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12,000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dirty="0">
                          <a:latin typeface="+mj-lt"/>
                        </a:rPr>
                        <a:t>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14,</a:t>
                      </a:r>
                      <a:r>
                        <a:rPr lang="en-US" sz="2400" baseline="0" dirty="0">
                          <a:latin typeface="+mj-lt"/>
                        </a:rPr>
                        <a:t>000 </a:t>
                      </a:r>
                      <a:r>
                        <a:rPr lang="en-US" sz="2400" dirty="0">
                          <a:latin typeface="+mj-lt"/>
                        </a:rPr>
                        <a:t>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16</a:t>
                      </a:r>
                      <a:r>
                        <a:rPr lang="en-US" sz="2400" baseline="0" dirty="0">
                          <a:latin typeface="+mj-lt"/>
                        </a:rPr>
                        <a:t>,000 Hz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18,000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dirty="0">
                          <a:latin typeface="+mj-lt"/>
                        </a:rPr>
                        <a:t>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3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20,000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dirty="0">
                          <a:latin typeface="+mj-lt"/>
                        </a:rPr>
                        <a:t>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76117DC-B40A-445E-B667-E1AB5D77CD67}"/>
              </a:ext>
            </a:extLst>
          </p:cNvPr>
          <p:cNvSpPr/>
          <p:nvPr/>
        </p:nvSpPr>
        <p:spPr>
          <a:xfrm>
            <a:off x="6327381" y="2103119"/>
            <a:ext cx="2402157" cy="570411"/>
          </a:xfrm>
          <a:prstGeom prst="rect">
            <a:avLst/>
          </a:prstGeom>
          <a:solidFill>
            <a:srgbClr val="C00000">
              <a:alpha val="10196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2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0052 0.08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31 L 0.00052 0.16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6621 L -3.88889E-6 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5 L -0.00138 0.3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33495 L -0.00034 0.417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4176 L -0.00034 0.5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notice from the video?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discountticketsorlando.com/images/blueman-drum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7" y="1531725"/>
            <a:ext cx="5029200" cy="3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026C69-3D8E-421A-A067-B5F929D78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74633"/>
              </p:ext>
            </p:extLst>
          </p:nvPr>
        </p:nvGraphicFramePr>
        <p:xfrm>
          <a:off x="6424051" y="5203975"/>
          <a:ext cx="601636" cy="9052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8565"/>
                  </a:ext>
                </a:extLst>
              </a:tr>
            </a:tbl>
          </a:graphicData>
        </a:graphic>
      </p:graphicFrame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47FFA9-198D-43F2-A6AE-576FA59039B2}"/>
              </a:ext>
            </a:extLst>
          </p:cNvPr>
          <p:cNvSpPr/>
          <p:nvPr/>
        </p:nvSpPr>
        <p:spPr>
          <a:xfrm rot="5400000">
            <a:off x="6274375" y="5365643"/>
            <a:ext cx="905135" cy="580046"/>
          </a:xfrm>
          <a:custGeom>
            <a:avLst/>
            <a:gdLst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701"/>
              <a:gd name="connsiteX1" fmla="*/ 1238250 w 2470150"/>
              <a:gd name="connsiteY1" fmla="*/ 415925 h 828701"/>
              <a:gd name="connsiteX2" fmla="*/ 2470150 w 2470150"/>
              <a:gd name="connsiteY2" fmla="*/ 828675 h 828701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28693">
                <a:moveTo>
                  <a:pt x="0" y="0"/>
                </a:moveTo>
                <a:cubicBezTo>
                  <a:pt x="438944" y="2911"/>
                  <a:pt x="1226851" y="407176"/>
                  <a:pt x="1238250" y="415925"/>
                </a:cubicBezTo>
                <a:cubicBezTo>
                  <a:pt x="1247528" y="423046"/>
                  <a:pt x="2004747" y="831850"/>
                  <a:pt x="2470150" y="82867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0BE7B8-AFF6-4F40-8680-AD9FA91AF39D}"/>
              </a:ext>
            </a:extLst>
          </p:cNvPr>
          <p:cNvSpPr/>
          <p:nvPr/>
        </p:nvSpPr>
        <p:spPr>
          <a:xfrm rot="5400000" flipV="1">
            <a:off x="6274374" y="5364449"/>
            <a:ext cx="905136" cy="582434"/>
          </a:xfrm>
          <a:custGeom>
            <a:avLst/>
            <a:gdLst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701"/>
              <a:gd name="connsiteX1" fmla="*/ 1238250 w 2470150"/>
              <a:gd name="connsiteY1" fmla="*/ 415925 h 828701"/>
              <a:gd name="connsiteX2" fmla="*/ 2470150 w 2470150"/>
              <a:gd name="connsiteY2" fmla="*/ 828675 h 828701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28693">
                <a:moveTo>
                  <a:pt x="0" y="0"/>
                </a:moveTo>
                <a:cubicBezTo>
                  <a:pt x="438944" y="2911"/>
                  <a:pt x="1226851" y="407176"/>
                  <a:pt x="1238250" y="415925"/>
                </a:cubicBezTo>
                <a:cubicBezTo>
                  <a:pt x="1247528" y="423046"/>
                  <a:pt x="2004747" y="831850"/>
                  <a:pt x="2470150" y="82867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9BBB558-99AA-4217-B905-57E9C3542F35}"/>
              </a:ext>
            </a:extLst>
          </p:cNvPr>
          <p:cNvGraphicFramePr>
            <a:graphicFrameLocks noGrp="1"/>
          </p:cNvGraphicFramePr>
          <p:nvPr/>
        </p:nvGraphicFramePr>
        <p:xfrm>
          <a:off x="7314234" y="3380574"/>
          <a:ext cx="601636" cy="27336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6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8565"/>
                  </a:ext>
                </a:extLst>
              </a:tr>
            </a:tbl>
          </a:graphicData>
        </a:graphic>
      </p:graphicFrame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51C8A95-C605-40EB-A781-A4267742F678}"/>
              </a:ext>
            </a:extLst>
          </p:cNvPr>
          <p:cNvSpPr/>
          <p:nvPr/>
        </p:nvSpPr>
        <p:spPr>
          <a:xfrm rot="5400000">
            <a:off x="6250493" y="4456564"/>
            <a:ext cx="2733265" cy="580046"/>
          </a:xfrm>
          <a:custGeom>
            <a:avLst/>
            <a:gdLst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701"/>
              <a:gd name="connsiteX1" fmla="*/ 1238250 w 2470150"/>
              <a:gd name="connsiteY1" fmla="*/ 415925 h 828701"/>
              <a:gd name="connsiteX2" fmla="*/ 2470150 w 2470150"/>
              <a:gd name="connsiteY2" fmla="*/ 828675 h 828701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28693">
                <a:moveTo>
                  <a:pt x="0" y="0"/>
                </a:moveTo>
                <a:cubicBezTo>
                  <a:pt x="438944" y="2911"/>
                  <a:pt x="1226851" y="407176"/>
                  <a:pt x="1238250" y="415925"/>
                </a:cubicBezTo>
                <a:cubicBezTo>
                  <a:pt x="1247528" y="423046"/>
                  <a:pt x="2004747" y="831850"/>
                  <a:pt x="2470150" y="82867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9C4261-9EA9-4557-9A02-7D3ED27196DD}"/>
              </a:ext>
            </a:extLst>
          </p:cNvPr>
          <p:cNvSpPr/>
          <p:nvPr/>
        </p:nvSpPr>
        <p:spPr>
          <a:xfrm rot="5400000" flipV="1">
            <a:off x="6250489" y="4455366"/>
            <a:ext cx="2733272" cy="582434"/>
          </a:xfrm>
          <a:custGeom>
            <a:avLst/>
            <a:gdLst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701"/>
              <a:gd name="connsiteX1" fmla="*/ 1238250 w 2470150"/>
              <a:gd name="connsiteY1" fmla="*/ 415925 h 828701"/>
              <a:gd name="connsiteX2" fmla="*/ 2470150 w 2470150"/>
              <a:gd name="connsiteY2" fmla="*/ 828675 h 828701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28693">
                <a:moveTo>
                  <a:pt x="0" y="0"/>
                </a:moveTo>
                <a:cubicBezTo>
                  <a:pt x="438944" y="2911"/>
                  <a:pt x="1226851" y="407176"/>
                  <a:pt x="1238250" y="415925"/>
                </a:cubicBezTo>
                <a:cubicBezTo>
                  <a:pt x="1247528" y="423046"/>
                  <a:pt x="2004747" y="831850"/>
                  <a:pt x="2470150" y="82867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4C9F69A-6960-48FE-A2C1-307EC86BB6DA}"/>
              </a:ext>
            </a:extLst>
          </p:cNvPr>
          <p:cNvGraphicFramePr>
            <a:graphicFrameLocks noGrp="1"/>
          </p:cNvGraphicFramePr>
          <p:nvPr/>
        </p:nvGraphicFramePr>
        <p:xfrm>
          <a:off x="8204417" y="1532106"/>
          <a:ext cx="601636" cy="457612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8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8565"/>
                  </a:ext>
                </a:extLst>
              </a:tr>
            </a:tbl>
          </a:graphicData>
        </a:graphic>
      </p:graphicFrame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4A8303A-5F10-4548-9ACB-2DF26A2C1199}"/>
              </a:ext>
            </a:extLst>
          </p:cNvPr>
          <p:cNvSpPr/>
          <p:nvPr/>
        </p:nvSpPr>
        <p:spPr>
          <a:xfrm rot="5400000">
            <a:off x="6219561" y="3529467"/>
            <a:ext cx="4575495" cy="580046"/>
          </a:xfrm>
          <a:custGeom>
            <a:avLst/>
            <a:gdLst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701"/>
              <a:gd name="connsiteX1" fmla="*/ 1238250 w 2470150"/>
              <a:gd name="connsiteY1" fmla="*/ 415925 h 828701"/>
              <a:gd name="connsiteX2" fmla="*/ 2470150 w 2470150"/>
              <a:gd name="connsiteY2" fmla="*/ 828675 h 828701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28693">
                <a:moveTo>
                  <a:pt x="0" y="0"/>
                </a:moveTo>
                <a:cubicBezTo>
                  <a:pt x="438944" y="2911"/>
                  <a:pt x="1226851" y="407176"/>
                  <a:pt x="1238250" y="415925"/>
                </a:cubicBezTo>
                <a:cubicBezTo>
                  <a:pt x="1247528" y="423046"/>
                  <a:pt x="2004747" y="831850"/>
                  <a:pt x="2470150" y="82867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A6B714D-7988-4B7A-8CAD-2BAFD3884955}"/>
              </a:ext>
            </a:extLst>
          </p:cNvPr>
          <p:cNvSpPr/>
          <p:nvPr/>
        </p:nvSpPr>
        <p:spPr>
          <a:xfrm rot="5400000" flipV="1">
            <a:off x="6219552" y="3528264"/>
            <a:ext cx="4575511" cy="582434"/>
          </a:xfrm>
          <a:custGeom>
            <a:avLst/>
            <a:gdLst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675"/>
              <a:gd name="connsiteX1" fmla="*/ 1238250 w 2470150"/>
              <a:gd name="connsiteY1" fmla="*/ 415925 h 828675"/>
              <a:gd name="connsiteX2" fmla="*/ 2470150 w 2470150"/>
              <a:gd name="connsiteY2" fmla="*/ 828675 h 828675"/>
              <a:gd name="connsiteX0" fmla="*/ 0 w 2470150"/>
              <a:gd name="connsiteY0" fmla="*/ 0 h 828701"/>
              <a:gd name="connsiteX1" fmla="*/ 1238250 w 2470150"/>
              <a:gd name="connsiteY1" fmla="*/ 415925 h 828701"/>
              <a:gd name="connsiteX2" fmla="*/ 2470150 w 2470150"/>
              <a:gd name="connsiteY2" fmla="*/ 828675 h 828701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  <a:gd name="connsiteX0" fmla="*/ 0 w 2470150"/>
              <a:gd name="connsiteY0" fmla="*/ 0 h 828693"/>
              <a:gd name="connsiteX1" fmla="*/ 1238250 w 2470150"/>
              <a:gd name="connsiteY1" fmla="*/ 415925 h 828693"/>
              <a:gd name="connsiteX2" fmla="*/ 2470150 w 2470150"/>
              <a:gd name="connsiteY2" fmla="*/ 828675 h 8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0150" h="828693">
                <a:moveTo>
                  <a:pt x="0" y="0"/>
                </a:moveTo>
                <a:cubicBezTo>
                  <a:pt x="438944" y="2911"/>
                  <a:pt x="1226851" y="407176"/>
                  <a:pt x="1238250" y="415925"/>
                </a:cubicBezTo>
                <a:cubicBezTo>
                  <a:pt x="1247528" y="423046"/>
                  <a:pt x="2004747" y="831850"/>
                  <a:pt x="2470150" y="82867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2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Waves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43867" y="1699079"/>
            <a:ext cx="8186428" cy="1265494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225" h="2671153">
                <a:moveTo>
                  <a:pt x="0" y="2671153"/>
                </a:moveTo>
                <a:cubicBezTo>
                  <a:pt x="373965" y="2634300"/>
                  <a:pt x="795338" y="3876"/>
                  <a:pt x="1190625" y="11"/>
                </a:cubicBezTo>
                <a:cubicBezTo>
                  <a:pt x="1585912" y="-3854"/>
                  <a:pt x="1978025" y="2641611"/>
                  <a:pt x="2371725" y="2647961"/>
                </a:cubicBezTo>
                <a:cubicBezTo>
                  <a:pt x="2765425" y="2654311"/>
                  <a:pt x="3157538" y="34936"/>
                  <a:pt x="3552825" y="38111"/>
                </a:cubicBezTo>
                <a:cubicBezTo>
                  <a:pt x="3948112" y="41286"/>
                  <a:pt x="4344988" y="2673361"/>
                  <a:pt x="4743450" y="2667011"/>
                </a:cubicBezTo>
                <a:cubicBezTo>
                  <a:pt x="5141912" y="2660661"/>
                  <a:pt x="5545138" y="6361"/>
                  <a:pt x="5943600" y="11"/>
                </a:cubicBezTo>
                <a:cubicBezTo>
                  <a:pt x="6342062" y="-6339"/>
                  <a:pt x="6799263" y="2640023"/>
                  <a:pt x="7134225" y="262891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43867" y="2331826"/>
            <a:ext cx="818642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 flipV="1">
            <a:off x="1468001" y="1699079"/>
            <a:ext cx="8186428" cy="1311212"/>
          </a:xfrm>
          <a:custGeom>
            <a:avLst/>
            <a:gdLst>
              <a:gd name="connsiteX0" fmla="*/ 0 w 7134225"/>
              <a:gd name="connsiteY0" fmla="*/ 2647961 h 2667022"/>
              <a:gd name="connsiteX1" fmla="*/ 1190625 w 7134225"/>
              <a:gd name="connsiteY1" fmla="*/ 11 h 2667022"/>
              <a:gd name="connsiteX2" fmla="*/ 2371725 w 7134225"/>
              <a:gd name="connsiteY2" fmla="*/ 2647961 h 2667022"/>
              <a:gd name="connsiteX3" fmla="*/ 3552825 w 7134225"/>
              <a:gd name="connsiteY3" fmla="*/ 38111 h 2667022"/>
              <a:gd name="connsiteX4" fmla="*/ 4743450 w 7134225"/>
              <a:gd name="connsiteY4" fmla="*/ 2667011 h 2667022"/>
              <a:gd name="connsiteX5" fmla="*/ 5943600 w 7134225"/>
              <a:gd name="connsiteY5" fmla="*/ 11 h 2667022"/>
              <a:gd name="connsiteX6" fmla="*/ 7134225 w 7134225"/>
              <a:gd name="connsiteY6" fmla="*/ 2628911 h 2667022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  <a:gd name="connsiteX0" fmla="*/ 0 w 7134225"/>
              <a:gd name="connsiteY0" fmla="*/ 2671153 h 2671153"/>
              <a:gd name="connsiteX1" fmla="*/ 1190625 w 7134225"/>
              <a:gd name="connsiteY1" fmla="*/ 11 h 2671153"/>
              <a:gd name="connsiteX2" fmla="*/ 2371725 w 7134225"/>
              <a:gd name="connsiteY2" fmla="*/ 2647961 h 2671153"/>
              <a:gd name="connsiteX3" fmla="*/ 3552825 w 7134225"/>
              <a:gd name="connsiteY3" fmla="*/ 38111 h 2671153"/>
              <a:gd name="connsiteX4" fmla="*/ 4743450 w 7134225"/>
              <a:gd name="connsiteY4" fmla="*/ 2667011 h 2671153"/>
              <a:gd name="connsiteX5" fmla="*/ 5943600 w 7134225"/>
              <a:gd name="connsiteY5" fmla="*/ 11 h 2671153"/>
              <a:gd name="connsiteX6" fmla="*/ 7134225 w 7134225"/>
              <a:gd name="connsiteY6" fmla="*/ 2628911 h 267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225" h="2671153">
                <a:moveTo>
                  <a:pt x="0" y="2671153"/>
                </a:moveTo>
                <a:cubicBezTo>
                  <a:pt x="373965" y="2634300"/>
                  <a:pt x="795338" y="3876"/>
                  <a:pt x="1190625" y="11"/>
                </a:cubicBezTo>
                <a:cubicBezTo>
                  <a:pt x="1585912" y="-3854"/>
                  <a:pt x="1978025" y="2641611"/>
                  <a:pt x="2371725" y="2647961"/>
                </a:cubicBezTo>
                <a:cubicBezTo>
                  <a:pt x="2765425" y="2654311"/>
                  <a:pt x="3157538" y="34936"/>
                  <a:pt x="3552825" y="38111"/>
                </a:cubicBezTo>
                <a:cubicBezTo>
                  <a:pt x="3948112" y="41286"/>
                  <a:pt x="4344988" y="2673361"/>
                  <a:pt x="4743450" y="2667011"/>
                </a:cubicBezTo>
                <a:cubicBezTo>
                  <a:pt x="5141912" y="2660661"/>
                  <a:pt x="5545138" y="6361"/>
                  <a:pt x="5943600" y="11"/>
                </a:cubicBezTo>
                <a:cubicBezTo>
                  <a:pt x="6342062" y="-6339"/>
                  <a:pt x="6799263" y="2640023"/>
                  <a:pt x="7134225" y="262891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9527" y="1554365"/>
            <a:ext cx="905256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17647" y="1531726"/>
            <a:ext cx="905256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E985C77-BE4A-4E52-A561-0EAD53B05010}"/>
              </a:ext>
            </a:extLst>
          </p:cNvPr>
          <p:cNvSpPr/>
          <p:nvPr/>
        </p:nvSpPr>
        <p:spPr>
          <a:xfrm>
            <a:off x="2037477" y="2240386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EC6F50-6462-41EF-8FCA-B9BD2B23EFF9}"/>
              </a:ext>
            </a:extLst>
          </p:cNvPr>
          <p:cNvSpPr/>
          <p:nvPr/>
        </p:nvSpPr>
        <p:spPr>
          <a:xfrm>
            <a:off x="3421911" y="2234687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BF6EE7-D206-45ED-B1BD-320609CEACBC}"/>
              </a:ext>
            </a:extLst>
          </p:cNvPr>
          <p:cNvSpPr/>
          <p:nvPr/>
        </p:nvSpPr>
        <p:spPr>
          <a:xfrm>
            <a:off x="4761018" y="2232376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05D60A-5C62-45ED-B5AB-4BE81C140A10}"/>
              </a:ext>
            </a:extLst>
          </p:cNvPr>
          <p:cNvSpPr/>
          <p:nvPr/>
        </p:nvSpPr>
        <p:spPr>
          <a:xfrm>
            <a:off x="6119393" y="2242361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A5D3E2-43BC-44EB-BB04-0696E554E4F7}"/>
              </a:ext>
            </a:extLst>
          </p:cNvPr>
          <p:cNvSpPr/>
          <p:nvPr/>
        </p:nvSpPr>
        <p:spPr>
          <a:xfrm>
            <a:off x="7495660" y="2240386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92685E-0155-408C-A030-B33546C9E14C}"/>
              </a:ext>
            </a:extLst>
          </p:cNvPr>
          <p:cNvSpPr/>
          <p:nvPr/>
        </p:nvSpPr>
        <p:spPr>
          <a:xfrm>
            <a:off x="8902073" y="2263025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9DC2D2-1F82-439A-B226-7F2F21A7AA9B}"/>
              </a:ext>
            </a:extLst>
          </p:cNvPr>
          <p:cNvGrpSpPr/>
          <p:nvPr/>
        </p:nvGrpSpPr>
        <p:grpSpPr>
          <a:xfrm>
            <a:off x="2094373" y="2504629"/>
            <a:ext cx="1418978" cy="1575070"/>
            <a:chOff x="1105158" y="2486456"/>
            <a:chExt cx="1418978" cy="1575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8073B0-C216-4D33-BE42-06221A934582}"/>
                </a:ext>
              </a:extLst>
            </p:cNvPr>
            <p:cNvSpPr txBox="1"/>
            <p:nvPr/>
          </p:nvSpPr>
          <p:spPr>
            <a:xfrm>
              <a:off x="1105158" y="3476751"/>
              <a:ext cx="14189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Nodes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8FB8EDF-7717-4F5F-9870-293402CFEC7B}"/>
                </a:ext>
              </a:extLst>
            </p:cNvPr>
            <p:cNvCxnSpPr/>
            <p:nvPr/>
          </p:nvCxnSpPr>
          <p:spPr>
            <a:xfrm flipV="1">
              <a:off x="2213811" y="2488859"/>
              <a:ext cx="310325" cy="94014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CC5A1FC-A7FC-4A11-8A1E-D2043161F0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2019" y="2486456"/>
              <a:ext cx="242023" cy="942544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4C84B7-AF04-4A83-9192-84FFECC13574}"/>
              </a:ext>
            </a:extLst>
          </p:cNvPr>
          <p:cNvGrpSpPr/>
          <p:nvPr/>
        </p:nvGrpSpPr>
        <p:grpSpPr>
          <a:xfrm>
            <a:off x="5131851" y="3010291"/>
            <a:ext cx="2157963" cy="1099629"/>
            <a:chOff x="5143150" y="2962611"/>
            <a:chExt cx="2157963" cy="10996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3A51C9-58B9-46B7-9513-CB435FCE16C0}"/>
                </a:ext>
              </a:extLst>
            </p:cNvPr>
            <p:cNvSpPr txBox="1"/>
            <p:nvPr/>
          </p:nvSpPr>
          <p:spPr>
            <a:xfrm>
              <a:off x="5143150" y="3477465"/>
              <a:ext cx="21579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FF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Antinodes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E864196-AD04-41F7-8DB4-489353B3B799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flipV="1">
              <a:off x="6552617" y="2962611"/>
              <a:ext cx="334296" cy="539907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BF311CD-3CE8-43B7-B035-AC54BA8DAC02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 flipV="1">
              <a:off x="5544820" y="2991583"/>
              <a:ext cx="305153" cy="510935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2AB1F78-1F17-4583-9CF5-16377A4D4C90}"/>
              </a:ext>
            </a:extLst>
          </p:cNvPr>
          <p:cNvSpPr/>
          <p:nvPr/>
        </p:nvSpPr>
        <p:spPr>
          <a:xfrm rot="5400000" flipV="1">
            <a:off x="-1656541" y="3306442"/>
            <a:ext cx="5033535" cy="1022182"/>
          </a:xfrm>
          <a:custGeom>
            <a:avLst/>
            <a:gdLst>
              <a:gd name="connsiteX0" fmla="*/ 0 w 2459334"/>
              <a:gd name="connsiteY0" fmla="*/ 411983 h 821453"/>
              <a:gd name="connsiteX1" fmla="*/ 406958 w 2459334"/>
              <a:gd name="connsiteY1" fmla="*/ 0 h 821453"/>
              <a:gd name="connsiteX2" fmla="*/ 818940 w 2459334"/>
              <a:gd name="connsiteY2" fmla="*/ 411983 h 821453"/>
              <a:gd name="connsiteX3" fmla="*/ 1230923 w 2459334"/>
              <a:gd name="connsiteY3" fmla="*/ 821453 h 821453"/>
              <a:gd name="connsiteX4" fmla="*/ 1640393 w 2459334"/>
              <a:gd name="connsiteY4" fmla="*/ 409471 h 821453"/>
              <a:gd name="connsiteX5" fmla="*/ 2052376 w 2459334"/>
              <a:gd name="connsiteY5" fmla="*/ 0 h 821453"/>
              <a:gd name="connsiteX6" fmla="*/ 2459334 w 2459334"/>
              <a:gd name="connsiteY6" fmla="*/ 411983 h 821453"/>
              <a:gd name="connsiteX0" fmla="*/ 0 w 2459334"/>
              <a:gd name="connsiteY0" fmla="*/ 411983 h 821453"/>
              <a:gd name="connsiteX1" fmla="*/ 406958 w 2459334"/>
              <a:gd name="connsiteY1" fmla="*/ 0 h 821453"/>
              <a:gd name="connsiteX2" fmla="*/ 818940 w 2459334"/>
              <a:gd name="connsiteY2" fmla="*/ 411983 h 821453"/>
              <a:gd name="connsiteX3" fmla="*/ 1230923 w 2459334"/>
              <a:gd name="connsiteY3" fmla="*/ 821453 h 821453"/>
              <a:gd name="connsiteX4" fmla="*/ 1640393 w 2459334"/>
              <a:gd name="connsiteY4" fmla="*/ 409471 h 821453"/>
              <a:gd name="connsiteX5" fmla="*/ 2052376 w 2459334"/>
              <a:gd name="connsiteY5" fmla="*/ 0 h 821453"/>
              <a:gd name="connsiteX6" fmla="*/ 2459334 w 2459334"/>
              <a:gd name="connsiteY6" fmla="*/ 411983 h 821453"/>
              <a:gd name="connsiteX0" fmla="*/ 0 w 2459334"/>
              <a:gd name="connsiteY0" fmla="*/ 411983 h 821453"/>
              <a:gd name="connsiteX1" fmla="*/ 406958 w 2459334"/>
              <a:gd name="connsiteY1" fmla="*/ 0 h 821453"/>
              <a:gd name="connsiteX2" fmla="*/ 818940 w 2459334"/>
              <a:gd name="connsiteY2" fmla="*/ 411983 h 821453"/>
              <a:gd name="connsiteX3" fmla="*/ 1230923 w 2459334"/>
              <a:gd name="connsiteY3" fmla="*/ 821453 h 821453"/>
              <a:gd name="connsiteX4" fmla="*/ 1640393 w 2459334"/>
              <a:gd name="connsiteY4" fmla="*/ 409471 h 821453"/>
              <a:gd name="connsiteX5" fmla="*/ 2052376 w 2459334"/>
              <a:gd name="connsiteY5" fmla="*/ 0 h 821453"/>
              <a:gd name="connsiteX6" fmla="*/ 2459334 w 2459334"/>
              <a:gd name="connsiteY6" fmla="*/ 411983 h 82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9334" h="821453">
                <a:moveTo>
                  <a:pt x="0" y="411983"/>
                </a:moveTo>
                <a:cubicBezTo>
                  <a:pt x="135234" y="205991"/>
                  <a:pt x="270468" y="0"/>
                  <a:pt x="406958" y="0"/>
                </a:cubicBezTo>
                <a:cubicBezTo>
                  <a:pt x="543448" y="0"/>
                  <a:pt x="818940" y="411983"/>
                  <a:pt x="818940" y="411983"/>
                </a:cubicBezTo>
                <a:cubicBezTo>
                  <a:pt x="825640" y="425799"/>
                  <a:pt x="1094014" y="821872"/>
                  <a:pt x="1230923" y="821453"/>
                </a:cubicBezTo>
                <a:cubicBezTo>
                  <a:pt x="1367832" y="821034"/>
                  <a:pt x="1640393" y="409471"/>
                  <a:pt x="1640393" y="409471"/>
                </a:cubicBezTo>
                <a:cubicBezTo>
                  <a:pt x="1649185" y="405702"/>
                  <a:pt x="1915886" y="-419"/>
                  <a:pt x="2052376" y="0"/>
                </a:cubicBezTo>
                <a:cubicBezTo>
                  <a:pt x="2188866" y="419"/>
                  <a:pt x="2324100" y="206201"/>
                  <a:pt x="2459334" y="411983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" grpId="0" animBg="1"/>
      <p:bldP spid="12" grpId="0" animBg="1"/>
      <p:bldP spid="18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Waves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84556"/>
              </p:ext>
            </p:extLst>
          </p:nvPr>
        </p:nvGraphicFramePr>
        <p:xfrm>
          <a:off x="2600324" y="1415291"/>
          <a:ext cx="6294294" cy="471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8098">
                  <a:extLst>
                    <a:ext uri="{9D8B030D-6E8A-4147-A177-3AD203B41FA5}">
                      <a16:colId xmlns:a16="http://schemas.microsoft.com/office/drawing/2014/main" val="3571231185"/>
                    </a:ext>
                  </a:extLst>
                </a:gridCol>
                <a:gridCol w="2098098">
                  <a:extLst>
                    <a:ext uri="{9D8B030D-6E8A-4147-A177-3AD203B41FA5}">
                      <a16:colId xmlns:a16="http://schemas.microsoft.com/office/drawing/2014/main" val="708308777"/>
                    </a:ext>
                  </a:extLst>
                </a:gridCol>
              </a:tblGrid>
              <a:tr h="60867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# of Standing Waves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# </a:t>
                      </a:r>
                      <a:r>
                        <a:rPr lang="en-US" b="0"/>
                        <a:t>of Wavelengths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Wavelength</a:t>
                      </a:r>
                      <a:r>
                        <a:rPr lang="en-US" b="0" baseline="0" dirty="0"/>
                        <a:t> (m)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34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accent5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34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accent5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34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accent5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34"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FF00FF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accent5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7961" y="2068748"/>
            <a:ext cx="2106005" cy="101134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2724" y="3156301"/>
            <a:ext cx="2100550" cy="87754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07961" y="4172164"/>
            <a:ext cx="2100550" cy="90160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307961" y="5202557"/>
            <a:ext cx="2100550" cy="88898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D2760E-9A51-4727-8E0E-68E822493404}"/>
              </a:ext>
            </a:extLst>
          </p:cNvPr>
          <p:cNvCxnSpPr/>
          <p:nvPr/>
        </p:nvCxnSpPr>
        <p:spPr>
          <a:xfrm>
            <a:off x="307961" y="1717964"/>
            <a:ext cx="210055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639393-22B5-46C3-A6D8-4E4E427D24E3}"/>
              </a:ext>
            </a:extLst>
          </p:cNvPr>
          <p:cNvSpPr txBox="1"/>
          <p:nvPr/>
        </p:nvSpPr>
        <p:spPr>
          <a:xfrm>
            <a:off x="1010224" y="1533298"/>
            <a:ext cx="6960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5B18B-40B7-489F-910E-901C3077A1BB}"/>
              </a:ext>
            </a:extLst>
          </p:cNvPr>
          <p:cNvSpPr/>
          <p:nvPr/>
        </p:nvSpPr>
        <p:spPr>
          <a:xfrm>
            <a:off x="3404670" y="2156449"/>
            <a:ext cx="48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dirty="0">
              <a:solidFill>
                <a:srgbClr val="FF00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A531F8-DD0F-4DCD-825D-971A90302A7F}"/>
              </a:ext>
            </a:extLst>
          </p:cNvPr>
          <p:cNvSpPr/>
          <p:nvPr/>
        </p:nvSpPr>
        <p:spPr>
          <a:xfrm>
            <a:off x="3404670" y="3187609"/>
            <a:ext cx="48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dirty="0">
              <a:solidFill>
                <a:srgbClr val="FF00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A8AEC6-0257-4F7D-98A9-0CB0A00F0561}"/>
              </a:ext>
            </a:extLst>
          </p:cNvPr>
          <p:cNvSpPr/>
          <p:nvPr/>
        </p:nvSpPr>
        <p:spPr>
          <a:xfrm>
            <a:off x="3404670" y="4218769"/>
            <a:ext cx="48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US" dirty="0">
              <a:solidFill>
                <a:srgbClr val="FF00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33E3E5-11B3-451C-88D6-95210CACEF73}"/>
              </a:ext>
            </a:extLst>
          </p:cNvPr>
          <p:cNvSpPr/>
          <p:nvPr/>
        </p:nvSpPr>
        <p:spPr>
          <a:xfrm>
            <a:off x="3404672" y="5244694"/>
            <a:ext cx="489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41B1C9-DF14-4DA0-A582-3F2AC6092CE1}"/>
              </a:ext>
            </a:extLst>
          </p:cNvPr>
          <p:cNvSpPr/>
          <p:nvPr/>
        </p:nvSpPr>
        <p:spPr>
          <a:xfrm>
            <a:off x="5280736" y="2156449"/>
            <a:ext cx="915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0.5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14727-545C-4E12-B04F-DA192618A668}"/>
              </a:ext>
            </a:extLst>
          </p:cNvPr>
          <p:cNvSpPr/>
          <p:nvPr/>
        </p:nvSpPr>
        <p:spPr>
          <a:xfrm>
            <a:off x="5493935" y="3187609"/>
            <a:ext cx="48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A94335-4F49-4AFE-8BFC-04A9E3041F41}"/>
              </a:ext>
            </a:extLst>
          </p:cNvPr>
          <p:cNvSpPr/>
          <p:nvPr/>
        </p:nvSpPr>
        <p:spPr>
          <a:xfrm>
            <a:off x="5280736" y="4218769"/>
            <a:ext cx="915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1.5</a:t>
            </a:r>
            <a:endParaRPr lang="en-US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E423E0-315A-4E79-979C-6E4671970D16}"/>
              </a:ext>
            </a:extLst>
          </p:cNvPr>
          <p:cNvSpPr/>
          <p:nvPr/>
        </p:nvSpPr>
        <p:spPr>
          <a:xfrm>
            <a:off x="5493937" y="5244694"/>
            <a:ext cx="489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4EB95A-1B9F-4453-BA35-1150DA9D7EAC}"/>
              </a:ext>
            </a:extLst>
          </p:cNvPr>
          <p:cNvSpPr/>
          <p:nvPr/>
        </p:nvSpPr>
        <p:spPr>
          <a:xfrm>
            <a:off x="7462884" y="2156449"/>
            <a:ext cx="793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24</a:t>
            </a:r>
            <a:endParaRPr lang="en-US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A42139-2DC9-498F-8B87-39E9C9BD7313}"/>
              </a:ext>
            </a:extLst>
          </p:cNvPr>
          <p:cNvSpPr/>
          <p:nvPr/>
        </p:nvSpPr>
        <p:spPr>
          <a:xfrm>
            <a:off x="7462884" y="3187609"/>
            <a:ext cx="793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</a:t>
            </a:r>
            <a:endParaRPr lang="en-US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4F8E85-501A-4088-94FB-EC0AEA1DB90B}"/>
              </a:ext>
            </a:extLst>
          </p:cNvPr>
          <p:cNvSpPr/>
          <p:nvPr/>
        </p:nvSpPr>
        <p:spPr>
          <a:xfrm>
            <a:off x="7615168" y="4218769"/>
            <a:ext cx="489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endParaRPr lang="en-US" dirty="0">
              <a:solidFill>
                <a:schemeClr val="accent5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5EE878-F775-483B-B0A9-4BD483A6FF7B}"/>
              </a:ext>
            </a:extLst>
          </p:cNvPr>
          <p:cNvSpPr/>
          <p:nvPr/>
        </p:nvSpPr>
        <p:spPr>
          <a:xfrm>
            <a:off x="7615170" y="5244694"/>
            <a:ext cx="489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928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“Seeing” Standing Waves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4" y="1531726"/>
            <a:ext cx="4356414" cy="3007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E4DD7-DF8C-4E67-B2C4-7F20D5A2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286" y="3429000"/>
            <a:ext cx="4044070" cy="2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22186</TotalTime>
  <Words>168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Ebrima</vt:lpstr>
      <vt:lpstr>Wingdings</vt:lpstr>
      <vt:lpstr>Retrospect</vt:lpstr>
      <vt:lpstr>Sound and  Standing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Sound and Standing Waves</dc:title>
  <dc:creator>Joe Cossette</dc:creator>
  <cp:lastModifiedBy>Joe Cossette</cp:lastModifiedBy>
  <cp:revision>207</cp:revision>
  <dcterms:created xsi:type="dcterms:W3CDTF">2014-08-31T00:23:19Z</dcterms:created>
  <dcterms:modified xsi:type="dcterms:W3CDTF">2020-12-02T22:00:12Z</dcterms:modified>
</cp:coreProperties>
</file>