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7" r:id="rId1"/>
  </p:sldMasterIdLst>
  <p:sldIdLst>
    <p:sldId id="292" r:id="rId2"/>
    <p:sldId id="535" r:id="rId3"/>
    <p:sldId id="536" r:id="rId4"/>
    <p:sldId id="613" r:id="rId5"/>
    <p:sldId id="538" r:id="rId6"/>
    <p:sldId id="614" r:id="rId7"/>
    <p:sldId id="540" r:id="rId8"/>
    <p:sldId id="542" r:id="rId9"/>
    <p:sldId id="541" r:id="rId10"/>
    <p:sldId id="543" r:id="rId11"/>
    <p:sldId id="625" r:id="rId12"/>
    <p:sldId id="544" r:id="rId13"/>
    <p:sldId id="545" r:id="rId14"/>
    <p:sldId id="616" r:id="rId15"/>
    <p:sldId id="617" r:id="rId16"/>
    <p:sldId id="618" r:id="rId17"/>
    <p:sldId id="619" r:id="rId18"/>
    <p:sldId id="620" r:id="rId19"/>
    <p:sldId id="621" r:id="rId20"/>
    <p:sldId id="622" r:id="rId21"/>
    <p:sldId id="623" r:id="rId22"/>
    <p:sldId id="555" r:id="rId23"/>
    <p:sldId id="56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1AA5DC"/>
    <a:srgbClr val="FF00FF"/>
    <a:srgbClr val="F4F6FA"/>
    <a:srgbClr val="002060"/>
    <a:srgbClr val="FF7D7D"/>
    <a:srgbClr val="FECFC6"/>
    <a:srgbClr val="E29DFD"/>
    <a:srgbClr val="FFCC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0" d="100"/>
          <a:sy n="50" d="100"/>
        </p:scale>
        <p:origin x="48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992A-6374-41E8-AE7E-984A7763F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1.sv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.imgur.com/8cK0aVj.gif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9808" y="758952"/>
            <a:ext cx="7811096" cy="3566160"/>
          </a:xfrm>
        </p:spPr>
        <p:txBody>
          <a:bodyPr>
            <a:normAutofit/>
          </a:bodyPr>
          <a:lstStyle/>
          <a:p>
            <a:r>
              <a:rPr lang="en-US" sz="5400" dirty="0"/>
              <a:t>Light and the EM Spectrum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Waves - Light</a:t>
            </a:r>
          </a:p>
        </p:txBody>
      </p:sp>
    </p:spTree>
    <p:extLst>
      <p:ext uri="{BB962C8B-B14F-4D97-AF65-F5344CB8AC3E}">
        <p14:creationId xmlns:p14="http://schemas.microsoft.com/office/powerpoint/2010/main" val="2621367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Standing Waves in a Microwave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3234" y="1531726"/>
            <a:ext cx="8086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How far between antinodes of a 2450 MHz standing wave in a microwave?</a:t>
            </a:r>
          </a:p>
        </p:txBody>
      </p:sp>
      <p:pic>
        <p:nvPicPr>
          <p:cNvPr id="1026" name="Picture 2" descr="Image result for microwave standing wave">
            <a:extLst>
              <a:ext uri="{FF2B5EF4-FFF2-40B4-BE49-F238E27FC236}">
                <a16:creationId xmlns:a16="http://schemas.microsoft.com/office/drawing/2014/main" id="{20ED9068-A20E-47AB-8545-A8ACDCF6E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61" y="4064733"/>
            <a:ext cx="3131993" cy="208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8BE140E-DC9F-4016-A7E9-F8CFB261F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825" y="2850063"/>
            <a:ext cx="2485514" cy="330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C1BF3B9-0721-414F-84F6-2F0401F1E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23825" y="2850063"/>
            <a:ext cx="2485514" cy="330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39C40D-1BC1-42AB-8F3E-D60650D0BB93}"/>
              </a:ext>
            </a:extLst>
          </p:cNvPr>
          <p:cNvSpPr/>
          <p:nvPr/>
        </p:nvSpPr>
        <p:spPr>
          <a:xfrm>
            <a:off x="7847215" y="3906981"/>
            <a:ext cx="490450" cy="113053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36E84D-1D1D-4037-8756-438E1A15AD2C}"/>
                  </a:ext>
                </a:extLst>
              </p:cNvPr>
              <p:cNvSpPr txBox="1"/>
              <p:nvPr/>
            </p:nvSpPr>
            <p:spPr>
              <a:xfrm>
                <a:off x="289645" y="2467306"/>
                <a:ext cx="114435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36E84D-1D1D-4037-8756-438E1A15A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45" y="2467306"/>
                <a:ext cx="114435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DC22F2-F694-49CA-8D8B-72F8B6B97039}"/>
                  </a:ext>
                </a:extLst>
              </p:cNvPr>
              <p:cNvSpPr txBox="1"/>
              <p:nvPr/>
            </p:nvSpPr>
            <p:spPr>
              <a:xfrm>
                <a:off x="649863" y="3058283"/>
                <a:ext cx="948786" cy="8141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DC22F2-F694-49CA-8D8B-72F8B6B97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63" y="3058283"/>
                <a:ext cx="948786" cy="8141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CC91B6-5146-46C6-B608-2501BC6B18FF}"/>
                  </a:ext>
                </a:extLst>
              </p:cNvPr>
              <p:cNvSpPr txBox="1"/>
              <p:nvPr/>
            </p:nvSpPr>
            <p:spPr>
              <a:xfrm>
                <a:off x="1563577" y="2940031"/>
                <a:ext cx="2313197" cy="890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3.00×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2450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CC91B6-5146-46C6-B608-2501BC6B1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577" y="2940031"/>
                <a:ext cx="2313197" cy="8908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48655B-9923-46A2-A060-C3105340C43A}"/>
                  </a:ext>
                </a:extLst>
              </p:cNvPr>
              <p:cNvSpPr txBox="1"/>
              <p:nvPr/>
            </p:nvSpPr>
            <p:spPr>
              <a:xfrm>
                <a:off x="3833922" y="3205304"/>
                <a:ext cx="150534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=0.12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48655B-9923-46A2-A060-C3105340C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922" y="3205304"/>
                <a:ext cx="150534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68BA82-2972-4208-A948-8CBF62BEF349}"/>
              </a:ext>
            </a:extLst>
          </p:cNvPr>
          <p:cNvCxnSpPr/>
          <p:nvPr/>
        </p:nvCxnSpPr>
        <p:spPr>
          <a:xfrm flipV="1">
            <a:off x="682625" y="4824257"/>
            <a:ext cx="0" cy="78105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3DFA7C4-A03B-4BBB-9F16-16B68EC1A205}"/>
              </a:ext>
            </a:extLst>
          </p:cNvPr>
          <p:cNvCxnSpPr/>
          <p:nvPr/>
        </p:nvCxnSpPr>
        <p:spPr>
          <a:xfrm flipV="1">
            <a:off x="1592299" y="4817907"/>
            <a:ext cx="0" cy="78105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9BD837B-8604-4391-92C2-3EA824B4D43E}"/>
              </a:ext>
            </a:extLst>
          </p:cNvPr>
          <p:cNvGrpSpPr/>
          <p:nvPr/>
        </p:nvGrpSpPr>
        <p:grpSpPr>
          <a:xfrm>
            <a:off x="714375" y="5372911"/>
            <a:ext cx="849202" cy="523220"/>
            <a:chOff x="714375" y="5372911"/>
            <a:chExt cx="849202" cy="52322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608DD82-CD67-41F1-80CC-E5BC8CD62FE8}"/>
                </a:ext>
              </a:extLst>
            </p:cNvPr>
            <p:cNvCxnSpPr>
              <a:cxnSpLocks/>
            </p:cNvCxnSpPr>
            <p:nvPr/>
          </p:nvCxnSpPr>
          <p:spPr>
            <a:xfrm>
              <a:off x="714375" y="5372911"/>
              <a:ext cx="849202" cy="0"/>
            </a:xfrm>
            <a:prstGeom prst="line">
              <a:avLst/>
            </a:prstGeom>
            <a:ln w="7620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87A4EFE-21DB-41AB-B81C-CF7B0E0EE0DF}"/>
                </a:ext>
              </a:extLst>
            </p:cNvPr>
            <p:cNvSpPr txBox="1"/>
            <p:nvPr/>
          </p:nvSpPr>
          <p:spPr>
            <a:xfrm>
              <a:off x="959279" y="5372911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800" b="1" dirty="0">
                  <a:solidFill>
                    <a:srgbClr val="C00000"/>
                  </a:solidFill>
                </a:rPr>
                <a:t>λ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9C019AE-2A24-455E-9F4C-395E01CB2B8B}"/>
                  </a:ext>
                </a:extLst>
              </p:cNvPr>
              <p:cNvSpPr/>
              <p:nvPr/>
            </p:nvSpPr>
            <p:spPr>
              <a:xfrm>
                <a:off x="3494857" y="4309468"/>
                <a:ext cx="1313180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0.12 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9C019AE-2A24-455E-9F4C-395E01CB2B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857" y="4309468"/>
                <a:ext cx="1313180" cy="8989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5F8A4D7-BC6A-4926-84CA-60583CE8D550}"/>
                  </a:ext>
                </a:extLst>
              </p:cNvPr>
              <p:cNvSpPr/>
              <p:nvPr/>
            </p:nvSpPr>
            <p:spPr>
              <a:xfrm>
                <a:off x="4642747" y="4514292"/>
                <a:ext cx="16806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0.06 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5F8A4D7-BC6A-4926-84CA-60583CE8D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747" y="4514292"/>
                <a:ext cx="168065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6CB7FA4-75E4-44CF-B9B8-9E867519AD2F}"/>
                  </a:ext>
                </a:extLst>
              </p:cNvPr>
              <p:cNvSpPr/>
              <p:nvPr/>
            </p:nvSpPr>
            <p:spPr>
              <a:xfrm>
                <a:off x="4654660" y="5150387"/>
                <a:ext cx="14257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28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𝐜𝐦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6CB7FA4-75E4-44CF-B9B8-9E867519AD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660" y="5150387"/>
                <a:ext cx="142577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6111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  <p:bldP spid="12" grpId="0"/>
      <p:bldP spid="20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Standing Waves in a Microwave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B6C3AB6-AD24-479B-AF2D-2145BE583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300766"/>
            <a:ext cx="9144000" cy="555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2CDF083-64A7-43C1-92BB-F884FD1A8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155" y="1300766"/>
            <a:ext cx="9151155" cy="555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BABC812-9C9F-4156-B446-BEC3797C36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300765"/>
            <a:ext cx="9141995" cy="555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E789CA-4C0B-4830-8FE6-A54B4CE519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033" y="1300763"/>
            <a:ext cx="4662118" cy="2480661"/>
          </a:xfrm>
          <a:prstGeom prst="rect">
            <a:avLst/>
          </a:prstGeom>
        </p:spPr>
      </p:pic>
      <p:pic>
        <p:nvPicPr>
          <p:cNvPr id="17" name="Graphic 16" descr="Close">
            <a:extLst>
              <a:ext uri="{FF2B5EF4-FFF2-40B4-BE49-F238E27FC236}">
                <a16:creationId xmlns:a16="http://schemas.microsoft.com/office/drawing/2014/main" id="{DB801DCC-E868-418C-8AC6-110CAD5E0E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86317" y="3248025"/>
            <a:ext cx="914400" cy="914400"/>
          </a:xfrm>
          <a:prstGeom prst="rect">
            <a:avLst/>
          </a:prstGeom>
        </p:spPr>
      </p:pic>
      <p:pic>
        <p:nvPicPr>
          <p:cNvPr id="27" name="Graphic 26" descr="Close">
            <a:extLst>
              <a:ext uri="{FF2B5EF4-FFF2-40B4-BE49-F238E27FC236}">
                <a16:creationId xmlns:a16="http://schemas.microsoft.com/office/drawing/2014/main" id="{474B132B-C0F7-4AF3-87BC-C16A73C2CE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2392" y="4438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93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Electromagnetic Spectrum</a:t>
            </a:r>
          </a:p>
        </p:txBody>
      </p:sp>
      <p:pic>
        <p:nvPicPr>
          <p:cNvPr id="1026" name="Picture 2" descr="Image result for electromagnetic spectr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3403" y="1531726"/>
            <a:ext cx="7237193" cy="457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868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everything makes it to Earth</a:t>
            </a:r>
          </a:p>
        </p:txBody>
      </p:sp>
      <p:pic>
        <p:nvPicPr>
          <p:cNvPr id="1026" name="Picture 2" descr="Electromagnetic spectrum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8787" y="1531727"/>
            <a:ext cx="3283219" cy="354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agram demonstrating how the Earth's atmosphere aborbs different wavelengths of light.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93" y="1531726"/>
            <a:ext cx="4010484" cy="354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021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Gamma Ray</a:t>
            </a:r>
          </a:p>
        </p:txBody>
      </p:sp>
      <p:pic>
        <p:nvPicPr>
          <p:cNvPr id="7172" name="Picture 4" descr="https://upload.wikimedia.org/wikipedia/commons/0/07/Fermi_Gamma-ray_Space_Telescope_3_years_of_observations_(energies_larger_than_1_GeV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43" y="1531726"/>
            <a:ext cx="4469370" cy="256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2925" y="6360538"/>
            <a:ext cx="8601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+mj-lt"/>
              </a:rPr>
              <a:t>Wavelength: 10</a:t>
            </a:r>
            <a:r>
              <a:rPr lang="en-US" sz="2800" baseline="30000" dirty="0">
                <a:solidFill>
                  <a:schemeClr val="bg1"/>
                </a:solidFill>
                <a:latin typeface="+mj-lt"/>
              </a:rPr>
              <a:t>-12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m | 1 pm </a:t>
            </a:r>
          </a:p>
        </p:txBody>
      </p:sp>
      <p:pic>
        <p:nvPicPr>
          <p:cNvPr id="2050" name="Picture 2" descr="Types of Ionizing Radiation">
            <a:extLst>
              <a:ext uri="{FF2B5EF4-FFF2-40B4-BE49-F238E27FC236}">
                <a16:creationId xmlns:a16="http://schemas.microsoft.com/office/drawing/2014/main" id="{2F4631B2-EF56-4C7E-A63A-119EB25510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46103" y="4062902"/>
            <a:ext cx="3826454" cy="202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840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X-Rays</a:t>
            </a:r>
          </a:p>
        </p:txBody>
      </p:sp>
      <p:pic>
        <p:nvPicPr>
          <p:cNvPr id="6146" name="Picture 2" descr="http://www.memradiology.com/files/2014/06/x-ray-h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63" y="1556344"/>
            <a:ext cx="4280437" cy="306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2925" y="6360538"/>
            <a:ext cx="8601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+mj-lt"/>
              </a:rPr>
              <a:t>Wavelength: 10</a:t>
            </a:r>
            <a:r>
              <a:rPr lang="en-US" sz="2800" baseline="30000" dirty="0">
                <a:solidFill>
                  <a:schemeClr val="bg1"/>
                </a:solidFill>
                <a:latin typeface="+mj-lt"/>
              </a:rPr>
              <a:t>-10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m</a:t>
            </a:r>
            <a:r>
              <a:rPr lang="en-US" sz="2800" dirty="0">
                <a:solidFill>
                  <a:schemeClr val="bg1"/>
                </a:solidFill>
              </a:rPr>
              <a:t> |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10 nm </a:t>
            </a:r>
          </a:p>
        </p:txBody>
      </p:sp>
    </p:spTree>
    <p:extLst>
      <p:ext uri="{BB962C8B-B14F-4D97-AF65-F5344CB8AC3E}">
        <p14:creationId xmlns:p14="http://schemas.microsoft.com/office/powerpoint/2010/main" val="3918477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Ultraviolet</a:t>
            </a:r>
          </a:p>
        </p:txBody>
      </p:sp>
      <p:pic>
        <p:nvPicPr>
          <p:cNvPr id="5122" name="Picture 2" descr="http://sweethomedesignideas.com/wp-content/uploads/2012/10/32-glow-in-the-dark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98" y="1531726"/>
            <a:ext cx="3049858" cy="228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howitworksdaily.com/wp-content/uploads/2013/02/UV_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87" y="3968300"/>
            <a:ext cx="3165089" cy="210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wilsonfabrics.com.au/ckfinder/userfiles/images/uv_ray_graphic_560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430" y="1406770"/>
            <a:ext cx="4244085" cy="462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2925" y="6360538"/>
            <a:ext cx="8601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+mj-lt"/>
              </a:rPr>
              <a:t>Wavelength: 10</a:t>
            </a:r>
            <a:r>
              <a:rPr lang="en-US" sz="2800" baseline="30000" dirty="0">
                <a:solidFill>
                  <a:schemeClr val="bg1"/>
                </a:solidFill>
                <a:latin typeface="+mj-lt"/>
              </a:rPr>
              <a:t>-8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m </a:t>
            </a:r>
            <a:r>
              <a:rPr lang="en-US" sz="2800" dirty="0">
                <a:solidFill>
                  <a:schemeClr val="bg1"/>
                </a:solidFill>
              </a:rPr>
              <a:t>|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10 nm</a:t>
            </a:r>
          </a:p>
        </p:txBody>
      </p:sp>
    </p:spTree>
    <p:extLst>
      <p:ext uri="{BB962C8B-B14F-4D97-AF65-F5344CB8AC3E}">
        <p14:creationId xmlns:p14="http://schemas.microsoft.com/office/powerpoint/2010/main" val="2139842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Visible Light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925" y="6360538"/>
            <a:ext cx="8601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+mj-lt"/>
              </a:rPr>
              <a:t>Wavelength: 0.5 × 10</a:t>
            </a:r>
            <a:r>
              <a:rPr lang="en-US" sz="2800" baseline="30000" dirty="0">
                <a:solidFill>
                  <a:schemeClr val="bg1"/>
                </a:solidFill>
                <a:latin typeface="+mj-lt"/>
              </a:rPr>
              <a:t>-12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m | 500 nm</a:t>
            </a:r>
          </a:p>
        </p:txBody>
      </p:sp>
      <p:pic>
        <p:nvPicPr>
          <p:cNvPr id="8" name="Picture 6" descr="http://science.hq.nasa.gov/kids/imagers/ems/roygbiv_wav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81" y="4182575"/>
            <a:ext cx="2761125" cy="202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.imgur.com/8cK0aVj.gif">
            <a:hlinkClick r:id="rId3"/>
            <a:extLst>
              <a:ext uri="{FF2B5EF4-FFF2-40B4-BE49-F238E27FC236}">
                <a16:creationId xmlns:a16="http://schemas.microsoft.com/office/drawing/2014/main" id="{CBAE04A1-BF69-4382-8BD1-46F193C010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17" y="1531725"/>
            <a:ext cx="6057664" cy="272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634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Infrared</a:t>
            </a:r>
          </a:p>
        </p:txBody>
      </p:sp>
      <p:pic>
        <p:nvPicPr>
          <p:cNvPr id="3074" name="Picture 2" descr="http://www.remotecentral.com/articles/ir4ps3_full_function_ir_remote_photo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9" y="2092753"/>
            <a:ext cx="4087778" cy="233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2925" y="6360538"/>
            <a:ext cx="8601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+mj-lt"/>
              </a:rPr>
              <a:t>Wavelength: 10</a:t>
            </a:r>
            <a:r>
              <a:rPr lang="en-US" sz="2800" baseline="30000" dirty="0">
                <a:solidFill>
                  <a:schemeClr val="bg1"/>
                </a:solidFill>
                <a:latin typeface="+mj-lt"/>
              </a:rPr>
              <a:t>-5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m | 0.01 mm</a:t>
            </a:r>
          </a:p>
        </p:txBody>
      </p:sp>
      <p:pic>
        <p:nvPicPr>
          <p:cNvPr id="1026" name="Picture 2" descr="https://lh3.googleusercontent.com/DCcXutP1YsmxyDmnP3NXPSLgT2s-j0U8nkEau4Sm_kFiYA5co9f2oS3xcNu2R4h3XiBZEq-Y-5pwPIX1j7-DqRxLOulBYk8mPutQxZxYLsg3jxNSaaEcF73Q6GjIpvCHXBwZ2u2AMZnfsEw1odXXlrLpKU9BnUzuBzZLCH_Rkv8b_NzSxvQj6sIwyx7bS-qBzIMb2w-luWJBrT9CSkD031dStCus6E-Qc5YIIy14EOvGqKQNFoEHVNxhX7dEuikrxrRIOfT7d6eQo1hAvUh9omX7qtzwPnXqFJpos0Fk3yqDg5R2TRsG48HpqHoU6i-sReGBc32i8UpxNO-24nd7IIWurEx1jnm7l1zGRtIaaOTRCfRLey3u6kx-bVqvSJkc9T_mwhAqSrstNImdd7uZARnCzcktCvwz5ml5XMtVdp8OJrEzTfbpYb9Zqb3xWCL-bJgbft1NTlNn3MMxbKedYGAMdcgB_7rm1Tm5mDLakk4CTNQymxoBAO7E6ssWJmcld0pqvupNcEKqGFjm4_b0l90d8GSa6v_OB_8Fd1YBkNvtDyhShQBpciyZCBSwLgu5Mh5t-tlzBBTwT2lAiN2LAHITraxf0aOMqrVSXyoktmf3VdvnUwFmyg7v5Qa7UehcIl-R4QnGuULLODbbNXBHKyQNVA=w662-h882-no">
            <a:extLst>
              <a:ext uri="{FF2B5EF4-FFF2-40B4-BE49-F238E27FC236}">
                <a16:creationId xmlns:a16="http://schemas.microsoft.com/office/drawing/2014/main" id="{88DAAF25-7A64-4286-9B06-31E558BF5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28210" y="1531726"/>
            <a:ext cx="2966758" cy="444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636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formation on Internet WiFi connection service in Kawana Hotel ...">
            <a:extLst>
              <a:ext uri="{FF2B5EF4-FFF2-40B4-BE49-F238E27FC236}">
                <a16:creationId xmlns:a16="http://schemas.microsoft.com/office/drawing/2014/main" id="{178EA614-22CF-4376-A6E0-6C0102BB3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" y="1665349"/>
            <a:ext cx="4334988" cy="243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Microwaves</a:t>
            </a:r>
          </a:p>
        </p:txBody>
      </p:sp>
      <p:pic>
        <p:nvPicPr>
          <p:cNvPr id="2050" name="Picture 2" descr="https://images-na.ssl-images-amazon.com/images/G/01/aplus/detail-page/panasonic/B00CH3A86O_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614" y="3012136"/>
            <a:ext cx="5687505" cy="319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2925" y="6360538"/>
            <a:ext cx="8601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+mj-lt"/>
              </a:rPr>
              <a:t>Wavelength: 10</a:t>
            </a:r>
            <a:r>
              <a:rPr lang="en-US" sz="2800" baseline="30000" dirty="0">
                <a:solidFill>
                  <a:schemeClr val="bg1"/>
                </a:solidFill>
                <a:latin typeface="+mj-lt"/>
              </a:rPr>
              <a:t>-2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m | 1 cm</a:t>
            </a:r>
          </a:p>
        </p:txBody>
      </p:sp>
    </p:spTree>
    <p:extLst>
      <p:ext uri="{BB962C8B-B14F-4D97-AF65-F5344CB8AC3E}">
        <p14:creationId xmlns:p14="http://schemas.microsoft.com/office/powerpoint/2010/main" val="3858218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 and Light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0050" y="1619250"/>
            <a:ext cx="1943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+mj-lt"/>
              </a:rPr>
              <a:t>Sound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0050" y="2865745"/>
            <a:ext cx="1571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+mj-lt"/>
              </a:rPr>
              <a:t>Light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A8F426-6FFD-4036-83D8-EFDDDCA22285}"/>
              </a:ext>
            </a:extLst>
          </p:cNvPr>
          <p:cNvGrpSpPr/>
          <p:nvPr/>
        </p:nvGrpSpPr>
        <p:grpSpPr>
          <a:xfrm>
            <a:off x="2343150" y="1550000"/>
            <a:ext cx="4114800" cy="484749"/>
            <a:chOff x="2343150" y="1550000"/>
            <a:chExt cx="4114800" cy="484749"/>
          </a:xfrm>
        </p:grpSpPr>
        <p:cxnSp>
          <p:nvCxnSpPr>
            <p:cNvPr id="4" name="Straight Arrow Connector 3"/>
            <p:cNvCxnSpPr>
              <a:cxnSpLocks/>
              <a:stCxn id="2" idx="3"/>
            </p:cNvCxnSpPr>
            <p:nvPr/>
          </p:nvCxnSpPr>
          <p:spPr>
            <a:xfrm flipV="1">
              <a:off x="2343150" y="2034748"/>
              <a:ext cx="4114800" cy="1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889970" y="1550000"/>
              <a:ext cx="27925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+mj-lt"/>
                </a:rPr>
                <a:t>Change in Frequency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8DC6EB8-D89D-4D80-BD88-E28B9E94B54E}"/>
              </a:ext>
            </a:extLst>
          </p:cNvPr>
          <p:cNvGrpSpPr/>
          <p:nvPr/>
        </p:nvGrpSpPr>
        <p:grpSpPr>
          <a:xfrm>
            <a:off x="1971675" y="2796494"/>
            <a:ext cx="4486275" cy="484750"/>
            <a:chOff x="1971675" y="2796494"/>
            <a:chExt cx="4486275" cy="484750"/>
          </a:xfrm>
        </p:grpSpPr>
        <p:cxnSp>
          <p:nvCxnSpPr>
            <p:cNvPr id="15" name="Straight Arrow Connector 14"/>
            <p:cNvCxnSpPr>
              <a:cxnSpLocks/>
              <a:stCxn id="14" idx="3"/>
            </p:cNvCxnSpPr>
            <p:nvPr/>
          </p:nvCxnSpPr>
          <p:spPr>
            <a:xfrm flipV="1">
              <a:off x="1971675" y="3281243"/>
              <a:ext cx="4486275" cy="1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818532" y="2796494"/>
              <a:ext cx="27925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+mj-lt"/>
                </a:rPr>
                <a:t>Change in Frequency</a:t>
              </a:r>
            </a:p>
          </p:txBody>
        </p:sp>
      </p:grpSp>
      <p:pic>
        <p:nvPicPr>
          <p:cNvPr id="20" name="Picture 6" descr="http://science.hq.nasa.gov/kids/imagers/ems/roygbiv_wav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529" y="4022150"/>
            <a:ext cx="2781300" cy="204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0050" y="4125840"/>
            <a:ext cx="4608047" cy="202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1CBA50B-F07F-40B8-AA35-5198C710FC9C}"/>
              </a:ext>
            </a:extLst>
          </p:cNvPr>
          <p:cNvSpPr txBox="1"/>
          <p:nvPr/>
        </p:nvSpPr>
        <p:spPr>
          <a:xfrm>
            <a:off x="6535498" y="1617598"/>
            <a:ext cx="1407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Pitch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6731C1-4AAF-49C2-A5DC-09EDD2850F8C}"/>
              </a:ext>
            </a:extLst>
          </p:cNvPr>
          <p:cNvSpPr txBox="1"/>
          <p:nvPr/>
        </p:nvSpPr>
        <p:spPr>
          <a:xfrm>
            <a:off x="6541617" y="2857522"/>
            <a:ext cx="15263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Color</a:t>
            </a:r>
          </a:p>
        </p:txBody>
      </p:sp>
    </p:spTree>
    <p:extLst>
      <p:ext uri="{BB962C8B-B14F-4D97-AF65-F5344CB8AC3E}">
        <p14:creationId xmlns:p14="http://schemas.microsoft.com/office/powerpoint/2010/main" val="3450738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Radiowaves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://lg.220-electronics.com/media/catalog/product/cache/1/image/9df78eab33525d08d6e5fb8d27136e95/s/a/samsung-ps-50c450-plasma-multi-system-tv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023" y="1680906"/>
            <a:ext cx="3282084" cy="218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webapps.aljazeera.net/aje/custom/worldradioday/img/radio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352" y="2789986"/>
            <a:ext cx="2326884" cy="248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2925" y="6360538"/>
            <a:ext cx="8601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+mj-lt"/>
              </a:rPr>
              <a:t>Wavelength: </a:t>
            </a:r>
            <a:r>
              <a:rPr lang="en-US" sz="2800" dirty="0">
                <a:solidFill>
                  <a:schemeClr val="bg1"/>
                </a:solidFill>
              </a:rPr>
              <a:t>10</a:t>
            </a:r>
            <a:r>
              <a:rPr lang="en-US" sz="2800" baseline="30000" dirty="0">
                <a:solidFill>
                  <a:schemeClr val="bg1"/>
                </a:solidFill>
              </a:rPr>
              <a:t>3</a:t>
            </a:r>
            <a:r>
              <a:rPr lang="en-US" sz="2800" dirty="0">
                <a:solidFill>
                  <a:schemeClr val="bg1"/>
                </a:solidFill>
              </a:rPr>
              <a:t> m |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1 km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5492AA-17B0-463B-B81B-2C5FCBB741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7082"/>
            <a:ext cx="3753394" cy="240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03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Wireless Data Transfer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7082"/>
            <a:ext cx="3753394" cy="24014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3E0830-C15D-42AD-B551-C637145A9591}"/>
              </a:ext>
            </a:extLst>
          </p:cNvPr>
          <p:cNvSpPr/>
          <p:nvPr/>
        </p:nvSpPr>
        <p:spPr>
          <a:xfrm>
            <a:off x="1584960" y="4728754"/>
            <a:ext cx="992777" cy="304800"/>
          </a:xfrm>
          <a:prstGeom prst="rect">
            <a:avLst/>
          </a:prstGeom>
          <a:solidFill>
            <a:srgbClr val="FFFF00">
              <a:alpha val="27843"/>
            </a:srgb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ED59B0-A2A8-40B8-831C-C31794250EF0}"/>
              </a:ext>
            </a:extLst>
          </p:cNvPr>
          <p:cNvGrpSpPr/>
          <p:nvPr/>
        </p:nvGrpSpPr>
        <p:grpSpPr>
          <a:xfrm>
            <a:off x="1044861" y="3797079"/>
            <a:ext cx="7872715" cy="931675"/>
            <a:chOff x="1044861" y="3797079"/>
            <a:chExt cx="7872715" cy="931675"/>
          </a:xfrm>
        </p:grpSpPr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4F396882-9119-4C81-B640-1B0C38E14D9C}"/>
                </a:ext>
              </a:extLst>
            </p:cNvPr>
            <p:cNvSpPr/>
            <p:nvPr/>
          </p:nvSpPr>
          <p:spPr>
            <a:xfrm>
              <a:off x="1584960" y="3797080"/>
              <a:ext cx="7332615" cy="931673"/>
            </a:xfrm>
            <a:prstGeom prst="parallelogram">
              <a:avLst>
                <a:gd name="adj" fmla="val 674633"/>
              </a:avLst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B113991-F153-4DBF-8301-190CB4882115}"/>
                </a:ext>
              </a:extLst>
            </p:cNvPr>
            <p:cNvSpPr/>
            <p:nvPr/>
          </p:nvSpPr>
          <p:spPr>
            <a:xfrm flipV="1">
              <a:off x="1044861" y="3797079"/>
              <a:ext cx="6827688" cy="931672"/>
            </a:xfrm>
            <a:prstGeom prst="triangle">
              <a:avLst>
                <a:gd name="adj" fmla="val 8176"/>
              </a:avLst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E0C3D36-A477-40D3-B249-22D27FE1A5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5030" y="3797083"/>
              <a:ext cx="539930" cy="931671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60CBE7B-6954-4EE3-B4B5-4F22EDBA72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77737" y="3797081"/>
              <a:ext cx="6339839" cy="931673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7FF1C19-92E0-468A-931B-8B0BFE9A7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61" y="1395656"/>
            <a:ext cx="7872715" cy="2401426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9329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name them? </a:t>
            </a: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should.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7C7770-819B-4DEF-836A-66ADF07B25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325" y="1509072"/>
            <a:ext cx="3737812" cy="1483068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7E70E81-79CF-4177-8ADA-6B6B3A7060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624535"/>
              </p:ext>
            </p:extLst>
          </p:nvPr>
        </p:nvGraphicFramePr>
        <p:xfrm>
          <a:off x="166838" y="1509072"/>
          <a:ext cx="4039402" cy="4593344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516556">
                  <a:extLst>
                    <a:ext uri="{9D8B030D-6E8A-4147-A177-3AD203B41FA5}">
                      <a16:colId xmlns:a16="http://schemas.microsoft.com/office/drawing/2014/main" val="3444854250"/>
                    </a:ext>
                  </a:extLst>
                </a:gridCol>
                <a:gridCol w="3522846">
                  <a:extLst>
                    <a:ext uri="{9D8B030D-6E8A-4147-A177-3AD203B41FA5}">
                      <a16:colId xmlns:a16="http://schemas.microsoft.com/office/drawing/2014/main" val="4125684988"/>
                    </a:ext>
                  </a:extLst>
                </a:gridCol>
              </a:tblGrid>
              <a:tr h="65619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Radio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6784723"/>
                  </a:ext>
                </a:extLst>
              </a:tr>
              <a:tr h="65619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Microwaves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7025325"/>
                  </a:ext>
                </a:extLst>
              </a:tr>
              <a:tr h="65619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Infrared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3792722"/>
                  </a:ext>
                </a:extLst>
              </a:tr>
              <a:tr h="65619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Visible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8183387"/>
                  </a:ext>
                </a:extLst>
              </a:tr>
              <a:tr h="65619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Ultraviolet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6637855"/>
                  </a:ext>
                </a:extLst>
              </a:tr>
              <a:tr h="65619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X-Rays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7301327"/>
                  </a:ext>
                </a:extLst>
              </a:tr>
              <a:tr h="65619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Gamma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419965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BC622C50-A051-4FD2-B7F8-74D18521DF2C}"/>
              </a:ext>
            </a:extLst>
          </p:cNvPr>
          <p:cNvGrpSpPr/>
          <p:nvPr/>
        </p:nvGrpSpPr>
        <p:grpSpPr>
          <a:xfrm>
            <a:off x="4110445" y="1933303"/>
            <a:ext cx="3622598" cy="3866606"/>
            <a:chOff x="4110445" y="1933303"/>
            <a:chExt cx="3622598" cy="3866606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05BE536-0178-480B-9407-8B17F9538C1B}"/>
                </a:ext>
              </a:extLst>
            </p:cNvPr>
            <p:cNvCxnSpPr/>
            <p:nvPr/>
          </p:nvCxnSpPr>
          <p:spPr>
            <a:xfrm>
              <a:off x="4110445" y="1933303"/>
              <a:ext cx="0" cy="3866606"/>
            </a:xfrm>
            <a:prstGeom prst="straightConnector1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317241-EBA3-4210-993C-D73449DA4B37}"/>
                </a:ext>
              </a:extLst>
            </p:cNvPr>
            <p:cNvSpPr txBox="1"/>
            <p:nvPr/>
          </p:nvSpPr>
          <p:spPr>
            <a:xfrm>
              <a:off x="4345577" y="3136612"/>
              <a:ext cx="33874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B05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Higher Frequency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9AADA4-B32E-4235-A87C-07395EB6E32D}"/>
                </a:ext>
              </a:extLst>
            </p:cNvPr>
            <p:cNvSpPr txBox="1"/>
            <p:nvPr/>
          </p:nvSpPr>
          <p:spPr>
            <a:xfrm>
              <a:off x="4345577" y="3721387"/>
              <a:ext cx="25026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70C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More Energy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0659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Takeaways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AACDE-E121-4D7E-A3C7-3A2259793267}"/>
              </a:ext>
            </a:extLst>
          </p:cNvPr>
          <p:cNvSpPr txBox="1"/>
          <p:nvPr/>
        </p:nvSpPr>
        <p:spPr>
          <a:xfrm>
            <a:off x="473233" y="1587032"/>
            <a:ext cx="82267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identify and use the speed of light to solve wave problems with the wave equations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estimate the wavelength magnitude for the different EM waves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provide real world examples for each of the electromagnetic waves</a:t>
            </a:r>
          </a:p>
        </p:txBody>
      </p:sp>
    </p:spTree>
    <p:extLst>
      <p:ext uri="{BB962C8B-B14F-4D97-AF65-F5344CB8AC3E}">
        <p14:creationId xmlns:p14="http://schemas.microsoft.com/office/powerpoint/2010/main" val="1432189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 and Light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27" y="1680906"/>
            <a:ext cx="2596745" cy="2596745"/>
          </a:xfrm>
          <a:prstGeom prst="rect">
            <a:avLst/>
          </a:prstGeom>
        </p:spPr>
      </p:pic>
      <p:pic>
        <p:nvPicPr>
          <p:cNvPr id="2050" name="Picture 2" descr="Image result for frequency visible l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933" y="2521496"/>
            <a:ext cx="5352090" cy="351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082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AAF10F2-76D7-4497-A63D-A6113FDB8713}"/>
              </a:ext>
            </a:extLst>
          </p:cNvPr>
          <p:cNvGraphicFramePr>
            <a:graphicFrameLocks noGrp="1"/>
          </p:cNvGraphicFramePr>
          <p:nvPr/>
        </p:nvGraphicFramePr>
        <p:xfrm>
          <a:off x="1693064" y="3368486"/>
          <a:ext cx="5757866" cy="11557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757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5700">
                <a:tc>
                  <a:txBody>
                    <a:bodyPr/>
                    <a:lstStyle/>
                    <a:p>
                      <a:pPr algn="ctr"/>
                      <a:endParaRPr lang="en-US" sz="4800" b="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 of Electromagnetic Waves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8636" y="1599570"/>
            <a:ext cx="808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In a vacuum All electromagnetic waves travel at: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832384"/>
              </p:ext>
            </p:extLst>
          </p:nvPr>
        </p:nvGraphicFramePr>
        <p:xfrm>
          <a:off x="1693064" y="3368486"/>
          <a:ext cx="5757866" cy="11557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757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5700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 = 3.00 × 10</a:t>
                      </a:r>
                      <a:r>
                        <a:rPr lang="en-US" sz="4800" b="0" baseline="300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8</a:t>
                      </a:r>
                      <a:r>
                        <a:rPr lang="en-US" sz="4800" b="0" baseline="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m s</a:t>
                      </a:r>
                      <a:r>
                        <a:rPr lang="en-US" sz="4800" b="0" baseline="300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-1</a:t>
                      </a:r>
                      <a:endParaRPr lang="en-US" sz="4800" b="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8635" y="2290511"/>
            <a:ext cx="8086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+mj-lt"/>
              </a:rPr>
              <a:t>c = 299,792,458 m s</a:t>
            </a:r>
            <a:r>
              <a:rPr lang="en-US" sz="4800" baseline="30000" dirty="0">
                <a:solidFill>
                  <a:srgbClr val="0070C0"/>
                </a:solidFill>
                <a:latin typeface="+mj-lt"/>
              </a:rPr>
              <a:t>-1</a:t>
            </a:r>
            <a:endParaRPr lang="en-US" sz="48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2052" name="Picture 4" descr="http://www.abc.net.au/reslib/201109/r833772_77083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8975" y="4886324"/>
            <a:ext cx="80010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478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 of Electromagnetic Waves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35" y="1446666"/>
            <a:ext cx="6909530" cy="46959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C7E742-AD67-4CF0-96B9-D8BF940611B4}"/>
              </a:ext>
            </a:extLst>
          </p:cNvPr>
          <p:cNvSpPr/>
          <p:nvPr/>
        </p:nvSpPr>
        <p:spPr>
          <a:xfrm>
            <a:off x="1193533" y="5539340"/>
            <a:ext cx="4610502" cy="259882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09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3234" y="1531726"/>
            <a:ext cx="80867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The sun is roughly 149,600,000 km from Earth, how long has the light from the sun been traveling before it gets here?</a:t>
            </a:r>
          </a:p>
        </p:txBody>
      </p:sp>
      <p:pic>
        <p:nvPicPr>
          <p:cNvPr id="5122" name="Picture 2" descr="http://ak.picdn.net/shutterstock/videos/288301/preview/stock-footage-slowly-zooming-into-north-america-with-the-sun-shining-in-the-distan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1025" y="3549145"/>
            <a:ext cx="2648615" cy="161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B171E79-1742-4950-B963-BCBE72E11B78}"/>
                  </a:ext>
                </a:extLst>
              </p:cNvPr>
              <p:cNvSpPr txBox="1"/>
              <p:nvPr/>
            </p:nvSpPr>
            <p:spPr>
              <a:xfrm>
                <a:off x="4697499" y="4328643"/>
                <a:ext cx="786113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B171E79-1742-4950-B963-BCBE72E11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499" y="4328643"/>
                <a:ext cx="786113" cy="7014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08F044-42F8-40C4-94CE-FC5E7C2CB242}"/>
                  </a:ext>
                </a:extLst>
              </p:cNvPr>
              <p:cNvSpPr txBox="1"/>
              <p:nvPr/>
            </p:nvSpPr>
            <p:spPr>
              <a:xfrm>
                <a:off x="6214138" y="5514201"/>
                <a:ext cx="264861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36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𝟑𝟏</m:t>
                      </m:r>
                      <m:r>
                        <a:rPr lang="en-US" sz="36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𝐦𝐢𝐧</m:t>
                      </m:r>
                    </m:oMath>
                  </m:oMathPara>
                </a14:m>
                <a:endParaRPr lang="en-US" sz="3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08F044-42F8-40C4-94CE-FC5E7C2CB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138" y="5514201"/>
                <a:ext cx="2648615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BF1FD5-4B97-4C43-B5DC-EA045BC0A871}"/>
                  </a:ext>
                </a:extLst>
              </p:cNvPr>
              <p:cNvSpPr txBox="1"/>
              <p:nvPr/>
            </p:nvSpPr>
            <p:spPr>
              <a:xfrm>
                <a:off x="4250395" y="5514201"/>
                <a:ext cx="196374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499 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BF1FD5-4B97-4C43-B5DC-EA045BC0A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395" y="5514201"/>
                <a:ext cx="1963743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F7D462-1E1F-4033-802C-417A1C3FF82B}"/>
                  </a:ext>
                </a:extLst>
              </p:cNvPr>
              <p:cNvSpPr txBox="1"/>
              <p:nvPr/>
            </p:nvSpPr>
            <p:spPr>
              <a:xfrm>
                <a:off x="3417859" y="3933894"/>
                <a:ext cx="832536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F7D462-1E1F-4033-802C-417A1C3FF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859" y="3933894"/>
                <a:ext cx="832536" cy="701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E55FB202-95E1-4C6B-AACA-160604C6F491}"/>
              </a:ext>
            </a:extLst>
          </p:cNvPr>
          <p:cNvCxnSpPr>
            <a:cxnSpLocks/>
            <a:stCxn id="9" idx="3"/>
            <a:endCxn id="2" idx="1"/>
          </p:cNvCxnSpPr>
          <p:nvPr/>
        </p:nvCxnSpPr>
        <p:spPr>
          <a:xfrm>
            <a:off x="4250395" y="4284503"/>
            <a:ext cx="447104" cy="394845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A692843-0054-48A2-8182-D1C67A49DE21}"/>
                  </a:ext>
                </a:extLst>
              </p:cNvPr>
              <p:cNvSpPr txBox="1"/>
              <p:nvPr/>
            </p:nvSpPr>
            <p:spPr>
              <a:xfrm>
                <a:off x="5564467" y="4257060"/>
                <a:ext cx="2934008" cy="6940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149,600,000,000 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3.00</m:t>
                          </m:r>
                          <m: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  <m: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A692843-0054-48A2-8182-D1C67A49D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467" y="4257060"/>
                <a:ext cx="2934008" cy="6940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327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Equation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8636" y="1599570"/>
            <a:ext cx="808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You already know the wave speed equation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8635" y="2290511"/>
            <a:ext cx="8086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+mj-lt"/>
              </a:rPr>
              <a:t>v</a:t>
            </a:r>
            <a:r>
              <a:rPr lang="en-US" sz="4800" i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= </a:t>
            </a:r>
            <a:r>
              <a:rPr lang="en-US" sz="4800" i="1" dirty="0">
                <a:solidFill>
                  <a:srgbClr val="0070C0"/>
                </a:solidFill>
                <a:latin typeface="+mj-lt"/>
              </a:rPr>
              <a:t>f </a:t>
            </a:r>
            <a:r>
              <a:rPr lang="el-GR" sz="4800" dirty="0">
                <a:solidFill>
                  <a:srgbClr val="00B050"/>
                </a:solidFill>
                <a:latin typeface="+mj-lt"/>
              </a:rPr>
              <a:t>λ</a:t>
            </a:r>
            <a:endParaRPr lang="en-US" sz="4800" i="1" dirty="0">
              <a:solidFill>
                <a:srgbClr val="00B050"/>
              </a:solidFill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D7EEAB-AC90-42C3-9525-571425B20FDF}"/>
              </a:ext>
            </a:extLst>
          </p:cNvPr>
          <p:cNvGrpSpPr/>
          <p:nvPr/>
        </p:nvGrpSpPr>
        <p:grpSpPr>
          <a:xfrm>
            <a:off x="543234" y="3849643"/>
            <a:ext cx="8086725" cy="1414216"/>
            <a:chOff x="543234" y="3849643"/>
            <a:chExt cx="8086725" cy="1414216"/>
          </a:xfrm>
        </p:grpSpPr>
        <p:sp>
          <p:nvSpPr>
            <p:cNvPr id="8" name="TextBox 7"/>
            <p:cNvSpPr txBox="1"/>
            <p:nvPr/>
          </p:nvSpPr>
          <p:spPr>
            <a:xfrm>
              <a:off x="543234" y="3849643"/>
              <a:ext cx="8086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+mj-lt"/>
                </a:rPr>
                <a:t>Works the same for electromagnetic waves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3234" y="4432862"/>
              <a:ext cx="80867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C00000"/>
                  </a:solidFill>
                  <a:latin typeface="+mj-lt"/>
                </a:rPr>
                <a:t>c</a:t>
              </a:r>
              <a:r>
                <a:rPr lang="en-US" sz="4800" i="1" dirty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4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= </a:t>
              </a:r>
              <a:r>
                <a:rPr lang="en-US" sz="4800" i="1" dirty="0">
                  <a:solidFill>
                    <a:srgbClr val="0070C0"/>
                  </a:solidFill>
                  <a:latin typeface="+mj-lt"/>
                </a:rPr>
                <a:t>f </a:t>
              </a:r>
              <a:r>
                <a:rPr lang="el-GR" sz="4800" dirty="0">
                  <a:solidFill>
                    <a:srgbClr val="00B050"/>
                  </a:solidFill>
                  <a:latin typeface="+mj-lt"/>
                </a:rPr>
                <a:t>λ</a:t>
              </a:r>
              <a:endParaRPr lang="en-US" sz="4800" i="1" dirty="0">
                <a:solidFill>
                  <a:srgbClr val="00B05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5223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Electromagnetic Spectrum</a:t>
            </a:r>
          </a:p>
        </p:txBody>
      </p:sp>
      <p:pic>
        <p:nvPicPr>
          <p:cNvPr id="2050" name="Picture 2" descr="http://w3.shorecrest.org/~Lisa_Peck/Physics/syllabus/soundlight/ch27light/ch27light_images/26-03Figure_F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0382" y="2787915"/>
            <a:ext cx="8263391" cy="300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7577" y="1751953"/>
            <a:ext cx="8641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Visible light is just part of the picture…</a:t>
            </a:r>
          </a:p>
        </p:txBody>
      </p:sp>
    </p:spTree>
    <p:extLst>
      <p:ext uri="{BB962C8B-B14F-4D97-AF65-F5344CB8AC3E}">
        <p14:creationId xmlns:p14="http://schemas.microsoft.com/office/powerpoint/2010/main" val="1420659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Electromagnetic Waves</a:t>
            </a:r>
          </a:p>
        </p:txBody>
      </p:sp>
      <p:pic>
        <p:nvPicPr>
          <p:cNvPr id="1026" name="Picture 2" descr="http://w3.shorecrest.org/~Lisa_Peck/Physics/syllabus/soundlight/ch27light/ch27light_images/26-02Figure_F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2850" y="2336712"/>
            <a:ext cx="8500011" cy="353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05719" y="1529927"/>
            <a:ext cx="24753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Transverse</a:t>
            </a:r>
          </a:p>
          <a:p>
            <a:pPr algn="ctr"/>
            <a:r>
              <a:rPr lang="en-US" sz="2400" dirty="0">
                <a:latin typeface="+mj-lt"/>
              </a:rPr>
              <a:t>or</a:t>
            </a:r>
            <a:endParaRPr lang="en-US" sz="3600" dirty="0">
              <a:latin typeface="+mj-lt"/>
            </a:endParaRPr>
          </a:p>
          <a:p>
            <a:pPr algn="ctr"/>
            <a:r>
              <a:rPr lang="en-US" sz="3600" dirty="0">
                <a:latin typeface="+mj-lt"/>
              </a:rPr>
              <a:t>Longitudinal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46308" y="1722829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75482" y="172283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573EA2-90DD-4AF2-83F2-2281DEF5EFEA}"/>
              </a:ext>
            </a:extLst>
          </p:cNvPr>
          <p:cNvSpPr/>
          <p:nvPr/>
        </p:nvSpPr>
        <p:spPr>
          <a:xfrm>
            <a:off x="6410424" y="1635527"/>
            <a:ext cx="2093273" cy="472024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21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27680</TotalTime>
  <Words>323</Words>
  <Application>Microsoft Office PowerPoint</Application>
  <PresentationFormat>On-screen Show (4:3)</PresentationFormat>
  <Paragraphs>84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Calibri Light</vt:lpstr>
      <vt:lpstr>Cambria Math</vt:lpstr>
      <vt:lpstr>Ebrima</vt:lpstr>
      <vt:lpstr>Wingdings</vt:lpstr>
      <vt:lpstr>Retrospect</vt:lpstr>
      <vt:lpstr>Light and the EM Spectrum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- Light and the EM Spectrum</dc:title>
  <dc:creator>Joe Cossette</dc:creator>
  <cp:lastModifiedBy>Joe Cossette</cp:lastModifiedBy>
  <cp:revision>259</cp:revision>
  <dcterms:created xsi:type="dcterms:W3CDTF">2014-08-31T00:23:19Z</dcterms:created>
  <dcterms:modified xsi:type="dcterms:W3CDTF">2021-02-20T21:37:22Z</dcterms:modified>
</cp:coreProperties>
</file>