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562" r:id="rId2"/>
    <p:sldId id="582" r:id="rId3"/>
    <p:sldId id="445" r:id="rId4"/>
    <p:sldId id="566" r:id="rId5"/>
    <p:sldId id="567" r:id="rId6"/>
    <p:sldId id="610" r:id="rId7"/>
    <p:sldId id="568" r:id="rId8"/>
    <p:sldId id="583" r:id="rId9"/>
    <p:sldId id="570" r:id="rId10"/>
    <p:sldId id="571" r:id="rId11"/>
    <p:sldId id="572" r:id="rId12"/>
    <p:sldId id="573" r:id="rId13"/>
    <p:sldId id="574" r:id="rId14"/>
    <p:sldId id="575" r:id="rId15"/>
    <p:sldId id="576" r:id="rId16"/>
    <p:sldId id="612" r:id="rId17"/>
    <p:sldId id="613" r:id="rId18"/>
    <p:sldId id="608" r:id="rId19"/>
    <p:sldId id="614" r:id="rId20"/>
    <p:sldId id="579" r:id="rId21"/>
    <p:sldId id="60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FF"/>
    <a:srgbClr val="FFFF00"/>
    <a:srgbClr val="1AA5DC"/>
    <a:srgbClr val="F4F6FA"/>
    <a:srgbClr val="002060"/>
    <a:srgbClr val="FF7D7D"/>
    <a:srgbClr val="FECFC6"/>
    <a:srgbClr val="E29DFD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1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9808" y="758952"/>
            <a:ext cx="7811096" cy="3566160"/>
          </a:xfrm>
        </p:spPr>
        <p:txBody>
          <a:bodyPr>
            <a:normAutofit/>
          </a:bodyPr>
          <a:lstStyle/>
          <a:p>
            <a:r>
              <a:rPr lang="en-US" sz="6600" dirty="0"/>
              <a:t>Reflection &amp; Refraction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Waves - Light</a:t>
            </a:r>
          </a:p>
        </p:txBody>
      </p:sp>
    </p:spTree>
    <p:extLst>
      <p:ext uri="{BB962C8B-B14F-4D97-AF65-F5344CB8AC3E}">
        <p14:creationId xmlns:p14="http://schemas.microsoft.com/office/powerpoint/2010/main" val="1164194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Retro-reflective Mirrors</a:t>
            </a:r>
          </a:p>
        </p:txBody>
      </p:sp>
      <p:pic>
        <p:nvPicPr>
          <p:cNvPr id="1026" name="Picture 2" descr="http://www.explainxkcd.com/wiki/images/1/18/turnabo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0" y="1531726"/>
            <a:ext cx="7966224" cy="268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tirlingaccessories.co.za/storage/products/reflectors-chevrons-triangles/sa11b/sa11b-retro-reflctor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0" y="4515621"/>
            <a:ext cx="3033817" cy="168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kinja-img.com/gawker-media/image/upload/s--GlMryPdl--/17jqwvn1bcrb2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77" y="4515621"/>
            <a:ext cx="4324036" cy="162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0772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3334056"/>
            <a:ext cx="5100102" cy="2914344"/>
          </a:xfrm>
          <a:prstGeom prst="rect">
            <a:avLst/>
          </a:prstGeom>
        </p:spPr>
      </p:pic>
      <p:pic>
        <p:nvPicPr>
          <p:cNvPr id="22" name="Picture 6" descr="http://science.hq.nasa.gov/kids/imagers/ems/roygbiv_wav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39410"/>
            <a:ext cx="3162300" cy="232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28600" y="1459767"/>
            <a:ext cx="8662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We perceive colors in objects depending on how different wavelengths are reflected</a:t>
            </a:r>
          </a:p>
        </p:txBody>
      </p:sp>
    </p:spTree>
    <p:extLst>
      <p:ext uri="{BB962C8B-B14F-4D97-AF65-F5344CB8AC3E}">
        <p14:creationId xmlns:p14="http://schemas.microsoft.com/office/powerpoint/2010/main" val="6767927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Refraction</a:t>
            </a:r>
          </a:p>
        </p:txBody>
      </p:sp>
      <p:pic>
        <p:nvPicPr>
          <p:cNvPr id="2" name="Picture 2" descr="http://images.tutorvista.com/cms/images/83/index-of-refra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16" y="3017520"/>
            <a:ext cx="2410636" cy="311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media-2.web.britannica.com/eb-media/78/149178-004-4E58EB7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904" y="3023149"/>
            <a:ext cx="4279392" cy="31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7C5AE3-15A8-475E-B428-C2463A60C935}"/>
              </a:ext>
            </a:extLst>
          </p:cNvPr>
          <p:cNvSpPr txBox="1"/>
          <p:nvPr/>
        </p:nvSpPr>
        <p:spPr>
          <a:xfrm>
            <a:off x="136500" y="1802386"/>
            <a:ext cx="8900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Bends because of a change in medium</a:t>
            </a:r>
          </a:p>
        </p:txBody>
      </p:sp>
    </p:spTree>
    <p:extLst>
      <p:ext uri="{BB962C8B-B14F-4D97-AF65-F5344CB8AC3E}">
        <p14:creationId xmlns:p14="http://schemas.microsoft.com/office/powerpoint/2010/main" val="32645976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 of Light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636" y="1599570"/>
            <a:ext cx="808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In a vacuum all electromagnetic waves travel at: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234" y="2122790"/>
            <a:ext cx="8086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j-lt"/>
              </a:rPr>
              <a:t>c = 299,792,458 m/s = 3.00 × 10</a:t>
            </a:r>
            <a:r>
              <a:rPr lang="en-US" sz="4000" baseline="30000" dirty="0">
                <a:solidFill>
                  <a:srgbClr val="0070C0"/>
                </a:solidFill>
                <a:latin typeface="+mj-lt"/>
              </a:rPr>
              <a:t>8 </a:t>
            </a:r>
            <a:r>
              <a:rPr lang="en-US" sz="4000" dirty="0">
                <a:solidFill>
                  <a:srgbClr val="0070C0"/>
                </a:solidFill>
                <a:latin typeface="+mj-lt"/>
              </a:rPr>
              <a:t>m/s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3181081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33910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Light slows down when it travels through different mediums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121337"/>
              </p:ext>
            </p:extLst>
          </p:nvPr>
        </p:nvGraphicFramePr>
        <p:xfrm>
          <a:off x="1854557" y="4031941"/>
          <a:ext cx="5924284" cy="2067687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421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92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2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Water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2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Glass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FC401F2-F092-4991-8734-825DB8A5C14A}"/>
              </a:ext>
            </a:extLst>
          </p:cNvPr>
          <p:cNvSpPr/>
          <p:nvPr/>
        </p:nvSpPr>
        <p:spPr>
          <a:xfrm>
            <a:off x="4563685" y="4082753"/>
            <a:ext cx="3021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2.999 × 10</a:t>
            </a:r>
            <a:r>
              <a:rPr lang="en-US" sz="3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8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 s</a:t>
            </a:r>
            <a:r>
              <a:rPr lang="en-US" sz="3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-1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48AE3C-D52A-44E6-BFAF-1AAF415A619D}"/>
              </a:ext>
            </a:extLst>
          </p:cNvPr>
          <p:cNvSpPr/>
          <p:nvPr/>
        </p:nvSpPr>
        <p:spPr>
          <a:xfrm>
            <a:off x="4563686" y="4777322"/>
            <a:ext cx="3021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2.256 × 10</a:t>
            </a:r>
            <a:r>
              <a:rPr lang="en-US" sz="3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8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 s</a:t>
            </a:r>
            <a:r>
              <a:rPr lang="en-US" sz="3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-1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F4B12A-5F4C-494A-9873-F3131056ACAE}"/>
              </a:ext>
            </a:extLst>
          </p:cNvPr>
          <p:cNvSpPr/>
          <p:nvPr/>
        </p:nvSpPr>
        <p:spPr>
          <a:xfrm>
            <a:off x="4563685" y="5465219"/>
            <a:ext cx="3021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1.974 × 10</a:t>
            </a:r>
            <a:r>
              <a:rPr lang="en-US" sz="3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8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 s</a:t>
            </a:r>
            <a:r>
              <a:rPr lang="en-US" sz="3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-1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70725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 of Refraction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753243"/>
              </p:ext>
            </p:extLst>
          </p:nvPr>
        </p:nvGraphicFramePr>
        <p:xfrm>
          <a:off x="399244" y="3492977"/>
          <a:ext cx="8384146" cy="2756916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153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9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1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92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Vacuum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3.00 × 10</a:t>
                      </a:r>
                      <a:r>
                        <a:rPr lang="en-US" sz="3200" kern="12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8 </a:t>
                      </a:r>
                      <a:r>
                        <a:rPr lang="en-US" sz="32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m s</a:t>
                      </a:r>
                      <a:r>
                        <a:rPr lang="en-US" sz="3200" kern="12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sz="32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0805521"/>
                  </a:ext>
                </a:extLst>
              </a:tr>
              <a:tr h="6892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2.999 </a:t>
                      </a:r>
                      <a:r>
                        <a:rPr lang="en-US" sz="32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× 10</a:t>
                      </a:r>
                      <a:r>
                        <a:rPr lang="en-US" sz="3200" kern="12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8 </a:t>
                      </a:r>
                      <a:r>
                        <a:rPr lang="en-US" sz="32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m s</a:t>
                      </a:r>
                      <a:r>
                        <a:rPr lang="en-US" sz="3200" kern="12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2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Water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2.256 × 10</a:t>
                      </a:r>
                      <a:r>
                        <a:rPr lang="en-US" sz="3200" kern="12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8 </a:t>
                      </a:r>
                      <a:r>
                        <a:rPr lang="en-US" sz="32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m s</a:t>
                      </a:r>
                      <a:r>
                        <a:rPr lang="en-US" sz="3200" kern="12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sz="32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2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Glass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1.974 × 10</a:t>
                      </a:r>
                      <a:r>
                        <a:rPr lang="en-US" sz="3200" kern="12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8 </a:t>
                      </a:r>
                      <a:r>
                        <a:rPr lang="en-US" sz="32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m s</a:t>
                      </a:r>
                      <a:r>
                        <a:rPr lang="en-US" sz="3200" kern="12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sz="32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0610" y="1570458"/>
                <a:ext cx="2582348" cy="1652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540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5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5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5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5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5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5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5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54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54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10" y="1570458"/>
                <a:ext cx="2582348" cy="16528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>
            <a:cxnSpLocks/>
          </p:cNvCxnSpPr>
          <p:nvPr/>
        </p:nvCxnSpPr>
        <p:spPr>
          <a:xfrm>
            <a:off x="3222929" y="1570458"/>
            <a:ext cx="0" cy="16528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2F4514-9125-4791-8FAB-4E325AF6E492}"/>
                  </a:ext>
                </a:extLst>
              </p:cNvPr>
              <p:cNvSpPr txBox="1"/>
              <p:nvPr/>
            </p:nvSpPr>
            <p:spPr>
              <a:xfrm>
                <a:off x="3840516" y="1680906"/>
                <a:ext cx="4822795" cy="1358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1.52</m:t>
                          </m:r>
                        </m:den>
                      </m:f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1.974</m:t>
                          </m:r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r>
                            <a:rPr lang="en-US" sz="4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3.00</m:t>
                          </m:r>
                          <m:r>
                            <a:rPr lang="en-US" sz="4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4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2F4514-9125-4791-8FAB-4E325AF6E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516" y="1680906"/>
                <a:ext cx="4822795" cy="13587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068C7F8-DBEC-4A1B-9C37-2B72774CFC8C}"/>
              </a:ext>
            </a:extLst>
          </p:cNvPr>
          <p:cNvSpPr txBox="1"/>
          <p:nvPr/>
        </p:nvSpPr>
        <p:spPr>
          <a:xfrm>
            <a:off x="8023273" y="4236394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~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F3044B-771F-4E9E-829E-F075F0D93B2D}"/>
              </a:ext>
            </a:extLst>
          </p:cNvPr>
          <p:cNvSpPr/>
          <p:nvPr/>
        </p:nvSpPr>
        <p:spPr>
          <a:xfrm>
            <a:off x="6940987" y="5615240"/>
            <a:ext cx="910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1.52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685B8A-AE7A-49AC-AE0A-99D926401921}"/>
              </a:ext>
            </a:extLst>
          </p:cNvPr>
          <p:cNvSpPr/>
          <p:nvPr/>
        </p:nvSpPr>
        <p:spPr>
          <a:xfrm>
            <a:off x="3873304" y="2565817"/>
            <a:ext cx="1196996" cy="5282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n</a:t>
            </a:r>
            <a:r>
              <a:rPr lang="en-US" sz="4000" baseline="-25000" dirty="0">
                <a:solidFill>
                  <a:srgbClr val="00B050"/>
                </a:solidFill>
              </a:rPr>
              <a:t>2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FA14B4-DD7C-4905-84C4-4A52A8D6775B}"/>
              </a:ext>
            </a:extLst>
          </p:cNvPr>
          <p:cNvSpPr/>
          <p:nvPr/>
        </p:nvSpPr>
        <p:spPr>
          <a:xfrm>
            <a:off x="5627775" y="1754132"/>
            <a:ext cx="3035535" cy="594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v</a:t>
            </a:r>
            <a:r>
              <a:rPr lang="en-US" sz="4000" baseline="-25000" dirty="0">
                <a:solidFill>
                  <a:srgbClr val="00B050"/>
                </a:solidFill>
              </a:rPr>
              <a:t>2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67D2D8-3600-4DDC-87FA-1B6D648F84E4}"/>
              </a:ext>
            </a:extLst>
          </p:cNvPr>
          <p:cNvSpPr/>
          <p:nvPr/>
        </p:nvSpPr>
        <p:spPr>
          <a:xfrm>
            <a:off x="5660564" y="2526837"/>
            <a:ext cx="3035535" cy="594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dirty="0">
                <a:solidFill>
                  <a:srgbClr val="FF00FF"/>
                </a:solidFill>
              </a:rPr>
              <a:t>v</a:t>
            </a:r>
            <a:r>
              <a:rPr lang="en-US" sz="4000" baseline="-25000" dirty="0">
                <a:solidFill>
                  <a:srgbClr val="FF00FF"/>
                </a:solidFill>
              </a:rPr>
              <a:t>1</a:t>
            </a:r>
            <a:endParaRPr lang="en-US" sz="4000" dirty="0">
              <a:solidFill>
                <a:srgbClr val="FF00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C6E8D-FFF4-4F34-AD25-7697DD39661F}"/>
              </a:ext>
            </a:extLst>
          </p:cNvPr>
          <p:cNvSpPr/>
          <p:nvPr/>
        </p:nvSpPr>
        <p:spPr>
          <a:xfrm>
            <a:off x="3873304" y="1787243"/>
            <a:ext cx="1196996" cy="5282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dirty="0">
                <a:solidFill>
                  <a:srgbClr val="FF00FF"/>
                </a:solidFill>
              </a:rPr>
              <a:t>n</a:t>
            </a:r>
            <a:r>
              <a:rPr lang="en-US" sz="4000" baseline="-25000" dirty="0">
                <a:solidFill>
                  <a:srgbClr val="FF00FF"/>
                </a:solidFill>
              </a:rPr>
              <a:t>1</a:t>
            </a:r>
            <a:endParaRPr lang="en-US" sz="4000" dirty="0">
              <a:solidFill>
                <a:srgbClr val="FF00FF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28AF7F-F731-4E6A-BE89-203B3AFDEEC3}"/>
              </a:ext>
            </a:extLst>
          </p:cNvPr>
          <p:cNvGrpSpPr/>
          <p:nvPr/>
        </p:nvGrpSpPr>
        <p:grpSpPr>
          <a:xfrm>
            <a:off x="-21064" y="3492977"/>
            <a:ext cx="8804449" cy="693539"/>
            <a:chOff x="-21064" y="3492977"/>
            <a:chExt cx="8804449" cy="69353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C85698-EE51-423C-B29B-F110AF59537D}"/>
                </a:ext>
              </a:extLst>
            </p:cNvPr>
            <p:cNvSpPr/>
            <p:nvPr/>
          </p:nvSpPr>
          <p:spPr>
            <a:xfrm>
              <a:off x="399244" y="3492977"/>
              <a:ext cx="8384141" cy="693539"/>
            </a:xfrm>
            <a:prstGeom prst="rect">
              <a:avLst/>
            </a:prstGeom>
            <a:noFill/>
            <a:ln w="571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33D6E5-8D60-4FA9-A331-358EA54F54D3}"/>
                </a:ext>
              </a:extLst>
            </p:cNvPr>
            <p:cNvSpPr txBox="1"/>
            <p:nvPr/>
          </p:nvSpPr>
          <p:spPr>
            <a:xfrm>
              <a:off x="-21064" y="3542098"/>
              <a:ext cx="4203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F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23C749-49AC-4390-A1D5-179363899946}"/>
              </a:ext>
            </a:extLst>
          </p:cNvPr>
          <p:cNvGrpSpPr/>
          <p:nvPr/>
        </p:nvGrpSpPr>
        <p:grpSpPr>
          <a:xfrm>
            <a:off x="-21064" y="5560857"/>
            <a:ext cx="8799731" cy="693539"/>
            <a:chOff x="-21064" y="5560857"/>
            <a:chExt cx="8799731" cy="6935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8A3ADD8-57A2-48B8-9341-773BAD86F3EA}"/>
                </a:ext>
              </a:extLst>
            </p:cNvPr>
            <p:cNvSpPr/>
            <p:nvPr/>
          </p:nvSpPr>
          <p:spPr>
            <a:xfrm>
              <a:off x="394526" y="5560857"/>
              <a:ext cx="8384141" cy="693539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A49FFD-8872-4C5D-93D7-1153437E8100}"/>
                </a:ext>
              </a:extLst>
            </p:cNvPr>
            <p:cNvSpPr txBox="1"/>
            <p:nvPr/>
          </p:nvSpPr>
          <p:spPr>
            <a:xfrm>
              <a:off x="-21064" y="5615238"/>
              <a:ext cx="4203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89C702A-0BCD-4F48-98F0-A7DA6AEE64DC}"/>
              </a:ext>
            </a:extLst>
          </p:cNvPr>
          <p:cNvSpPr/>
          <p:nvPr/>
        </p:nvSpPr>
        <p:spPr>
          <a:xfrm>
            <a:off x="6940988" y="4926204"/>
            <a:ext cx="910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1.33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DC2DE8-A917-4CD9-B397-668AA6018688}"/>
              </a:ext>
            </a:extLst>
          </p:cNvPr>
          <p:cNvSpPr/>
          <p:nvPr/>
        </p:nvSpPr>
        <p:spPr>
          <a:xfrm>
            <a:off x="6724540" y="4235471"/>
            <a:ext cx="1327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1.0003</a:t>
            </a:r>
          </a:p>
        </p:txBody>
      </p:sp>
    </p:spTree>
    <p:extLst>
      <p:ext uri="{BB962C8B-B14F-4D97-AF65-F5344CB8AC3E}">
        <p14:creationId xmlns:p14="http://schemas.microsoft.com/office/powerpoint/2010/main" val="35807350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 animBg="1"/>
      <p:bldP spid="14" grpId="0" animBg="1"/>
      <p:bldP spid="15" grpId="0" animBg="1"/>
      <p:bldP spid="16" grpId="0" animBg="1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3006" y="1531726"/>
            <a:ext cx="87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How fast does light travel through cubic zirconia (n = 2.15)?</a:t>
            </a:r>
          </a:p>
        </p:txBody>
      </p:sp>
      <p:pic>
        <p:nvPicPr>
          <p:cNvPr id="1026" name="Picture 2" descr="Image result for cubic zirconia">
            <a:extLst>
              <a:ext uri="{FF2B5EF4-FFF2-40B4-BE49-F238E27FC236}">
                <a16:creationId xmlns:a16="http://schemas.microsoft.com/office/drawing/2014/main" id="{71198C8A-84F9-4AED-A065-11C915B36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105" y="4470083"/>
            <a:ext cx="2065951" cy="171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1D2D13-6955-462D-B893-266D44AA65D6}"/>
                  </a:ext>
                </a:extLst>
              </p:cNvPr>
              <p:cNvSpPr txBox="1"/>
              <p:nvPr/>
            </p:nvSpPr>
            <p:spPr>
              <a:xfrm>
                <a:off x="4277492" y="2637711"/>
                <a:ext cx="4097725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2.15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400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3.00</m:t>
                          </m:r>
                          <m:r>
                            <a:rPr lang="en-US" sz="4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1D2D13-6955-462D-B893-266D44AA6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492" y="2637711"/>
                <a:ext cx="4097725" cy="11564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1D15EB-E7D5-4CC2-B6EC-2E432F7E1307}"/>
                  </a:ext>
                </a:extLst>
              </p:cNvPr>
              <p:cNvSpPr txBox="1"/>
              <p:nvPr/>
            </p:nvSpPr>
            <p:spPr>
              <a:xfrm>
                <a:off x="636143" y="2637711"/>
                <a:ext cx="2582348" cy="1248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1D15EB-E7D5-4CC2-B6EC-2E432F7E1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43" y="2637711"/>
                <a:ext cx="2582348" cy="12482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189E3C-6014-4BB3-B595-1DE3D0AC6343}"/>
                  </a:ext>
                </a:extLst>
              </p:cNvPr>
              <p:cNvSpPr txBox="1"/>
              <p:nvPr/>
            </p:nvSpPr>
            <p:spPr>
              <a:xfrm>
                <a:off x="787061" y="4874118"/>
                <a:ext cx="508690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1.40</m:t>
                      </m:r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sz="40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40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189E3C-6014-4BB3-B595-1DE3D0AC6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61" y="4874118"/>
                <a:ext cx="5086905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9612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Predicting the Bend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837903"/>
            <a:ext cx="9144000" cy="25113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endCxn id="4" idx="0"/>
          </p:cNvCxnSpPr>
          <p:nvPr/>
        </p:nvCxnSpPr>
        <p:spPr>
          <a:xfrm>
            <a:off x="2459865" y="2034862"/>
            <a:ext cx="2112135" cy="1803041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572000" y="1906073"/>
            <a:ext cx="0" cy="361896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877129" y="3068462"/>
            <a:ext cx="13003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n =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77130" y="3837903"/>
            <a:ext cx="2008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n = 1.33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0057A3-A860-4843-AC81-A2447AA51D7B}"/>
              </a:ext>
            </a:extLst>
          </p:cNvPr>
          <p:cNvCxnSpPr>
            <a:cxnSpLocks/>
          </p:cNvCxnSpPr>
          <p:nvPr/>
        </p:nvCxnSpPr>
        <p:spPr>
          <a:xfrm>
            <a:off x="4571999" y="3837903"/>
            <a:ext cx="1148105" cy="211349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0712481-AA69-49C8-8918-659890C3D59A}"/>
              </a:ext>
            </a:extLst>
          </p:cNvPr>
          <p:cNvSpPr txBox="1"/>
          <p:nvPr/>
        </p:nvSpPr>
        <p:spPr>
          <a:xfrm>
            <a:off x="462540" y="4400568"/>
            <a:ext cx="3646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Bends </a:t>
            </a:r>
            <a:r>
              <a:rPr lang="en-US" sz="2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toward</a:t>
            </a:r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the most optically dense medium normal line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CBC2BF-605E-4C1F-A992-1DB6467DB4DA}"/>
              </a:ext>
            </a:extLst>
          </p:cNvPr>
          <p:cNvGrpSpPr/>
          <p:nvPr/>
        </p:nvGrpSpPr>
        <p:grpSpPr>
          <a:xfrm rot="2386573">
            <a:off x="2357814" y="1770185"/>
            <a:ext cx="505936" cy="807004"/>
            <a:chOff x="1953928" y="2521819"/>
            <a:chExt cx="505936" cy="807004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86C1F1A-4EE6-44F6-983D-916C459923B0}"/>
                </a:ext>
              </a:extLst>
            </p:cNvPr>
            <p:cNvSpPr/>
            <p:nvPr/>
          </p:nvSpPr>
          <p:spPr>
            <a:xfrm>
              <a:off x="1953928" y="2521819"/>
              <a:ext cx="505936" cy="20233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25D67AB-87CF-4B30-AA42-38B25C817A15}"/>
                </a:ext>
              </a:extLst>
            </p:cNvPr>
            <p:cNvCxnSpPr>
              <a:cxnSpLocks/>
            </p:cNvCxnSpPr>
            <p:nvPr/>
          </p:nvCxnSpPr>
          <p:spPr>
            <a:xfrm>
              <a:off x="2206546" y="2651635"/>
              <a:ext cx="0" cy="576023"/>
            </a:xfrm>
            <a:prstGeom prst="line">
              <a:avLst/>
            </a:prstGeom>
            <a:ln w="76200" cap="rnd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4543E8-164B-47D8-BE19-AC281F76A495}"/>
                </a:ext>
              </a:extLst>
            </p:cNvPr>
            <p:cNvSpPr/>
            <p:nvPr/>
          </p:nvSpPr>
          <p:spPr>
            <a:xfrm>
              <a:off x="1953928" y="3126492"/>
              <a:ext cx="505936" cy="20233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2697DFA-C8CB-4AD8-8048-5A6C280C90E9}"/>
              </a:ext>
            </a:extLst>
          </p:cNvPr>
          <p:cNvSpPr txBox="1"/>
          <p:nvPr/>
        </p:nvSpPr>
        <p:spPr>
          <a:xfrm>
            <a:off x="6896764" y="2777737"/>
            <a:ext cx="1004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faster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E458FE-67C9-48D3-AC16-1A08FBB32E5B}"/>
              </a:ext>
            </a:extLst>
          </p:cNvPr>
          <p:cNvSpPr txBox="1"/>
          <p:nvPr/>
        </p:nvSpPr>
        <p:spPr>
          <a:xfrm>
            <a:off x="6910718" y="4418566"/>
            <a:ext cx="1138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slower</a:t>
            </a:r>
          </a:p>
        </p:txBody>
      </p:sp>
    </p:spTree>
    <p:extLst>
      <p:ext uri="{BB962C8B-B14F-4D97-AF65-F5344CB8AC3E}">
        <p14:creationId xmlns:p14="http://schemas.microsoft.com/office/powerpoint/2010/main" val="37624810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15851 0.181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5 0.18148 L 0.21458 0.24699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344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58 0.24699 L 0.31024 0.4770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136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Predicting the Bend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837903"/>
            <a:ext cx="9144000" cy="25113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 flipH="1">
            <a:off x="4576913" y="2070207"/>
            <a:ext cx="2112263" cy="1760773"/>
          </a:xfrm>
          <a:prstGeom prst="straightConnector1">
            <a:avLst/>
          </a:prstGeom>
          <a:ln w="762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572000" y="1906073"/>
            <a:ext cx="0" cy="361896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877129" y="3068462"/>
            <a:ext cx="13003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n =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77130" y="3837903"/>
            <a:ext cx="2008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n = 1.33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0057A3-A860-4843-AC81-A2447AA51D7B}"/>
              </a:ext>
            </a:extLst>
          </p:cNvPr>
          <p:cNvCxnSpPr>
            <a:cxnSpLocks/>
          </p:cNvCxnSpPr>
          <p:nvPr/>
        </p:nvCxnSpPr>
        <p:spPr>
          <a:xfrm flipH="1">
            <a:off x="3424769" y="3824056"/>
            <a:ext cx="1152144" cy="2112264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0712481-AA69-49C8-8918-659890C3D59A}"/>
              </a:ext>
            </a:extLst>
          </p:cNvPr>
          <p:cNvSpPr txBox="1"/>
          <p:nvPr/>
        </p:nvSpPr>
        <p:spPr>
          <a:xfrm>
            <a:off x="577116" y="1686812"/>
            <a:ext cx="3646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Bends </a:t>
            </a:r>
            <a:r>
              <a:rPr lang="en-US" sz="2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away from </a:t>
            </a:r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least optically dense medium normal line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B20E88-6364-439D-8982-6F2D611317A6}"/>
              </a:ext>
            </a:extLst>
          </p:cNvPr>
          <p:cNvGrpSpPr/>
          <p:nvPr/>
        </p:nvGrpSpPr>
        <p:grpSpPr>
          <a:xfrm rot="17903851">
            <a:off x="3219801" y="5340325"/>
            <a:ext cx="505936" cy="807004"/>
            <a:chOff x="1953928" y="2521819"/>
            <a:chExt cx="505936" cy="80700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8670780-E6AC-4A32-91D2-8C30D719DB62}"/>
                </a:ext>
              </a:extLst>
            </p:cNvPr>
            <p:cNvSpPr/>
            <p:nvPr/>
          </p:nvSpPr>
          <p:spPr>
            <a:xfrm>
              <a:off x="1953928" y="2521819"/>
              <a:ext cx="505936" cy="20233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5EE0F9C-7099-4388-BCEE-9064E3A38215}"/>
                </a:ext>
              </a:extLst>
            </p:cNvPr>
            <p:cNvCxnSpPr>
              <a:cxnSpLocks/>
            </p:cNvCxnSpPr>
            <p:nvPr/>
          </p:nvCxnSpPr>
          <p:spPr>
            <a:xfrm>
              <a:off x="2206546" y="2651635"/>
              <a:ext cx="0" cy="576023"/>
            </a:xfrm>
            <a:prstGeom prst="line">
              <a:avLst/>
            </a:prstGeom>
            <a:ln w="76200" cap="rnd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F118DE3-B8F7-4678-B324-8C7FB833274D}"/>
                </a:ext>
              </a:extLst>
            </p:cNvPr>
            <p:cNvSpPr/>
            <p:nvPr/>
          </p:nvSpPr>
          <p:spPr>
            <a:xfrm>
              <a:off x="1953928" y="3126492"/>
              <a:ext cx="505936" cy="20233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0BDE5E2-2D5E-4A0F-A552-CF8F7575F048}"/>
              </a:ext>
            </a:extLst>
          </p:cNvPr>
          <p:cNvSpPr txBox="1"/>
          <p:nvPr/>
        </p:nvSpPr>
        <p:spPr>
          <a:xfrm>
            <a:off x="6896764" y="2777737"/>
            <a:ext cx="1004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faster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4BA0830-D9C5-4BE0-954F-67C9A0610BB9}"/>
              </a:ext>
            </a:extLst>
          </p:cNvPr>
          <p:cNvSpPr txBox="1"/>
          <p:nvPr/>
        </p:nvSpPr>
        <p:spPr>
          <a:xfrm>
            <a:off x="6910718" y="4418566"/>
            <a:ext cx="1138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slower</a:t>
            </a:r>
          </a:p>
        </p:txBody>
      </p:sp>
    </p:spTree>
    <p:extLst>
      <p:ext uri="{BB962C8B-B14F-4D97-AF65-F5344CB8AC3E}">
        <p14:creationId xmlns:p14="http://schemas.microsoft.com/office/powerpoint/2010/main" val="37540705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10034 -0.249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34 -0.24954 L 0.1408 -0.29954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-25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8 -0.29954 L 0.31719 -0.497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-99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Refraction Boundary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837903"/>
            <a:ext cx="9144000" cy="25113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endCxn id="4" idx="0"/>
          </p:cNvCxnSpPr>
          <p:nvPr/>
        </p:nvCxnSpPr>
        <p:spPr>
          <a:xfrm>
            <a:off x="2459865" y="2034862"/>
            <a:ext cx="2112135" cy="1803041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572000" y="1906073"/>
            <a:ext cx="0" cy="361896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877129" y="3068462"/>
            <a:ext cx="13003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n =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77130" y="3837903"/>
            <a:ext cx="2008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n = 1.33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CBC2BF-605E-4C1F-A992-1DB6467DB4DA}"/>
              </a:ext>
            </a:extLst>
          </p:cNvPr>
          <p:cNvGrpSpPr/>
          <p:nvPr/>
        </p:nvGrpSpPr>
        <p:grpSpPr>
          <a:xfrm rot="2386573">
            <a:off x="2357814" y="1770185"/>
            <a:ext cx="505936" cy="807004"/>
            <a:chOff x="1953928" y="2521819"/>
            <a:chExt cx="505936" cy="807004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86C1F1A-4EE6-44F6-983D-916C459923B0}"/>
                </a:ext>
              </a:extLst>
            </p:cNvPr>
            <p:cNvSpPr/>
            <p:nvPr/>
          </p:nvSpPr>
          <p:spPr>
            <a:xfrm>
              <a:off x="1953928" y="2521819"/>
              <a:ext cx="505936" cy="20233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25D67AB-87CF-4B30-AA42-38B25C817A15}"/>
                </a:ext>
              </a:extLst>
            </p:cNvPr>
            <p:cNvCxnSpPr>
              <a:cxnSpLocks/>
            </p:cNvCxnSpPr>
            <p:nvPr/>
          </p:nvCxnSpPr>
          <p:spPr>
            <a:xfrm>
              <a:off x="2206546" y="2651635"/>
              <a:ext cx="0" cy="576023"/>
            </a:xfrm>
            <a:prstGeom prst="line">
              <a:avLst/>
            </a:prstGeom>
            <a:ln w="76200" cap="rnd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4543E8-164B-47D8-BE19-AC281F76A495}"/>
                </a:ext>
              </a:extLst>
            </p:cNvPr>
            <p:cNvSpPr/>
            <p:nvPr/>
          </p:nvSpPr>
          <p:spPr>
            <a:xfrm>
              <a:off x="1953928" y="3126492"/>
              <a:ext cx="505936" cy="20233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8BE165-EFA7-405D-939D-128E042172F2}"/>
              </a:ext>
            </a:extLst>
          </p:cNvPr>
          <p:cNvGrpSpPr/>
          <p:nvPr/>
        </p:nvGrpSpPr>
        <p:grpSpPr>
          <a:xfrm rot="2386573">
            <a:off x="3807577" y="3015274"/>
            <a:ext cx="505936" cy="807004"/>
            <a:chOff x="1953928" y="2521819"/>
            <a:chExt cx="505936" cy="80700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D230A5C-2DB9-4E67-987B-4546AD51B06C}"/>
                </a:ext>
              </a:extLst>
            </p:cNvPr>
            <p:cNvSpPr/>
            <p:nvPr/>
          </p:nvSpPr>
          <p:spPr>
            <a:xfrm>
              <a:off x="1953928" y="2521819"/>
              <a:ext cx="505936" cy="20233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3D3EEDB-39E6-4031-BB83-39A6DD181368}"/>
                </a:ext>
              </a:extLst>
            </p:cNvPr>
            <p:cNvCxnSpPr>
              <a:cxnSpLocks/>
            </p:cNvCxnSpPr>
            <p:nvPr/>
          </p:nvCxnSpPr>
          <p:spPr>
            <a:xfrm>
              <a:off x="2206546" y="2651635"/>
              <a:ext cx="0" cy="576023"/>
            </a:xfrm>
            <a:prstGeom prst="line">
              <a:avLst/>
            </a:prstGeom>
            <a:ln w="76200" cap="rnd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21831B6-208E-429F-A317-33801DABA0D1}"/>
                </a:ext>
              </a:extLst>
            </p:cNvPr>
            <p:cNvSpPr/>
            <p:nvPr/>
          </p:nvSpPr>
          <p:spPr>
            <a:xfrm>
              <a:off x="1953928" y="3126492"/>
              <a:ext cx="505936" cy="20233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0057A3-A860-4843-AC81-A2447AA51D7B}"/>
              </a:ext>
            </a:extLst>
          </p:cNvPr>
          <p:cNvCxnSpPr>
            <a:cxnSpLocks/>
          </p:cNvCxnSpPr>
          <p:nvPr/>
        </p:nvCxnSpPr>
        <p:spPr>
          <a:xfrm>
            <a:off x="4571999" y="3837903"/>
            <a:ext cx="1148105" cy="211349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B20E88-6364-439D-8982-6F2D611317A6}"/>
              </a:ext>
            </a:extLst>
          </p:cNvPr>
          <p:cNvGrpSpPr/>
          <p:nvPr/>
        </p:nvGrpSpPr>
        <p:grpSpPr>
          <a:xfrm rot="3709021">
            <a:off x="5194689" y="5042678"/>
            <a:ext cx="505936" cy="807004"/>
            <a:chOff x="1953928" y="2521819"/>
            <a:chExt cx="505936" cy="80700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8670780-E6AC-4A32-91D2-8C30D719DB62}"/>
                </a:ext>
              </a:extLst>
            </p:cNvPr>
            <p:cNvSpPr/>
            <p:nvPr/>
          </p:nvSpPr>
          <p:spPr>
            <a:xfrm>
              <a:off x="1953928" y="2521819"/>
              <a:ext cx="505936" cy="20233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5EE0F9C-7099-4388-BCEE-9064E3A38215}"/>
                </a:ext>
              </a:extLst>
            </p:cNvPr>
            <p:cNvCxnSpPr>
              <a:cxnSpLocks/>
            </p:cNvCxnSpPr>
            <p:nvPr/>
          </p:nvCxnSpPr>
          <p:spPr>
            <a:xfrm>
              <a:off x="2206546" y="2651635"/>
              <a:ext cx="0" cy="576023"/>
            </a:xfrm>
            <a:prstGeom prst="line">
              <a:avLst/>
            </a:prstGeom>
            <a:ln w="76200" cap="rnd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F118DE3-B8F7-4678-B324-8C7FB833274D}"/>
                </a:ext>
              </a:extLst>
            </p:cNvPr>
            <p:cNvSpPr/>
            <p:nvPr/>
          </p:nvSpPr>
          <p:spPr>
            <a:xfrm>
              <a:off x="1953928" y="3126492"/>
              <a:ext cx="505936" cy="20233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772D65A-5D3F-4A98-8F9F-35539D8E5240}"/>
              </a:ext>
            </a:extLst>
          </p:cNvPr>
          <p:cNvGrpSpPr/>
          <p:nvPr/>
        </p:nvGrpSpPr>
        <p:grpSpPr>
          <a:xfrm rot="3709021">
            <a:off x="4319030" y="3463566"/>
            <a:ext cx="505936" cy="807004"/>
            <a:chOff x="1953928" y="2521819"/>
            <a:chExt cx="505936" cy="80700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70D8262-8884-4294-8F87-AA45AA15DB53}"/>
                </a:ext>
              </a:extLst>
            </p:cNvPr>
            <p:cNvSpPr/>
            <p:nvPr/>
          </p:nvSpPr>
          <p:spPr>
            <a:xfrm>
              <a:off x="1953928" y="2521819"/>
              <a:ext cx="505936" cy="20233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277A745-A5D3-4AAE-AD1A-100853D3B65A}"/>
                </a:ext>
              </a:extLst>
            </p:cNvPr>
            <p:cNvCxnSpPr>
              <a:cxnSpLocks/>
            </p:cNvCxnSpPr>
            <p:nvPr/>
          </p:nvCxnSpPr>
          <p:spPr>
            <a:xfrm>
              <a:off x="2206546" y="2651635"/>
              <a:ext cx="0" cy="576023"/>
            </a:xfrm>
            <a:prstGeom prst="line">
              <a:avLst/>
            </a:prstGeom>
            <a:ln w="76200" cap="rnd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28327BD-135C-4799-BC54-EC2DE1D6E280}"/>
                </a:ext>
              </a:extLst>
            </p:cNvPr>
            <p:cNvSpPr/>
            <p:nvPr/>
          </p:nvSpPr>
          <p:spPr>
            <a:xfrm>
              <a:off x="1953928" y="3126492"/>
              <a:ext cx="505936" cy="20233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B34AAFB-6758-41D3-AAC9-F070F81AEFC1}"/>
              </a:ext>
            </a:extLst>
          </p:cNvPr>
          <p:cNvSpPr txBox="1"/>
          <p:nvPr/>
        </p:nvSpPr>
        <p:spPr>
          <a:xfrm>
            <a:off x="6896764" y="2777737"/>
            <a:ext cx="1004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faster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6709180-A4F0-4A0C-A6A7-16147BD111EA}"/>
              </a:ext>
            </a:extLst>
          </p:cNvPr>
          <p:cNvSpPr txBox="1"/>
          <p:nvPr/>
        </p:nvSpPr>
        <p:spPr>
          <a:xfrm>
            <a:off x="6910718" y="4418566"/>
            <a:ext cx="1138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slower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13AD3A-5B1F-4D10-A7F6-B867B394EB48}"/>
              </a:ext>
            </a:extLst>
          </p:cNvPr>
          <p:cNvSpPr txBox="1"/>
          <p:nvPr/>
        </p:nvSpPr>
        <p:spPr>
          <a:xfrm>
            <a:off x="462540" y="4400568"/>
            <a:ext cx="3646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Bends </a:t>
            </a:r>
            <a:r>
              <a:rPr lang="en-US" sz="2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toward</a:t>
            </a:r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the most optically dense medium normal line</a:t>
            </a:r>
          </a:p>
        </p:txBody>
      </p:sp>
    </p:spTree>
    <p:extLst>
      <p:ext uri="{BB962C8B-B14F-4D97-AF65-F5344CB8AC3E}">
        <p14:creationId xmlns:p14="http://schemas.microsoft.com/office/powerpoint/2010/main" val="40624218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Refraction Boundary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837903"/>
            <a:ext cx="9144000" cy="25113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 flipH="1">
            <a:off x="4576913" y="2029612"/>
            <a:ext cx="2112264" cy="1801368"/>
          </a:xfrm>
          <a:prstGeom prst="straightConnector1">
            <a:avLst/>
          </a:prstGeom>
          <a:ln w="762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572000" y="1906073"/>
            <a:ext cx="0" cy="361896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877129" y="3068462"/>
            <a:ext cx="13003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n =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77130" y="3837903"/>
            <a:ext cx="2008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n = 1.33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0057A3-A860-4843-AC81-A2447AA51D7B}"/>
              </a:ext>
            </a:extLst>
          </p:cNvPr>
          <p:cNvCxnSpPr>
            <a:cxnSpLocks/>
          </p:cNvCxnSpPr>
          <p:nvPr/>
        </p:nvCxnSpPr>
        <p:spPr>
          <a:xfrm flipH="1">
            <a:off x="3424769" y="3824056"/>
            <a:ext cx="1152144" cy="2112264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B20E88-6364-439D-8982-6F2D611317A6}"/>
              </a:ext>
            </a:extLst>
          </p:cNvPr>
          <p:cNvGrpSpPr/>
          <p:nvPr/>
        </p:nvGrpSpPr>
        <p:grpSpPr>
          <a:xfrm rot="17903851">
            <a:off x="3219801" y="5340325"/>
            <a:ext cx="505936" cy="807004"/>
            <a:chOff x="1953928" y="2521819"/>
            <a:chExt cx="505936" cy="80700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8670780-E6AC-4A32-91D2-8C30D719DB62}"/>
                </a:ext>
              </a:extLst>
            </p:cNvPr>
            <p:cNvSpPr/>
            <p:nvPr/>
          </p:nvSpPr>
          <p:spPr>
            <a:xfrm>
              <a:off x="1953928" y="2521819"/>
              <a:ext cx="505936" cy="20233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5EE0F9C-7099-4388-BCEE-9064E3A38215}"/>
                </a:ext>
              </a:extLst>
            </p:cNvPr>
            <p:cNvCxnSpPr>
              <a:cxnSpLocks/>
            </p:cNvCxnSpPr>
            <p:nvPr/>
          </p:nvCxnSpPr>
          <p:spPr>
            <a:xfrm>
              <a:off x="2206546" y="2651635"/>
              <a:ext cx="0" cy="576023"/>
            </a:xfrm>
            <a:prstGeom prst="line">
              <a:avLst/>
            </a:prstGeom>
            <a:ln w="76200" cap="rnd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F118DE3-B8F7-4678-B324-8C7FB833274D}"/>
                </a:ext>
              </a:extLst>
            </p:cNvPr>
            <p:cNvSpPr/>
            <p:nvPr/>
          </p:nvSpPr>
          <p:spPr>
            <a:xfrm>
              <a:off x="1953928" y="3126492"/>
              <a:ext cx="505936" cy="20233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1F8F64D-C82D-4BF0-B3D0-D47283F136FA}"/>
              </a:ext>
            </a:extLst>
          </p:cNvPr>
          <p:cNvGrpSpPr/>
          <p:nvPr/>
        </p:nvGrpSpPr>
        <p:grpSpPr>
          <a:xfrm rot="17903851">
            <a:off x="4078248" y="3773262"/>
            <a:ext cx="505936" cy="807004"/>
            <a:chOff x="1953928" y="2521819"/>
            <a:chExt cx="505936" cy="807004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4C248B4-C5FF-473C-A81D-C1FAFB8C07EE}"/>
                </a:ext>
              </a:extLst>
            </p:cNvPr>
            <p:cNvSpPr/>
            <p:nvPr/>
          </p:nvSpPr>
          <p:spPr>
            <a:xfrm>
              <a:off x="1953928" y="2521819"/>
              <a:ext cx="505936" cy="20233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05074B4-21F7-4702-93F8-9F46AC986934}"/>
                </a:ext>
              </a:extLst>
            </p:cNvPr>
            <p:cNvCxnSpPr>
              <a:cxnSpLocks/>
            </p:cNvCxnSpPr>
            <p:nvPr/>
          </p:nvCxnSpPr>
          <p:spPr>
            <a:xfrm>
              <a:off x="2206546" y="2651635"/>
              <a:ext cx="0" cy="576023"/>
            </a:xfrm>
            <a:prstGeom prst="line">
              <a:avLst/>
            </a:prstGeom>
            <a:ln w="76200" cap="rnd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FF1B547-F7F7-4111-87D1-66F420674135}"/>
                </a:ext>
              </a:extLst>
            </p:cNvPr>
            <p:cNvSpPr/>
            <p:nvPr/>
          </p:nvSpPr>
          <p:spPr>
            <a:xfrm>
              <a:off x="1953928" y="3126492"/>
              <a:ext cx="505936" cy="20233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AD3453-119F-4320-B6F4-371965011F7E}"/>
              </a:ext>
            </a:extLst>
          </p:cNvPr>
          <p:cNvGrpSpPr/>
          <p:nvPr/>
        </p:nvGrpSpPr>
        <p:grpSpPr>
          <a:xfrm rot="19120896">
            <a:off x="4591304" y="3159402"/>
            <a:ext cx="505936" cy="807004"/>
            <a:chOff x="1953928" y="2521819"/>
            <a:chExt cx="505936" cy="80700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34E48EA-C773-4427-BE22-706E8F73A734}"/>
                </a:ext>
              </a:extLst>
            </p:cNvPr>
            <p:cNvSpPr/>
            <p:nvPr/>
          </p:nvSpPr>
          <p:spPr>
            <a:xfrm>
              <a:off x="1953928" y="2521819"/>
              <a:ext cx="505936" cy="20233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5402427-DD9C-4269-9CF0-18EB91141EE0}"/>
                </a:ext>
              </a:extLst>
            </p:cNvPr>
            <p:cNvCxnSpPr>
              <a:cxnSpLocks/>
            </p:cNvCxnSpPr>
            <p:nvPr/>
          </p:nvCxnSpPr>
          <p:spPr>
            <a:xfrm>
              <a:off x="2206546" y="2651635"/>
              <a:ext cx="0" cy="576023"/>
            </a:xfrm>
            <a:prstGeom prst="line">
              <a:avLst/>
            </a:prstGeom>
            <a:ln w="76200" cap="rnd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243B411-D7FE-4DB2-B066-078DB4B3B596}"/>
                </a:ext>
              </a:extLst>
            </p:cNvPr>
            <p:cNvSpPr/>
            <p:nvPr/>
          </p:nvSpPr>
          <p:spPr>
            <a:xfrm>
              <a:off x="1953928" y="3126492"/>
              <a:ext cx="505936" cy="20233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024C2D3-BFB8-4755-B338-3D59EF3EF892}"/>
              </a:ext>
            </a:extLst>
          </p:cNvPr>
          <p:cNvGrpSpPr/>
          <p:nvPr/>
        </p:nvGrpSpPr>
        <p:grpSpPr>
          <a:xfrm rot="19120896">
            <a:off x="6073783" y="1883473"/>
            <a:ext cx="505936" cy="807004"/>
            <a:chOff x="1953928" y="2521819"/>
            <a:chExt cx="505936" cy="80700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272BE47-CB20-49FE-96FD-F29D0749D676}"/>
                </a:ext>
              </a:extLst>
            </p:cNvPr>
            <p:cNvSpPr/>
            <p:nvPr/>
          </p:nvSpPr>
          <p:spPr>
            <a:xfrm>
              <a:off x="1953928" y="2521819"/>
              <a:ext cx="505936" cy="20233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5EE0926-43C2-4A19-8D4D-66B578E30ABF}"/>
                </a:ext>
              </a:extLst>
            </p:cNvPr>
            <p:cNvCxnSpPr>
              <a:cxnSpLocks/>
            </p:cNvCxnSpPr>
            <p:nvPr/>
          </p:nvCxnSpPr>
          <p:spPr>
            <a:xfrm>
              <a:off x="2206546" y="2651635"/>
              <a:ext cx="0" cy="576023"/>
            </a:xfrm>
            <a:prstGeom prst="line">
              <a:avLst/>
            </a:prstGeom>
            <a:ln w="76200" cap="rnd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0820D24-2E5A-4420-ACB1-7D590FADD27B}"/>
                </a:ext>
              </a:extLst>
            </p:cNvPr>
            <p:cNvSpPr/>
            <p:nvPr/>
          </p:nvSpPr>
          <p:spPr>
            <a:xfrm>
              <a:off x="1953928" y="3126492"/>
              <a:ext cx="505936" cy="20233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E36E49B-2B50-4683-9EE8-61D616AAE9A1}"/>
              </a:ext>
            </a:extLst>
          </p:cNvPr>
          <p:cNvSpPr txBox="1"/>
          <p:nvPr/>
        </p:nvSpPr>
        <p:spPr>
          <a:xfrm>
            <a:off x="577116" y="1686812"/>
            <a:ext cx="3646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Bends </a:t>
            </a:r>
            <a:r>
              <a:rPr lang="en-US" sz="2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away from </a:t>
            </a:r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least optically dense medium normal line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0589FC-1444-4F8C-B2CA-A93875D925BA}"/>
              </a:ext>
            </a:extLst>
          </p:cNvPr>
          <p:cNvSpPr txBox="1"/>
          <p:nvPr/>
        </p:nvSpPr>
        <p:spPr>
          <a:xfrm>
            <a:off x="6896764" y="2777737"/>
            <a:ext cx="1004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faster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302306-EA29-4ABD-B38C-D17EE38661DE}"/>
              </a:ext>
            </a:extLst>
          </p:cNvPr>
          <p:cNvSpPr txBox="1"/>
          <p:nvPr/>
        </p:nvSpPr>
        <p:spPr>
          <a:xfrm>
            <a:off x="6910718" y="4418566"/>
            <a:ext cx="1138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slower</a:t>
            </a:r>
          </a:p>
        </p:txBody>
      </p:sp>
    </p:spTree>
    <p:extLst>
      <p:ext uri="{BB962C8B-B14F-4D97-AF65-F5344CB8AC3E}">
        <p14:creationId xmlns:p14="http://schemas.microsoft.com/office/powerpoint/2010/main" val="29733969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09393 -0.228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92 -0.22847 L 0.15 -0.31805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437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0.31806 L 0.31215 -0.5041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</a:t>
            </a:r>
          </a:p>
        </p:txBody>
      </p:sp>
      <p:cxnSp>
        <p:nvCxnSpPr>
          <p:cNvPr id="9" name="Straight Arrow Connector 8"/>
          <p:cNvCxnSpPr>
            <a:endCxn id="8" idx="0"/>
          </p:cNvCxnSpPr>
          <p:nvPr/>
        </p:nvCxnSpPr>
        <p:spPr>
          <a:xfrm>
            <a:off x="2113208" y="4271706"/>
            <a:ext cx="2344009" cy="171911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</p:cNvCxnSpPr>
          <p:nvPr/>
        </p:nvCxnSpPr>
        <p:spPr>
          <a:xfrm flipV="1">
            <a:off x="4457217" y="4171950"/>
            <a:ext cx="0" cy="181887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57217" y="4271704"/>
            <a:ext cx="2344009" cy="171911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61134" y="5990823"/>
            <a:ext cx="5792166" cy="16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78050" y="1531726"/>
            <a:ext cx="881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+mj-lt"/>
              </a:rPr>
              <a:t>Angle of ______________  </a:t>
            </a:r>
            <a:r>
              <a:rPr lang="en-US" sz="2800" dirty="0">
                <a:latin typeface="+mj-lt"/>
              </a:rPr>
              <a:t>=  </a:t>
            </a:r>
            <a:r>
              <a:rPr lang="en-US" sz="2800" dirty="0">
                <a:solidFill>
                  <a:srgbClr val="00B050"/>
                </a:solidFill>
                <a:latin typeface="+mj-lt"/>
              </a:rPr>
              <a:t>Angle of _______________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52AA96-33A0-474B-B121-5BAAD131DD0A}"/>
              </a:ext>
            </a:extLst>
          </p:cNvPr>
          <p:cNvSpPr txBox="1"/>
          <p:nvPr/>
        </p:nvSpPr>
        <p:spPr>
          <a:xfrm>
            <a:off x="1973178" y="1382546"/>
            <a:ext cx="212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Incidence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408F94-D11E-412B-A7CA-F9C98C8D023B}"/>
              </a:ext>
            </a:extLst>
          </p:cNvPr>
          <p:cNvSpPr txBox="1"/>
          <p:nvPr/>
        </p:nvSpPr>
        <p:spPr>
          <a:xfrm>
            <a:off x="6245464" y="1382545"/>
            <a:ext cx="2215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Reflection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95978511-94BB-44F9-8C6B-DB8243CC6E04}"/>
              </a:ext>
            </a:extLst>
          </p:cNvPr>
          <p:cNvSpPr/>
          <p:nvPr/>
        </p:nvSpPr>
        <p:spPr>
          <a:xfrm>
            <a:off x="3677209" y="5257282"/>
            <a:ext cx="1560013" cy="1428472"/>
          </a:xfrm>
          <a:prstGeom prst="arc">
            <a:avLst>
              <a:gd name="adj1" fmla="val 12869063"/>
              <a:gd name="adj2" fmla="val 16152043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9EECBC6E-2CF6-45C6-8D5F-B3C935A1CE4A}"/>
              </a:ext>
            </a:extLst>
          </p:cNvPr>
          <p:cNvSpPr/>
          <p:nvPr/>
        </p:nvSpPr>
        <p:spPr>
          <a:xfrm>
            <a:off x="3818963" y="5387081"/>
            <a:ext cx="1276510" cy="1168874"/>
          </a:xfrm>
          <a:prstGeom prst="arc">
            <a:avLst>
              <a:gd name="adj1" fmla="val 16266402"/>
              <a:gd name="adj2" fmla="val 19518624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48F046-58E6-43CB-93EB-66726126ABF8}"/>
              </a:ext>
            </a:extLst>
          </p:cNvPr>
          <p:cNvSpPr txBox="1"/>
          <p:nvPr/>
        </p:nvSpPr>
        <p:spPr>
          <a:xfrm>
            <a:off x="4412797" y="3387119"/>
            <a:ext cx="4355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Normal Line (⟂ to surface)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F66FED8-A3B4-4C54-911A-CBDA27289DDB}"/>
              </a:ext>
            </a:extLst>
          </p:cNvPr>
          <p:cNvCxnSpPr/>
          <p:nvPr/>
        </p:nvCxnSpPr>
        <p:spPr>
          <a:xfrm flipH="1">
            <a:off x="4457215" y="3945195"/>
            <a:ext cx="638258" cy="6837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075CE8-E140-4DA9-B103-22064FE12976}"/>
              </a:ext>
            </a:extLst>
          </p:cNvPr>
          <p:cNvCxnSpPr>
            <a:cxnSpLocks/>
          </p:cNvCxnSpPr>
          <p:nvPr/>
        </p:nvCxnSpPr>
        <p:spPr>
          <a:xfrm>
            <a:off x="4065743" y="5212435"/>
            <a:ext cx="127638" cy="24578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C52349-07C7-411B-BC95-5F92FF657198}"/>
              </a:ext>
            </a:extLst>
          </p:cNvPr>
          <p:cNvCxnSpPr>
            <a:cxnSpLocks/>
          </p:cNvCxnSpPr>
          <p:nvPr/>
        </p:nvCxnSpPr>
        <p:spPr>
          <a:xfrm flipH="1">
            <a:off x="4668732" y="5326274"/>
            <a:ext cx="127061" cy="23351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8463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3" grpId="0" animBg="1"/>
      <p:bldP spid="14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Much Bend?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825024"/>
            <a:ext cx="9144000" cy="25113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286000" y="1918952"/>
            <a:ext cx="0" cy="361896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59121" y="3825024"/>
            <a:ext cx="12878" cy="251138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7348140">
            <a:off x="1931624" y="3223167"/>
            <a:ext cx="582055" cy="648276"/>
          </a:xfrm>
          <a:prstGeom prst="arc">
            <a:avLst>
              <a:gd name="adj1" fmla="val 16200000"/>
              <a:gd name="adj2" fmla="val 21142674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50977" y="1359522"/>
            <a:ext cx="4291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What’s the relationship between index of refraction (n) and the amount that light bends?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286625" y="1918952"/>
            <a:ext cx="0" cy="361896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5A125D6-539D-46C6-97C0-E647A6534464}"/>
              </a:ext>
            </a:extLst>
          </p:cNvPr>
          <p:cNvGrpSpPr/>
          <p:nvPr/>
        </p:nvGrpSpPr>
        <p:grpSpPr>
          <a:xfrm>
            <a:off x="2285999" y="3825024"/>
            <a:ext cx="1910053" cy="1899501"/>
            <a:chOff x="2285999" y="3825024"/>
            <a:chExt cx="1910053" cy="189950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E5FB8FA-72D7-4A33-BCFE-3236A6468D8C}"/>
                </a:ext>
              </a:extLst>
            </p:cNvPr>
            <p:cNvCxnSpPr>
              <a:cxnSpLocks/>
            </p:cNvCxnSpPr>
            <p:nvPr/>
          </p:nvCxnSpPr>
          <p:spPr>
            <a:xfrm>
              <a:off x="2285999" y="3825024"/>
              <a:ext cx="1085851" cy="1899501"/>
            </a:xfrm>
            <a:prstGeom prst="straightConnector1">
              <a:avLst/>
            </a:prstGeom>
            <a:ln w="7620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AE645F-15B9-40AE-A9DD-E2FE8D96B87D}"/>
                </a:ext>
              </a:extLst>
            </p:cNvPr>
            <p:cNvSpPr txBox="1"/>
            <p:nvPr/>
          </p:nvSpPr>
          <p:spPr>
            <a:xfrm>
              <a:off x="3173015" y="4757548"/>
              <a:ext cx="10230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F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Water</a:t>
              </a:r>
            </a:p>
            <a:p>
              <a:pPr algn="ctr"/>
              <a:r>
                <a:rPr lang="en-US" dirty="0">
                  <a:solidFill>
                    <a:srgbClr val="FF00F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n = 1.33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CCFD7E1-637D-4263-9709-5CA6B787C37E}"/>
              </a:ext>
            </a:extLst>
          </p:cNvPr>
          <p:cNvGrpSpPr/>
          <p:nvPr/>
        </p:nvGrpSpPr>
        <p:grpSpPr>
          <a:xfrm>
            <a:off x="1857375" y="3827579"/>
            <a:ext cx="1115984" cy="2430802"/>
            <a:chOff x="1857375" y="3827579"/>
            <a:chExt cx="1115984" cy="243080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1108D3C-0EA8-41E2-A22A-D401585A4F1F}"/>
                </a:ext>
              </a:extLst>
            </p:cNvPr>
            <p:cNvCxnSpPr>
              <a:cxnSpLocks/>
            </p:cNvCxnSpPr>
            <p:nvPr/>
          </p:nvCxnSpPr>
          <p:spPr>
            <a:xfrm>
              <a:off x="2298681" y="3827579"/>
              <a:ext cx="674678" cy="2087446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03C15C-5604-4961-814D-E47586D587E5}"/>
                </a:ext>
              </a:extLst>
            </p:cNvPr>
            <p:cNvSpPr txBox="1"/>
            <p:nvPr/>
          </p:nvSpPr>
          <p:spPr>
            <a:xfrm>
              <a:off x="1857375" y="5612050"/>
              <a:ext cx="10230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Glass</a:t>
              </a:r>
            </a:p>
            <a:p>
              <a:pPr algn="ctr"/>
              <a:r>
                <a:rPr lang="en-US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n = 1.52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AACB9D6-68D3-4FE9-8572-3850EF260223}"/>
              </a:ext>
            </a:extLst>
          </p:cNvPr>
          <p:cNvGrpSpPr/>
          <p:nvPr/>
        </p:nvGrpSpPr>
        <p:grpSpPr>
          <a:xfrm>
            <a:off x="256547" y="2202287"/>
            <a:ext cx="2029452" cy="1622737"/>
            <a:chOff x="256547" y="2202287"/>
            <a:chExt cx="2029452" cy="1622737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618186" y="2202287"/>
              <a:ext cx="1667813" cy="1622737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4F7DD2-CE44-479E-8E94-30A2ED24E6BD}"/>
                </a:ext>
              </a:extLst>
            </p:cNvPr>
            <p:cNvSpPr txBox="1"/>
            <p:nvPr/>
          </p:nvSpPr>
          <p:spPr>
            <a:xfrm>
              <a:off x="256547" y="2451157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Air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n = 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435DF6F-7B18-4E17-9C6B-64E26E25A51E}"/>
              </a:ext>
            </a:extLst>
          </p:cNvPr>
          <p:cNvGrpSpPr/>
          <p:nvPr/>
        </p:nvGrpSpPr>
        <p:grpSpPr>
          <a:xfrm>
            <a:off x="5323444" y="3825024"/>
            <a:ext cx="1963181" cy="1899501"/>
            <a:chOff x="5323444" y="3825024"/>
            <a:chExt cx="1963181" cy="1899501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6330400" y="3825024"/>
              <a:ext cx="956225" cy="1899501"/>
            </a:xfrm>
            <a:prstGeom prst="straightConnector1">
              <a:avLst/>
            </a:prstGeom>
            <a:ln w="7620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682BB2-848A-45CE-AF53-A10387BC124A}"/>
                </a:ext>
              </a:extLst>
            </p:cNvPr>
            <p:cNvSpPr txBox="1"/>
            <p:nvPr/>
          </p:nvSpPr>
          <p:spPr>
            <a:xfrm>
              <a:off x="5323444" y="4924030"/>
              <a:ext cx="10230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F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Water</a:t>
              </a:r>
            </a:p>
            <a:p>
              <a:pPr algn="ctr"/>
              <a:r>
                <a:rPr lang="en-US" dirty="0">
                  <a:solidFill>
                    <a:srgbClr val="FF00F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n = 1.33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0F9FFC3-E922-41FA-AB00-603AA0595792}"/>
              </a:ext>
            </a:extLst>
          </p:cNvPr>
          <p:cNvSpPr txBox="1"/>
          <p:nvPr/>
        </p:nvSpPr>
        <p:spPr>
          <a:xfrm>
            <a:off x="7329096" y="2470936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Air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 = 1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94CFE25-7B60-4F45-AA12-4F00BCAD0E4A}"/>
              </a:ext>
            </a:extLst>
          </p:cNvPr>
          <p:cNvCxnSpPr>
            <a:cxnSpLocks/>
          </p:cNvCxnSpPr>
          <p:nvPr/>
        </p:nvCxnSpPr>
        <p:spPr>
          <a:xfrm flipV="1">
            <a:off x="7277364" y="2774322"/>
            <a:ext cx="1523026" cy="1050702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E4CE915-4B9F-4181-B564-F7CE0A951B07}"/>
              </a:ext>
            </a:extLst>
          </p:cNvPr>
          <p:cNvSpPr txBox="1"/>
          <p:nvPr/>
        </p:nvSpPr>
        <p:spPr>
          <a:xfrm>
            <a:off x="168465" y="3961529"/>
            <a:ext cx="2023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Larger difference in index means more bending at boundary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84D56E-C369-484E-99A7-F7AC4B525EDA}"/>
              </a:ext>
            </a:extLst>
          </p:cNvPr>
          <p:cNvSpPr txBox="1"/>
          <p:nvPr/>
        </p:nvSpPr>
        <p:spPr>
          <a:xfrm>
            <a:off x="7324853" y="3919155"/>
            <a:ext cx="1798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More to less optically dense will bend away from normal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3379C1D-4F06-4B6E-A9BE-6ECC0316D10A}"/>
              </a:ext>
            </a:extLst>
          </p:cNvPr>
          <p:cNvGrpSpPr/>
          <p:nvPr/>
        </p:nvGrpSpPr>
        <p:grpSpPr>
          <a:xfrm>
            <a:off x="6318783" y="3830229"/>
            <a:ext cx="1120750" cy="2377519"/>
            <a:chOff x="6318783" y="3830229"/>
            <a:chExt cx="1120750" cy="237751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A0ABC4F-4E4F-4056-806B-4A7470AC9D60}"/>
                </a:ext>
              </a:extLst>
            </p:cNvPr>
            <p:cNvSpPr txBox="1"/>
            <p:nvPr/>
          </p:nvSpPr>
          <p:spPr>
            <a:xfrm>
              <a:off x="6416496" y="5561417"/>
              <a:ext cx="10230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Glass</a:t>
              </a:r>
            </a:p>
            <a:p>
              <a:pPr algn="ctr"/>
              <a:r>
                <a:rPr lang="en-US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n = 1.52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E2BC774-24FA-4BD9-9E34-F41EF6B87AB1}"/>
                </a:ext>
              </a:extLst>
            </p:cNvPr>
            <p:cNvCxnSpPr/>
            <p:nvPr/>
          </p:nvCxnSpPr>
          <p:spPr>
            <a:xfrm flipV="1">
              <a:off x="6318783" y="3830229"/>
              <a:ext cx="956225" cy="1899501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CF014E0-E259-4D72-95B6-B86355C82A25}"/>
              </a:ext>
            </a:extLst>
          </p:cNvPr>
          <p:cNvCxnSpPr>
            <a:cxnSpLocks/>
          </p:cNvCxnSpPr>
          <p:nvPr/>
        </p:nvCxnSpPr>
        <p:spPr>
          <a:xfrm flipV="1">
            <a:off x="7286625" y="3294855"/>
            <a:ext cx="1735167" cy="53556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4842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identify the angle of incidence and angle of reflection for a reflected wave ray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use the law of reflection to predict the way light bounces off of a plane mirror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relate the index of refraction of a material to the speed of light as it travels through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qualitatively predict how light bends when transitioning between boundaries</a:t>
            </a:r>
          </a:p>
        </p:txBody>
      </p:sp>
    </p:spTree>
    <p:extLst>
      <p:ext uri="{BB962C8B-B14F-4D97-AF65-F5344CB8AC3E}">
        <p14:creationId xmlns:p14="http://schemas.microsoft.com/office/powerpoint/2010/main" val="14321891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7D9445-16BF-4216-A7F9-FB72EEC4CD78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2628147" y="1531726"/>
            <a:ext cx="2" cy="186829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0025FA-21B4-4523-A719-CB64D6B39CC8}"/>
              </a:ext>
            </a:extLst>
          </p:cNvPr>
          <p:cNvCxnSpPr>
            <a:cxnSpLocks/>
          </p:cNvCxnSpPr>
          <p:nvPr/>
        </p:nvCxnSpPr>
        <p:spPr>
          <a:xfrm flipH="1" flipV="1">
            <a:off x="6644210" y="5205046"/>
            <a:ext cx="19749" cy="63981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2934" y="3400022"/>
            <a:ext cx="3810429" cy="167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38996" y="5844861"/>
            <a:ext cx="3810429" cy="167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3" idx="0"/>
          </p:cNvCxnSpPr>
          <p:nvPr/>
        </p:nvCxnSpPr>
        <p:spPr>
          <a:xfrm>
            <a:off x="1275008" y="1680906"/>
            <a:ext cx="1353141" cy="171911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68214" y="5344732"/>
            <a:ext cx="1795743" cy="50012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6E1415F-EC39-4676-85B9-5E2D13592F8B}"/>
              </a:ext>
            </a:extLst>
          </p:cNvPr>
          <p:cNvCxnSpPr>
            <a:cxnSpLocks/>
          </p:cNvCxnSpPr>
          <p:nvPr/>
        </p:nvCxnSpPr>
        <p:spPr>
          <a:xfrm flipV="1">
            <a:off x="2628148" y="1680906"/>
            <a:ext cx="1353312" cy="1719116"/>
          </a:xfrm>
          <a:prstGeom prst="straightConnector1">
            <a:avLst/>
          </a:prstGeom>
          <a:ln w="57150">
            <a:solidFill>
              <a:srgbClr val="FF43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C5BE21-EAAD-4BCF-A62C-EBC21964E852}"/>
              </a:ext>
            </a:extLst>
          </p:cNvPr>
          <p:cNvCxnSpPr>
            <a:cxnSpLocks/>
          </p:cNvCxnSpPr>
          <p:nvPr/>
        </p:nvCxnSpPr>
        <p:spPr>
          <a:xfrm flipV="1">
            <a:off x="6663956" y="5344732"/>
            <a:ext cx="1792224" cy="500129"/>
          </a:xfrm>
          <a:prstGeom prst="straightConnector1">
            <a:avLst/>
          </a:prstGeom>
          <a:ln w="57150">
            <a:solidFill>
              <a:srgbClr val="FF43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7758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82077" y="5482312"/>
            <a:ext cx="1356298" cy="7790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23215" y="2191952"/>
            <a:ext cx="2344009" cy="171911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8" idx="1"/>
          </p:cNvCxnSpPr>
          <p:nvPr/>
        </p:nvCxnSpPr>
        <p:spPr>
          <a:xfrm>
            <a:off x="2238375" y="3911069"/>
            <a:ext cx="2228850" cy="23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23215" y="3913667"/>
            <a:ext cx="2344009" cy="1719118"/>
          </a:xfrm>
          <a:prstGeom prst="straightConnector1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467225" y="1560755"/>
            <a:ext cx="104775" cy="4705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ttp://www.davey.com/media/1001/home-tree.png?width=960&amp;height=520&amp;quality=80&amp;mode=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76" y="1478827"/>
            <a:ext cx="1780299" cy="96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V="1">
            <a:off x="4572000" y="2148409"/>
            <a:ext cx="2344009" cy="1719118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www.davey.com/media/1001/home-tree.png?width=960&amp;height=520&amp;quality=80&amp;mode=cro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102" y="1406256"/>
            <a:ext cx="1780299" cy="96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DFCCB1-9334-4A17-91F0-98000636BC15}"/>
              </a:ext>
            </a:extLst>
          </p:cNvPr>
          <p:cNvSpPr txBox="1"/>
          <p:nvPr/>
        </p:nvSpPr>
        <p:spPr>
          <a:xfrm>
            <a:off x="6564755" y="2518891"/>
            <a:ext cx="2100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Virtual Image</a:t>
            </a:r>
          </a:p>
        </p:txBody>
      </p:sp>
    </p:spTree>
    <p:extLst>
      <p:ext uri="{BB962C8B-B14F-4D97-AF65-F5344CB8AC3E}">
        <p14:creationId xmlns:p14="http://schemas.microsoft.com/office/powerpoint/2010/main" val="26911341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</a:t>
            </a:r>
          </a:p>
        </p:txBody>
      </p:sp>
      <p:sp>
        <p:nvSpPr>
          <p:cNvPr id="9" name="Rectangle 8"/>
          <p:cNvSpPr/>
          <p:nvPr/>
        </p:nvSpPr>
        <p:spPr>
          <a:xfrm>
            <a:off x="4375871" y="2587336"/>
            <a:ext cx="196129" cy="36368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29111" y="2986096"/>
            <a:ext cx="87025" cy="1406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24941" y="3160250"/>
            <a:ext cx="613064" cy="7139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431473" y="3782291"/>
            <a:ext cx="0" cy="121267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078184" y="4994963"/>
            <a:ext cx="353289" cy="112528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31473" y="4994963"/>
            <a:ext cx="353292" cy="112528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946995" y="4090716"/>
            <a:ext cx="496167" cy="41491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2441864" y="4118825"/>
            <a:ext cx="529937" cy="386806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05245" y="6120245"/>
            <a:ext cx="8198428" cy="1039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61109" y="1630197"/>
            <a:ext cx="7477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Can this person see their feet in the mirror?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5BD4D7-116B-472F-A2D5-74D4D647A16E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2531844" y="3439342"/>
            <a:ext cx="1828800" cy="95361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E53339-A860-483A-98A6-FCCD6AD9A069}"/>
              </a:ext>
            </a:extLst>
          </p:cNvPr>
          <p:cNvCxnSpPr>
            <a:cxnSpLocks/>
          </p:cNvCxnSpPr>
          <p:nvPr/>
        </p:nvCxnSpPr>
        <p:spPr>
          <a:xfrm flipV="1">
            <a:off x="2523691" y="4385452"/>
            <a:ext cx="1828800" cy="950976"/>
          </a:xfrm>
          <a:prstGeom prst="line">
            <a:avLst/>
          </a:prstGeom>
          <a:ln w="571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8FF423AF-54AB-4DA8-B0F4-757F32766D8E}"/>
              </a:ext>
            </a:extLst>
          </p:cNvPr>
          <p:cNvGrpSpPr/>
          <p:nvPr/>
        </p:nvGrpSpPr>
        <p:grpSpPr>
          <a:xfrm>
            <a:off x="4767547" y="2704138"/>
            <a:ext cx="4030661" cy="2123660"/>
            <a:chOff x="4767547" y="2704138"/>
            <a:chExt cx="4030661" cy="21236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F38316-E5B2-443D-86DA-615F54916372}"/>
                </a:ext>
              </a:extLst>
            </p:cNvPr>
            <p:cNvSpPr txBox="1"/>
            <p:nvPr/>
          </p:nvSpPr>
          <p:spPr>
            <a:xfrm>
              <a:off x="6074189" y="2704138"/>
              <a:ext cx="141737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No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FF927DE-B115-45E3-9DFA-7FFDD34E3E50}"/>
                </a:ext>
              </a:extLst>
            </p:cNvPr>
            <p:cNvSpPr/>
            <p:nvPr/>
          </p:nvSpPr>
          <p:spPr>
            <a:xfrm>
              <a:off x="4767547" y="3904468"/>
              <a:ext cx="403066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If the angle of reflection equals the angle of incidence, the light can never reflect from their feet into their eyes 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6CEA8D-398E-4E94-9807-63124C11B849}"/>
              </a:ext>
            </a:extLst>
          </p:cNvPr>
          <p:cNvCxnSpPr>
            <a:cxnSpLocks/>
          </p:cNvCxnSpPr>
          <p:nvPr/>
        </p:nvCxnSpPr>
        <p:spPr>
          <a:xfrm flipV="1">
            <a:off x="2799992" y="4385452"/>
            <a:ext cx="1552499" cy="1630884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 descr="Close">
            <a:extLst>
              <a:ext uri="{FF2B5EF4-FFF2-40B4-BE49-F238E27FC236}">
                <a16:creationId xmlns:a16="http://schemas.microsoft.com/office/drawing/2014/main" id="{C1E8DCA9-7F07-444A-B9C3-64ED4807B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16412">
            <a:off x="3216905" y="5040995"/>
            <a:ext cx="565557" cy="56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544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C0468730-0B54-4ED2-A1E6-BD09E9D77A2C}"/>
              </a:ext>
            </a:extLst>
          </p:cNvPr>
          <p:cNvGrpSpPr/>
          <p:nvPr/>
        </p:nvGrpSpPr>
        <p:grpSpPr>
          <a:xfrm>
            <a:off x="5077600" y="2525320"/>
            <a:ext cx="1256019" cy="3594926"/>
            <a:chOff x="5076399" y="2525320"/>
            <a:chExt cx="1256019" cy="359492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F6B8FCD-C7EF-4479-827D-60BE0B8AF9C9}"/>
                </a:ext>
              </a:extLst>
            </p:cNvPr>
            <p:cNvSpPr/>
            <p:nvPr/>
          </p:nvSpPr>
          <p:spPr>
            <a:xfrm>
              <a:off x="5404515" y="3160250"/>
              <a:ext cx="613064" cy="71390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D9C569D-4B40-459A-A1E4-F2E994A3B4A6}"/>
                </a:ext>
              </a:extLst>
            </p:cNvPr>
            <p:cNvCxnSpPr/>
            <p:nvPr/>
          </p:nvCxnSpPr>
          <p:spPr>
            <a:xfrm>
              <a:off x="5711047" y="3782291"/>
              <a:ext cx="0" cy="1256434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10F5901-34B1-4D97-A21C-16948BBD2DBE}"/>
                </a:ext>
              </a:extLst>
            </p:cNvPr>
            <p:cNvCxnSpPr/>
            <p:nvPr/>
          </p:nvCxnSpPr>
          <p:spPr>
            <a:xfrm flipH="1">
              <a:off x="5357758" y="4994963"/>
              <a:ext cx="353289" cy="1125283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853C926-4A9A-40B5-A808-5BC8F2688848}"/>
                </a:ext>
              </a:extLst>
            </p:cNvPr>
            <p:cNvCxnSpPr/>
            <p:nvPr/>
          </p:nvCxnSpPr>
          <p:spPr>
            <a:xfrm>
              <a:off x="5711047" y="4994963"/>
              <a:ext cx="353292" cy="1125283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94364E1-0499-437C-B2E4-CEDBE04D44E1}"/>
                </a:ext>
              </a:extLst>
            </p:cNvPr>
            <p:cNvCxnSpPr/>
            <p:nvPr/>
          </p:nvCxnSpPr>
          <p:spPr>
            <a:xfrm flipV="1">
              <a:off x="5226569" y="4090716"/>
              <a:ext cx="496167" cy="414915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1F95EE7-198C-42F3-83AF-2A95FE49E5CF}"/>
                </a:ext>
              </a:extLst>
            </p:cNvPr>
            <p:cNvCxnSpPr/>
            <p:nvPr/>
          </p:nvCxnSpPr>
          <p:spPr>
            <a:xfrm flipH="1" flipV="1">
              <a:off x="5721438" y="4118825"/>
              <a:ext cx="529937" cy="386806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56" name="Picture 2" descr="http://www.photosinbox.com/download/top-hat.jpg">
              <a:extLst>
                <a:ext uri="{FF2B5EF4-FFF2-40B4-BE49-F238E27FC236}">
                  <a16:creationId xmlns:a16="http://schemas.microsoft.com/office/drawing/2014/main" id="{EF916822-847D-4BF9-A405-D3CF99D915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399" y="2525320"/>
              <a:ext cx="1256019" cy="1004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9140E7F-D993-4C1E-8EFB-33843A312BF1}"/>
              </a:ext>
            </a:extLst>
          </p:cNvPr>
          <p:cNvSpPr/>
          <p:nvPr/>
        </p:nvSpPr>
        <p:spPr>
          <a:xfrm>
            <a:off x="5109267" y="2484430"/>
            <a:ext cx="1322262" cy="373972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“Full Length” Mirrors</a:t>
            </a:r>
          </a:p>
        </p:txBody>
      </p:sp>
      <p:sp>
        <p:nvSpPr>
          <p:cNvPr id="2" name="Rectangle 1"/>
          <p:cNvSpPr/>
          <p:nvPr/>
        </p:nvSpPr>
        <p:spPr>
          <a:xfrm>
            <a:off x="8005762" y="2525545"/>
            <a:ext cx="66243" cy="3594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5245" y="6120245"/>
            <a:ext cx="8198428" cy="1039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F4533D-C172-4C92-9397-FA4866C29100}"/>
              </a:ext>
            </a:extLst>
          </p:cNvPr>
          <p:cNvCxnSpPr>
            <a:cxnSpLocks/>
          </p:cNvCxnSpPr>
          <p:nvPr/>
        </p:nvCxnSpPr>
        <p:spPr>
          <a:xfrm flipV="1">
            <a:off x="6017579" y="3103828"/>
            <a:ext cx="1988183" cy="3657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B1DDDF-4884-4E70-AB0D-F604C319C0DB}"/>
              </a:ext>
            </a:extLst>
          </p:cNvPr>
          <p:cNvCxnSpPr>
            <a:cxnSpLocks/>
          </p:cNvCxnSpPr>
          <p:nvPr/>
        </p:nvCxnSpPr>
        <p:spPr>
          <a:xfrm>
            <a:off x="6012987" y="2740998"/>
            <a:ext cx="1988183" cy="365760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F1DAC60-EBD7-4307-9C2A-96C8124306F7}"/>
              </a:ext>
            </a:extLst>
          </p:cNvPr>
          <p:cNvCxnSpPr>
            <a:cxnSpLocks/>
          </p:cNvCxnSpPr>
          <p:nvPr/>
        </p:nvCxnSpPr>
        <p:spPr>
          <a:xfrm flipV="1">
            <a:off x="2739647" y="3117902"/>
            <a:ext cx="5261523" cy="3657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18C4DE9-B934-4B64-8093-72DD21FF1E9E}"/>
              </a:ext>
            </a:extLst>
          </p:cNvPr>
          <p:cNvCxnSpPr>
            <a:cxnSpLocks/>
          </p:cNvCxnSpPr>
          <p:nvPr/>
        </p:nvCxnSpPr>
        <p:spPr>
          <a:xfrm>
            <a:off x="2735055" y="2740998"/>
            <a:ext cx="5257800" cy="362830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E8823AB-6B7C-4D93-9575-7F5FB5B35534}"/>
              </a:ext>
            </a:extLst>
          </p:cNvPr>
          <p:cNvCxnSpPr>
            <a:cxnSpLocks/>
          </p:cNvCxnSpPr>
          <p:nvPr/>
        </p:nvCxnSpPr>
        <p:spPr>
          <a:xfrm>
            <a:off x="6004672" y="3472518"/>
            <a:ext cx="1988183" cy="13258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2BCAA14-CCE9-4D1D-A889-107C879C25BE}"/>
              </a:ext>
            </a:extLst>
          </p:cNvPr>
          <p:cNvCxnSpPr>
            <a:cxnSpLocks/>
          </p:cNvCxnSpPr>
          <p:nvPr/>
        </p:nvCxnSpPr>
        <p:spPr>
          <a:xfrm flipV="1">
            <a:off x="6016922" y="4791435"/>
            <a:ext cx="1984248" cy="1325880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3828C62-8706-4425-B4A3-B26D96D414E7}"/>
              </a:ext>
            </a:extLst>
          </p:cNvPr>
          <p:cNvCxnSpPr>
            <a:cxnSpLocks/>
          </p:cNvCxnSpPr>
          <p:nvPr/>
        </p:nvCxnSpPr>
        <p:spPr>
          <a:xfrm>
            <a:off x="2737600" y="3471966"/>
            <a:ext cx="5239904" cy="131543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8775D8B-F3FA-4888-B6D9-417CD7FFBB38}"/>
              </a:ext>
            </a:extLst>
          </p:cNvPr>
          <p:cNvCxnSpPr>
            <a:cxnSpLocks/>
          </p:cNvCxnSpPr>
          <p:nvPr/>
        </p:nvCxnSpPr>
        <p:spPr>
          <a:xfrm flipV="1">
            <a:off x="2749850" y="4794640"/>
            <a:ext cx="5243005" cy="1322124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ADD8D3A6-93E4-43B6-B6C0-A742C848EAD9}"/>
              </a:ext>
            </a:extLst>
          </p:cNvPr>
          <p:cNvGrpSpPr/>
          <p:nvPr/>
        </p:nvGrpSpPr>
        <p:grpSpPr>
          <a:xfrm>
            <a:off x="5076399" y="2525320"/>
            <a:ext cx="1256019" cy="3594926"/>
            <a:chOff x="5076399" y="2525320"/>
            <a:chExt cx="1256019" cy="3594926"/>
          </a:xfrm>
        </p:grpSpPr>
        <p:sp>
          <p:nvSpPr>
            <p:cNvPr id="33" name="Oval 32"/>
            <p:cNvSpPr/>
            <p:nvPr/>
          </p:nvSpPr>
          <p:spPr>
            <a:xfrm>
              <a:off x="5404515" y="3160250"/>
              <a:ext cx="613064" cy="71390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5711047" y="3782291"/>
              <a:ext cx="0" cy="1256434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5357758" y="4994963"/>
              <a:ext cx="353289" cy="1125283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711047" y="4994963"/>
              <a:ext cx="353292" cy="1125283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226569" y="4090716"/>
              <a:ext cx="496167" cy="414915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5721438" y="4118825"/>
              <a:ext cx="529937" cy="386806"/>
            </a:xfrm>
            <a:prstGeom prst="line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40" name="Picture 2" descr="http://www.photosinbox.com/download/top-ha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399" y="2525320"/>
              <a:ext cx="1256019" cy="1004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8CA5435-6458-4D11-A32F-AB71DD2E5301}"/>
              </a:ext>
            </a:extLst>
          </p:cNvPr>
          <p:cNvSpPr/>
          <p:nvPr/>
        </p:nvSpPr>
        <p:spPr>
          <a:xfrm>
            <a:off x="8001170" y="3103828"/>
            <a:ext cx="73237" cy="171491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0560E19-0D59-4B3F-9C1B-0B0059698A0A}"/>
              </a:ext>
            </a:extLst>
          </p:cNvPr>
          <p:cNvSpPr txBox="1"/>
          <p:nvPr/>
        </p:nvSpPr>
        <p:spPr>
          <a:xfrm>
            <a:off x="3097417" y="4500377"/>
            <a:ext cx="1988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Same mirror size and placement for any distance</a:t>
            </a:r>
          </a:p>
        </p:txBody>
      </p:sp>
    </p:spTree>
    <p:extLst>
      <p:ext uri="{BB962C8B-B14F-4D97-AF65-F5344CB8AC3E}">
        <p14:creationId xmlns:p14="http://schemas.microsoft.com/office/powerpoint/2010/main" val="2620464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-0.35868 -4.07407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“Full Length” Mirrors</a:t>
            </a:r>
          </a:p>
        </p:txBody>
      </p:sp>
      <p:sp>
        <p:nvSpPr>
          <p:cNvPr id="2" name="Rectangle 1"/>
          <p:cNvSpPr/>
          <p:nvPr/>
        </p:nvSpPr>
        <p:spPr>
          <a:xfrm>
            <a:off x="8005762" y="2525545"/>
            <a:ext cx="66243" cy="3594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24941" y="3160250"/>
            <a:ext cx="613064" cy="7139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431473" y="3782291"/>
            <a:ext cx="0" cy="1256434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078184" y="4994963"/>
            <a:ext cx="353289" cy="112528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31473" y="4994963"/>
            <a:ext cx="353292" cy="112528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946995" y="4090716"/>
            <a:ext cx="496167" cy="41491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2441864" y="4118825"/>
            <a:ext cx="529937" cy="386806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05245" y="6120245"/>
            <a:ext cx="8198428" cy="1039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712840" y="2693525"/>
            <a:ext cx="0" cy="7211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32595" y="2693865"/>
            <a:ext cx="1828800" cy="205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06262" y="3414713"/>
            <a:ext cx="1094282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42830" y="2909412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  <a:latin typeface="+mj-lt"/>
              </a:rPr>
              <a:t>45 cm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102302" y="2693525"/>
            <a:ext cx="13628" cy="34267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5395" y="4268479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+mj-lt"/>
              </a:rPr>
              <a:t>207 cm</a:t>
            </a:r>
          </a:p>
        </p:txBody>
      </p:sp>
      <p:pic>
        <p:nvPicPr>
          <p:cNvPr id="2050" name="Picture 2" descr="http://www.photosinbox.com/download/top-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25" y="2525320"/>
            <a:ext cx="1256019" cy="100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F4533D-C172-4C92-9397-FA4866C29100}"/>
              </a:ext>
            </a:extLst>
          </p:cNvPr>
          <p:cNvCxnSpPr>
            <a:cxnSpLocks/>
          </p:cNvCxnSpPr>
          <p:nvPr/>
        </p:nvCxnSpPr>
        <p:spPr>
          <a:xfrm flipV="1">
            <a:off x="6017579" y="3103828"/>
            <a:ext cx="1988183" cy="3657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B1DDDF-4884-4E70-AB0D-F604C319C0DB}"/>
              </a:ext>
            </a:extLst>
          </p:cNvPr>
          <p:cNvCxnSpPr>
            <a:cxnSpLocks/>
          </p:cNvCxnSpPr>
          <p:nvPr/>
        </p:nvCxnSpPr>
        <p:spPr>
          <a:xfrm>
            <a:off x="6012987" y="2740998"/>
            <a:ext cx="1988183" cy="365760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F1DAC60-EBD7-4307-9C2A-96C8124306F7}"/>
              </a:ext>
            </a:extLst>
          </p:cNvPr>
          <p:cNvCxnSpPr>
            <a:cxnSpLocks/>
          </p:cNvCxnSpPr>
          <p:nvPr/>
        </p:nvCxnSpPr>
        <p:spPr>
          <a:xfrm flipV="1">
            <a:off x="2739647" y="3117902"/>
            <a:ext cx="5261523" cy="3657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18C4DE9-B934-4B64-8093-72DD21FF1E9E}"/>
              </a:ext>
            </a:extLst>
          </p:cNvPr>
          <p:cNvCxnSpPr>
            <a:cxnSpLocks/>
          </p:cNvCxnSpPr>
          <p:nvPr/>
        </p:nvCxnSpPr>
        <p:spPr>
          <a:xfrm>
            <a:off x="2735055" y="2740998"/>
            <a:ext cx="5257800" cy="362830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E8823AB-6B7C-4D93-9575-7F5FB5B35534}"/>
              </a:ext>
            </a:extLst>
          </p:cNvPr>
          <p:cNvCxnSpPr>
            <a:cxnSpLocks/>
          </p:cNvCxnSpPr>
          <p:nvPr/>
        </p:nvCxnSpPr>
        <p:spPr>
          <a:xfrm>
            <a:off x="6004672" y="3472518"/>
            <a:ext cx="1988183" cy="13258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2BCAA14-CCE9-4D1D-A889-107C879C25BE}"/>
              </a:ext>
            </a:extLst>
          </p:cNvPr>
          <p:cNvCxnSpPr>
            <a:cxnSpLocks/>
          </p:cNvCxnSpPr>
          <p:nvPr/>
        </p:nvCxnSpPr>
        <p:spPr>
          <a:xfrm flipV="1">
            <a:off x="6016922" y="4791435"/>
            <a:ext cx="1984248" cy="1325880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3828C62-8706-4425-B4A3-B26D96D414E7}"/>
              </a:ext>
            </a:extLst>
          </p:cNvPr>
          <p:cNvCxnSpPr>
            <a:cxnSpLocks/>
          </p:cNvCxnSpPr>
          <p:nvPr/>
        </p:nvCxnSpPr>
        <p:spPr>
          <a:xfrm>
            <a:off x="2737600" y="3471966"/>
            <a:ext cx="5239904" cy="131543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8775D8B-F3FA-4888-B6D9-417CD7FFBB38}"/>
              </a:ext>
            </a:extLst>
          </p:cNvPr>
          <p:cNvCxnSpPr>
            <a:cxnSpLocks/>
          </p:cNvCxnSpPr>
          <p:nvPr/>
        </p:nvCxnSpPr>
        <p:spPr>
          <a:xfrm flipV="1">
            <a:off x="2749850" y="4794640"/>
            <a:ext cx="5243005" cy="1322124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404515" y="3160250"/>
            <a:ext cx="613064" cy="7139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5711047" y="3782291"/>
            <a:ext cx="0" cy="1256434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357758" y="4994963"/>
            <a:ext cx="353289" cy="112528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711047" y="4994963"/>
            <a:ext cx="353292" cy="112528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226569" y="4090716"/>
            <a:ext cx="496167" cy="41491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5721438" y="4118825"/>
            <a:ext cx="529937" cy="386806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" name="Picture 2" descr="http://www.photosinbox.com/download/top-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99" y="2525320"/>
            <a:ext cx="1256019" cy="100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8CA5435-6458-4D11-A32F-AB71DD2E5301}"/>
              </a:ext>
            </a:extLst>
          </p:cNvPr>
          <p:cNvSpPr/>
          <p:nvPr/>
        </p:nvSpPr>
        <p:spPr>
          <a:xfrm>
            <a:off x="8001170" y="3103828"/>
            <a:ext cx="73237" cy="171491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0560E19-0D59-4B3F-9C1B-0B0059698A0A}"/>
              </a:ext>
            </a:extLst>
          </p:cNvPr>
          <p:cNvSpPr txBox="1"/>
          <p:nvPr/>
        </p:nvSpPr>
        <p:spPr>
          <a:xfrm>
            <a:off x="3097417" y="4500377"/>
            <a:ext cx="1988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Same mirror size and placement for any distance</a:t>
            </a:r>
          </a:p>
        </p:txBody>
      </p:sp>
    </p:spTree>
    <p:extLst>
      <p:ext uri="{BB962C8B-B14F-4D97-AF65-F5344CB8AC3E}">
        <p14:creationId xmlns:p14="http://schemas.microsoft.com/office/powerpoint/2010/main" val="1570209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every surface is a flat mirror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009" y="1529351"/>
            <a:ext cx="8229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Even surfaces that seem nice and flat are often textured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54352"/>
          <a:stretch/>
        </p:blipFill>
        <p:spPr>
          <a:xfrm>
            <a:off x="276226" y="2352792"/>
            <a:ext cx="4152900" cy="26387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4233"/>
          <a:stretch/>
        </p:blipFill>
        <p:spPr>
          <a:xfrm>
            <a:off x="4586597" y="2352792"/>
            <a:ext cx="4163695" cy="26387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BB34A8-C78B-4D6C-AAA5-88C625156996}"/>
              </a:ext>
            </a:extLst>
          </p:cNvPr>
          <p:cNvSpPr txBox="1"/>
          <p:nvPr/>
        </p:nvSpPr>
        <p:spPr>
          <a:xfrm>
            <a:off x="870539" y="4805429"/>
            <a:ext cx="2964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Diffuse Reflection</a:t>
            </a:r>
          </a:p>
        </p:txBody>
      </p:sp>
    </p:spTree>
    <p:extLst>
      <p:ext uri="{BB962C8B-B14F-4D97-AF65-F5344CB8AC3E}">
        <p14:creationId xmlns:p14="http://schemas.microsoft.com/office/powerpoint/2010/main" val="32787865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Retro-reflective Mirrors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935707" y="2133242"/>
            <a:ext cx="3301780" cy="3372448"/>
            <a:chOff x="2561323" y="2030211"/>
            <a:chExt cx="3301780" cy="3372448"/>
          </a:xfrm>
        </p:grpSpPr>
        <p:sp>
          <p:nvSpPr>
            <p:cNvPr id="2" name="Rectangle 1"/>
            <p:cNvSpPr/>
            <p:nvPr/>
          </p:nvSpPr>
          <p:spPr>
            <a:xfrm rot="18975914">
              <a:off x="2590801" y="2211784"/>
              <a:ext cx="3248025" cy="3190875"/>
            </a:xfrm>
            <a:prstGeom prst="rect">
              <a:avLst/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8975914">
              <a:off x="2561323" y="2030211"/>
              <a:ext cx="3301780" cy="3251775"/>
            </a:xfrm>
            <a:prstGeom prst="rect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6707B1-43E4-4376-A522-50338EC710E2}"/>
              </a:ext>
            </a:extLst>
          </p:cNvPr>
          <p:cNvCxnSpPr/>
          <p:nvPr/>
        </p:nvCxnSpPr>
        <p:spPr>
          <a:xfrm>
            <a:off x="2996733" y="2564460"/>
            <a:ext cx="317634" cy="230043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54A8F3-3C0C-4B1B-B9BF-3857B6C2565D}"/>
              </a:ext>
            </a:extLst>
          </p:cNvPr>
          <p:cNvCxnSpPr>
            <a:cxnSpLocks/>
          </p:cNvCxnSpPr>
          <p:nvPr/>
        </p:nvCxnSpPr>
        <p:spPr>
          <a:xfrm>
            <a:off x="3314367" y="4864898"/>
            <a:ext cx="2083133" cy="43100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A972F8-6015-427F-B71E-62905B58C1CB}"/>
              </a:ext>
            </a:extLst>
          </p:cNvPr>
          <p:cNvCxnSpPr/>
          <p:nvPr/>
        </p:nvCxnSpPr>
        <p:spPr>
          <a:xfrm>
            <a:off x="5079866" y="2995462"/>
            <a:ext cx="317634" cy="2300438"/>
          </a:xfrm>
          <a:prstGeom prst="line">
            <a:avLst/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189694-40D7-4414-9665-49EBE80EE4D2}"/>
              </a:ext>
            </a:extLst>
          </p:cNvPr>
          <p:cNvCxnSpPr>
            <a:cxnSpLocks/>
          </p:cNvCxnSpPr>
          <p:nvPr/>
        </p:nvCxnSpPr>
        <p:spPr>
          <a:xfrm flipH="1">
            <a:off x="5829635" y="2729926"/>
            <a:ext cx="948449" cy="213540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E3BD2BC-B862-49B9-A12E-3D48249E4423}"/>
              </a:ext>
            </a:extLst>
          </p:cNvPr>
          <p:cNvCxnSpPr>
            <a:cxnSpLocks/>
          </p:cNvCxnSpPr>
          <p:nvPr/>
        </p:nvCxnSpPr>
        <p:spPr>
          <a:xfrm flipH="1">
            <a:off x="3943350" y="3418491"/>
            <a:ext cx="948449" cy="2135405"/>
          </a:xfrm>
          <a:prstGeom prst="line">
            <a:avLst/>
          </a:prstGeom>
          <a:ln w="5715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4F5934-2728-497A-8345-937B72723227}"/>
              </a:ext>
            </a:extLst>
          </p:cNvPr>
          <p:cNvCxnSpPr>
            <a:cxnSpLocks/>
          </p:cNvCxnSpPr>
          <p:nvPr/>
        </p:nvCxnSpPr>
        <p:spPr>
          <a:xfrm flipH="1">
            <a:off x="3943350" y="4864898"/>
            <a:ext cx="1886285" cy="69233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8EA5DCF-1FAF-447E-A24D-768A0E8C6A46}"/>
              </a:ext>
            </a:extLst>
          </p:cNvPr>
          <p:cNvSpPr txBox="1"/>
          <p:nvPr/>
        </p:nvSpPr>
        <p:spPr>
          <a:xfrm>
            <a:off x="762303" y="1622498"/>
            <a:ext cx="761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Light always reflects directly back to the source</a:t>
            </a:r>
          </a:p>
        </p:txBody>
      </p:sp>
    </p:spTree>
    <p:extLst>
      <p:ext uri="{BB962C8B-B14F-4D97-AF65-F5344CB8AC3E}">
        <p14:creationId xmlns:p14="http://schemas.microsoft.com/office/powerpoint/2010/main" val="32146351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29579</TotalTime>
  <Words>483</Words>
  <Application>Microsoft Office PowerPoint</Application>
  <PresentationFormat>On-screen Show (4:3)</PresentationFormat>
  <Paragraphs>112</Paragraphs>
  <Slides>21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Calibri Light</vt:lpstr>
      <vt:lpstr>Cambria Math</vt:lpstr>
      <vt:lpstr>Ebrima</vt:lpstr>
      <vt:lpstr>Wingdings</vt:lpstr>
      <vt:lpstr>Retrospect</vt:lpstr>
      <vt:lpstr>Reflection &amp; Refraction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Reflection and Refraction</dc:title>
  <dc:creator>Joe Cossette</dc:creator>
  <cp:lastModifiedBy>Joe Cossette</cp:lastModifiedBy>
  <cp:revision>260</cp:revision>
  <dcterms:created xsi:type="dcterms:W3CDTF">2014-08-31T00:23:19Z</dcterms:created>
  <dcterms:modified xsi:type="dcterms:W3CDTF">2020-12-08T21:16:43Z</dcterms:modified>
</cp:coreProperties>
</file>