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678" r:id="rId3"/>
    <p:sldId id="679" r:id="rId4"/>
    <p:sldId id="680" r:id="rId5"/>
    <p:sldId id="681" r:id="rId6"/>
    <p:sldId id="682" r:id="rId7"/>
    <p:sldId id="671" r:id="rId8"/>
    <p:sldId id="684" r:id="rId9"/>
    <p:sldId id="685" r:id="rId10"/>
    <p:sldId id="686" r:id="rId11"/>
    <p:sldId id="675" r:id="rId12"/>
    <p:sldId id="688" r:id="rId13"/>
    <p:sldId id="693" r:id="rId14"/>
    <p:sldId id="694" r:id="rId15"/>
    <p:sldId id="6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00FF"/>
    <a:srgbClr val="EAACAC"/>
    <a:srgbClr val="FFFFFF"/>
    <a:srgbClr val="EEBCBC"/>
    <a:srgbClr val="FDE5E5"/>
    <a:srgbClr val="FF7D7D"/>
    <a:srgbClr val="FECFC6"/>
    <a:srgbClr val="E29DF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1" autoAdjust="0"/>
    <p:restoredTop sz="94280" autoAdjust="0"/>
  </p:normalViewPr>
  <p:slideViewPr>
    <p:cSldViewPr snapToGrid="0">
      <p:cViewPr varScale="1">
        <p:scale>
          <a:sx n="109" d="100"/>
          <a:sy n="109" d="100"/>
        </p:scale>
        <p:origin x="167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nmyvFEkJSE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OmfAyK6CeI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The Scale of Astrophysics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Astrophysics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>
            <a:extLst>
              <a:ext uri="{FF2B5EF4-FFF2-40B4-BE49-F238E27FC236}">
                <a16:creationId xmlns:a16="http://schemas.microsoft.com/office/drawing/2014/main" id="{453A3604-212C-46B0-BF8F-AF0B196A3383}"/>
              </a:ext>
            </a:extLst>
          </p:cNvPr>
          <p:cNvSpPr/>
          <p:nvPr/>
        </p:nvSpPr>
        <p:spPr>
          <a:xfrm>
            <a:off x="6136954" y="4905138"/>
            <a:ext cx="1092521" cy="1071084"/>
          </a:xfrm>
          <a:prstGeom prst="arc">
            <a:avLst>
              <a:gd name="adj1" fmla="val 9948717"/>
              <a:gd name="adj2" fmla="val 12159575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Parsecs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161" y="1531726"/>
            <a:ext cx="4690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1 parsec (pc) = 3.26 </a:t>
            </a:r>
            <a:r>
              <a:rPr lang="en-US" sz="4000" b="1" dirty="0" err="1">
                <a:latin typeface="+mj-lt"/>
              </a:rPr>
              <a:t>ly</a:t>
            </a:r>
            <a:r>
              <a:rPr lang="en-US" sz="4000" b="1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161" y="2239739"/>
            <a:ext cx="850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distance at which the mean radius of the earth's orbit subtends an angle of one second of arc.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161" y="3087404"/>
            <a:ext cx="5893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parsec</a:t>
            </a:r>
            <a:r>
              <a:rPr lang="en-US" sz="2400" dirty="0">
                <a:latin typeface="+mj-lt"/>
              </a:rPr>
              <a:t> stands for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par</a:t>
            </a:r>
            <a:r>
              <a:rPr lang="en-US" sz="2400" dirty="0">
                <a:latin typeface="+mj-lt"/>
              </a:rPr>
              <a:t>allax angle of one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sec</a:t>
            </a:r>
            <a:r>
              <a:rPr lang="en-US" sz="2400" dirty="0">
                <a:latin typeface="+mj-lt"/>
              </a:rPr>
              <a:t>ond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409F3F-1452-478D-867B-B4988FE01C5C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822960" y="4446984"/>
            <a:ext cx="7806690" cy="1144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E9769-9AD6-4B76-87D4-565397144313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1097280" y="5577840"/>
            <a:ext cx="75323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57200" y="5257800"/>
            <a:ext cx="640080" cy="64008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1520" y="4401264"/>
            <a:ext cx="91440" cy="914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/>
          <p:cNvSpPr/>
          <p:nvPr/>
        </p:nvSpPr>
        <p:spPr>
          <a:xfrm>
            <a:off x="8476736" y="5440680"/>
            <a:ext cx="274320" cy="27432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62D67-3501-49ED-9126-35B3387718EE}"/>
              </a:ext>
            </a:extLst>
          </p:cNvPr>
          <p:cNvSpPr txBox="1"/>
          <p:nvPr/>
        </p:nvSpPr>
        <p:spPr>
          <a:xfrm>
            <a:off x="4934381" y="5177730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second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2C3F1-7E73-4868-B445-1C0A26C273E6}"/>
              </a:ext>
            </a:extLst>
          </p:cNvPr>
          <p:cNvSpPr txBox="1"/>
          <p:nvPr/>
        </p:nvSpPr>
        <p:spPr>
          <a:xfrm rot="524358">
            <a:off x="2867603" y="4343519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parsec</a:t>
            </a:r>
          </a:p>
        </p:txBody>
      </p:sp>
    </p:spTree>
    <p:extLst>
      <p:ext uri="{BB962C8B-B14F-4D97-AF65-F5344CB8AC3E}">
        <p14:creationId xmlns:p14="http://schemas.microsoft.com/office/powerpoint/2010/main" val="16468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Parsecs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44" y="1685682"/>
            <a:ext cx="5079372" cy="2181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4530" y="38986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“It's the ship that made the Kessel run in less than 12 Parsecs.”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135" y="1680906"/>
            <a:ext cx="291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 this claim a little odd?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F7912E-7A1C-4431-9715-5ADD84A2E4D8}"/>
              </a:ext>
            </a:extLst>
          </p:cNvPr>
          <p:cNvCxnSpPr/>
          <p:nvPr/>
        </p:nvCxnSpPr>
        <p:spPr>
          <a:xfrm>
            <a:off x="6303745" y="4666136"/>
            <a:ext cx="1333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818FE8B-B55C-4BE0-BA2C-20310C90B35E}"/>
              </a:ext>
            </a:extLst>
          </p:cNvPr>
          <p:cNvGrpSpPr/>
          <p:nvPr/>
        </p:nvGrpSpPr>
        <p:grpSpPr>
          <a:xfrm>
            <a:off x="6077830" y="4666136"/>
            <a:ext cx="1874231" cy="1214047"/>
            <a:chOff x="6077830" y="4666136"/>
            <a:chExt cx="1874231" cy="121404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647B5C7-CDE4-49D6-8CBA-8DE82BD32299}"/>
                </a:ext>
              </a:extLst>
            </p:cNvPr>
            <p:cNvSpPr txBox="1"/>
            <p:nvPr/>
          </p:nvSpPr>
          <p:spPr>
            <a:xfrm>
              <a:off x="6077830" y="5233852"/>
              <a:ext cx="18742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distance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564E5C4-E03C-4FF4-92DF-4A63C7077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4946" y="4666136"/>
              <a:ext cx="0" cy="64008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99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3" y="1429089"/>
            <a:ext cx="8395855" cy="3774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4277"/>
          <a:stretch/>
        </p:blipFill>
        <p:spPr>
          <a:xfrm>
            <a:off x="3435987" y="3708533"/>
            <a:ext cx="5558724" cy="2327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4BFDC9-8363-4C4D-AEC1-6738C588C333}"/>
              </a:ext>
            </a:extLst>
          </p:cNvPr>
          <p:cNvSpPr/>
          <p:nvPr/>
        </p:nvSpPr>
        <p:spPr>
          <a:xfrm>
            <a:off x="112813" y="3203972"/>
            <a:ext cx="2960587" cy="1177528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64DB0-7D50-4585-B759-18CE3176F382}"/>
              </a:ext>
            </a:extLst>
          </p:cNvPr>
          <p:cNvSpPr/>
          <p:nvPr/>
        </p:nvSpPr>
        <p:spPr>
          <a:xfrm>
            <a:off x="3529113" y="5041899"/>
            <a:ext cx="4840187" cy="387011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Black Hole – by the numbers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06BC5-2D0D-4B23-82D9-D44B4966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38" y="5084013"/>
            <a:ext cx="2727213" cy="1127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237FE-9E32-4305-AA58-A083DF32CEAA}"/>
              </a:ext>
            </a:extLst>
          </p:cNvPr>
          <p:cNvSpPr txBox="1"/>
          <p:nvPr/>
        </p:nvSpPr>
        <p:spPr>
          <a:xfrm>
            <a:off x="3984106" y="2567687"/>
            <a:ext cx="410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55 million light years from Earth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54102-748C-4A7D-A3C0-F074BEC16281}"/>
              </a:ext>
            </a:extLst>
          </p:cNvPr>
          <p:cNvSpPr txBox="1"/>
          <p:nvPr/>
        </p:nvSpPr>
        <p:spPr>
          <a:xfrm>
            <a:off x="3984106" y="2083776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6.5 billion times the mass of the Sun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21B5E-65BC-4F89-A62E-03CA066E214C}"/>
              </a:ext>
            </a:extLst>
          </p:cNvPr>
          <p:cNvSpPr txBox="1"/>
          <p:nvPr/>
        </p:nvSpPr>
        <p:spPr>
          <a:xfrm>
            <a:off x="3984106" y="1622111"/>
            <a:ext cx="43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Just bigger than our solar system</a:t>
            </a:r>
          </a:p>
        </p:txBody>
      </p:sp>
      <p:pic>
        <p:nvPicPr>
          <p:cNvPr id="1030" name="Picture 6" descr="M87 Black Hole Size Comparison">
            <a:extLst>
              <a:ext uri="{FF2B5EF4-FFF2-40B4-BE49-F238E27FC236}">
                <a16:creationId xmlns:a16="http://schemas.microsoft.com/office/drawing/2014/main" id="{1F969E95-817E-478E-9597-2090BB2D6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5" y="1626561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E4854B-0F7D-472B-8BEE-2B4C2AFAB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94"/>
          <a:stretch/>
        </p:blipFill>
        <p:spPr bwMode="auto">
          <a:xfrm>
            <a:off x="3984106" y="3350697"/>
            <a:ext cx="4206723" cy="27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Science Behind the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FAC1E-7198-4319-BAEF-1A020698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15" y="1531726"/>
            <a:ext cx="7942969" cy="1300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7E9130-2071-4BDF-A290-A7206CC24907}"/>
              </a:ext>
            </a:extLst>
          </p:cNvPr>
          <p:cNvSpPr txBox="1"/>
          <p:nvPr/>
        </p:nvSpPr>
        <p:spPr>
          <a:xfrm>
            <a:off x="460816" y="3063451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Remember: 1° = 3600 arcseconds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6B4D2-CCD0-4F2F-9084-9B96D10C12A6}"/>
              </a:ext>
            </a:extLst>
          </p:cNvPr>
          <p:cNvSpPr txBox="1"/>
          <p:nvPr/>
        </p:nvSpPr>
        <p:spPr>
          <a:xfrm>
            <a:off x="460816" y="3625952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arcsecond = 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1,000,000 </a:t>
            </a:r>
            <a:r>
              <a:rPr lang="el-GR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69D66-86B4-489E-A13F-CDBBC1DD7E8A}"/>
              </a:ext>
            </a:extLst>
          </p:cNvPr>
          <p:cNvSpPr txBox="1"/>
          <p:nvPr/>
        </p:nvSpPr>
        <p:spPr>
          <a:xfrm>
            <a:off x="2260599" y="5326274"/>
            <a:ext cx="670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*60 </a:t>
            </a:r>
            <a:r>
              <a:rPr lang="el-GR" sz="24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r>
              <a:rPr lang="en-US" sz="24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is about the same as resolving a picture of an orange sitting on the surface of the moon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88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Science Behind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48488-C6A3-41B3-B89B-6E54FDE32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328"/>
            <a:ext cx="6235700" cy="1328204"/>
          </a:xfrm>
          <a:prstGeom prst="rect">
            <a:avLst/>
          </a:prstGeom>
        </p:spPr>
      </p:pic>
      <p:pic>
        <p:nvPicPr>
          <p:cNvPr id="2052" name="Picture 4" descr="Graphic showing simulation, measurements, and reconstruction of an image">
            <a:extLst>
              <a:ext uri="{FF2B5EF4-FFF2-40B4-BE49-F238E27FC236}">
                <a16:creationId xmlns:a16="http://schemas.microsoft.com/office/drawing/2014/main" id="{72C3EA67-8FB3-49A0-A7C9-FB8C4AF0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7" y="3003516"/>
            <a:ext cx="4646029" cy="20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lobe with six telescope sites labelled and with lines drawn between them. Acronyms on image: JCMT, SMA, SMT, LMT, PV, APEX, ALMA, SPT.">
            <a:extLst>
              <a:ext uri="{FF2B5EF4-FFF2-40B4-BE49-F238E27FC236}">
                <a16:creationId xmlns:a16="http://schemas.microsoft.com/office/drawing/2014/main" id="{32C6AE85-30C6-4D7C-93CE-E5FA9515F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14" y="1481328"/>
            <a:ext cx="2421586" cy="24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509AAF-DAED-47C4-B4BE-DA611505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51" y="4083476"/>
            <a:ext cx="3452649" cy="25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04" y="1410428"/>
            <a:ext cx="8689591" cy="4031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866" y="5598715"/>
            <a:ext cx="3543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+mj-lt"/>
              </a:rPr>
              <a:t>Anything look familiar?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6393CE-3C8B-440D-B610-B864F5F30EC1}"/>
              </a:ext>
            </a:extLst>
          </p:cNvPr>
          <p:cNvGrpSpPr/>
          <p:nvPr/>
        </p:nvGrpSpPr>
        <p:grpSpPr>
          <a:xfrm>
            <a:off x="297656" y="2441864"/>
            <a:ext cx="2073216" cy="249685"/>
            <a:chOff x="297656" y="2441864"/>
            <a:chExt cx="2073216" cy="2496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60B043-A44A-47B5-8CE9-28871D076B51}"/>
                </a:ext>
              </a:extLst>
            </p:cNvPr>
            <p:cNvSpPr/>
            <p:nvPr/>
          </p:nvSpPr>
          <p:spPr>
            <a:xfrm>
              <a:off x="297656" y="2441864"/>
              <a:ext cx="831057" cy="24622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82E1F7-8304-45E5-AD20-3BEBFF7D482D}"/>
                    </a:ext>
                  </a:extLst>
                </p:cNvPr>
                <p:cNvSpPr txBox="1"/>
                <p:nvPr/>
              </p:nvSpPr>
              <p:spPr>
                <a:xfrm>
                  <a:off x="1342257" y="2445328"/>
                  <a:ext cx="102861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82E1F7-8304-45E5-AD20-3BEBFF7D4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2257" y="2445328"/>
                  <a:ext cx="102861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4142" r="-1183"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D73E9D-8CF8-4F41-B6CB-54DCB0B8AAD2}"/>
              </a:ext>
            </a:extLst>
          </p:cNvPr>
          <p:cNvGrpSpPr/>
          <p:nvPr/>
        </p:nvGrpSpPr>
        <p:grpSpPr>
          <a:xfrm>
            <a:off x="4571999" y="1950098"/>
            <a:ext cx="3666133" cy="715545"/>
            <a:chOff x="4571999" y="1950098"/>
            <a:chExt cx="3666133" cy="7155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540A02-8A60-4F86-A680-44F54F9C7E2A}"/>
                </a:ext>
              </a:extLst>
            </p:cNvPr>
            <p:cNvSpPr/>
            <p:nvPr/>
          </p:nvSpPr>
          <p:spPr>
            <a:xfrm>
              <a:off x="4571999" y="1950098"/>
              <a:ext cx="1894115" cy="223179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EB5D09-E21B-492A-A8EB-D01175A71CAE}"/>
                    </a:ext>
                  </a:extLst>
                </p:cNvPr>
                <p:cNvSpPr txBox="1"/>
                <p:nvPr/>
              </p:nvSpPr>
              <p:spPr>
                <a:xfrm>
                  <a:off x="5998288" y="2195193"/>
                  <a:ext cx="2239844" cy="4704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metres</m:t>
                        </m:r>
                        <m:r>
                          <a:rPr lang="en-US" sz="1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2.90</m:t>
                            </m:r>
                            <m: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kelvin</m:t>
                            </m:r>
                            <m: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EB5D09-E21B-492A-A8EB-D01175A71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288" y="2195193"/>
                  <a:ext cx="2239844" cy="4704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9C4ABF-B4AE-481F-B3DB-B4701C5565AE}"/>
              </a:ext>
            </a:extLst>
          </p:cNvPr>
          <p:cNvGrpSpPr/>
          <p:nvPr/>
        </p:nvGrpSpPr>
        <p:grpSpPr>
          <a:xfrm>
            <a:off x="297656" y="2740819"/>
            <a:ext cx="2127654" cy="450056"/>
            <a:chOff x="297656" y="2740819"/>
            <a:chExt cx="2127654" cy="4500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D771F8-04F3-4642-BDA5-5ADF2896B9E7}"/>
                </a:ext>
              </a:extLst>
            </p:cNvPr>
            <p:cNvSpPr/>
            <p:nvPr/>
          </p:nvSpPr>
          <p:spPr>
            <a:xfrm>
              <a:off x="297656" y="2740819"/>
              <a:ext cx="831057" cy="450056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66B896E-1046-4B88-99B7-1AB72F68F7A3}"/>
                    </a:ext>
                  </a:extLst>
                </p:cNvPr>
                <p:cNvSpPr txBox="1"/>
                <p:nvPr/>
              </p:nvSpPr>
              <p:spPr>
                <a:xfrm>
                  <a:off x="1342257" y="2764189"/>
                  <a:ext cx="1083053" cy="403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66B896E-1046-4B88-99B7-1AB72F68F7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2257" y="2764189"/>
                  <a:ext cx="1083053" cy="403316"/>
                </a:xfrm>
                <a:prstGeom prst="rect">
                  <a:avLst/>
                </a:prstGeom>
                <a:blipFill>
                  <a:blip r:embed="rId5"/>
                  <a:stretch>
                    <a:fillRect l="-3371" r="-1124" b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66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Great Big Universe…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12" y="1680906"/>
            <a:ext cx="6971324" cy="43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Solar System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49286" y="1397000"/>
          <a:ext cx="8780112" cy="22326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5568">
                  <a:extLst>
                    <a:ext uri="{9D8B030D-6E8A-4147-A177-3AD203B41FA5}">
                      <a16:colId xmlns:a16="http://schemas.microsoft.com/office/drawing/2014/main" val="2151261114"/>
                    </a:ext>
                  </a:extLst>
                </a:gridCol>
                <a:gridCol w="975568">
                  <a:extLst>
                    <a:ext uri="{9D8B030D-6E8A-4147-A177-3AD203B41FA5}">
                      <a16:colId xmlns:a16="http://schemas.microsoft.com/office/drawing/2014/main" val="3636948701"/>
                    </a:ext>
                  </a:extLst>
                </a:gridCol>
                <a:gridCol w="975568">
                  <a:extLst>
                    <a:ext uri="{9D8B030D-6E8A-4147-A177-3AD203B41FA5}">
                      <a16:colId xmlns:a16="http://schemas.microsoft.com/office/drawing/2014/main" val="3069111189"/>
                    </a:ext>
                  </a:extLst>
                </a:gridCol>
                <a:gridCol w="975568">
                  <a:extLst>
                    <a:ext uri="{9D8B030D-6E8A-4147-A177-3AD203B41FA5}">
                      <a16:colId xmlns:a16="http://schemas.microsoft.com/office/drawing/2014/main" val="2466439330"/>
                    </a:ext>
                  </a:extLst>
                </a:gridCol>
                <a:gridCol w="975568">
                  <a:extLst>
                    <a:ext uri="{9D8B030D-6E8A-4147-A177-3AD203B41FA5}">
                      <a16:colId xmlns:a16="http://schemas.microsoft.com/office/drawing/2014/main" val="3382710081"/>
                    </a:ext>
                  </a:extLst>
                </a:gridCol>
                <a:gridCol w="975568">
                  <a:extLst>
                    <a:ext uri="{9D8B030D-6E8A-4147-A177-3AD203B41FA5}">
                      <a16:colId xmlns:a16="http://schemas.microsoft.com/office/drawing/2014/main" val="2353661576"/>
                    </a:ext>
                  </a:extLst>
                </a:gridCol>
                <a:gridCol w="975568">
                  <a:extLst>
                    <a:ext uri="{9D8B030D-6E8A-4147-A177-3AD203B41FA5}">
                      <a16:colId xmlns:a16="http://schemas.microsoft.com/office/drawing/2014/main" val="2532341080"/>
                    </a:ext>
                  </a:extLst>
                </a:gridCol>
                <a:gridCol w="975568">
                  <a:extLst>
                    <a:ext uri="{9D8B030D-6E8A-4147-A177-3AD203B41FA5}">
                      <a16:colId xmlns:a16="http://schemas.microsoft.com/office/drawing/2014/main" val="3685944797"/>
                    </a:ext>
                  </a:extLst>
                </a:gridCol>
                <a:gridCol w="975568">
                  <a:extLst>
                    <a:ext uri="{9D8B030D-6E8A-4147-A177-3AD203B41FA5}">
                      <a16:colId xmlns:a16="http://schemas.microsoft.com/office/drawing/2014/main" val="3768361333"/>
                    </a:ext>
                  </a:extLst>
                </a:gridCol>
              </a:tblGrid>
              <a:tr h="46699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Mercury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Venus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Earth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Jupiter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Saturn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Uranus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Neptune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035771"/>
                  </a:ext>
                </a:extLst>
              </a:tr>
              <a:tr h="882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Diameter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+mj-lt"/>
                        </a:rPr>
                        <a:t>[km]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4,880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12,104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12,756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6,787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142,800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51,800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49,500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917198"/>
                  </a:ext>
                </a:extLst>
              </a:tr>
              <a:tr h="882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Distance to Sun</a:t>
                      </a:r>
                    </a:p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[×</a:t>
                      </a:r>
                      <a:r>
                        <a:rPr lang="en-US" sz="1600" baseline="0" dirty="0">
                          <a:latin typeface="+mj-lt"/>
                        </a:rPr>
                        <a:t> 10</a:t>
                      </a:r>
                      <a:r>
                        <a:rPr lang="en-US" sz="1600" baseline="30000" dirty="0">
                          <a:latin typeface="+mj-lt"/>
                        </a:rPr>
                        <a:t>8</a:t>
                      </a:r>
                      <a:r>
                        <a:rPr lang="en-US" sz="1600" baseline="0" dirty="0">
                          <a:latin typeface="+mj-lt"/>
                        </a:rPr>
                        <a:t> m]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107.5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149.6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778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1,427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2,870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4,497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695126"/>
                  </a:ext>
                </a:extLst>
              </a:tr>
            </a:tbl>
          </a:graphicData>
        </a:graphic>
      </p:graphicFrame>
      <p:pic>
        <p:nvPicPr>
          <p:cNvPr id="1026" name="Picture 2" descr="Image result for so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47" y="3744505"/>
            <a:ext cx="67437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Pluto… :’(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540" y="2094480"/>
            <a:ext cx="8752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404040"/>
                </a:solidFill>
                <a:latin typeface="+mj-lt"/>
              </a:rPr>
              <a:t>A celestial body that (a) is in orbit around the Sun, (b) has sufficient mass for its self-gravity to overcome rigid body forces so that it assumes a hydrostatic equilibrium (nearly round) shape, and (c) has cleared the </a:t>
            </a:r>
            <a:r>
              <a:rPr lang="en-US" sz="2000" i="1" dirty="0" err="1">
                <a:solidFill>
                  <a:srgbClr val="404040"/>
                </a:solidFill>
                <a:latin typeface="+mj-lt"/>
              </a:rPr>
              <a:t>neighbourhood</a:t>
            </a:r>
            <a:r>
              <a:rPr lang="en-US" sz="2000" i="1" dirty="0">
                <a:solidFill>
                  <a:srgbClr val="404040"/>
                </a:solidFill>
                <a:latin typeface="+mj-lt"/>
              </a:rPr>
              <a:t> around its orbit.</a:t>
            </a:r>
            <a:endParaRPr lang="en-US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540" y="1531726"/>
            <a:ext cx="8752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404040"/>
                </a:solidFill>
                <a:latin typeface="+mj-lt"/>
              </a:rPr>
              <a:t>Definition of a Planet (as of 2006)</a:t>
            </a:r>
            <a:endParaRPr lang="en-US" sz="2800" b="1" dirty="0">
              <a:latin typeface="+mj-lt"/>
            </a:endParaRPr>
          </a:p>
        </p:txBody>
      </p:sp>
      <p:pic>
        <p:nvPicPr>
          <p:cNvPr id="2050" name="Picture 2" descr="Image result for it's okay pl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69" y="3318122"/>
            <a:ext cx="3775399" cy="27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or plu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/>
          <a:stretch/>
        </p:blipFill>
        <p:spPr bwMode="auto">
          <a:xfrm>
            <a:off x="298579" y="3316067"/>
            <a:ext cx="4612822" cy="27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Distances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80" y="1531726"/>
            <a:ext cx="4346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Speed of Light: 	   </a:t>
            </a:r>
            <a:r>
              <a:rPr lang="en-US" sz="4000" dirty="0">
                <a:latin typeface="+mj-lt"/>
              </a:rPr>
              <a:t>c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580" y="2470572"/>
            <a:ext cx="36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How far is one light year (</a:t>
            </a:r>
            <a:r>
              <a:rPr lang="en-US" sz="2400" dirty="0" err="1">
                <a:latin typeface="+mj-lt"/>
              </a:rPr>
              <a:t>ly</a:t>
            </a:r>
            <a:r>
              <a:rPr lang="en-US" sz="2400" dirty="0">
                <a:latin typeface="+mj-lt"/>
              </a:rPr>
              <a:t>)</a:t>
            </a:r>
          </a:p>
        </p:txBody>
      </p:sp>
      <p:pic>
        <p:nvPicPr>
          <p:cNvPr id="3074" name="Picture 2" descr="Image result for buzz light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23" y="3489164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07A383-CDFE-4F8B-B4F2-27C2B867E963}"/>
                  </a:ext>
                </a:extLst>
              </p:cNvPr>
              <p:cNvSpPr txBox="1"/>
              <p:nvPr/>
            </p:nvSpPr>
            <p:spPr>
              <a:xfrm>
                <a:off x="495300" y="3198227"/>
                <a:ext cx="6572440" cy="671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3.00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h𝑟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h𝑟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𝑑𝑎𝑦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365 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𝑑𝑎𝑦𝑠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𝑦𝑟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07A383-CDFE-4F8B-B4F2-27C2B867E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198227"/>
                <a:ext cx="6572440" cy="671851"/>
              </a:xfrm>
              <a:prstGeom prst="rect">
                <a:avLst/>
              </a:prstGeom>
              <a:blipFill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A8AEA4-A5BC-4155-AA06-E773F9D18C02}"/>
                  </a:ext>
                </a:extLst>
              </p:cNvPr>
              <p:cNvSpPr txBox="1"/>
              <p:nvPr/>
            </p:nvSpPr>
            <p:spPr>
              <a:xfrm>
                <a:off x="2352867" y="4324230"/>
                <a:ext cx="4438266" cy="56034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=9.46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𝑦𝑟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A8AEA4-A5BC-4155-AA06-E773F9D18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867" y="4324230"/>
                <a:ext cx="4438266" cy="560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08E6B20-1C7A-4521-AD0F-E851A518F75D}"/>
              </a:ext>
            </a:extLst>
          </p:cNvPr>
          <p:cNvSpPr txBox="1"/>
          <p:nvPr/>
        </p:nvSpPr>
        <p:spPr>
          <a:xfrm>
            <a:off x="4482806" y="1531726"/>
            <a:ext cx="349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3.00 × 10</a:t>
            </a:r>
            <a:r>
              <a:rPr lang="en-US" sz="4000" baseline="30000" dirty="0">
                <a:solidFill>
                  <a:srgbClr val="C00000"/>
                </a:solidFill>
                <a:latin typeface="+mj-lt"/>
              </a:rPr>
              <a:t>8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 m s</a:t>
            </a:r>
            <a:r>
              <a:rPr lang="en-US" sz="4000" baseline="30000" dirty="0">
                <a:solidFill>
                  <a:srgbClr val="C00000"/>
                </a:solidFill>
                <a:latin typeface="+mj-lt"/>
              </a:rPr>
              <a:t>-1</a:t>
            </a:r>
            <a:r>
              <a:rPr lang="en-US" sz="4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Distances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9004" y="2567159"/>
            <a:ext cx="265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1.5 × 10</a:t>
            </a:r>
            <a:r>
              <a:rPr lang="en-US" sz="4000" b="1" baseline="30000" dirty="0">
                <a:latin typeface="+mj-lt"/>
              </a:rPr>
              <a:t>11</a:t>
            </a:r>
            <a:r>
              <a:rPr lang="en-US" sz="4000" b="1" dirty="0">
                <a:latin typeface="+mj-lt"/>
              </a:rPr>
              <a:t> m</a:t>
            </a:r>
            <a:endParaRPr lang="en-US" sz="4000" dirty="0">
              <a:latin typeface="+mj-lt"/>
            </a:endParaRPr>
          </a:p>
        </p:txBody>
      </p:sp>
      <p:pic>
        <p:nvPicPr>
          <p:cNvPr id="4098" name="Picture 2" descr="Image result for earth to sun di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76" y="3275045"/>
            <a:ext cx="4385752" cy="29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8791" y="1470043"/>
            <a:ext cx="467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Average Distance between the Earth and the Sun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2CED80-4A4A-44F3-87F8-61C9FC1D8192}"/>
              </a:ext>
            </a:extLst>
          </p:cNvPr>
          <p:cNvGrpSpPr/>
          <p:nvPr/>
        </p:nvGrpSpPr>
        <p:grpSpPr>
          <a:xfrm>
            <a:off x="266700" y="2547261"/>
            <a:ext cx="4943475" cy="2154436"/>
            <a:chOff x="266700" y="2547261"/>
            <a:chExt cx="4943475" cy="21544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94030A-07FE-46CA-9071-4FB0D8D3EC8F}"/>
                </a:ext>
              </a:extLst>
            </p:cNvPr>
            <p:cNvSpPr txBox="1"/>
            <p:nvPr/>
          </p:nvSpPr>
          <p:spPr>
            <a:xfrm>
              <a:off x="266700" y="2547261"/>
              <a:ext cx="3435556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Astronomical</a:t>
              </a:r>
            </a:p>
            <a:p>
              <a:pPr algn="ctr"/>
              <a:r>
                <a:rPr lang="en-US" sz="4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Unit</a:t>
              </a: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[AU]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F01CFF69-6981-49FD-A770-1F67AA6541D9}"/>
                </a:ext>
              </a:extLst>
            </p:cNvPr>
            <p:cNvSpPr/>
            <p:nvPr/>
          </p:nvSpPr>
          <p:spPr>
            <a:xfrm>
              <a:off x="3702256" y="2751695"/>
              <a:ext cx="1507919" cy="31891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Distances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161" y="1716178"/>
            <a:ext cx="6484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1 light year (</a:t>
            </a:r>
            <a:r>
              <a:rPr lang="en-US" sz="4000" b="1" dirty="0" err="1">
                <a:latin typeface="+mj-lt"/>
              </a:rPr>
              <a:t>ly</a:t>
            </a:r>
            <a:r>
              <a:rPr lang="en-US" sz="4000" b="1" dirty="0">
                <a:latin typeface="+mj-lt"/>
              </a:rPr>
              <a:t>) = 9.46 × 10</a:t>
            </a:r>
            <a:r>
              <a:rPr lang="en-US" sz="4000" b="1" baseline="30000" dirty="0">
                <a:latin typeface="+mj-lt"/>
              </a:rPr>
              <a:t>15</a:t>
            </a:r>
            <a:r>
              <a:rPr lang="en-US" sz="4000" b="1" dirty="0">
                <a:latin typeface="+mj-lt"/>
              </a:rPr>
              <a:t> m </a:t>
            </a:r>
            <a:endParaRPr lang="en-US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161" y="2424191"/>
            <a:ext cx="580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distance that light travels in an earth year</a:t>
            </a:r>
          </a:p>
        </p:txBody>
      </p:sp>
      <p:pic>
        <p:nvPicPr>
          <p:cNvPr id="3074" name="Picture 2" descr="Image result for buzz light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07" y="1531726"/>
            <a:ext cx="1116005" cy="14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161" y="3392576"/>
            <a:ext cx="8509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1 astronomical unit (AU) = 1.50 × 10</a:t>
            </a:r>
            <a:r>
              <a:rPr lang="en-US" sz="4000" b="1" baseline="30000" dirty="0">
                <a:latin typeface="+mj-lt"/>
              </a:rPr>
              <a:t>11</a:t>
            </a:r>
            <a:r>
              <a:rPr lang="en-US" sz="4000" b="1" dirty="0">
                <a:latin typeface="+mj-lt"/>
              </a:rPr>
              <a:t> m </a:t>
            </a:r>
            <a:endParaRPr lang="en-US" sz="4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61" y="4100589"/>
            <a:ext cx="666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average distance between the earth and the sun</a:t>
            </a:r>
          </a:p>
        </p:txBody>
      </p:sp>
      <p:pic>
        <p:nvPicPr>
          <p:cNvPr id="9" name="Picture 2" descr="Image result for earth to sun dist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63888"/>
          <a:stretch/>
        </p:blipFill>
        <p:spPr bwMode="auto">
          <a:xfrm>
            <a:off x="318129" y="4745728"/>
            <a:ext cx="8434156" cy="12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Angles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27939" y="3294604"/>
          <a:ext cx="8497860" cy="22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1">
                  <a:extLst>
                    <a:ext uri="{9D8B030D-6E8A-4147-A177-3AD203B41FA5}">
                      <a16:colId xmlns:a16="http://schemas.microsoft.com/office/drawing/2014/main" val="51373374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51307441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59159787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333621324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31375688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06900885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37497658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18270398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36333733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14453142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71194667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51404293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909681324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79534664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86653120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19569373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9419902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2669161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91524111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56151071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4597987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8566106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21826102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23590422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19410840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26200587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31233067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25382579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77522946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62837889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91842239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26526071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18213295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883875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94991502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580961801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06921930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65022941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68222217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71053739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23673680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776060511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83645699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098455914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48366521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31031462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03994517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30625439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72998749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12801355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51588213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448084834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31309772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748431581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93003639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23208455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7762042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44031380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18306228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25742593"/>
                    </a:ext>
                  </a:extLst>
                </a:gridCol>
              </a:tblGrid>
              <a:tr h="22403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5538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7939" y="2037578"/>
          <a:ext cx="8497860" cy="22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1">
                  <a:extLst>
                    <a:ext uri="{9D8B030D-6E8A-4147-A177-3AD203B41FA5}">
                      <a16:colId xmlns:a16="http://schemas.microsoft.com/office/drawing/2014/main" val="51373374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51307441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59159787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333621324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31375688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06900885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37497658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18270398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36333733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14453142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71194667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51404293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909681324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79534664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86653120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19569373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9419902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2669161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91524111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56151071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4597987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8566106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21826102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23590422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19410840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26200587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31233067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25382579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77522946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62837889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91842239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26526071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18213295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883875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94991502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580961801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06921930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65022941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682222176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710537398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23673680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776060511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83645699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098455914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48366521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31031462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03994517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30625439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729987497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12801355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51588213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448084834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1313097729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748431581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93003639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223208455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77620422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440313805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4183062283"/>
                    </a:ext>
                  </a:extLst>
                </a:gridCol>
                <a:gridCol w="141631">
                  <a:extLst>
                    <a:ext uri="{9D8B030D-6E8A-4147-A177-3AD203B41FA5}">
                      <a16:colId xmlns:a16="http://schemas.microsoft.com/office/drawing/2014/main" val="325742593"/>
                    </a:ext>
                  </a:extLst>
                </a:gridCol>
              </a:tblGrid>
              <a:tr h="22403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55381"/>
                  </a:ext>
                </a:extLst>
              </a:tr>
            </a:tbl>
          </a:graphicData>
        </a:graphic>
      </p:graphicFrame>
      <p:pic>
        <p:nvPicPr>
          <p:cNvPr id="1030" name="Picture 6" descr="Image result for protr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95" y="4551630"/>
            <a:ext cx="3234191" cy="17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>
            <a:stCxn id="1030" idx="0"/>
          </p:cNvCxnSpPr>
          <p:nvPr/>
        </p:nvCxnSpPr>
        <p:spPr>
          <a:xfrm flipV="1">
            <a:off x="4565991" y="3518642"/>
            <a:ext cx="4159808" cy="1032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27939" y="3518642"/>
            <a:ext cx="4308342" cy="1032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19625" y="2255760"/>
            <a:ext cx="4106174" cy="103884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0"/>
          </p:cNvCxnSpPr>
          <p:nvPr/>
        </p:nvCxnSpPr>
        <p:spPr>
          <a:xfrm flipH="1" flipV="1">
            <a:off x="227939" y="2255760"/>
            <a:ext cx="4248930" cy="103884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E297E5-99C8-4EDD-B395-174570B39905}"/>
              </a:ext>
            </a:extLst>
          </p:cNvPr>
          <p:cNvSpPr txBox="1"/>
          <p:nvPr/>
        </p:nvSpPr>
        <p:spPr>
          <a:xfrm>
            <a:off x="2626888" y="2272983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60 seconds in 1 minute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86E4F-C36D-428D-9E27-6EDA16FBAAAE}"/>
              </a:ext>
            </a:extLst>
          </p:cNvPr>
          <p:cNvSpPr txBox="1"/>
          <p:nvPr/>
        </p:nvSpPr>
        <p:spPr>
          <a:xfrm>
            <a:off x="227940" y="4467391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1° = 3600 arcseconds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271F8-CD23-4F72-886A-46B3498502ED}"/>
              </a:ext>
            </a:extLst>
          </p:cNvPr>
          <p:cNvSpPr txBox="1"/>
          <p:nvPr/>
        </p:nvSpPr>
        <p:spPr>
          <a:xfrm>
            <a:off x="227939" y="4942976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1° = 3600 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682D4B-E122-46B8-86DA-D948AB85E3D3}"/>
              </a:ext>
            </a:extLst>
          </p:cNvPr>
          <p:cNvGrpSpPr/>
          <p:nvPr/>
        </p:nvGrpSpPr>
        <p:grpSpPr>
          <a:xfrm>
            <a:off x="3161545" y="3508579"/>
            <a:ext cx="2749471" cy="934325"/>
            <a:chOff x="3161545" y="3508579"/>
            <a:chExt cx="2749471" cy="9343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93E45D-600D-46A2-BDF6-7A80626DE847}"/>
                </a:ext>
              </a:extLst>
            </p:cNvPr>
            <p:cNvSpPr txBox="1"/>
            <p:nvPr/>
          </p:nvSpPr>
          <p:spPr>
            <a:xfrm>
              <a:off x="3161545" y="3508579"/>
              <a:ext cx="2749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60 minutes in 1°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3A5675-BC6A-47AE-8B3D-95EF68F3BDF8}"/>
                </a:ext>
              </a:extLst>
            </p:cNvPr>
            <p:cNvSpPr txBox="1"/>
            <p:nvPr/>
          </p:nvSpPr>
          <p:spPr>
            <a:xfrm>
              <a:off x="4149103" y="3919684"/>
              <a:ext cx="2680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‘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1E3AF34-41E7-4770-BB65-D114035EC03D}"/>
              </a:ext>
            </a:extLst>
          </p:cNvPr>
          <p:cNvSpPr txBox="1"/>
          <p:nvPr/>
        </p:nvSpPr>
        <p:spPr>
          <a:xfrm>
            <a:off x="3625228" y="267815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335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45176</TotalTime>
  <Words>405</Words>
  <Application>Microsoft Macintosh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Cambria Math</vt:lpstr>
      <vt:lpstr>Ebrima</vt:lpstr>
      <vt:lpstr>Retrospect</vt:lpstr>
      <vt:lpstr>The Scale of Astrophysics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- 13.1 - The Scale of Astrophysics</dc:title>
  <dc:creator>Joe Cossette</dc:creator>
  <cp:lastModifiedBy>Cossette, Joseph</cp:lastModifiedBy>
  <cp:revision>493</cp:revision>
  <dcterms:created xsi:type="dcterms:W3CDTF">2014-08-31T00:23:19Z</dcterms:created>
  <dcterms:modified xsi:type="dcterms:W3CDTF">2021-05-10T15:16:58Z</dcterms:modified>
</cp:coreProperties>
</file>