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689" r:id="rId3"/>
    <p:sldId id="690" r:id="rId4"/>
    <p:sldId id="707" r:id="rId5"/>
    <p:sldId id="691" r:id="rId6"/>
    <p:sldId id="686" r:id="rId7"/>
    <p:sldId id="693" r:id="rId8"/>
    <p:sldId id="694" r:id="rId9"/>
    <p:sldId id="706" r:id="rId10"/>
    <p:sldId id="696" r:id="rId11"/>
    <p:sldId id="697" r:id="rId12"/>
    <p:sldId id="698" r:id="rId13"/>
    <p:sldId id="709" r:id="rId14"/>
    <p:sldId id="699" r:id="rId15"/>
    <p:sldId id="700" r:id="rId16"/>
    <p:sldId id="701" r:id="rId17"/>
    <p:sldId id="702" r:id="rId18"/>
    <p:sldId id="703" r:id="rId19"/>
    <p:sldId id="70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FF"/>
    <a:srgbClr val="EEBCBC"/>
    <a:srgbClr val="002060"/>
    <a:srgbClr val="EAACAC"/>
    <a:srgbClr val="FFFFFF"/>
    <a:srgbClr val="FDE5E5"/>
    <a:srgbClr val="FF7D7D"/>
    <a:srgbClr val="FECFC6"/>
    <a:srgbClr val="E29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3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0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855" y="758952"/>
            <a:ext cx="7921335" cy="3566160"/>
          </a:xfrm>
        </p:spPr>
        <p:txBody>
          <a:bodyPr>
            <a:normAutofit/>
          </a:bodyPr>
          <a:lstStyle/>
          <a:p>
            <a:r>
              <a:rPr lang="en-US" sz="6000" dirty="0"/>
              <a:t>Stellar Quantities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Astrophysics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Brightness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02351" y="1617358"/>
                <a:ext cx="2272097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351" y="1617358"/>
                <a:ext cx="2272097" cy="1152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01948"/>
              </p:ext>
            </p:extLst>
          </p:nvPr>
        </p:nvGraphicFramePr>
        <p:xfrm>
          <a:off x="5384800" y="1617358"/>
          <a:ext cx="3365500" cy="432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48303636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012043690"/>
                    </a:ext>
                  </a:extLst>
                </a:gridCol>
              </a:tblGrid>
              <a:tr h="8652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Brightness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9740480"/>
                  </a:ext>
                </a:extLst>
              </a:tr>
              <a:tr h="8652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j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978187"/>
                  </a:ext>
                </a:extLst>
              </a:tr>
              <a:tr h="8652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j-lt"/>
                        </a:rPr>
                        <a:t>2x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3752193"/>
                  </a:ext>
                </a:extLst>
              </a:tr>
              <a:tr h="8652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j-lt"/>
                        </a:rPr>
                        <a:t>3x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806804"/>
                  </a:ext>
                </a:extLst>
              </a:tr>
              <a:tr h="8652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j-lt"/>
                        </a:rPr>
                        <a:t>4x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469110"/>
                  </a:ext>
                </a:extLst>
              </a:tr>
            </a:tbl>
          </a:graphicData>
        </a:graphic>
      </p:graphicFrame>
      <p:pic>
        <p:nvPicPr>
          <p:cNvPr id="9" name="Picture 6" descr="The star's radiated energy spreads out over a bigger and bigger surface, so the intensity gets smaller with distance square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8" y="3514970"/>
            <a:ext cx="3851687" cy="25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1630AE-6567-473E-9716-75EFCBD2490D}"/>
              </a:ext>
            </a:extLst>
          </p:cNvPr>
          <p:cNvSpPr txBox="1"/>
          <p:nvPr/>
        </p:nvSpPr>
        <p:spPr>
          <a:xfrm>
            <a:off x="3805383" y="2670946"/>
            <a:ext cx="169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 from star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A4CCC3-6D13-47DA-9C5B-067B6DA1DF7A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228111" y="2754947"/>
            <a:ext cx="577272" cy="3314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A52EDC5-A27B-4EE0-90DA-ADB8F5935F5F}"/>
              </a:ext>
            </a:extLst>
          </p:cNvPr>
          <p:cNvSpPr/>
          <p:nvPr/>
        </p:nvSpPr>
        <p:spPr>
          <a:xfrm>
            <a:off x="7566386" y="2588821"/>
            <a:ext cx="455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1A8A91-70F2-4769-BCF9-D3ED79875D28}"/>
              </a:ext>
            </a:extLst>
          </p:cNvPr>
          <p:cNvSpPr/>
          <p:nvPr/>
        </p:nvSpPr>
        <p:spPr>
          <a:xfrm>
            <a:off x="7352385" y="3457312"/>
            <a:ext cx="883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b/4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BA41D3-2FAB-476B-A3EB-9763D84DE621}"/>
              </a:ext>
            </a:extLst>
          </p:cNvPr>
          <p:cNvSpPr/>
          <p:nvPr/>
        </p:nvSpPr>
        <p:spPr>
          <a:xfrm>
            <a:off x="7352385" y="4325803"/>
            <a:ext cx="883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b/9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9FFBC-E395-4261-99E6-9363EC720D83}"/>
              </a:ext>
            </a:extLst>
          </p:cNvPr>
          <p:cNvSpPr/>
          <p:nvPr/>
        </p:nvSpPr>
        <p:spPr>
          <a:xfrm>
            <a:off x="7228151" y="5201011"/>
            <a:ext cx="1132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b/16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740FD2-8134-4168-9E25-1E672BD96A64}"/>
              </a:ext>
            </a:extLst>
          </p:cNvPr>
          <p:cNvSpPr txBox="1"/>
          <p:nvPr/>
        </p:nvSpPr>
        <p:spPr>
          <a:xfrm>
            <a:off x="37748" y="6420216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02B2CB-9D32-4864-87E3-3EBEA3B74EAA}"/>
              </a:ext>
            </a:extLst>
          </p:cNvPr>
          <p:cNvSpPr txBox="1"/>
          <p:nvPr/>
        </p:nvSpPr>
        <p:spPr>
          <a:xfrm>
            <a:off x="3865717" y="6420216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59532B-1FD3-4F44-B377-D12FF3E7AD33}"/>
              </a:ext>
            </a:extLst>
          </p:cNvPr>
          <p:cNvSpPr txBox="1"/>
          <p:nvPr/>
        </p:nvSpPr>
        <p:spPr>
          <a:xfrm>
            <a:off x="1833911" y="6413506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41BE0C-1239-4447-A3F2-9097F2FF2D39}"/>
              </a:ext>
            </a:extLst>
          </p:cNvPr>
          <p:cNvSpPr txBox="1"/>
          <p:nvPr/>
        </p:nvSpPr>
        <p:spPr>
          <a:xfrm>
            <a:off x="5858248" y="6420216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003BF-B5EA-430C-B054-41906FA4E3D4}"/>
              </a:ext>
            </a:extLst>
          </p:cNvPr>
          <p:cNvSpPr txBox="1"/>
          <p:nvPr/>
        </p:nvSpPr>
        <p:spPr>
          <a:xfrm>
            <a:off x="8036728" y="6420215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1671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Brightness, Different Stars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578" y="1531726"/>
            <a:ext cx="8726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It is possible for stars to have the same brightness but have different distances and luminosities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B30B16-F6DA-4E4E-8374-2599C7E3356D}"/>
              </a:ext>
            </a:extLst>
          </p:cNvPr>
          <p:cNvGrpSpPr/>
          <p:nvPr/>
        </p:nvGrpSpPr>
        <p:grpSpPr>
          <a:xfrm>
            <a:off x="362856" y="2962881"/>
            <a:ext cx="3876707" cy="728436"/>
            <a:chOff x="362856" y="2962881"/>
            <a:chExt cx="3876707" cy="728436"/>
          </a:xfrm>
        </p:grpSpPr>
        <p:pic>
          <p:nvPicPr>
            <p:cNvPr id="1026" name="Picture 2" descr="Image result for light bul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804" y="2962881"/>
              <a:ext cx="531759" cy="728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>
              <a:endCxn id="1026" idx="1"/>
            </p:cNvCxnSpPr>
            <p:nvPr/>
          </p:nvCxnSpPr>
          <p:spPr>
            <a:xfrm>
              <a:off x="362856" y="3327099"/>
              <a:ext cx="3344948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9FFC52F-AEF6-4253-B10F-6AF3F6754147}"/>
              </a:ext>
            </a:extLst>
          </p:cNvPr>
          <p:cNvGrpSpPr/>
          <p:nvPr/>
        </p:nvGrpSpPr>
        <p:grpSpPr>
          <a:xfrm>
            <a:off x="362856" y="3169597"/>
            <a:ext cx="7953829" cy="1438690"/>
            <a:chOff x="362856" y="3169597"/>
            <a:chExt cx="7953829" cy="1438690"/>
          </a:xfrm>
        </p:grpSpPr>
        <p:pic>
          <p:nvPicPr>
            <p:cNvPr id="8" name="Picture 2" descr="Image result for light bul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440" y="3169597"/>
              <a:ext cx="1050245" cy="143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362856" y="3888942"/>
              <a:ext cx="6903584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DFE8CFB-2902-402A-82D4-1D5DB00E0874}"/>
              </a:ext>
            </a:extLst>
          </p:cNvPr>
          <p:cNvSpPr txBox="1"/>
          <p:nvPr/>
        </p:nvSpPr>
        <p:spPr>
          <a:xfrm>
            <a:off x="37748" y="6420216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4B8AC6-DADF-4263-8D1F-B0BBFC120707}"/>
              </a:ext>
            </a:extLst>
          </p:cNvPr>
          <p:cNvSpPr txBox="1"/>
          <p:nvPr/>
        </p:nvSpPr>
        <p:spPr>
          <a:xfrm>
            <a:off x="3865717" y="6420216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8C821F-5492-4042-A5DE-33B259C412C6}"/>
              </a:ext>
            </a:extLst>
          </p:cNvPr>
          <p:cNvSpPr txBox="1"/>
          <p:nvPr/>
        </p:nvSpPr>
        <p:spPr>
          <a:xfrm>
            <a:off x="1833911" y="6413506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26679-2B58-4754-9901-6ECE65761676}"/>
              </a:ext>
            </a:extLst>
          </p:cNvPr>
          <p:cNvSpPr txBox="1"/>
          <p:nvPr/>
        </p:nvSpPr>
        <p:spPr>
          <a:xfrm>
            <a:off x="5858248" y="6420216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2AC51C-7F86-491F-9572-17781BBF3F69}"/>
              </a:ext>
            </a:extLst>
          </p:cNvPr>
          <p:cNvSpPr txBox="1"/>
          <p:nvPr/>
        </p:nvSpPr>
        <p:spPr>
          <a:xfrm>
            <a:off x="8036728" y="6420215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11878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 | #2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" y="1531726"/>
            <a:ext cx="8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star Betelgeuse has an apparent brightness of 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2.0 × 10</a:t>
            </a:r>
            <a:r>
              <a:rPr lang="en-US" sz="2400" baseline="30000" dirty="0">
                <a:solidFill>
                  <a:srgbClr val="7030A0"/>
                </a:solidFill>
                <a:latin typeface="+mj-lt"/>
              </a:rPr>
              <a:t>-7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 W m</a:t>
            </a:r>
            <a:r>
              <a:rPr lang="en-US" sz="2400" baseline="30000" dirty="0">
                <a:solidFill>
                  <a:srgbClr val="7030A0"/>
                </a:solidFill>
                <a:latin typeface="+mj-lt"/>
              </a:rPr>
              <a:t>-2</a:t>
            </a:r>
            <a:r>
              <a:rPr lang="en-US" sz="2400" dirty="0">
                <a:latin typeface="+mj-lt"/>
              </a:rPr>
              <a:t>. Calculate its luminosity.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0" y="2362723"/>
            <a:ext cx="2517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d = 4.0 × 10</a:t>
            </a:r>
            <a:r>
              <a:rPr lang="en-US" sz="2800" baseline="30000" dirty="0">
                <a:solidFill>
                  <a:srgbClr val="00B050"/>
                </a:solidFill>
                <a:latin typeface="+mj-lt"/>
              </a:rPr>
              <a:t>18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941560-98E5-4C3C-B2E4-40583E06A31F}"/>
                  </a:ext>
                </a:extLst>
              </p:cNvPr>
              <p:cNvSpPr txBox="1"/>
              <p:nvPr/>
            </p:nvSpPr>
            <p:spPr>
              <a:xfrm>
                <a:off x="6188197" y="2276540"/>
                <a:ext cx="1999971" cy="103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941560-98E5-4C3C-B2E4-40583E06A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197" y="2276540"/>
                <a:ext cx="1999971" cy="1037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843E16-47FE-4ED4-AB09-DF029B589957}"/>
                  </a:ext>
                </a:extLst>
              </p:cNvPr>
              <p:cNvSpPr txBox="1"/>
              <p:nvPr/>
            </p:nvSpPr>
            <p:spPr>
              <a:xfrm>
                <a:off x="531090" y="3544585"/>
                <a:ext cx="30157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843E16-47FE-4ED4-AB09-DF029B589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90" y="3544585"/>
                <a:ext cx="301576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BCAB4D3-9C11-4E48-994A-90488B24AE15}"/>
                  </a:ext>
                </a:extLst>
              </p:cNvPr>
              <p:cNvSpPr/>
              <p:nvPr/>
            </p:nvSpPr>
            <p:spPr>
              <a:xfrm>
                <a:off x="819958" y="4264773"/>
                <a:ext cx="68259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2.0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6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.0</m:t>
                              </m:r>
                              <m: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BCAB4D3-9C11-4E48-994A-90488B24A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8" y="4264773"/>
                <a:ext cx="682590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97FF75-A75A-49D5-A73B-65B39A43C82B}"/>
                  </a:ext>
                </a:extLst>
              </p:cNvPr>
              <p:cNvSpPr/>
              <p:nvPr/>
            </p:nvSpPr>
            <p:spPr>
              <a:xfrm>
                <a:off x="819958" y="5077294"/>
                <a:ext cx="3379771" cy="646331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4.0</m:t>
                      </m:r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97FF75-A75A-49D5-A73B-65B39A43C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8" y="5077294"/>
                <a:ext cx="337977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34B0DE-D83F-4BD0-98C2-06F32A48792C}"/>
              </a:ext>
            </a:extLst>
          </p:cNvPr>
          <p:cNvCxnSpPr>
            <a:cxnSpLocks/>
          </p:cNvCxnSpPr>
          <p:nvPr/>
        </p:nvCxnSpPr>
        <p:spPr>
          <a:xfrm flipH="1">
            <a:off x="3546853" y="2970202"/>
            <a:ext cx="2466020" cy="77052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B86B9E-230C-4A6C-8DEC-B2A884C06178}"/>
              </a:ext>
            </a:extLst>
          </p:cNvPr>
          <p:cNvSpPr txBox="1"/>
          <p:nvPr/>
        </p:nvSpPr>
        <p:spPr>
          <a:xfrm>
            <a:off x="37748" y="6420216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C7F56E-8ED3-4C89-BDA0-9D116092D3B9}"/>
              </a:ext>
            </a:extLst>
          </p:cNvPr>
          <p:cNvSpPr txBox="1"/>
          <p:nvPr/>
        </p:nvSpPr>
        <p:spPr>
          <a:xfrm>
            <a:off x="3865717" y="6420216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304449-DF45-4AFD-9FE7-CE62EC195463}"/>
              </a:ext>
            </a:extLst>
          </p:cNvPr>
          <p:cNvSpPr txBox="1"/>
          <p:nvPr/>
        </p:nvSpPr>
        <p:spPr>
          <a:xfrm>
            <a:off x="1833911" y="6413506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770AB-E1E0-4934-8276-9AC316A29450}"/>
              </a:ext>
            </a:extLst>
          </p:cNvPr>
          <p:cNvSpPr txBox="1"/>
          <p:nvPr/>
        </p:nvSpPr>
        <p:spPr>
          <a:xfrm>
            <a:off x="5858248" y="6420216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F023A9-C7C2-4067-9306-F8E4733053F5}"/>
              </a:ext>
            </a:extLst>
          </p:cNvPr>
          <p:cNvSpPr txBox="1"/>
          <p:nvPr/>
        </p:nvSpPr>
        <p:spPr>
          <a:xfrm>
            <a:off x="8036728" y="6420215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4635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Stellar Quantities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10BDFD-7A74-4F20-B918-D299C39AF23E}"/>
              </a:ext>
            </a:extLst>
          </p:cNvPr>
          <p:cNvSpPr txBox="1"/>
          <p:nvPr/>
        </p:nvSpPr>
        <p:spPr>
          <a:xfrm>
            <a:off x="1202167" y="1572277"/>
            <a:ext cx="2308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9BD8D-7301-4FC4-B610-31565EDA66A1}"/>
              </a:ext>
            </a:extLst>
          </p:cNvPr>
          <p:cNvSpPr txBox="1"/>
          <p:nvPr/>
        </p:nvSpPr>
        <p:spPr>
          <a:xfrm>
            <a:off x="1202167" y="3031975"/>
            <a:ext cx="2879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37AFE4-4221-414A-800C-768B6E1BBFDA}"/>
              </a:ext>
            </a:extLst>
          </p:cNvPr>
          <p:cNvSpPr txBox="1"/>
          <p:nvPr/>
        </p:nvSpPr>
        <p:spPr>
          <a:xfrm>
            <a:off x="1202167" y="2302126"/>
            <a:ext cx="2773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B88E5-7338-47A3-84BE-1BC427C320E4}"/>
              </a:ext>
            </a:extLst>
          </p:cNvPr>
          <p:cNvSpPr txBox="1"/>
          <p:nvPr/>
        </p:nvSpPr>
        <p:spPr>
          <a:xfrm>
            <a:off x="1202167" y="3761824"/>
            <a:ext cx="3369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17787-F86D-4688-B53C-FAE3F55B1C07}"/>
              </a:ext>
            </a:extLst>
          </p:cNvPr>
          <p:cNvSpPr txBox="1"/>
          <p:nvPr/>
        </p:nvSpPr>
        <p:spPr>
          <a:xfrm>
            <a:off x="1202167" y="4491673"/>
            <a:ext cx="1835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91DA3D9-7246-4120-AB6C-2DDB34FCA68A}"/>
              </a:ext>
            </a:extLst>
          </p:cNvPr>
          <p:cNvSpPr/>
          <p:nvPr/>
        </p:nvSpPr>
        <p:spPr>
          <a:xfrm>
            <a:off x="522132" y="1776192"/>
            <a:ext cx="430323" cy="429248"/>
          </a:xfrm>
          <a:prstGeom prst="round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558DE92-5CCD-4B13-A056-6F5B0D84F0FE}"/>
              </a:ext>
            </a:extLst>
          </p:cNvPr>
          <p:cNvSpPr/>
          <p:nvPr/>
        </p:nvSpPr>
        <p:spPr>
          <a:xfrm>
            <a:off x="522132" y="2498417"/>
            <a:ext cx="430323" cy="429248"/>
          </a:xfrm>
          <a:prstGeom prst="round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5E42732-FD2D-49FA-9CC9-18BD5E013D61}"/>
              </a:ext>
            </a:extLst>
          </p:cNvPr>
          <p:cNvSpPr/>
          <p:nvPr/>
        </p:nvSpPr>
        <p:spPr>
          <a:xfrm>
            <a:off x="522133" y="3220642"/>
            <a:ext cx="430323" cy="429248"/>
          </a:xfrm>
          <a:prstGeom prst="round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2BD990D-88BF-492B-8B69-0E9B6D7BEB75}"/>
              </a:ext>
            </a:extLst>
          </p:cNvPr>
          <p:cNvSpPr/>
          <p:nvPr/>
        </p:nvSpPr>
        <p:spPr>
          <a:xfrm>
            <a:off x="522133" y="3942867"/>
            <a:ext cx="430323" cy="429248"/>
          </a:xfrm>
          <a:prstGeom prst="round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4BAEBF9-2262-49DA-9796-EC7F2650BF6D}"/>
              </a:ext>
            </a:extLst>
          </p:cNvPr>
          <p:cNvSpPr/>
          <p:nvPr/>
        </p:nvSpPr>
        <p:spPr>
          <a:xfrm>
            <a:off x="522132" y="4665090"/>
            <a:ext cx="430323" cy="429248"/>
          </a:xfrm>
          <a:prstGeom prst="round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08A4F454-1DDF-482D-AA38-47BD2E62E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132" y="1639467"/>
            <a:ext cx="635059" cy="63505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796CCC33-5E83-42F4-9017-7AB542E8F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221" y="2347868"/>
            <a:ext cx="635059" cy="635059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AA167EC1-DDC9-4200-9341-166EA737B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062" y="3082971"/>
            <a:ext cx="635059" cy="63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Wien’s Displacement Law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7184" y="5830528"/>
            <a:ext cx="6166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*Note: This assumes perfect blackbody radiation</a:t>
            </a:r>
          </a:p>
        </p:txBody>
      </p:sp>
      <p:pic>
        <p:nvPicPr>
          <p:cNvPr id="10" name="Picture 4" descr="Image result for black body rad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2" y="1938023"/>
            <a:ext cx="5219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7184" y="2218665"/>
            <a:ext cx="2557720" cy="100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14489" y="1699829"/>
                <a:ext cx="51038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2.90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mK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489" y="1699829"/>
                <a:ext cx="510389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7096FA-ECFE-47A3-9E7D-47A41DCA0F38}"/>
                  </a:ext>
                </a:extLst>
              </p:cNvPr>
              <p:cNvSpPr txBox="1"/>
              <p:nvPr/>
            </p:nvSpPr>
            <p:spPr>
              <a:xfrm>
                <a:off x="4469007" y="3795621"/>
                <a:ext cx="4481291" cy="941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metres</m:t>
                      </m:r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2.90</m:t>
                          </m:r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kelvin</m:t>
                          </m:r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7096FA-ECFE-47A3-9E7D-47A41DCA0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007" y="3795621"/>
                <a:ext cx="4481291" cy="941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1684686-6666-4645-9351-CDAAAF0CEEF7}"/>
              </a:ext>
            </a:extLst>
          </p:cNvPr>
          <p:cNvSpPr txBox="1"/>
          <p:nvPr/>
        </p:nvSpPr>
        <p:spPr>
          <a:xfrm>
            <a:off x="4081975" y="2772663"/>
            <a:ext cx="4868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This equation shows up in subtopic 8.2 as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AAE0B-1ED6-4CA8-ACFF-D0B4B180BB4A}"/>
              </a:ext>
            </a:extLst>
          </p:cNvPr>
          <p:cNvSpPr txBox="1"/>
          <p:nvPr/>
        </p:nvSpPr>
        <p:spPr>
          <a:xfrm>
            <a:off x="37748" y="6420216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D82FC3-3F5A-42FC-BBFF-7504E80A5E74}"/>
              </a:ext>
            </a:extLst>
          </p:cNvPr>
          <p:cNvSpPr txBox="1"/>
          <p:nvPr/>
        </p:nvSpPr>
        <p:spPr>
          <a:xfrm>
            <a:off x="3865717" y="6420216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0A6A8E-57C0-4F5A-AE5D-1057E46044CA}"/>
              </a:ext>
            </a:extLst>
          </p:cNvPr>
          <p:cNvSpPr txBox="1"/>
          <p:nvPr/>
        </p:nvSpPr>
        <p:spPr>
          <a:xfrm>
            <a:off x="1833911" y="6413506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6C4CBF-7505-40B1-8332-36B6A117AB59}"/>
              </a:ext>
            </a:extLst>
          </p:cNvPr>
          <p:cNvSpPr txBox="1"/>
          <p:nvPr/>
        </p:nvSpPr>
        <p:spPr>
          <a:xfrm>
            <a:off x="5858248" y="6420216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281FC6-6E6D-4ADD-A6D5-D6DB33BEE54D}"/>
              </a:ext>
            </a:extLst>
          </p:cNvPr>
          <p:cNvSpPr txBox="1"/>
          <p:nvPr/>
        </p:nvSpPr>
        <p:spPr>
          <a:xfrm>
            <a:off x="8036728" y="6420215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6163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 | #3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" y="1531726"/>
            <a:ext cx="8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The star Betelgeuse has a max wavelength of 828.6 nm. </a:t>
            </a:r>
          </a:p>
          <a:p>
            <a:r>
              <a:rPr lang="en-US" sz="2400">
                <a:latin typeface="+mj-lt"/>
              </a:rPr>
              <a:t>What is its surface temperature?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E7A07C8-3643-44BE-ADC5-B9F46FA45D37}"/>
                  </a:ext>
                </a:extLst>
              </p:cNvPr>
              <p:cNvSpPr/>
              <p:nvPr/>
            </p:nvSpPr>
            <p:spPr>
              <a:xfrm>
                <a:off x="395147" y="2704006"/>
                <a:ext cx="35623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=2.90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E7A07C8-3643-44BE-ADC5-B9F46FA45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47" y="2704006"/>
                <a:ext cx="356238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54DF55-6A20-4978-805A-7EA68150E3AA}"/>
                  </a:ext>
                </a:extLst>
              </p:cNvPr>
              <p:cNvSpPr/>
              <p:nvPr/>
            </p:nvSpPr>
            <p:spPr>
              <a:xfrm>
                <a:off x="7065243" y="4268515"/>
                <a:ext cx="1699504" cy="646331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3500 </m:t>
                      </m:r>
                      <m:r>
                        <m:rPr>
                          <m:sty m:val="p"/>
                        </m:rPr>
                        <a:rPr lang="en-US" sz="36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54DF55-6A20-4978-805A-7EA68150E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43" y="4268515"/>
                <a:ext cx="169950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8BEF27A-E2EB-42E8-965D-1761735156D0}"/>
              </a:ext>
            </a:extLst>
          </p:cNvPr>
          <p:cNvGrpSpPr/>
          <p:nvPr/>
        </p:nvGrpSpPr>
        <p:grpSpPr>
          <a:xfrm>
            <a:off x="4980659" y="1947224"/>
            <a:ext cx="2675412" cy="821847"/>
            <a:chOff x="4980659" y="1947224"/>
            <a:chExt cx="2675412" cy="8218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3FC0211-DCCF-47CA-9AA8-959BE03CD790}"/>
                    </a:ext>
                  </a:extLst>
                </p:cNvPr>
                <p:cNvSpPr/>
                <p:nvPr/>
              </p:nvSpPr>
              <p:spPr>
                <a:xfrm>
                  <a:off x="4980659" y="2245851"/>
                  <a:ext cx="267541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828.6</m:t>
                        </m:r>
                        <m: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−9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US" sz="2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3FC0211-DCCF-47CA-9AA8-959BE03CD7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0659" y="2245851"/>
                  <a:ext cx="2675412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EBA12E-BD76-45F1-9648-1F62C811012A}"/>
                </a:ext>
              </a:extLst>
            </p:cNvPr>
            <p:cNvCxnSpPr/>
            <p:nvPr/>
          </p:nvCxnSpPr>
          <p:spPr>
            <a:xfrm>
              <a:off x="6192981" y="1947224"/>
              <a:ext cx="0" cy="34859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CCE65C-679B-4C8A-874C-89951ED3A4AD}"/>
              </a:ext>
            </a:extLst>
          </p:cNvPr>
          <p:cNvGrpSpPr/>
          <p:nvPr/>
        </p:nvGrpSpPr>
        <p:grpSpPr>
          <a:xfrm>
            <a:off x="395147" y="3235987"/>
            <a:ext cx="3391120" cy="1870547"/>
            <a:chOff x="395147" y="3235987"/>
            <a:chExt cx="3391120" cy="18705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82714CD-DCC5-4311-9078-80C8A0F3946E}"/>
                    </a:ext>
                  </a:extLst>
                </p:cNvPr>
                <p:cNvSpPr/>
                <p:nvPr/>
              </p:nvSpPr>
              <p:spPr>
                <a:xfrm>
                  <a:off x="395147" y="4076829"/>
                  <a:ext cx="3391120" cy="10297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2.90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  <m: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mK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82714CD-DCC5-4311-9078-80C8A0F394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147" y="4076829"/>
                  <a:ext cx="3391120" cy="102970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D7E3C33-7918-41C5-9416-5E0AE884759A}"/>
                </a:ext>
              </a:extLst>
            </p:cNvPr>
            <p:cNvCxnSpPr>
              <a:cxnSpLocks/>
            </p:cNvCxnSpPr>
            <p:nvPr/>
          </p:nvCxnSpPr>
          <p:spPr>
            <a:xfrm>
              <a:off x="2176339" y="3235987"/>
              <a:ext cx="0" cy="840842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E49FB4-8880-46D0-8C0E-8C470FA9E3F8}"/>
                </a:ext>
              </a:extLst>
            </p:cNvPr>
            <p:cNvSpPr txBox="1"/>
            <p:nvPr/>
          </p:nvSpPr>
          <p:spPr>
            <a:xfrm>
              <a:off x="2231759" y="3357634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Solve for 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6F2C62C-E205-4F62-BA3C-649298DD430A}"/>
                  </a:ext>
                </a:extLst>
              </p:cNvPr>
              <p:cNvSpPr/>
              <p:nvPr/>
            </p:nvSpPr>
            <p:spPr>
              <a:xfrm>
                <a:off x="3619620" y="4076829"/>
                <a:ext cx="3445623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2.90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mK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828.6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6F2C62C-E205-4F62-BA3C-649298DD4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620" y="4076829"/>
                <a:ext cx="3445623" cy="9569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CC87B5C-625B-4D57-A89A-76C6CE15EC67}"/>
              </a:ext>
            </a:extLst>
          </p:cNvPr>
          <p:cNvSpPr txBox="1"/>
          <p:nvPr/>
        </p:nvSpPr>
        <p:spPr>
          <a:xfrm>
            <a:off x="37748" y="6420216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01058E-CFED-4179-80EA-3D79A5C3BDA7}"/>
              </a:ext>
            </a:extLst>
          </p:cNvPr>
          <p:cNvSpPr txBox="1"/>
          <p:nvPr/>
        </p:nvSpPr>
        <p:spPr>
          <a:xfrm>
            <a:off x="3865717" y="6420216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9E0F52-686D-4645-888F-0549862E640B}"/>
              </a:ext>
            </a:extLst>
          </p:cNvPr>
          <p:cNvSpPr txBox="1"/>
          <p:nvPr/>
        </p:nvSpPr>
        <p:spPr>
          <a:xfrm>
            <a:off x="1833911" y="6413506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6BE6B1-F8FB-4821-929D-108D17F3D314}"/>
              </a:ext>
            </a:extLst>
          </p:cNvPr>
          <p:cNvSpPr txBox="1"/>
          <p:nvPr/>
        </p:nvSpPr>
        <p:spPr>
          <a:xfrm>
            <a:off x="5858248" y="6420216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7A7F60-6709-4DEC-A22E-43F0C08D7036}"/>
              </a:ext>
            </a:extLst>
          </p:cNvPr>
          <p:cNvSpPr txBox="1"/>
          <p:nvPr/>
        </p:nvSpPr>
        <p:spPr>
          <a:xfrm>
            <a:off x="8036728" y="6420215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3520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Luminosity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663" y="1572908"/>
                <a:ext cx="23133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63" y="1572908"/>
                <a:ext cx="231338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921001" y="1469205"/>
          <a:ext cx="6057900" cy="822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39999">
                  <a:extLst>
                    <a:ext uri="{9D8B030D-6E8A-4147-A177-3AD203B41FA5}">
                      <a16:colId xmlns:a16="http://schemas.microsoft.com/office/drawing/2014/main" val="50905071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872995087"/>
                    </a:ext>
                  </a:extLst>
                </a:gridCol>
                <a:gridCol w="2946401">
                  <a:extLst>
                    <a:ext uri="{9D8B030D-6E8A-4147-A177-3AD203B41FA5}">
                      <a16:colId xmlns:a16="http://schemas.microsoft.com/office/drawing/2014/main" val="977320163"/>
                    </a:ext>
                  </a:extLst>
                </a:gridCol>
              </a:tblGrid>
              <a:tr h="6029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mbria" panose="02040503050406030204" pitchFamily="18" charset="0"/>
                        </a:rPr>
                        <a:t>Stefan-Boltzmann</a:t>
                      </a:r>
                      <a:r>
                        <a:rPr lang="en-US" sz="2400" b="0" baseline="0" dirty="0">
                          <a:latin typeface="Cambria" panose="02040503050406030204" pitchFamily="18" charset="0"/>
                        </a:rPr>
                        <a:t> Constant</a:t>
                      </a:r>
                      <a:endParaRPr lang="en-US" sz="24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b="0" i="1" dirty="0">
                          <a:latin typeface="Cambria" panose="02040503050406030204" pitchFamily="18" charset="0"/>
                        </a:rPr>
                        <a:t>σ</a:t>
                      </a:r>
                      <a:endParaRPr lang="en-US" sz="3600" b="0" i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mbria" panose="02040503050406030204" pitchFamily="18" charset="0"/>
                        </a:rPr>
                        <a:t>5.67 × 10</a:t>
                      </a:r>
                      <a:r>
                        <a:rPr lang="en-US" sz="2400" b="0" baseline="30000" dirty="0">
                          <a:latin typeface="Cambria" panose="02040503050406030204" pitchFamily="18" charset="0"/>
                        </a:rPr>
                        <a:t>-8</a:t>
                      </a:r>
                      <a:r>
                        <a:rPr lang="en-US" sz="2400" b="0" baseline="0" dirty="0">
                          <a:latin typeface="Cambria" panose="02040503050406030204" pitchFamily="18" charset="0"/>
                        </a:rPr>
                        <a:t> W m</a:t>
                      </a:r>
                      <a:r>
                        <a:rPr lang="en-US" sz="2400" b="0" baseline="30000" dirty="0">
                          <a:latin typeface="Cambria" panose="02040503050406030204" pitchFamily="18" charset="0"/>
                        </a:rPr>
                        <a:t>-2</a:t>
                      </a:r>
                      <a:r>
                        <a:rPr lang="en-US" sz="2400" b="0" baseline="0" dirty="0">
                          <a:latin typeface="Cambria" panose="02040503050406030204" pitchFamily="18" charset="0"/>
                        </a:rPr>
                        <a:t> K</a:t>
                      </a:r>
                      <a:r>
                        <a:rPr lang="en-US" sz="2400" b="0" baseline="30000" dirty="0">
                          <a:latin typeface="Cambria" panose="02040503050406030204" pitchFamily="18" charset="0"/>
                        </a:rPr>
                        <a:t>-4</a:t>
                      </a:r>
                      <a:endParaRPr lang="en-US" sz="24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387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F6F53E-A55B-4BB4-A4E8-0C81053F01F6}"/>
              </a:ext>
            </a:extLst>
          </p:cNvPr>
          <p:cNvSpPr txBox="1"/>
          <p:nvPr/>
        </p:nvSpPr>
        <p:spPr>
          <a:xfrm>
            <a:off x="198382" y="3629890"/>
            <a:ext cx="2577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[W]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BF2C69-08B3-4D41-91E0-393B27BA55A3}"/>
              </a:ext>
            </a:extLst>
          </p:cNvPr>
          <p:cNvCxnSpPr/>
          <p:nvPr/>
        </p:nvCxnSpPr>
        <p:spPr>
          <a:xfrm flipH="1" flipV="1">
            <a:off x="609600" y="2157551"/>
            <a:ext cx="277091" cy="147233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AFFBF7-141D-42D1-8315-C8231863B96C}"/>
              </a:ext>
            </a:extLst>
          </p:cNvPr>
          <p:cNvSpPr txBox="1"/>
          <p:nvPr/>
        </p:nvSpPr>
        <p:spPr>
          <a:xfrm>
            <a:off x="5445363" y="3365507"/>
            <a:ext cx="2991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[K]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C3BE12-22FD-4FEA-B23F-9EA35DD2189B}"/>
              </a:ext>
            </a:extLst>
          </p:cNvPr>
          <p:cNvCxnSpPr>
            <a:cxnSpLocks/>
          </p:cNvCxnSpPr>
          <p:nvPr/>
        </p:nvCxnSpPr>
        <p:spPr>
          <a:xfrm flipH="1" flipV="1">
            <a:off x="2202874" y="2143698"/>
            <a:ext cx="3131126" cy="148619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8E4024-474D-421F-A9F6-D9F1C0CEF9D6}"/>
              </a:ext>
            </a:extLst>
          </p:cNvPr>
          <p:cNvCxnSpPr>
            <a:cxnSpLocks/>
          </p:cNvCxnSpPr>
          <p:nvPr/>
        </p:nvCxnSpPr>
        <p:spPr>
          <a:xfrm flipH="1" flipV="1">
            <a:off x="1868861" y="2166080"/>
            <a:ext cx="2342921" cy="266413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C491EC-19E7-4D30-8050-4ADE399A994D}"/>
              </a:ext>
            </a:extLst>
          </p:cNvPr>
          <p:cNvSpPr txBox="1"/>
          <p:nvPr/>
        </p:nvSpPr>
        <p:spPr>
          <a:xfrm>
            <a:off x="2857957" y="4852601"/>
            <a:ext cx="4855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Surface Area (sphere)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A=4</a:t>
            </a:r>
            <a:r>
              <a:rPr lang="el-GR" sz="3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π</a:t>
            </a:r>
            <a:r>
              <a:rPr lang="en-US" sz="3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r>
              <a:rPr lang="en-US" sz="3600" baseline="30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36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CA3E5-25AE-4B75-9ECE-398FF4E6486F}"/>
              </a:ext>
            </a:extLst>
          </p:cNvPr>
          <p:cNvSpPr txBox="1"/>
          <p:nvPr/>
        </p:nvSpPr>
        <p:spPr>
          <a:xfrm>
            <a:off x="37748" y="6420216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55F75-F0AD-40F1-AB24-F680D481D45F}"/>
              </a:ext>
            </a:extLst>
          </p:cNvPr>
          <p:cNvSpPr txBox="1"/>
          <p:nvPr/>
        </p:nvSpPr>
        <p:spPr>
          <a:xfrm>
            <a:off x="3865717" y="6420216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0CF7A7-FFFE-4466-99C1-B83B718FB303}"/>
              </a:ext>
            </a:extLst>
          </p:cNvPr>
          <p:cNvSpPr txBox="1"/>
          <p:nvPr/>
        </p:nvSpPr>
        <p:spPr>
          <a:xfrm>
            <a:off x="1833911" y="6413506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37315D-B96E-4A8B-BCC1-CE486DFD172D}"/>
              </a:ext>
            </a:extLst>
          </p:cNvPr>
          <p:cNvSpPr txBox="1"/>
          <p:nvPr/>
        </p:nvSpPr>
        <p:spPr>
          <a:xfrm>
            <a:off x="5858248" y="6420216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93AA4B-F401-4AF8-9C51-5FBC7FC04430}"/>
              </a:ext>
            </a:extLst>
          </p:cNvPr>
          <p:cNvSpPr txBox="1"/>
          <p:nvPr/>
        </p:nvSpPr>
        <p:spPr>
          <a:xfrm>
            <a:off x="8036728" y="6420215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22363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 | #4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" y="1531726"/>
            <a:ext cx="8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Knowing everything else that we know about Betelgeuse, calculate the average radius of the star.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000" y="2362723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L = 4.0 × 10</a:t>
            </a:r>
            <a:r>
              <a:rPr lang="en-US" sz="2800" baseline="30000" dirty="0">
                <a:solidFill>
                  <a:srgbClr val="0070C0"/>
                </a:solidFill>
                <a:latin typeface="+mj-lt"/>
              </a:rPr>
              <a:t>31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W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0" y="2932110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T = 3,500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C55D35-7FDA-433E-8ECA-F8CA86A255A7}"/>
                  </a:ext>
                </a:extLst>
              </p:cNvPr>
              <p:cNvSpPr txBox="1"/>
              <p:nvPr/>
            </p:nvSpPr>
            <p:spPr>
              <a:xfrm>
                <a:off x="2153198" y="3716940"/>
                <a:ext cx="22665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C55D35-7FDA-433E-8ECA-F8CA86A25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98" y="3716940"/>
                <a:ext cx="2266518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8A8028-343C-4673-8178-F93CBE33BE39}"/>
                  </a:ext>
                </a:extLst>
              </p:cNvPr>
              <p:cNvSpPr txBox="1"/>
              <p:nvPr/>
            </p:nvSpPr>
            <p:spPr>
              <a:xfrm>
                <a:off x="376323" y="4460303"/>
                <a:ext cx="85136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4.0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(5.67×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(3500)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8A8028-343C-4673-8178-F93CBE33B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23" y="4460303"/>
                <a:ext cx="851367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580C50-7BC3-4FA8-8490-EC9836F50138}"/>
                  </a:ext>
                </a:extLst>
              </p:cNvPr>
              <p:cNvSpPr/>
              <p:nvPr/>
            </p:nvSpPr>
            <p:spPr>
              <a:xfrm>
                <a:off x="2153198" y="5372943"/>
                <a:ext cx="3424527" cy="646331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3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=6.12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580C50-7BC3-4FA8-8490-EC9836F50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98" y="5372943"/>
                <a:ext cx="342452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90905E-B092-4728-96B3-88B29AC853F9}"/>
              </a:ext>
            </a:extLst>
          </p:cNvPr>
          <p:cNvSpPr txBox="1"/>
          <p:nvPr/>
        </p:nvSpPr>
        <p:spPr>
          <a:xfrm>
            <a:off x="5846619" y="4132438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Solve for 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D301C-3EE2-480A-9B92-0D2A03DA5F2E}"/>
              </a:ext>
            </a:extLst>
          </p:cNvPr>
          <p:cNvSpPr txBox="1"/>
          <p:nvPr/>
        </p:nvSpPr>
        <p:spPr>
          <a:xfrm>
            <a:off x="37748" y="6420216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5693CA-3A1A-47B9-8280-5260EB95206A}"/>
              </a:ext>
            </a:extLst>
          </p:cNvPr>
          <p:cNvSpPr txBox="1"/>
          <p:nvPr/>
        </p:nvSpPr>
        <p:spPr>
          <a:xfrm>
            <a:off x="3865717" y="6420216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AD80E-220E-49E1-860B-BDBEA40C0AED}"/>
              </a:ext>
            </a:extLst>
          </p:cNvPr>
          <p:cNvSpPr txBox="1"/>
          <p:nvPr/>
        </p:nvSpPr>
        <p:spPr>
          <a:xfrm>
            <a:off x="1833911" y="6413506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97F44B-BBC3-4C00-9347-CFE7C42BBA1D}"/>
              </a:ext>
            </a:extLst>
          </p:cNvPr>
          <p:cNvSpPr txBox="1"/>
          <p:nvPr/>
        </p:nvSpPr>
        <p:spPr>
          <a:xfrm>
            <a:off x="5858248" y="6420216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19BBB0-B97A-4700-BEDD-1CF623FB531C}"/>
              </a:ext>
            </a:extLst>
          </p:cNvPr>
          <p:cNvSpPr txBox="1"/>
          <p:nvPr/>
        </p:nvSpPr>
        <p:spPr>
          <a:xfrm>
            <a:off x="8036728" y="6420215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26596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04" y="1680906"/>
            <a:ext cx="8689591" cy="40319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7BF394-0B1C-4AD7-9C1C-7FFDAE18CC4F}"/>
              </a:ext>
            </a:extLst>
          </p:cNvPr>
          <p:cNvSpPr/>
          <p:nvPr/>
        </p:nvSpPr>
        <p:spPr>
          <a:xfrm>
            <a:off x="280545" y="2659379"/>
            <a:ext cx="892936" cy="867987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8F54A-874B-4B8A-BC3C-43D89018648C}"/>
              </a:ext>
            </a:extLst>
          </p:cNvPr>
          <p:cNvSpPr txBox="1"/>
          <p:nvPr/>
        </p:nvSpPr>
        <p:spPr>
          <a:xfrm>
            <a:off x="37748" y="6420216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DA429-73AA-4E09-928D-499D90A3FD97}"/>
              </a:ext>
            </a:extLst>
          </p:cNvPr>
          <p:cNvSpPr txBox="1"/>
          <p:nvPr/>
        </p:nvSpPr>
        <p:spPr>
          <a:xfrm>
            <a:off x="3865717" y="6420216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DC39A-EDBD-4775-99E7-ABCC71048027}"/>
              </a:ext>
            </a:extLst>
          </p:cNvPr>
          <p:cNvSpPr txBox="1"/>
          <p:nvPr/>
        </p:nvSpPr>
        <p:spPr>
          <a:xfrm>
            <a:off x="1833911" y="6413506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C6B9B9-9575-46C5-83EB-B3CC4C5778AB}"/>
              </a:ext>
            </a:extLst>
          </p:cNvPr>
          <p:cNvSpPr txBox="1"/>
          <p:nvPr/>
        </p:nvSpPr>
        <p:spPr>
          <a:xfrm>
            <a:off x="5858248" y="6420216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D2BD8-6B90-464A-98A9-E4A1F829D900}"/>
              </a:ext>
            </a:extLst>
          </p:cNvPr>
          <p:cNvSpPr txBox="1"/>
          <p:nvPr/>
        </p:nvSpPr>
        <p:spPr>
          <a:xfrm>
            <a:off x="8036728" y="6420215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7660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together now!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1531726"/>
            <a:ext cx="44750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The brightest star in the sky is known as Sirius and has a parallax angle of 0.379 arc seconds, apparent brightness of 1.2 × 10</a:t>
            </a:r>
            <a:r>
              <a:rPr lang="en-US" sz="2000" baseline="30000" dirty="0">
                <a:latin typeface="+mj-lt"/>
              </a:rPr>
              <a:t>-7</a:t>
            </a:r>
            <a:r>
              <a:rPr lang="en-US" sz="2000" dirty="0">
                <a:latin typeface="+mj-lt"/>
              </a:rPr>
              <a:t> W m</a:t>
            </a:r>
            <a:r>
              <a:rPr lang="en-US" sz="2000" baseline="30000" dirty="0">
                <a:latin typeface="+mj-lt"/>
              </a:rPr>
              <a:t>-2</a:t>
            </a:r>
            <a:r>
              <a:rPr lang="en-US" sz="2000" dirty="0">
                <a:latin typeface="+mj-lt"/>
              </a:rPr>
              <a:t>, and a max wavelength of </a:t>
            </a:r>
            <a:r>
              <a:rPr lang="en-US" sz="2000" dirty="0">
                <a:solidFill>
                  <a:srgbClr val="FF6600"/>
                </a:solidFill>
                <a:latin typeface="+mj-lt"/>
              </a:rPr>
              <a:t>292 nm</a:t>
            </a:r>
            <a:r>
              <a:rPr lang="en-US" sz="2000" dirty="0">
                <a:latin typeface="+mj-lt"/>
              </a:rPr>
              <a:t>. Complete this table of stellar properties.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491192-FF4D-4042-AD05-5D84885F8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14996"/>
              </p:ext>
            </p:extLst>
          </p:nvPr>
        </p:nvGraphicFramePr>
        <p:xfrm>
          <a:off x="170874" y="1531726"/>
          <a:ext cx="4234872" cy="460584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489199">
                  <a:extLst>
                    <a:ext uri="{9D8B030D-6E8A-4147-A177-3AD203B41FA5}">
                      <a16:colId xmlns:a16="http://schemas.microsoft.com/office/drawing/2014/main" val="988578906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2149983290"/>
                    </a:ext>
                  </a:extLst>
                </a:gridCol>
              </a:tblGrid>
              <a:tr h="782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Brightness (W m</a:t>
                      </a:r>
                      <a:r>
                        <a:rPr lang="en-US" sz="2000" b="1" baseline="30000">
                          <a:effectLst/>
                        </a:rPr>
                        <a:t>-2</a:t>
                      </a:r>
                      <a:r>
                        <a:rPr lang="en-US" sz="2000" b="1">
                          <a:effectLst/>
                        </a:rPr>
                        <a:t>)</a:t>
                      </a:r>
                      <a:endParaRPr lang="en-US" sz="2000" b="1">
                        <a:effectLst/>
                        <a:latin typeface="Calibri Light" panose="020F03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3091690"/>
                  </a:ext>
                </a:extLst>
              </a:tr>
              <a:tr h="752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Max Wavelength (m)</a:t>
                      </a:r>
                      <a:endParaRPr lang="en-US" sz="2000" b="1">
                        <a:effectLst/>
                        <a:latin typeface="Calibri Light" panose="020F03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FF66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6867270"/>
                  </a:ext>
                </a:extLst>
              </a:tr>
              <a:tr h="782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Distance (m)</a:t>
                      </a:r>
                      <a:endParaRPr lang="en-US" sz="2000" b="1">
                        <a:effectLst/>
                        <a:latin typeface="Calibri Light" panose="020F03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FF00FF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490099"/>
                  </a:ext>
                </a:extLst>
              </a:tr>
              <a:tr h="752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Luminosity (W)</a:t>
                      </a:r>
                      <a:endParaRPr lang="en-US" sz="2000" b="1">
                        <a:effectLst/>
                        <a:latin typeface="Calibri Light" panose="020F03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6685962"/>
                  </a:ext>
                </a:extLst>
              </a:tr>
              <a:tr h="782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Temperature (K)</a:t>
                      </a:r>
                      <a:endParaRPr lang="en-US" sz="2000" b="1">
                        <a:effectLst/>
                        <a:latin typeface="Calibri Light" panose="020F03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7030A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8117351"/>
                  </a:ext>
                </a:extLst>
              </a:tr>
              <a:tr h="752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Radius (m)</a:t>
                      </a:r>
                      <a:endParaRPr lang="en-US" sz="2000" b="1">
                        <a:effectLst/>
                        <a:latin typeface="Calibri Light" panose="020F03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1409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3A7DFA-7BDB-43C9-96C8-8466F8144E67}"/>
                  </a:ext>
                </a:extLst>
              </p:cNvPr>
              <p:cNvSpPr txBox="1"/>
              <p:nvPr/>
            </p:nvSpPr>
            <p:spPr>
              <a:xfrm>
                <a:off x="4624387" y="3393902"/>
                <a:ext cx="2903424" cy="3779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0.379 </m:t>
                          </m:r>
                          <m:r>
                            <a:rPr lang="en-US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𝑎𝑟𝑐</m:t>
                          </m:r>
                          <m:r>
                            <a:rPr lang="en-US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𝑠𝑒𝑐𝑜𝑛𝑑𝑠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=2.64 </m:t>
                      </m:r>
                      <m:r>
                        <a:rPr lang="en-US" sz="12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𝑝𝑎𝑟𝑠𝑒𝑐𝑠</m:t>
                      </m:r>
                    </m:oMath>
                  </m:oMathPara>
                </a14:m>
                <a:endParaRPr lang="en-US" sz="12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3A7DFA-7BDB-43C9-96C8-8466F8144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387" y="3393902"/>
                <a:ext cx="2903424" cy="377989"/>
              </a:xfrm>
              <a:prstGeom prst="rect">
                <a:avLst/>
              </a:prstGeom>
              <a:blipFill>
                <a:blip r:embed="rId2"/>
                <a:stretch>
                  <a:fillRect l="-2101"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D0FD54-8D08-4E36-803B-65850E470791}"/>
                  </a:ext>
                </a:extLst>
              </p:cNvPr>
              <p:cNvSpPr/>
              <p:nvPr/>
            </p:nvSpPr>
            <p:spPr>
              <a:xfrm>
                <a:off x="4524308" y="3834646"/>
                <a:ext cx="4234871" cy="497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2.64 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pc</m:t>
                      </m:r>
                      <m:r>
                        <a:rPr lang="en-US" sz="1200" b="0" i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3.26 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ly</m:t>
                          </m:r>
                        </m:num>
                        <m:den>
                          <m:r>
                            <a:rPr lang="en-US" sz="12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1200" i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en-US" sz="1200" i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9.46×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0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b="0" i="0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  <m:r>
                            <a:rPr lang="en-US" sz="12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12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ly</m:t>
                          </m:r>
                        </m:den>
                      </m:f>
                      <m:r>
                        <a:rPr lang="en-US" sz="1200" b="0" i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1" i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1200" b="1" i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200" b="1" i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sz="1200" b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200" b="1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200" b="1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2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1200" b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b="1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n-US" sz="1200" b="1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D0FD54-8D08-4E36-803B-65850E470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08" y="3834646"/>
                <a:ext cx="4234871" cy="497252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0FB3FB-AFAD-4F95-ABCE-FED518041387}"/>
                  </a:ext>
                </a:extLst>
              </p:cNvPr>
              <p:cNvSpPr txBox="1"/>
              <p:nvPr/>
            </p:nvSpPr>
            <p:spPr>
              <a:xfrm>
                <a:off x="4524308" y="4443595"/>
                <a:ext cx="4619692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d>
                        <m:d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2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1.2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0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8.14</m:t>
                              </m:r>
                              <m:r>
                                <a:rPr lang="en-US" sz="12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1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  <m:r>
                        <a:rPr lang="en-US" sz="1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𝟐𝟕</m:t>
                          </m:r>
                        </m:sup>
                      </m:sSup>
                      <m:r>
                        <a:rPr lang="en-US" sz="1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0FB3FB-AFAD-4F95-ABCE-FED518041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08" y="4443595"/>
                <a:ext cx="4619692" cy="188834"/>
              </a:xfrm>
              <a:prstGeom prst="rect">
                <a:avLst/>
              </a:prstGeom>
              <a:blipFill>
                <a:blip r:embed="rId4"/>
                <a:stretch>
                  <a:fillRect t="-3226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CC82FA-1F52-4842-8497-018DA96BD85F}"/>
                  </a:ext>
                </a:extLst>
              </p:cNvPr>
              <p:cNvSpPr/>
              <p:nvPr/>
            </p:nvSpPr>
            <p:spPr>
              <a:xfrm>
                <a:off x="4524308" y="4832164"/>
                <a:ext cx="3495316" cy="494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2.90</m:t>
                          </m:r>
                          <m:r>
                            <a:rPr lang="en-US" sz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sz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mK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lang="en-US" sz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2.90</m:t>
                          </m:r>
                          <m:r>
                            <a:rPr lang="en-US" sz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sz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mK</m:t>
                          </m:r>
                        </m:num>
                        <m:den>
                          <m:r>
                            <a:rPr lang="en-US" sz="1200" b="0" i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292</m:t>
                          </m:r>
                          <m:r>
                            <a:rPr lang="en-US" sz="120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den>
                      </m:f>
                      <m:r>
                        <a:rPr lang="en-US" sz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𝟗𝟗𝟑𝟎</m:t>
                      </m:r>
                      <m:r>
                        <a:rPr lang="en-US" sz="1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𝐊</m:t>
                      </m:r>
                    </m:oMath>
                  </m:oMathPara>
                </a14:m>
                <a:endParaRPr lang="en-US" sz="1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CC82FA-1F52-4842-8497-018DA96BD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08" y="4832164"/>
                <a:ext cx="3495316" cy="494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C1FADA-E008-447E-A9C6-21104E2BC565}"/>
                  </a:ext>
                </a:extLst>
              </p:cNvPr>
              <p:cNvSpPr txBox="1"/>
              <p:nvPr/>
            </p:nvSpPr>
            <p:spPr>
              <a:xfrm>
                <a:off x="4624387" y="5604489"/>
                <a:ext cx="68191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C1FADA-E008-447E-A9C6-21104E2BC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387" y="5604489"/>
                <a:ext cx="681917" cy="184666"/>
              </a:xfrm>
              <a:prstGeom prst="rect">
                <a:avLst/>
              </a:prstGeom>
              <a:blipFill>
                <a:blip r:embed="rId6"/>
                <a:stretch>
                  <a:fillRect l="-5405" r="-270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86F63E-BE41-4428-9A84-570AAEC620DA}"/>
                  </a:ext>
                </a:extLst>
              </p:cNvPr>
              <p:cNvSpPr txBox="1"/>
              <p:nvPr/>
            </p:nvSpPr>
            <p:spPr>
              <a:xfrm>
                <a:off x="5748423" y="5612551"/>
                <a:ext cx="292932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9.98</m:t>
                      </m:r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(5.67×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)(4</m:t>
                      </m:r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93</m:t>
                          </m:r>
                          <m:r>
                            <a:rPr lang="en-US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86F63E-BE41-4428-9A84-570AAEC62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423" y="5612551"/>
                <a:ext cx="2929328" cy="184666"/>
              </a:xfrm>
              <a:prstGeom prst="rect">
                <a:avLst/>
              </a:prstGeom>
              <a:blipFill>
                <a:blip r:embed="rId7"/>
                <a:stretch>
                  <a:fillRect l="-832" t="-333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DC62FC-2B33-477F-B592-70B41B5E4276}"/>
                  </a:ext>
                </a:extLst>
              </p:cNvPr>
              <p:cNvSpPr/>
              <p:nvPr/>
            </p:nvSpPr>
            <p:spPr>
              <a:xfrm>
                <a:off x="6963250" y="5913082"/>
                <a:ext cx="1386918" cy="281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1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DC62FC-2B33-477F-B592-70B41B5E4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250" y="5913082"/>
                <a:ext cx="1386918" cy="2811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6063696C-3174-4DDF-A46E-A87D6A99C971}"/>
              </a:ext>
            </a:extLst>
          </p:cNvPr>
          <p:cNvGrpSpPr/>
          <p:nvPr/>
        </p:nvGrpSpPr>
        <p:grpSpPr>
          <a:xfrm>
            <a:off x="7959637" y="2764685"/>
            <a:ext cx="1184363" cy="742179"/>
            <a:chOff x="7959637" y="2764685"/>
            <a:chExt cx="1184363" cy="742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5156A54-6CC9-4618-8153-3A53705664BE}"/>
                    </a:ext>
                  </a:extLst>
                </p:cNvPr>
                <p:cNvSpPr/>
                <p:nvPr/>
              </p:nvSpPr>
              <p:spPr>
                <a:xfrm>
                  <a:off x="7959637" y="3225697"/>
                  <a:ext cx="1184363" cy="2811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𝟐𝟗𝟐</m:t>
                        </m:r>
                        <m:r>
                          <a:rPr lang="en-US" sz="1200" b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2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1200" b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  <m:r>
                          <a:rPr lang="en-US" sz="12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1" i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5156A54-6CC9-4618-8153-3A53705664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637" y="3225697"/>
                  <a:ext cx="1184363" cy="28116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A1B9760-5567-46BF-8872-6FBDF9B9C017}"/>
                </a:ext>
              </a:extLst>
            </p:cNvPr>
            <p:cNvCxnSpPr/>
            <p:nvPr/>
          </p:nvCxnSpPr>
          <p:spPr>
            <a:xfrm>
              <a:off x="8723471" y="2764685"/>
              <a:ext cx="184309" cy="472405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5B35CD-3E88-45BB-B46E-06267C73FCCA}"/>
              </a:ext>
            </a:extLst>
          </p:cNvPr>
          <p:cNvSpPr/>
          <p:nvPr/>
        </p:nvSpPr>
        <p:spPr>
          <a:xfrm>
            <a:off x="2659755" y="1747216"/>
            <a:ext cx="1745991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1.2 × 10</a:t>
            </a:r>
            <a:r>
              <a:rPr lang="en-US" sz="1600" b="1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-7</a:t>
            </a:r>
            <a:r>
              <a:rPr lang="en-US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W m</a:t>
            </a:r>
            <a:r>
              <a:rPr lang="en-US" sz="1600" b="1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CFCD60-2861-4B84-B54F-5FC14EAC36DA}"/>
              </a:ext>
            </a:extLst>
          </p:cNvPr>
          <p:cNvSpPr/>
          <p:nvPr/>
        </p:nvSpPr>
        <p:spPr>
          <a:xfrm>
            <a:off x="2826467" y="2511250"/>
            <a:ext cx="1412566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115000"/>
              </a:lnSpc>
              <a:defRPr/>
            </a:pPr>
            <a:r>
              <a:rPr lang="en-US" sz="1600" b="1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292 × 10</a:t>
            </a:r>
            <a:r>
              <a:rPr lang="en-US" sz="1600" b="1" baseline="3000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</a:t>
            </a:r>
            <a:r>
              <a:rPr lang="en-US" sz="1600" b="1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EE29FB-E00E-4D5E-82B2-9FF5DF8FBC31}"/>
              </a:ext>
            </a:extLst>
          </p:cNvPr>
          <p:cNvSpPr/>
          <p:nvPr/>
        </p:nvSpPr>
        <p:spPr>
          <a:xfrm>
            <a:off x="2781587" y="3275284"/>
            <a:ext cx="1492716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115000"/>
              </a:lnSpc>
              <a:defRPr/>
            </a:pPr>
            <a:r>
              <a:rPr lang="en-US" sz="1600" b="1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8.14 × 10</a:t>
            </a:r>
            <a:r>
              <a:rPr lang="en-US" sz="1600" b="1" baseline="300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</a:t>
            </a:r>
            <a:r>
              <a:rPr lang="en-US" sz="1600" b="1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DC698A-83D9-4576-9891-C5973CF8F9D4}"/>
              </a:ext>
            </a:extLst>
          </p:cNvPr>
          <p:cNvSpPr/>
          <p:nvPr/>
        </p:nvSpPr>
        <p:spPr>
          <a:xfrm>
            <a:off x="2771969" y="4048027"/>
            <a:ext cx="1511952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115000"/>
              </a:lnSpc>
              <a:defRPr/>
            </a:pPr>
            <a:r>
              <a:rPr lang="en-US" sz="16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9.98 × 10</a:t>
            </a:r>
            <a:r>
              <a:rPr lang="en-US" sz="1600" b="1" baseline="30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27</a:t>
            </a:r>
            <a:r>
              <a:rPr lang="en-US" sz="16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8FE45A-20E6-49DB-BCF8-95B4304822F6}"/>
              </a:ext>
            </a:extLst>
          </p:cNvPr>
          <p:cNvSpPr/>
          <p:nvPr/>
        </p:nvSpPr>
        <p:spPr>
          <a:xfrm>
            <a:off x="3103790" y="4829665"/>
            <a:ext cx="848309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9930 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9C47B1-3BB8-4996-A5DB-9EB8CBC93408}"/>
              </a:ext>
            </a:extLst>
          </p:cNvPr>
          <p:cNvSpPr/>
          <p:nvPr/>
        </p:nvSpPr>
        <p:spPr>
          <a:xfrm>
            <a:off x="2886722" y="5599021"/>
            <a:ext cx="1295546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115000"/>
              </a:lnSpc>
              <a:defRPr/>
            </a:pPr>
            <a:r>
              <a:rPr lang="en-US" sz="1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1.2 × 10</a:t>
            </a:r>
            <a:r>
              <a:rPr lang="en-US" sz="1600" b="1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</a:t>
            </a:r>
            <a:r>
              <a:rPr lang="en-US" sz="1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5ADB52-25FD-428D-9F95-B7ABB72529CE}"/>
              </a:ext>
            </a:extLst>
          </p:cNvPr>
          <p:cNvSpPr txBox="1"/>
          <p:nvPr/>
        </p:nvSpPr>
        <p:spPr>
          <a:xfrm>
            <a:off x="37748" y="6420216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B4A649-E747-40DF-8375-941161E0E447}"/>
              </a:ext>
            </a:extLst>
          </p:cNvPr>
          <p:cNvSpPr txBox="1"/>
          <p:nvPr/>
        </p:nvSpPr>
        <p:spPr>
          <a:xfrm>
            <a:off x="3865717" y="6420216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DA4EC6-3C16-4186-8B77-60C84B02B374}"/>
              </a:ext>
            </a:extLst>
          </p:cNvPr>
          <p:cNvSpPr txBox="1"/>
          <p:nvPr/>
        </p:nvSpPr>
        <p:spPr>
          <a:xfrm>
            <a:off x="1833911" y="6413506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58C66F-9548-4B85-82E9-AFC598CE9452}"/>
              </a:ext>
            </a:extLst>
          </p:cNvPr>
          <p:cNvSpPr txBox="1"/>
          <p:nvPr/>
        </p:nvSpPr>
        <p:spPr>
          <a:xfrm>
            <a:off x="5858248" y="6420216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AE21C1-051A-4ADE-89C6-69E5702843D8}"/>
              </a:ext>
            </a:extLst>
          </p:cNvPr>
          <p:cNvSpPr txBox="1"/>
          <p:nvPr/>
        </p:nvSpPr>
        <p:spPr>
          <a:xfrm>
            <a:off x="8036728" y="6420215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6894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2" grpId="0"/>
      <p:bldP spid="11" grpId="0"/>
      <p:bldP spid="12" grpId="0"/>
      <p:bldP spid="13" grpId="0"/>
      <p:bldP spid="15" grpId="0"/>
      <p:bldP spid="18" grpId="0"/>
      <p:bldP spid="20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Distances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buzz lighty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39" y="1536586"/>
            <a:ext cx="1116005" cy="14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earth to sun dist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3" b="63888"/>
          <a:stretch/>
        </p:blipFill>
        <p:spPr bwMode="auto">
          <a:xfrm>
            <a:off x="5168598" y="4526184"/>
            <a:ext cx="3676474" cy="5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233D7E-AC27-4901-9958-1CE23659B527}"/>
              </a:ext>
            </a:extLst>
          </p:cNvPr>
          <p:cNvSpPr txBox="1"/>
          <p:nvPr/>
        </p:nvSpPr>
        <p:spPr>
          <a:xfrm>
            <a:off x="243161" y="1716178"/>
            <a:ext cx="6484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</a:rPr>
              <a:t>1 light year (</a:t>
            </a:r>
            <a:r>
              <a:rPr lang="en-US" sz="4000" b="1" dirty="0" err="1">
                <a:latin typeface="+mj-lt"/>
              </a:rPr>
              <a:t>ly</a:t>
            </a:r>
            <a:r>
              <a:rPr lang="en-US" sz="4000" b="1" dirty="0">
                <a:latin typeface="+mj-lt"/>
              </a:rPr>
              <a:t>) = 9.46 × 10</a:t>
            </a:r>
            <a:r>
              <a:rPr lang="en-US" sz="4000" b="1" baseline="30000" dirty="0">
                <a:latin typeface="+mj-lt"/>
              </a:rPr>
              <a:t>15</a:t>
            </a:r>
            <a:r>
              <a:rPr lang="en-US" sz="4000" b="1" dirty="0">
                <a:latin typeface="+mj-lt"/>
              </a:rPr>
              <a:t> m </a:t>
            </a:r>
            <a:endParaRPr lang="en-US" sz="4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7C00C6-6201-405D-AC25-2F67522B5047}"/>
              </a:ext>
            </a:extLst>
          </p:cNvPr>
          <p:cNvSpPr txBox="1"/>
          <p:nvPr/>
        </p:nvSpPr>
        <p:spPr>
          <a:xfrm>
            <a:off x="243161" y="2424191"/>
            <a:ext cx="5806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The distance that light travels in an earth 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389B7-6E83-466D-B476-50D470FA5567}"/>
              </a:ext>
            </a:extLst>
          </p:cNvPr>
          <p:cNvSpPr txBox="1"/>
          <p:nvPr/>
        </p:nvSpPr>
        <p:spPr>
          <a:xfrm>
            <a:off x="243161" y="3077205"/>
            <a:ext cx="8509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</a:rPr>
              <a:t>1 astronomical unit (AU) = 1.50 × 10</a:t>
            </a:r>
            <a:r>
              <a:rPr lang="en-US" sz="4000" b="1" baseline="30000" dirty="0">
                <a:latin typeface="+mj-lt"/>
              </a:rPr>
              <a:t>11</a:t>
            </a:r>
            <a:r>
              <a:rPr lang="en-US" sz="4000" b="1" dirty="0">
                <a:latin typeface="+mj-lt"/>
              </a:rPr>
              <a:t> m </a:t>
            </a:r>
            <a:endParaRPr lang="en-US" sz="40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47FACE-B775-44DD-8E6C-1CE597EA7909}"/>
              </a:ext>
            </a:extLst>
          </p:cNvPr>
          <p:cNvSpPr txBox="1"/>
          <p:nvPr/>
        </p:nvSpPr>
        <p:spPr>
          <a:xfrm>
            <a:off x="243161" y="3785218"/>
            <a:ext cx="666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The average distance between the earth and the sun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001D36-FD84-4735-84FD-2E5D627041A7}"/>
              </a:ext>
            </a:extLst>
          </p:cNvPr>
          <p:cNvSpPr txBox="1"/>
          <p:nvPr/>
        </p:nvSpPr>
        <p:spPr>
          <a:xfrm>
            <a:off x="243161" y="4431336"/>
            <a:ext cx="4690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</a:rPr>
              <a:t>1 parsec (pc) = 3.26 </a:t>
            </a:r>
            <a:r>
              <a:rPr lang="en-US" sz="4000" b="1" dirty="0" err="1">
                <a:latin typeface="+mj-lt"/>
              </a:rPr>
              <a:t>ly</a:t>
            </a:r>
            <a:r>
              <a:rPr lang="en-US" sz="4000" b="1" dirty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C0FC24-D401-4AF7-9275-39D1A7F8A432}"/>
              </a:ext>
            </a:extLst>
          </p:cNvPr>
          <p:cNvSpPr txBox="1"/>
          <p:nvPr/>
        </p:nvSpPr>
        <p:spPr>
          <a:xfrm>
            <a:off x="243161" y="5139349"/>
            <a:ext cx="8507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distance at which the mean radius of the earth's orbit subtends an angle of one second of arc.</a:t>
            </a:r>
          </a:p>
        </p:txBody>
      </p:sp>
    </p:spTree>
    <p:extLst>
      <p:ext uri="{BB962C8B-B14F-4D97-AF65-F5344CB8AC3E}">
        <p14:creationId xmlns:p14="http://schemas.microsoft.com/office/powerpoint/2010/main" val="6943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1" y="1531726"/>
            <a:ext cx="8395855" cy="37742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31A5F8-8254-403E-9B34-43A2B9E9D972}"/>
              </a:ext>
            </a:extLst>
          </p:cNvPr>
          <p:cNvSpPr/>
          <p:nvPr/>
        </p:nvSpPr>
        <p:spPr>
          <a:xfrm>
            <a:off x="374071" y="3287099"/>
            <a:ext cx="2960587" cy="1177528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Stellar Quantities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10BDFD-7A74-4F20-B918-D299C39AF23E}"/>
              </a:ext>
            </a:extLst>
          </p:cNvPr>
          <p:cNvSpPr txBox="1"/>
          <p:nvPr/>
        </p:nvSpPr>
        <p:spPr>
          <a:xfrm>
            <a:off x="252550" y="1531726"/>
            <a:ext cx="2308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9BD8D-7301-4FC4-B610-31565EDA66A1}"/>
              </a:ext>
            </a:extLst>
          </p:cNvPr>
          <p:cNvSpPr txBox="1"/>
          <p:nvPr/>
        </p:nvSpPr>
        <p:spPr>
          <a:xfrm>
            <a:off x="252550" y="2991424"/>
            <a:ext cx="2879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37AFE4-4221-414A-800C-768B6E1BBFDA}"/>
              </a:ext>
            </a:extLst>
          </p:cNvPr>
          <p:cNvSpPr txBox="1"/>
          <p:nvPr/>
        </p:nvSpPr>
        <p:spPr>
          <a:xfrm>
            <a:off x="252550" y="2261575"/>
            <a:ext cx="2773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B88E5-7338-47A3-84BE-1BC427C320E4}"/>
              </a:ext>
            </a:extLst>
          </p:cNvPr>
          <p:cNvSpPr txBox="1"/>
          <p:nvPr/>
        </p:nvSpPr>
        <p:spPr>
          <a:xfrm>
            <a:off x="252550" y="3721273"/>
            <a:ext cx="3369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17787-F86D-4688-B53C-FAE3F55B1C07}"/>
              </a:ext>
            </a:extLst>
          </p:cNvPr>
          <p:cNvSpPr txBox="1"/>
          <p:nvPr/>
        </p:nvSpPr>
        <p:spPr>
          <a:xfrm>
            <a:off x="252550" y="4451122"/>
            <a:ext cx="1835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365009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Stellar Parallax</a:t>
            </a:r>
          </a:p>
        </p:txBody>
      </p:sp>
      <p:pic>
        <p:nvPicPr>
          <p:cNvPr id="11" name="Picture 2" descr="Different viewpoints give different view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18" y="1531726"/>
            <a:ext cx="6298163" cy="317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86AF73-008F-4734-9152-CBE00ABA8467}"/>
              </a:ext>
            </a:extLst>
          </p:cNvPr>
          <p:cNvSpPr txBox="1"/>
          <p:nvPr/>
        </p:nvSpPr>
        <p:spPr>
          <a:xfrm>
            <a:off x="37748" y="6420216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BE0B8-28E7-4521-874F-999C5CCBF3B0}"/>
              </a:ext>
            </a:extLst>
          </p:cNvPr>
          <p:cNvSpPr txBox="1"/>
          <p:nvPr/>
        </p:nvSpPr>
        <p:spPr>
          <a:xfrm>
            <a:off x="3865717" y="6420216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16F11A-A53F-46B3-B1E3-4F29E507C4D9}"/>
              </a:ext>
            </a:extLst>
          </p:cNvPr>
          <p:cNvSpPr txBox="1"/>
          <p:nvPr/>
        </p:nvSpPr>
        <p:spPr>
          <a:xfrm>
            <a:off x="1833911" y="6413506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49938F-A5CE-4178-BAA8-1DF3EF404ACC}"/>
              </a:ext>
            </a:extLst>
          </p:cNvPr>
          <p:cNvSpPr txBox="1"/>
          <p:nvPr/>
        </p:nvSpPr>
        <p:spPr>
          <a:xfrm>
            <a:off x="5858248" y="6420216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E89A02-794B-436C-A870-71B5513583EB}"/>
              </a:ext>
            </a:extLst>
          </p:cNvPr>
          <p:cNvSpPr txBox="1"/>
          <p:nvPr/>
        </p:nvSpPr>
        <p:spPr>
          <a:xfrm>
            <a:off x="8036728" y="6420215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6595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BBA88F-B69D-4EBF-A890-BC085B853B55}"/>
              </a:ext>
            </a:extLst>
          </p:cNvPr>
          <p:cNvCxnSpPr>
            <a:cxnSpLocks/>
          </p:cNvCxnSpPr>
          <p:nvPr/>
        </p:nvCxnSpPr>
        <p:spPr>
          <a:xfrm flipV="1">
            <a:off x="595285" y="3110201"/>
            <a:ext cx="7808976" cy="11430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Stellar Parallax</a:t>
            </a:r>
          </a:p>
        </p:txBody>
      </p:sp>
      <p:sp>
        <p:nvSpPr>
          <p:cNvPr id="7" name="Oval 6"/>
          <p:cNvSpPr/>
          <p:nvPr/>
        </p:nvSpPr>
        <p:spPr>
          <a:xfrm>
            <a:off x="237593" y="2774092"/>
            <a:ext cx="640080" cy="64008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-585367" y="1951132"/>
            <a:ext cx="2286000" cy="2286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1913" y="1905412"/>
            <a:ext cx="91440" cy="9144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6301" y="4191412"/>
            <a:ext cx="91440" cy="9144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01299" y="4672844"/>
                <a:ext cx="4755789" cy="978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𝑝𝑎𝑟𝑠𝑒𝑐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𝑎𝑟𝑐</m:t>
                          </m:r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𝑠𝑒𝑐𝑜𝑛𝑑</m:t>
                          </m:r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99" y="4672844"/>
                <a:ext cx="4755789" cy="978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>
            <a:extLst>
              <a:ext uri="{FF2B5EF4-FFF2-40B4-BE49-F238E27FC236}">
                <a16:creationId xmlns:a16="http://schemas.microsoft.com/office/drawing/2014/main" id="{90F9EE8E-93A5-484A-B25A-C39FC59A47B0}"/>
              </a:ext>
            </a:extLst>
          </p:cNvPr>
          <p:cNvSpPr/>
          <p:nvPr/>
        </p:nvSpPr>
        <p:spPr>
          <a:xfrm>
            <a:off x="5934613" y="2409286"/>
            <a:ext cx="1092521" cy="1071084"/>
          </a:xfrm>
          <a:prstGeom prst="arc">
            <a:avLst>
              <a:gd name="adj1" fmla="val 9948717"/>
              <a:gd name="adj2" fmla="val 12159575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4CCC81-F863-4457-90C6-5304C69FF81F}"/>
              </a:ext>
            </a:extLst>
          </p:cNvPr>
          <p:cNvCxnSpPr>
            <a:cxnSpLocks/>
          </p:cNvCxnSpPr>
          <p:nvPr/>
        </p:nvCxnSpPr>
        <p:spPr>
          <a:xfrm>
            <a:off x="620619" y="1951132"/>
            <a:ext cx="7806690" cy="1144191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E64EF5-177A-40EE-A23E-80A404D6199A}"/>
              </a:ext>
            </a:extLst>
          </p:cNvPr>
          <p:cNvCxnSpPr>
            <a:cxnSpLocks/>
          </p:cNvCxnSpPr>
          <p:nvPr/>
        </p:nvCxnSpPr>
        <p:spPr>
          <a:xfrm>
            <a:off x="894939" y="3109698"/>
            <a:ext cx="75323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346644D-1433-40C1-AC26-A1FE666E3D32}"/>
              </a:ext>
            </a:extLst>
          </p:cNvPr>
          <p:cNvSpPr/>
          <p:nvPr/>
        </p:nvSpPr>
        <p:spPr>
          <a:xfrm>
            <a:off x="8274395" y="2944828"/>
            <a:ext cx="274320" cy="27432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EA1B83-1EAD-4DE3-ADF3-C2C69C796190}"/>
              </a:ext>
            </a:extLst>
          </p:cNvPr>
          <p:cNvSpPr txBox="1"/>
          <p:nvPr/>
        </p:nvSpPr>
        <p:spPr>
          <a:xfrm>
            <a:off x="4156562" y="2668023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 (arc second)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4503D7-385C-41EE-AF41-7DA16967FBA8}"/>
              </a:ext>
            </a:extLst>
          </p:cNvPr>
          <p:cNvSpPr txBox="1"/>
          <p:nvPr/>
        </p:nvSpPr>
        <p:spPr>
          <a:xfrm rot="524358">
            <a:off x="2547443" y="1847667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 (parsec)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78A454-C825-47FC-B385-0B0F7BE6B4F7}"/>
              </a:ext>
            </a:extLst>
          </p:cNvPr>
          <p:cNvSpPr txBox="1"/>
          <p:nvPr/>
        </p:nvSpPr>
        <p:spPr>
          <a:xfrm>
            <a:off x="37748" y="6420216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657658-0A26-440F-85C8-D2777F4D3092}"/>
              </a:ext>
            </a:extLst>
          </p:cNvPr>
          <p:cNvSpPr txBox="1"/>
          <p:nvPr/>
        </p:nvSpPr>
        <p:spPr>
          <a:xfrm>
            <a:off x="3865717" y="6420216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0A653F-05BF-4C5F-8E6A-2447BC486787}"/>
              </a:ext>
            </a:extLst>
          </p:cNvPr>
          <p:cNvSpPr txBox="1"/>
          <p:nvPr/>
        </p:nvSpPr>
        <p:spPr>
          <a:xfrm>
            <a:off x="1833911" y="6413506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24A902-B589-4AD9-BA8E-B228DF24EC52}"/>
              </a:ext>
            </a:extLst>
          </p:cNvPr>
          <p:cNvSpPr txBox="1"/>
          <p:nvPr/>
        </p:nvSpPr>
        <p:spPr>
          <a:xfrm>
            <a:off x="5858248" y="6420216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B27C5-1C5C-425E-B0F8-DB5787746A4F}"/>
              </a:ext>
            </a:extLst>
          </p:cNvPr>
          <p:cNvSpPr txBox="1"/>
          <p:nvPr/>
        </p:nvSpPr>
        <p:spPr>
          <a:xfrm>
            <a:off x="8036728" y="6420215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26744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Stellar Parallax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400" y="1587500"/>
            <a:ext cx="8122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The angle </a:t>
            </a:r>
            <a:r>
              <a:rPr lang="en-US" sz="2400" b="1" dirty="0">
                <a:latin typeface="+mj-lt"/>
              </a:rPr>
              <a:t>must</a:t>
            </a:r>
            <a:r>
              <a:rPr lang="en-US" sz="2400" dirty="0">
                <a:latin typeface="+mj-lt"/>
              </a:rPr>
              <a:t> be measured to a very distant field of other stars</a:t>
            </a:r>
          </a:p>
        </p:txBody>
      </p:sp>
      <p:pic>
        <p:nvPicPr>
          <p:cNvPr id="7" name="Picture 4" descr="Superimposing the two photographs makes it possible to measure the angle 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" y="2295310"/>
            <a:ext cx="5669507" cy="378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CB665A-F972-4BA2-AE42-46810CB31283}"/>
              </a:ext>
            </a:extLst>
          </p:cNvPr>
          <p:cNvSpPr txBox="1"/>
          <p:nvPr/>
        </p:nvSpPr>
        <p:spPr>
          <a:xfrm>
            <a:off x="6104042" y="2295310"/>
            <a:ext cx="294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*The parallax method only works for stars that are relatively close to earth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8B72A-90A7-4607-AE85-6DB316B2A21A}"/>
              </a:ext>
            </a:extLst>
          </p:cNvPr>
          <p:cNvSpPr txBox="1"/>
          <p:nvPr/>
        </p:nvSpPr>
        <p:spPr>
          <a:xfrm>
            <a:off x="37748" y="6420216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E811D-B23C-4251-AAB8-5C2682A4ED13}"/>
              </a:ext>
            </a:extLst>
          </p:cNvPr>
          <p:cNvSpPr txBox="1"/>
          <p:nvPr/>
        </p:nvSpPr>
        <p:spPr>
          <a:xfrm>
            <a:off x="3865717" y="6420216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642B54-B56D-4332-8B69-6B027DF38C2E}"/>
              </a:ext>
            </a:extLst>
          </p:cNvPr>
          <p:cNvSpPr txBox="1"/>
          <p:nvPr/>
        </p:nvSpPr>
        <p:spPr>
          <a:xfrm>
            <a:off x="1833911" y="6413506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E38FC9-FBF9-42FE-981B-201D1EA7D679}"/>
              </a:ext>
            </a:extLst>
          </p:cNvPr>
          <p:cNvSpPr txBox="1"/>
          <p:nvPr/>
        </p:nvSpPr>
        <p:spPr>
          <a:xfrm>
            <a:off x="5858248" y="6420216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CD4B9E-13D3-4527-9353-33342BB7A837}"/>
              </a:ext>
            </a:extLst>
          </p:cNvPr>
          <p:cNvSpPr txBox="1"/>
          <p:nvPr/>
        </p:nvSpPr>
        <p:spPr>
          <a:xfrm>
            <a:off x="8036728" y="6420215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34226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80140"/>
            <a:ext cx="5643154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 | #1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" y="1531726"/>
            <a:ext cx="5650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star Betelgeuse has a parallax angle of 7.7 × 10</a:t>
            </a:r>
            <a:r>
              <a:rPr lang="en-US" sz="2400" baseline="30000" dirty="0">
                <a:latin typeface="+mj-lt"/>
              </a:rPr>
              <a:t>-3</a:t>
            </a:r>
            <a:r>
              <a:rPr lang="en-US" sz="2400" dirty="0">
                <a:latin typeface="+mj-lt"/>
              </a:rPr>
              <a:t> arc seconds. Calculate its distance.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293" y="2540795"/>
            <a:ext cx="600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+mj-lt"/>
              </a:rPr>
              <a:t>arc-seconds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parsecs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  </a:t>
            </a:r>
            <a:r>
              <a:rPr lang="en-US" sz="2400" dirty="0">
                <a:solidFill>
                  <a:srgbClr val="7030A0"/>
                </a:solidFill>
                <a:latin typeface="+mj-lt"/>
                <a:sym typeface="Wingdings" panose="05000000000000000000" pitchFamily="2" charset="2"/>
              </a:rPr>
              <a:t>light years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meters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21F3E8-D384-4105-827F-7D7996847DC2}"/>
                  </a:ext>
                </a:extLst>
              </p:cNvPr>
              <p:cNvSpPr txBox="1"/>
              <p:nvPr/>
            </p:nvSpPr>
            <p:spPr>
              <a:xfrm>
                <a:off x="494805" y="3372615"/>
                <a:ext cx="7743145" cy="881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7.7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𝑎𝑟𝑐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𝑠𝑒𝑐𝑜𝑛𝑑𝑠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129.9 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𝑝𝑎𝑟𝑠𝑒𝑐𝑠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21F3E8-D384-4105-827F-7D7996847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05" y="3372615"/>
                <a:ext cx="7743145" cy="8819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A1D97E7-A19E-442A-AEE7-309283A2FECA}"/>
                  </a:ext>
                </a:extLst>
              </p:cNvPr>
              <p:cNvSpPr/>
              <p:nvPr/>
            </p:nvSpPr>
            <p:spPr>
              <a:xfrm>
                <a:off x="342860" y="4692613"/>
                <a:ext cx="6002522" cy="1036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129.9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pc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3.26 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ly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en-US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9.46×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ly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A1D97E7-A19E-442A-AEE7-309283A2F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60" y="4692613"/>
                <a:ext cx="6002522" cy="10366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31E1027-207C-4066-8DB2-8D6A39BB1358}"/>
                  </a:ext>
                </a:extLst>
              </p:cNvPr>
              <p:cNvSpPr/>
              <p:nvPr/>
            </p:nvSpPr>
            <p:spPr>
              <a:xfrm>
                <a:off x="6276107" y="4949350"/>
                <a:ext cx="2249077" cy="52322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4.0</m:t>
                      </m:r>
                      <m:r>
                        <a:rPr lang="en-US" sz="2800" i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  <m:r>
                        <a:rPr lang="en-US" sz="2800" i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31E1027-207C-4066-8DB2-8D6A39BB1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107" y="4949350"/>
                <a:ext cx="22490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B40C87-C6EE-4D34-A56D-170A54240FF2}"/>
                  </a:ext>
                </a:extLst>
              </p:cNvPr>
              <p:cNvSpPr/>
              <p:nvPr/>
            </p:nvSpPr>
            <p:spPr>
              <a:xfrm>
                <a:off x="5277600" y="329162"/>
                <a:ext cx="3448316" cy="725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𝑝𝑎𝑟𝑠𝑒𝑐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𝑎𝑟𝑐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𝑠𝑒𝑐𝑜𝑛𝑑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B40C87-C6EE-4D34-A56D-170A54240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600" y="329162"/>
                <a:ext cx="3448316" cy="7251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36CBD65-DFA8-43A9-9E3F-6945F9888F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19" t="46584" r="70853" b="31907"/>
          <a:stretch/>
        </p:blipFill>
        <p:spPr>
          <a:xfrm>
            <a:off x="6425982" y="1501607"/>
            <a:ext cx="2464018" cy="814086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8C5D21-D10E-4165-8BCC-B76BAB1659DD}"/>
              </a:ext>
            </a:extLst>
          </p:cNvPr>
          <p:cNvSpPr txBox="1"/>
          <p:nvPr/>
        </p:nvSpPr>
        <p:spPr>
          <a:xfrm>
            <a:off x="37748" y="6420216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20A01-F452-47D7-9815-67DB65C1B370}"/>
              </a:ext>
            </a:extLst>
          </p:cNvPr>
          <p:cNvSpPr txBox="1"/>
          <p:nvPr/>
        </p:nvSpPr>
        <p:spPr>
          <a:xfrm>
            <a:off x="3865717" y="6420216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F373D8-E9EA-4474-B409-897C7F65B8C4}"/>
              </a:ext>
            </a:extLst>
          </p:cNvPr>
          <p:cNvSpPr txBox="1"/>
          <p:nvPr/>
        </p:nvSpPr>
        <p:spPr>
          <a:xfrm>
            <a:off x="1833911" y="6413506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C6146-E49C-4DDF-8BC4-49FAD811C575}"/>
              </a:ext>
            </a:extLst>
          </p:cNvPr>
          <p:cNvSpPr txBox="1"/>
          <p:nvPr/>
        </p:nvSpPr>
        <p:spPr>
          <a:xfrm>
            <a:off x="5858248" y="6420216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0770A-D2BF-4ED6-AB14-14A1DAD6D5B7}"/>
              </a:ext>
            </a:extLst>
          </p:cNvPr>
          <p:cNvSpPr txBox="1"/>
          <p:nvPr/>
        </p:nvSpPr>
        <p:spPr>
          <a:xfrm>
            <a:off x="8036728" y="6420215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17223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Luminosity vs Brightness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D4278E-3B7D-4E2C-B4CF-A7F74BA6E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976813"/>
              </p:ext>
            </p:extLst>
          </p:nvPr>
        </p:nvGraphicFramePr>
        <p:xfrm>
          <a:off x="180109" y="1531726"/>
          <a:ext cx="8825348" cy="45781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3636">
                  <a:extLst>
                    <a:ext uri="{9D8B030D-6E8A-4147-A177-3AD203B41FA5}">
                      <a16:colId xmlns:a16="http://schemas.microsoft.com/office/drawing/2014/main" val="413438588"/>
                    </a:ext>
                  </a:extLst>
                </a:gridCol>
                <a:gridCol w="949038">
                  <a:extLst>
                    <a:ext uri="{9D8B030D-6E8A-4147-A177-3AD203B41FA5}">
                      <a16:colId xmlns:a16="http://schemas.microsoft.com/office/drawing/2014/main" val="2963932813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2021099256"/>
                    </a:ext>
                  </a:extLst>
                </a:gridCol>
                <a:gridCol w="983675">
                  <a:extLst>
                    <a:ext uri="{9D8B030D-6E8A-4147-A177-3AD203B41FA5}">
                      <a16:colId xmlns:a16="http://schemas.microsoft.com/office/drawing/2014/main" val="3019814766"/>
                    </a:ext>
                  </a:extLst>
                </a:gridCol>
              </a:tblGrid>
              <a:tr h="8031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Luminosity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FF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Brightness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FF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8489560"/>
                  </a:ext>
                </a:extLst>
              </a:tr>
              <a:tr h="3774938">
                <a:tc gridSpan="2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0884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E972C8C-D01D-4D03-A3BE-C9A810072F03}"/>
              </a:ext>
            </a:extLst>
          </p:cNvPr>
          <p:cNvSpPr txBox="1"/>
          <p:nvPr/>
        </p:nvSpPr>
        <p:spPr>
          <a:xfrm>
            <a:off x="4738253" y="2493821"/>
            <a:ext cx="2502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132AD-5626-4259-B768-957C9BBCC622}"/>
              </a:ext>
            </a:extLst>
          </p:cNvPr>
          <p:cNvSpPr txBox="1"/>
          <p:nvPr/>
        </p:nvSpPr>
        <p:spPr>
          <a:xfrm>
            <a:off x="4738253" y="3263262"/>
            <a:ext cx="3975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W/m</a:t>
            </a:r>
            <a:r>
              <a:rPr lang="en-US" sz="44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or W m</a:t>
            </a:r>
            <a:r>
              <a:rPr lang="en-US" sz="44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44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9FF249-DF28-4783-9725-C5AFCA7DBE91}"/>
              </a:ext>
            </a:extLst>
          </p:cNvPr>
          <p:cNvSpPr txBox="1"/>
          <p:nvPr/>
        </p:nvSpPr>
        <p:spPr>
          <a:xfrm>
            <a:off x="4738253" y="4435689"/>
            <a:ext cx="3823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*Depends on the observer distance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F73067-A0E5-4986-9A39-F5BE1D0FC4A1}"/>
              </a:ext>
            </a:extLst>
          </p:cNvPr>
          <p:cNvSpPr txBox="1"/>
          <p:nvPr/>
        </p:nvSpPr>
        <p:spPr>
          <a:xfrm>
            <a:off x="325785" y="2493821"/>
            <a:ext cx="40799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Power Emitted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CBC6DD-8854-487A-B5DD-73F9D2FB6291}"/>
              </a:ext>
            </a:extLst>
          </p:cNvPr>
          <p:cNvSpPr txBox="1"/>
          <p:nvPr/>
        </p:nvSpPr>
        <p:spPr>
          <a:xfrm>
            <a:off x="325785" y="3263262"/>
            <a:ext cx="2640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Watts [W]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56581C-AF20-4ADF-87FD-861D39369ABD}"/>
              </a:ext>
            </a:extLst>
          </p:cNvPr>
          <p:cNvSpPr/>
          <p:nvPr/>
        </p:nvSpPr>
        <p:spPr>
          <a:xfrm>
            <a:off x="3863027" y="1535065"/>
            <a:ext cx="473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</a:t>
            </a:r>
            <a:endParaRPr lang="en-US" sz="1400" b="1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40CD98-F83C-4517-9EFA-49BC7DE2DC80}"/>
              </a:ext>
            </a:extLst>
          </p:cNvPr>
          <p:cNvSpPr/>
          <p:nvPr/>
        </p:nvSpPr>
        <p:spPr>
          <a:xfrm>
            <a:off x="8232151" y="1561191"/>
            <a:ext cx="534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  <a:endParaRPr lang="en-US" sz="1400" b="1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16B641-226A-4BE8-AD8E-59BF76536C79}"/>
              </a:ext>
            </a:extLst>
          </p:cNvPr>
          <p:cNvSpPr txBox="1"/>
          <p:nvPr/>
        </p:nvSpPr>
        <p:spPr>
          <a:xfrm>
            <a:off x="37748" y="6420216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EA2721-C0DF-43A1-9B13-29DE43322540}"/>
              </a:ext>
            </a:extLst>
          </p:cNvPr>
          <p:cNvSpPr txBox="1"/>
          <p:nvPr/>
        </p:nvSpPr>
        <p:spPr>
          <a:xfrm>
            <a:off x="3865717" y="6420216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Luminosity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517CD7-82A8-4387-A6C8-E16881541D0D}"/>
              </a:ext>
            </a:extLst>
          </p:cNvPr>
          <p:cNvSpPr txBox="1"/>
          <p:nvPr/>
        </p:nvSpPr>
        <p:spPr>
          <a:xfrm>
            <a:off x="1833911" y="6413506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Brightness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7946C-F0EF-4957-B568-582EED633A57}"/>
              </a:ext>
            </a:extLst>
          </p:cNvPr>
          <p:cNvSpPr txBox="1"/>
          <p:nvPr/>
        </p:nvSpPr>
        <p:spPr>
          <a:xfrm>
            <a:off x="5858248" y="6420216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86FDB-23EB-431A-9A1F-9B6DD1E5CAC5}"/>
              </a:ext>
            </a:extLst>
          </p:cNvPr>
          <p:cNvSpPr txBox="1"/>
          <p:nvPr/>
        </p:nvSpPr>
        <p:spPr>
          <a:xfrm>
            <a:off x="8036728" y="6420215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124416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2" grpId="0"/>
      <p:bldP spid="1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46656</TotalTime>
  <Words>720</Words>
  <Application>Microsoft Office PowerPoint</Application>
  <PresentationFormat>On-screen Show (4:3)</PresentationFormat>
  <Paragraphs>195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Cambria</vt:lpstr>
      <vt:lpstr>Cambria Math</vt:lpstr>
      <vt:lpstr>Ebrima</vt:lpstr>
      <vt:lpstr>Retrospect</vt:lpstr>
      <vt:lpstr>Stellar Quantities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- 13.2 - Stellar Quantities</dc:title>
  <dc:creator>Joe Cossette</dc:creator>
  <cp:lastModifiedBy>Cossette, Joseph</cp:lastModifiedBy>
  <cp:revision>512</cp:revision>
  <dcterms:created xsi:type="dcterms:W3CDTF">2014-08-31T00:23:19Z</dcterms:created>
  <dcterms:modified xsi:type="dcterms:W3CDTF">2021-05-14T15:44:58Z</dcterms:modified>
</cp:coreProperties>
</file>