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92" r:id="rId2"/>
    <p:sldId id="683" r:id="rId3"/>
    <p:sldId id="684" r:id="rId4"/>
    <p:sldId id="685" r:id="rId5"/>
    <p:sldId id="686" r:id="rId6"/>
    <p:sldId id="687" r:id="rId7"/>
    <p:sldId id="688" r:id="rId8"/>
    <p:sldId id="689" r:id="rId9"/>
    <p:sldId id="690" r:id="rId10"/>
    <p:sldId id="691" r:id="rId11"/>
    <p:sldId id="669" r:id="rId12"/>
    <p:sldId id="670" r:id="rId13"/>
    <p:sldId id="697" r:id="rId14"/>
    <p:sldId id="672" r:id="rId15"/>
    <p:sldId id="673" r:id="rId16"/>
    <p:sldId id="692" r:id="rId17"/>
    <p:sldId id="6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F00FF"/>
    <a:srgbClr val="EAACAC"/>
    <a:srgbClr val="FFFFFF"/>
    <a:srgbClr val="EEBCBC"/>
    <a:srgbClr val="FDE5E5"/>
    <a:srgbClr val="FF7D7D"/>
    <a:srgbClr val="FECFC6"/>
    <a:srgbClr val="E29DF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11" autoAdjust="0"/>
    <p:restoredTop sz="94280" autoAdjust="0"/>
  </p:normalViewPr>
  <p:slideViewPr>
    <p:cSldViewPr snapToGrid="0">
      <p:cViewPr varScale="1">
        <p:scale>
          <a:sx n="109" d="100"/>
          <a:sy n="109" d="100"/>
        </p:scale>
        <p:origin x="1672" y="19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5/10/21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5/10/21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5/10/21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explorelearning.com/index.cfm?method=cResource.dspView&amp;ResourceID=55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cocubed.asu.edu/pix_pages/hr_diagram.shtml"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HEheh1BH34Q"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855" y="758952"/>
            <a:ext cx="7921335" cy="3566160"/>
          </a:xfrm>
        </p:spPr>
        <p:txBody>
          <a:bodyPr>
            <a:normAutofit/>
          </a:bodyPr>
          <a:lstStyle/>
          <a:p>
            <a:r>
              <a:rPr lang="en-US" sz="6000" dirty="0"/>
              <a:t>H-R Diagrams and </a:t>
            </a:r>
            <a:br>
              <a:rPr lang="en-US" sz="6000" dirty="0"/>
            </a:br>
            <a:r>
              <a:rPr lang="en-US" sz="6000"/>
              <a:t>Stellar Spectra</a:t>
            </a:r>
            <a:endParaRPr lang="en-US" sz="6000" dirty="0"/>
          </a:p>
        </p:txBody>
      </p:sp>
      <p:sp>
        <p:nvSpPr>
          <p:cNvPr id="3" name="Subtitle 2"/>
          <p:cNvSpPr>
            <a:spLocks noGrp="1"/>
          </p:cNvSpPr>
          <p:nvPr>
            <p:ph type="subTitle" idx="1"/>
          </p:nvPr>
        </p:nvSpPr>
        <p:spPr/>
        <p:txBody>
          <a:bodyPr/>
          <a:lstStyle/>
          <a:p>
            <a:r>
              <a:rPr lang="en-US" dirty="0"/>
              <a:t>IB Physics </a:t>
            </a:r>
            <a:r>
              <a:rPr lang="en-US"/>
              <a:t>| Astrophysics</a:t>
            </a:r>
            <a:endParaRPr lang="en-US" dirty="0"/>
          </a:p>
        </p:txBody>
      </p:sp>
    </p:spTree>
    <p:extLst>
      <p:ext uri="{BB962C8B-B14F-4D97-AF65-F5344CB8AC3E}">
        <p14:creationId xmlns:p14="http://schemas.microsoft.com/office/powerpoint/2010/main" val="26213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endParaRPr lang="en-US" u="sng"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27204" y="1680906"/>
            <a:ext cx="8689591" cy="4031970"/>
          </a:xfrm>
          <a:prstGeom prst="rect">
            <a:avLst/>
          </a:prstGeom>
        </p:spPr>
      </p:pic>
      <p:sp>
        <p:nvSpPr>
          <p:cNvPr id="7" name="Rectangle 6">
            <a:extLst>
              <a:ext uri="{FF2B5EF4-FFF2-40B4-BE49-F238E27FC236}">
                <a16:creationId xmlns:a16="http://schemas.microsoft.com/office/drawing/2014/main" id="{34AB551B-AFAA-4536-BBCB-7AF9C4808212}"/>
              </a:ext>
            </a:extLst>
          </p:cNvPr>
          <p:cNvSpPr/>
          <p:nvPr/>
        </p:nvSpPr>
        <p:spPr>
          <a:xfrm>
            <a:off x="4586597" y="2474754"/>
            <a:ext cx="756928" cy="264754"/>
          </a:xfrm>
          <a:prstGeom prst="rect">
            <a:avLst/>
          </a:prstGeom>
          <a:solidFill>
            <a:srgbClr val="FFFF00">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36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Continuous Spectrum</a:t>
            </a:r>
            <a:endParaRPr lang="en-US" u="sng"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08578" y="1531726"/>
            <a:ext cx="8726843" cy="892552"/>
          </a:xfrm>
          <a:prstGeom prst="rect">
            <a:avLst/>
          </a:prstGeom>
          <a:noFill/>
        </p:spPr>
        <p:txBody>
          <a:bodyPr wrap="square" rtlCol="0">
            <a:spAutoFit/>
          </a:bodyPr>
          <a:lstStyle/>
          <a:p>
            <a:r>
              <a:rPr lang="en-US" sz="2600" dirty="0">
                <a:latin typeface="+mj-lt"/>
              </a:rPr>
              <a:t>When white light from the sun passes through a prism, the light is dispersed into its component colors in a continuous spectrum</a:t>
            </a:r>
          </a:p>
        </p:txBody>
      </p:sp>
      <p:sp>
        <p:nvSpPr>
          <p:cNvPr id="13" name="AutoShape 4" descr="Image result for prism"/>
          <p:cNvSpPr>
            <a:spLocks noChangeAspect="1" noChangeArrowheads="1"/>
          </p:cNvSpPr>
          <p:nvPr/>
        </p:nvSpPr>
        <p:spPr bwMode="auto">
          <a:xfrm>
            <a:off x="1076325" y="1100138"/>
            <a:ext cx="699135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white light to rainb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88" y="2655238"/>
            <a:ext cx="4586722" cy="333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4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Emission Spectrum</a:t>
            </a:r>
            <a:endParaRPr lang="en-US" u="sng"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08578" y="1531726"/>
            <a:ext cx="8726843" cy="830997"/>
          </a:xfrm>
          <a:prstGeom prst="rect">
            <a:avLst/>
          </a:prstGeom>
          <a:noFill/>
        </p:spPr>
        <p:txBody>
          <a:bodyPr wrap="square" rtlCol="0">
            <a:spAutoFit/>
          </a:bodyPr>
          <a:lstStyle/>
          <a:p>
            <a:r>
              <a:rPr lang="en-US" sz="2400" dirty="0">
                <a:latin typeface="+mj-lt"/>
              </a:rPr>
              <a:t>If an electric current is passed through an element in the form of a low-pressure gas, it will produce its own unique emission spectrum</a:t>
            </a:r>
          </a:p>
        </p:txBody>
      </p:sp>
      <p:sp>
        <p:nvSpPr>
          <p:cNvPr id="13" name="AutoShape 4" descr="Image result for prism"/>
          <p:cNvSpPr>
            <a:spLocks noChangeAspect="1" noChangeArrowheads="1"/>
          </p:cNvSpPr>
          <p:nvPr/>
        </p:nvSpPr>
        <p:spPr bwMode="auto">
          <a:xfrm>
            <a:off x="1076325" y="1100138"/>
            <a:ext cx="699135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emission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929" y="2877943"/>
            <a:ext cx="5159974" cy="29136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067" r="4472" b="6684"/>
          <a:stretch/>
        </p:blipFill>
        <p:spPr bwMode="auto">
          <a:xfrm>
            <a:off x="431010" y="2877943"/>
            <a:ext cx="2797045" cy="305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2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Emission Spectrum</a:t>
            </a:r>
            <a:endParaRPr lang="en-US" u="sng" dirty="0">
              <a:solidFill>
                <a:schemeClr val="bg1"/>
              </a:solidFill>
              <a:effectLst>
                <a:outerShdw blurRad="38100" dist="38100" dir="2700000" algn="tl">
                  <a:srgbClr val="000000">
                    <a:alpha val="43137"/>
                  </a:srgbClr>
                </a:outerShdw>
              </a:effectLst>
            </a:endParaRPr>
          </a:p>
        </p:txBody>
      </p:sp>
      <p:sp>
        <p:nvSpPr>
          <p:cNvPr id="13" name="AutoShape 4" descr="Image result for prism"/>
          <p:cNvSpPr>
            <a:spLocks noChangeAspect="1" noChangeArrowheads="1"/>
          </p:cNvSpPr>
          <p:nvPr/>
        </p:nvSpPr>
        <p:spPr bwMode="auto">
          <a:xfrm>
            <a:off x="1076325" y="1100138"/>
            <a:ext cx="699135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emission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477" y="2836773"/>
            <a:ext cx="5222944" cy="33782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8578" y="1531726"/>
            <a:ext cx="8726843" cy="477054"/>
          </a:xfrm>
          <a:prstGeom prst="rect">
            <a:avLst/>
          </a:prstGeom>
          <a:noFill/>
        </p:spPr>
        <p:txBody>
          <a:bodyPr wrap="square" rtlCol="0">
            <a:spAutoFit/>
          </a:bodyPr>
          <a:lstStyle/>
          <a:p>
            <a:r>
              <a:rPr lang="en-US" sz="2500" dirty="0">
                <a:latin typeface="+mj-lt"/>
              </a:rPr>
              <a:t>These spectra can be used to identify elements like a fingerprint</a:t>
            </a:r>
          </a:p>
        </p:txBody>
      </p:sp>
      <p:pic>
        <p:nvPicPr>
          <p:cNvPr id="12" name="Picture 5" descr="noble-gas-discharge-tubes"/>
          <p:cNvPicPr>
            <a:picLocks noChangeAspect="1" noChangeArrowheads="1"/>
          </p:cNvPicPr>
          <p:nvPr/>
        </p:nvPicPr>
        <p:blipFill rotWithShape="1">
          <a:blip r:embed="rId3" cstate="print"/>
          <a:srcRect t="3047" r="55091" b="8813"/>
          <a:stretch/>
        </p:blipFill>
        <p:spPr bwMode="auto">
          <a:xfrm>
            <a:off x="208578" y="2379573"/>
            <a:ext cx="3268807" cy="3625850"/>
          </a:xfrm>
          <a:prstGeom prst="rect">
            <a:avLst/>
          </a:prstGeom>
          <a:ln>
            <a:noFill/>
          </a:ln>
          <a:effectLst/>
        </p:spPr>
      </p:pic>
    </p:spTree>
    <p:extLst>
      <p:ext uri="{BB962C8B-B14F-4D97-AF65-F5344CB8AC3E}">
        <p14:creationId xmlns:p14="http://schemas.microsoft.com/office/powerpoint/2010/main" val="36880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Absorption Spectrum</a:t>
            </a:r>
            <a:endParaRPr lang="en-US" u="sng" dirty="0">
              <a:solidFill>
                <a:schemeClr val="bg1"/>
              </a:solidFill>
              <a:effectLst>
                <a:outerShdw blurRad="38100" dist="38100" dir="2700000" algn="tl">
                  <a:srgbClr val="000000">
                    <a:alpha val="43137"/>
                  </a:srgbClr>
                </a:outerShdw>
              </a:effectLst>
            </a:endParaRPr>
          </a:p>
        </p:txBody>
      </p:sp>
      <p:sp>
        <p:nvSpPr>
          <p:cNvPr id="13" name="AutoShape 4" descr="Image result for prism"/>
          <p:cNvSpPr>
            <a:spLocks noChangeAspect="1" noChangeArrowheads="1"/>
          </p:cNvSpPr>
          <p:nvPr/>
        </p:nvSpPr>
        <p:spPr bwMode="auto">
          <a:xfrm>
            <a:off x="1076325" y="1100138"/>
            <a:ext cx="699135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08578" y="1531726"/>
            <a:ext cx="8726843" cy="830997"/>
          </a:xfrm>
          <a:prstGeom prst="rect">
            <a:avLst/>
          </a:prstGeom>
          <a:noFill/>
        </p:spPr>
        <p:txBody>
          <a:bodyPr wrap="square" rtlCol="0">
            <a:spAutoFit/>
          </a:bodyPr>
          <a:lstStyle/>
          <a:p>
            <a:r>
              <a:rPr lang="en-US" sz="2400" dirty="0">
                <a:latin typeface="+mj-lt"/>
              </a:rPr>
              <a:t>If white light is passed through a sample of gaseous atoms or molecules, it is found that the light of certain wavelengths is missing</a:t>
            </a:r>
          </a:p>
        </p:txBody>
      </p:sp>
      <p:pic>
        <p:nvPicPr>
          <p:cNvPr id="4100" name="Picture 4" descr="Image result for absorption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31" y="2867459"/>
            <a:ext cx="8405963" cy="277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66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Absorption Spectrum</a:t>
            </a:r>
            <a:endParaRPr lang="en-US" u="sng" dirty="0">
              <a:solidFill>
                <a:schemeClr val="bg1"/>
              </a:solidFill>
              <a:effectLst>
                <a:outerShdw blurRad="38100" dist="38100" dir="2700000" algn="tl">
                  <a:srgbClr val="000000">
                    <a:alpha val="43137"/>
                  </a:srgbClr>
                </a:outerShdw>
              </a:effectLst>
            </a:endParaRPr>
          </a:p>
        </p:txBody>
      </p:sp>
      <p:sp>
        <p:nvSpPr>
          <p:cNvPr id="13" name="AutoShape 4" descr="Image result for prism"/>
          <p:cNvSpPr>
            <a:spLocks noChangeAspect="1" noChangeArrowheads="1"/>
          </p:cNvSpPr>
          <p:nvPr/>
        </p:nvSpPr>
        <p:spPr bwMode="auto">
          <a:xfrm>
            <a:off x="1076325" y="1100138"/>
            <a:ext cx="699135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absorption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75" y="1680906"/>
            <a:ext cx="6467849"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Stellar Spectra</a:t>
            </a:r>
            <a:endParaRPr lang="en-US" u="sng" dirty="0">
              <a:solidFill>
                <a:schemeClr val="bg1"/>
              </a:solidFill>
              <a:effectLst>
                <a:outerShdw blurRad="38100" dist="38100" dir="2700000" algn="tl">
                  <a:srgbClr val="000000">
                    <a:alpha val="43137"/>
                  </a:srgbClr>
                </a:outerShdw>
              </a:effectLst>
            </a:endParaRPr>
          </a:p>
        </p:txBody>
      </p:sp>
      <p:pic>
        <p:nvPicPr>
          <p:cNvPr id="1026" name="Picture 2" descr="Image result for stellar spec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598" y="2244576"/>
            <a:ext cx="5840662" cy="31616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3224" y="1531726"/>
            <a:ext cx="8341568" cy="400110"/>
          </a:xfrm>
          <a:prstGeom prst="rect">
            <a:avLst/>
          </a:prstGeom>
          <a:noFill/>
        </p:spPr>
        <p:txBody>
          <a:bodyPr wrap="square" rtlCol="0">
            <a:spAutoFit/>
          </a:bodyPr>
          <a:lstStyle/>
          <a:p>
            <a:pPr algn="ctr"/>
            <a:r>
              <a:rPr lang="en-US" sz="2000" dirty="0">
                <a:latin typeface="+mj-lt"/>
              </a:rPr>
              <a:t>Studying the Spectra of Stars can help determine what the stars are made of</a:t>
            </a:r>
          </a:p>
        </p:txBody>
      </p:sp>
      <p:sp>
        <p:nvSpPr>
          <p:cNvPr id="8" name="Rectangle 7"/>
          <p:cNvSpPr/>
          <p:nvPr/>
        </p:nvSpPr>
        <p:spPr>
          <a:xfrm>
            <a:off x="484775" y="5555437"/>
            <a:ext cx="8526308" cy="584775"/>
          </a:xfrm>
          <a:prstGeom prst="rect">
            <a:avLst/>
          </a:prstGeom>
        </p:spPr>
        <p:txBody>
          <a:bodyPr wrap="none">
            <a:spAutoFit/>
          </a:bodyPr>
          <a:lstStyle/>
          <a:p>
            <a:r>
              <a:rPr lang="en-US" sz="3200" dirty="0">
                <a:latin typeface="+mj-lt"/>
              </a:rPr>
              <a:t>Are these </a:t>
            </a:r>
            <a:r>
              <a:rPr lang="en-US" sz="3200" b="1" dirty="0">
                <a:latin typeface="+mj-lt"/>
              </a:rPr>
              <a:t>Emission Spectra </a:t>
            </a:r>
            <a:r>
              <a:rPr lang="en-US" sz="3200" dirty="0">
                <a:latin typeface="+mj-lt"/>
              </a:rPr>
              <a:t>or </a:t>
            </a:r>
            <a:r>
              <a:rPr lang="en-US" sz="3200" b="1" dirty="0">
                <a:latin typeface="+mj-lt"/>
              </a:rPr>
              <a:t>Absorption Spectra</a:t>
            </a:r>
            <a:r>
              <a:rPr lang="en-US" sz="3200" dirty="0">
                <a:latin typeface="+mj-lt"/>
              </a:rPr>
              <a:t>?</a:t>
            </a:r>
          </a:p>
        </p:txBody>
      </p:sp>
      <p:sp>
        <p:nvSpPr>
          <p:cNvPr id="9" name="Rectangle 8">
            <a:extLst>
              <a:ext uri="{FF2B5EF4-FFF2-40B4-BE49-F238E27FC236}">
                <a16:creationId xmlns:a16="http://schemas.microsoft.com/office/drawing/2014/main" id="{220F9A70-78FD-49A7-83EE-C1E0AD0A6FDA}"/>
              </a:ext>
            </a:extLst>
          </p:cNvPr>
          <p:cNvSpPr/>
          <p:nvPr/>
        </p:nvSpPr>
        <p:spPr>
          <a:xfrm>
            <a:off x="5386696" y="5577095"/>
            <a:ext cx="3414403" cy="553592"/>
          </a:xfrm>
          <a:prstGeom prst="rect">
            <a:avLst/>
          </a:prstGeom>
          <a:solidFill>
            <a:srgbClr val="FFFF00">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2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1F73FBC5-BB20-48F5-92E2-F45EC0994329}"/>
              </a:ext>
            </a:extLst>
          </p:cNvPr>
          <p:cNvGraphicFramePr>
            <a:graphicFrameLocks noGrp="1"/>
          </p:cNvGraphicFramePr>
          <p:nvPr>
            <p:extLst>
              <p:ext uri="{D42A27DB-BD31-4B8C-83A1-F6EECF244321}">
                <p14:modId xmlns:p14="http://schemas.microsoft.com/office/powerpoint/2010/main" val="3346071103"/>
              </p:ext>
            </p:extLst>
          </p:nvPr>
        </p:nvGraphicFramePr>
        <p:xfrm>
          <a:off x="5533054" y="2940792"/>
          <a:ext cx="3397302" cy="2872177"/>
        </p:xfrm>
        <a:graphic>
          <a:graphicData uri="http://schemas.openxmlformats.org/drawingml/2006/table">
            <a:tbl>
              <a:tblPr firstRow="1" bandRow="1">
                <a:tableStyleId>{21E4AEA4-8DFA-4A89-87EB-49C32662AFE0}</a:tableStyleId>
              </a:tblPr>
              <a:tblGrid>
                <a:gridCol w="326678">
                  <a:extLst>
                    <a:ext uri="{9D8B030D-6E8A-4147-A177-3AD203B41FA5}">
                      <a16:colId xmlns:a16="http://schemas.microsoft.com/office/drawing/2014/main" val="2915129145"/>
                    </a:ext>
                  </a:extLst>
                </a:gridCol>
                <a:gridCol w="326678">
                  <a:extLst>
                    <a:ext uri="{9D8B030D-6E8A-4147-A177-3AD203B41FA5}">
                      <a16:colId xmlns:a16="http://schemas.microsoft.com/office/drawing/2014/main" val="775014359"/>
                    </a:ext>
                  </a:extLst>
                </a:gridCol>
                <a:gridCol w="326678">
                  <a:extLst>
                    <a:ext uri="{9D8B030D-6E8A-4147-A177-3AD203B41FA5}">
                      <a16:colId xmlns:a16="http://schemas.microsoft.com/office/drawing/2014/main" val="927924252"/>
                    </a:ext>
                  </a:extLst>
                </a:gridCol>
                <a:gridCol w="326678">
                  <a:extLst>
                    <a:ext uri="{9D8B030D-6E8A-4147-A177-3AD203B41FA5}">
                      <a16:colId xmlns:a16="http://schemas.microsoft.com/office/drawing/2014/main" val="2410261424"/>
                    </a:ext>
                  </a:extLst>
                </a:gridCol>
                <a:gridCol w="326678">
                  <a:extLst>
                    <a:ext uri="{9D8B030D-6E8A-4147-A177-3AD203B41FA5}">
                      <a16:colId xmlns:a16="http://schemas.microsoft.com/office/drawing/2014/main" val="997810554"/>
                    </a:ext>
                  </a:extLst>
                </a:gridCol>
                <a:gridCol w="326678">
                  <a:extLst>
                    <a:ext uri="{9D8B030D-6E8A-4147-A177-3AD203B41FA5}">
                      <a16:colId xmlns:a16="http://schemas.microsoft.com/office/drawing/2014/main" val="2438769491"/>
                    </a:ext>
                  </a:extLst>
                </a:gridCol>
                <a:gridCol w="326678">
                  <a:extLst>
                    <a:ext uri="{9D8B030D-6E8A-4147-A177-3AD203B41FA5}">
                      <a16:colId xmlns:a16="http://schemas.microsoft.com/office/drawing/2014/main" val="2520430055"/>
                    </a:ext>
                  </a:extLst>
                </a:gridCol>
                <a:gridCol w="326678">
                  <a:extLst>
                    <a:ext uri="{9D8B030D-6E8A-4147-A177-3AD203B41FA5}">
                      <a16:colId xmlns:a16="http://schemas.microsoft.com/office/drawing/2014/main" val="3874931745"/>
                    </a:ext>
                  </a:extLst>
                </a:gridCol>
                <a:gridCol w="326678">
                  <a:extLst>
                    <a:ext uri="{9D8B030D-6E8A-4147-A177-3AD203B41FA5}">
                      <a16:colId xmlns:a16="http://schemas.microsoft.com/office/drawing/2014/main" val="4144844280"/>
                    </a:ext>
                  </a:extLst>
                </a:gridCol>
                <a:gridCol w="457200">
                  <a:extLst>
                    <a:ext uri="{9D8B030D-6E8A-4147-A177-3AD203B41FA5}">
                      <a16:colId xmlns:a16="http://schemas.microsoft.com/office/drawing/2014/main" val="2918063656"/>
                    </a:ext>
                  </a:extLst>
                </a:gridCol>
              </a:tblGrid>
              <a:tr h="410311">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3531258099"/>
                  </a:ext>
                </a:extLst>
              </a:tr>
              <a:tr h="410311">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772497384"/>
                  </a:ext>
                </a:extLst>
              </a:tr>
              <a:tr h="410311">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2887405"/>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258595994"/>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528361887"/>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104094820"/>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036732400"/>
                  </a:ext>
                </a:extLst>
              </a:tr>
            </a:tbl>
          </a:graphicData>
        </a:graphic>
      </p:graphicFrame>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Stellar Spectra | Try it out</a:t>
            </a:r>
          </a:p>
        </p:txBody>
      </p:sp>
      <p:pic>
        <p:nvPicPr>
          <p:cNvPr id="2" name="Picture 1">
            <a:hlinkClick r:id="rId2"/>
          </p:cNvPr>
          <p:cNvPicPr>
            <a:picLocks noChangeAspect="1"/>
          </p:cNvPicPr>
          <p:nvPr/>
        </p:nvPicPr>
        <p:blipFill>
          <a:blip r:embed="rId3"/>
          <a:stretch>
            <a:fillRect/>
          </a:stretch>
        </p:blipFill>
        <p:spPr>
          <a:xfrm>
            <a:off x="100998" y="2471021"/>
            <a:ext cx="5432056" cy="362873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02397934"/>
              </p:ext>
            </p:extLst>
          </p:nvPr>
        </p:nvGraphicFramePr>
        <p:xfrm>
          <a:off x="5533054" y="2940793"/>
          <a:ext cx="3397302" cy="2872177"/>
        </p:xfrm>
        <a:graphic>
          <a:graphicData uri="http://schemas.openxmlformats.org/drawingml/2006/table">
            <a:tbl>
              <a:tblPr firstRow="1" bandRow="1">
                <a:tableStyleId>{21E4AEA4-8DFA-4A89-87EB-49C32662AFE0}</a:tableStyleId>
              </a:tblPr>
              <a:tblGrid>
                <a:gridCol w="326678">
                  <a:extLst>
                    <a:ext uri="{9D8B030D-6E8A-4147-A177-3AD203B41FA5}">
                      <a16:colId xmlns:a16="http://schemas.microsoft.com/office/drawing/2014/main" val="2915129145"/>
                    </a:ext>
                  </a:extLst>
                </a:gridCol>
                <a:gridCol w="326678">
                  <a:extLst>
                    <a:ext uri="{9D8B030D-6E8A-4147-A177-3AD203B41FA5}">
                      <a16:colId xmlns:a16="http://schemas.microsoft.com/office/drawing/2014/main" val="775014359"/>
                    </a:ext>
                  </a:extLst>
                </a:gridCol>
                <a:gridCol w="326678">
                  <a:extLst>
                    <a:ext uri="{9D8B030D-6E8A-4147-A177-3AD203B41FA5}">
                      <a16:colId xmlns:a16="http://schemas.microsoft.com/office/drawing/2014/main" val="927924252"/>
                    </a:ext>
                  </a:extLst>
                </a:gridCol>
                <a:gridCol w="326678">
                  <a:extLst>
                    <a:ext uri="{9D8B030D-6E8A-4147-A177-3AD203B41FA5}">
                      <a16:colId xmlns:a16="http://schemas.microsoft.com/office/drawing/2014/main" val="2410261424"/>
                    </a:ext>
                  </a:extLst>
                </a:gridCol>
                <a:gridCol w="326678">
                  <a:extLst>
                    <a:ext uri="{9D8B030D-6E8A-4147-A177-3AD203B41FA5}">
                      <a16:colId xmlns:a16="http://schemas.microsoft.com/office/drawing/2014/main" val="997810554"/>
                    </a:ext>
                  </a:extLst>
                </a:gridCol>
                <a:gridCol w="326678">
                  <a:extLst>
                    <a:ext uri="{9D8B030D-6E8A-4147-A177-3AD203B41FA5}">
                      <a16:colId xmlns:a16="http://schemas.microsoft.com/office/drawing/2014/main" val="2438769491"/>
                    </a:ext>
                  </a:extLst>
                </a:gridCol>
                <a:gridCol w="326678">
                  <a:extLst>
                    <a:ext uri="{9D8B030D-6E8A-4147-A177-3AD203B41FA5}">
                      <a16:colId xmlns:a16="http://schemas.microsoft.com/office/drawing/2014/main" val="2520430055"/>
                    </a:ext>
                  </a:extLst>
                </a:gridCol>
                <a:gridCol w="326678">
                  <a:extLst>
                    <a:ext uri="{9D8B030D-6E8A-4147-A177-3AD203B41FA5}">
                      <a16:colId xmlns:a16="http://schemas.microsoft.com/office/drawing/2014/main" val="3874931745"/>
                    </a:ext>
                  </a:extLst>
                </a:gridCol>
                <a:gridCol w="326678">
                  <a:extLst>
                    <a:ext uri="{9D8B030D-6E8A-4147-A177-3AD203B41FA5}">
                      <a16:colId xmlns:a16="http://schemas.microsoft.com/office/drawing/2014/main" val="4144844280"/>
                    </a:ext>
                  </a:extLst>
                </a:gridCol>
                <a:gridCol w="457200">
                  <a:extLst>
                    <a:ext uri="{9D8B030D-6E8A-4147-A177-3AD203B41FA5}">
                      <a16:colId xmlns:a16="http://schemas.microsoft.com/office/drawing/2014/main" val="2918063656"/>
                    </a:ext>
                  </a:extLst>
                </a:gridCol>
              </a:tblGrid>
              <a:tr h="410311">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3531258099"/>
                  </a:ext>
                </a:extLst>
              </a:tr>
              <a:tr h="410311">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772497384"/>
                  </a:ext>
                </a:extLst>
              </a:tr>
              <a:tr h="410311">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I</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2887405"/>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I</a:t>
                      </a: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extLst>
                  <a:ext uri="{0D108BD9-81ED-4DB2-BD59-A6C34878D82A}">
                    <a16:rowId xmlns:a16="http://schemas.microsoft.com/office/drawing/2014/main" val="4258595994"/>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528361887"/>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I</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I</a:t>
                      </a:r>
                    </a:p>
                  </a:txBody>
                  <a:tcPr anchor="ctr"/>
                </a:tc>
                <a:extLst>
                  <a:ext uri="{0D108BD9-81ED-4DB2-BD59-A6C34878D82A}">
                    <a16:rowId xmlns:a16="http://schemas.microsoft.com/office/drawing/2014/main" val="1104094820"/>
                  </a:ext>
                </a:extLst>
              </a:tr>
              <a:tr h="410311">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N</a:t>
                      </a:r>
                    </a:p>
                  </a:txBody>
                  <a:tcPr anchor="ctr"/>
                </a:tc>
                <a:tc>
                  <a:txBody>
                    <a:bodyPr/>
                    <a:lstStyle/>
                    <a:p>
                      <a:pPr algn="ctr"/>
                      <a:endParaRPr lang="en-US" sz="200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I</a:t>
                      </a: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algn="ct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036732400"/>
                  </a:ext>
                </a:extLst>
              </a:tr>
            </a:tbl>
          </a:graphicData>
        </a:graphic>
      </p:graphicFrame>
      <p:sp>
        <p:nvSpPr>
          <p:cNvPr id="4" name="TextBox 3"/>
          <p:cNvSpPr txBox="1"/>
          <p:nvPr/>
        </p:nvSpPr>
        <p:spPr>
          <a:xfrm>
            <a:off x="194972" y="1474576"/>
            <a:ext cx="8735384" cy="830997"/>
          </a:xfrm>
          <a:prstGeom prst="rect">
            <a:avLst/>
          </a:prstGeom>
          <a:noFill/>
        </p:spPr>
        <p:txBody>
          <a:bodyPr wrap="square" rtlCol="0">
            <a:spAutoFit/>
          </a:bodyPr>
          <a:lstStyle/>
          <a:p>
            <a:r>
              <a:rPr lang="en-US" sz="2400" dirty="0">
                <a:latin typeface="+mj-lt"/>
              </a:rPr>
              <a:t>Compare the spectra of the stars with the known absorption spectra of different elements to determine the composition of the stars</a:t>
            </a:r>
          </a:p>
        </p:txBody>
      </p:sp>
      <p:sp>
        <p:nvSpPr>
          <p:cNvPr id="8" name="TextBox 7">
            <a:extLst>
              <a:ext uri="{FF2B5EF4-FFF2-40B4-BE49-F238E27FC236}">
                <a16:creationId xmlns:a16="http://schemas.microsoft.com/office/drawing/2014/main" id="{1141B0A3-56E6-402C-A298-CC6B76FCA9AA}"/>
              </a:ext>
            </a:extLst>
          </p:cNvPr>
          <p:cNvSpPr txBox="1"/>
          <p:nvPr/>
        </p:nvSpPr>
        <p:spPr>
          <a:xfrm>
            <a:off x="6410325" y="5915086"/>
            <a:ext cx="1269899" cy="369332"/>
          </a:xfrm>
          <a:prstGeom prst="rect">
            <a:avLst/>
          </a:prstGeom>
          <a:noFill/>
        </p:spPr>
        <p:txBody>
          <a:bodyPr wrap="non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Redshifted</a:t>
            </a:r>
          </a:p>
        </p:txBody>
      </p:sp>
      <p:cxnSp>
        <p:nvCxnSpPr>
          <p:cNvPr id="10" name="Straight Arrow Connector 9">
            <a:extLst>
              <a:ext uri="{FF2B5EF4-FFF2-40B4-BE49-F238E27FC236}">
                <a16:creationId xmlns:a16="http://schemas.microsoft.com/office/drawing/2014/main" id="{B5D795DA-1546-442D-8E2A-6605680FF434}"/>
              </a:ext>
            </a:extLst>
          </p:cNvPr>
          <p:cNvCxnSpPr/>
          <p:nvPr/>
        </p:nvCxnSpPr>
        <p:spPr>
          <a:xfrm flipV="1">
            <a:off x="7002780" y="5661660"/>
            <a:ext cx="0" cy="2743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481AD5-97AF-4FDA-A0F3-A163A203888B}"/>
              </a:ext>
            </a:extLst>
          </p:cNvPr>
          <p:cNvSpPr txBox="1"/>
          <p:nvPr/>
        </p:nvSpPr>
        <p:spPr>
          <a:xfrm>
            <a:off x="5533054" y="2532173"/>
            <a:ext cx="1827744"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N </a:t>
            </a:r>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Neutral Spectra</a:t>
            </a:r>
            <a:endParaRPr lang="en-US" sz="14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a:extLst>
              <a:ext uri="{FF2B5EF4-FFF2-40B4-BE49-F238E27FC236}">
                <a16:creationId xmlns:a16="http://schemas.microsoft.com/office/drawing/2014/main" id="{71F74848-71F8-4EF9-BDA4-624B2E4DF12D}"/>
              </a:ext>
            </a:extLst>
          </p:cNvPr>
          <p:cNvSpPr txBox="1"/>
          <p:nvPr/>
        </p:nvSpPr>
        <p:spPr>
          <a:xfrm>
            <a:off x="7470508" y="2532173"/>
            <a:ext cx="1534394"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I </a:t>
            </a:r>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Ionic Spectra</a:t>
            </a:r>
            <a:endParaRPr lang="en-US" sz="14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2258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H-R Diagrams</a:t>
            </a:r>
            <a:endParaRPr lang="en-US" u="sng" dirty="0">
              <a:solidFill>
                <a:schemeClr val="bg1"/>
              </a:solidFill>
              <a:effectLst>
                <a:outerShdw blurRad="38100" dist="38100" dir="2700000" algn="tl">
                  <a:srgbClr val="000000">
                    <a:alpha val="43137"/>
                  </a:srgbClr>
                </a:outerShdw>
              </a:effectLst>
            </a:endParaRPr>
          </a:p>
        </p:txBody>
      </p:sp>
      <p:pic>
        <p:nvPicPr>
          <p:cNvPr id="9" name="Picture 8" descr="This coloured version of the HR diagram conveys the types of stars in the different regions pictorially, and gives the positions of many named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973" y="1531726"/>
            <a:ext cx="4795995" cy="4668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2C2369-91EA-4949-AB0E-08D24328BA7A}"/>
              </a:ext>
            </a:extLst>
          </p:cNvPr>
          <p:cNvSpPr txBox="1"/>
          <p:nvPr/>
        </p:nvSpPr>
        <p:spPr>
          <a:xfrm>
            <a:off x="382554" y="2547257"/>
            <a:ext cx="1037463" cy="769441"/>
          </a:xfrm>
          <a:prstGeom prst="rect">
            <a:avLst/>
          </a:prstGeom>
          <a:noFill/>
        </p:spPr>
        <p:txBody>
          <a:bodyPr wrap="none" rtlCol="0">
            <a:spAutoFit/>
          </a:bodyPr>
          <a:lstStyle/>
          <a:p>
            <a:r>
              <a:rPr lang="en-US" sz="4400" dirty="0" err="1">
                <a:solidFill>
                  <a:srgbClr val="C00000"/>
                </a:solidFill>
                <a:latin typeface="Ebrima" panose="02000000000000000000" pitchFamily="2" charset="0"/>
                <a:ea typeface="Ebrima" panose="02000000000000000000" pitchFamily="2" charset="0"/>
                <a:cs typeface="Ebrima" panose="02000000000000000000" pitchFamily="2" charset="0"/>
              </a:rPr>
              <a:t>L</a:t>
            </a:r>
            <a:r>
              <a:rPr lang="en-US" sz="4400"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sun</a:t>
            </a:r>
            <a:endParaRPr lang="en-US" sz="44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7" name="TextBox 6">
            <a:extLst>
              <a:ext uri="{FF2B5EF4-FFF2-40B4-BE49-F238E27FC236}">
                <a16:creationId xmlns:a16="http://schemas.microsoft.com/office/drawing/2014/main" id="{B4786042-B4CE-4DAB-BBD6-2AA27B417C41}"/>
              </a:ext>
            </a:extLst>
          </p:cNvPr>
          <p:cNvSpPr txBox="1"/>
          <p:nvPr/>
        </p:nvSpPr>
        <p:spPr>
          <a:xfrm>
            <a:off x="517205" y="3481243"/>
            <a:ext cx="768159" cy="769441"/>
          </a:xfrm>
          <a:prstGeom prst="rect">
            <a:avLst/>
          </a:prstGeom>
          <a:noFill/>
        </p:spPr>
        <p:txBody>
          <a:bodyPr wrap="none" rtlCol="0">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L</a:t>
            </a:r>
            <a:r>
              <a:rPr lang="tzm-Tfng-MA" sz="4400" baseline="-25000" dirty="0">
                <a:solidFill>
                  <a:srgbClr val="C00000"/>
                </a:solidFill>
                <a:latin typeface="Ebrima" panose="02000000000000000000" pitchFamily="2" charset="0"/>
                <a:ea typeface="Ebrima" panose="02000000000000000000" pitchFamily="2" charset="0"/>
                <a:cs typeface="Ebrima" panose="02000000000000000000" pitchFamily="2" charset="0"/>
              </a:rPr>
              <a:t>ⵙ</a:t>
            </a:r>
            <a:endParaRPr lang="en-US" sz="44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78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H-R Diagrams</a:t>
            </a:r>
            <a:endParaRPr lang="en-US" u="sng" dirty="0">
              <a:solidFill>
                <a:schemeClr val="bg1"/>
              </a:solidFill>
              <a:effectLst>
                <a:outerShdw blurRad="38100" dist="38100" dir="2700000" algn="tl">
                  <a:srgbClr val="000000">
                    <a:alpha val="43137"/>
                  </a:srgbClr>
                </a:outerShdw>
              </a:effectLst>
            </a:endParaRPr>
          </a:p>
        </p:txBody>
      </p:sp>
      <p:pic>
        <p:nvPicPr>
          <p:cNvPr id="8" name="Picture 6" descr="The different regions of the Hertzsprung-Russell diagram highlighted in terms of kinds of objects found there, left, and their physical properties, right. Note that the scales on the two axes vary logarithmically, i.e. equal intervals do not represent equal steps in \(L\) or \(T.\)"/>
          <p:cNvPicPr>
            <a:picLocks noChangeAspect="1" noChangeArrowheads="1"/>
          </p:cNvPicPr>
          <p:nvPr/>
        </p:nvPicPr>
        <p:blipFill rotWithShape="1">
          <a:blip r:embed="rId2">
            <a:extLst>
              <a:ext uri="{28A0092B-C50C-407E-A947-70E740481C1C}">
                <a14:useLocalDpi xmlns:a14="http://schemas.microsoft.com/office/drawing/2010/main" val="0"/>
              </a:ext>
            </a:extLst>
          </a:blip>
          <a:srcRect r="50397"/>
          <a:stretch/>
        </p:blipFill>
        <p:spPr bwMode="auto">
          <a:xfrm>
            <a:off x="1988290" y="1531726"/>
            <a:ext cx="4911274" cy="4606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DA6E67-7177-464A-8A07-73383E46940F}"/>
              </a:ext>
            </a:extLst>
          </p:cNvPr>
          <p:cNvSpPr txBox="1"/>
          <p:nvPr/>
        </p:nvSpPr>
        <p:spPr>
          <a:xfrm>
            <a:off x="6372807" y="3429000"/>
            <a:ext cx="1297150"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Our Sun</a:t>
            </a:r>
          </a:p>
        </p:txBody>
      </p:sp>
      <p:sp>
        <p:nvSpPr>
          <p:cNvPr id="2" name="Oval 1">
            <a:extLst>
              <a:ext uri="{FF2B5EF4-FFF2-40B4-BE49-F238E27FC236}">
                <a16:creationId xmlns:a16="http://schemas.microsoft.com/office/drawing/2014/main" id="{E025B6DF-99EB-499B-B596-1E3C844323E7}"/>
              </a:ext>
            </a:extLst>
          </p:cNvPr>
          <p:cNvSpPr/>
          <p:nvPr/>
        </p:nvSpPr>
        <p:spPr>
          <a:xfrm>
            <a:off x="5478933" y="3685594"/>
            <a:ext cx="182880" cy="1828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129381F0-14B4-4921-A22B-03B90E029E58}"/>
              </a:ext>
            </a:extLst>
          </p:cNvPr>
          <p:cNvCxnSpPr>
            <a:cxnSpLocks/>
            <a:endCxn id="2" idx="6"/>
          </p:cNvCxnSpPr>
          <p:nvPr/>
        </p:nvCxnSpPr>
        <p:spPr>
          <a:xfrm flipH="1">
            <a:off x="5661813" y="3685594"/>
            <a:ext cx="710994" cy="914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6A265E9-5575-465A-806F-C99219CABF65}"/>
              </a:ext>
            </a:extLst>
          </p:cNvPr>
          <p:cNvSpPr txBox="1"/>
          <p:nvPr/>
        </p:nvSpPr>
        <p:spPr>
          <a:xfrm>
            <a:off x="3138195" y="1949384"/>
            <a:ext cx="1107234" cy="830997"/>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Large Hot</a:t>
            </a:r>
          </a:p>
        </p:txBody>
      </p:sp>
      <p:sp>
        <p:nvSpPr>
          <p:cNvPr id="15" name="TextBox 14">
            <a:extLst>
              <a:ext uri="{FF2B5EF4-FFF2-40B4-BE49-F238E27FC236}">
                <a16:creationId xmlns:a16="http://schemas.microsoft.com/office/drawing/2014/main" id="{004EB04F-E0F9-46D0-99EB-C3E40EEA50FE}"/>
              </a:ext>
            </a:extLst>
          </p:cNvPr>
          <p:cNvSpPr txBox="1"/>
          <p:nvPr/>
        </p:nvSpPr>
        <p:spPr>
          <a:xfrm>
            <a:off x="3179995" y="3874075"/>
            <a:ext cx="1107234" cy="830997"/>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Small Hot</a:t>
            </a:r>
          </a:p>
        </p:txBody>
      </p:sp>
      <p:sp>
        <p:nvSpPr>
          <p:cNvPr id="16" name="TextBox 15">
            <a:extLst>
              <a:ext uri="{FF2B5EF4-FFF2-40B4-BE49-F238E27FC236}">
                <a16:creationId xmlns:a16="http://schemas.microsoft.com/office/drawing/2014/main" id="{EE76A539-8E6A-46DC-A5B5-FA2AC733A3BC}"/>
              </a:ext>
            </a:extLst>
          </p:cNvPr>
          <p:cNvSpPr txBox="1"/>
          <p:nvPr/>
        </p:nvSpPr>
        <p:spPr>
          <a:xfrm>
            <a:off x="5478933" y="1949383"/>
            <a:ext cx="1107234" cy="830997"/>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Large Cool</a:t>
            </a:r>
          </a:p>
        </p:txBody>
      </p:sp>
      <p:sp>
        <p:nvSpPr>
          <p:cNvPr id="17" name="TextBox 16">
            <a:extLst>
              <a:ext uri="{FF2B5EF4-FFF2-40B4-BE49-F238E27FC236}">
                <a16:creationId xmlns:a16="http://schemas.microsoft.com/office/drawing/2014/main" id="{32000F41-701B-4C26-9E21-BF39F127BB96}"/>
              </a:ext>
            </a:extLst>
          </p:cNvPr>
          <p:cNvSpPr txBox="1"/>
          <p:nvPr/>
        </p:nvSpPr>
        <p:spPr>
          <a:xfrm>
            <a:off x="5478933" y="3921029"/>
            <a:ext cx="1107234" cy="830997"/>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Small Cool</a:t>
            </a:r>
          </a:p>
        </p:txBody>
      </p:sp>
      <p:grpSp>
        <p:nvGrpSpPr>
          <p:cNvPr id="13" name="Group 12">
            <a:extLst>
              <a:ext uri="{FF2B5EF4-FFF2-40B4-BE49-F238E27FC236}">
                <a16:creationId xmlns:a16="http://schemas.microsoft.com/office/drawing/2014/main" id="{4B2A5CDD-0511-4534-B2E2-7C671F4F2BA0}"/>
              </a:ext>
            </a:extLst>
          </p:cNvPr>
          <p:cNvGrpSpPr/>
          <p:nvPr/>
        </p:nvGrpSpPr>
        <p:grpSpPr>
          <a:xfrm>
            <a:off x="2766060" y="1531726"/>
            <a:ext cx="4238897" cy="3676000"/>
            <a:chOff x="2766060" y="1531726"/>
            <a:chExt cx="4238897" cy="3676000"/>
          </a:xfrm>
        </p:grpSpPr>
        <p:cxnSp>
          <p:nvCxnSpPr>
            <p:cNvPr id="9" name="Straight Connector 8">
              <a:extLst>
                <a:ext uri="{FF2B5EF4-FFF2-40B4-BE49-F238E27FC236}">
                  <a16:creationId xmlns:a16="http://schemas.microsoft.com/office/drawing/2014/main" id="{472D1B56-8FAE-41A4-8A63-175DAC84CF51}"/>
                </a:ext>
              </a:extLst>
            </p:cNvPr>
            <p:cNvCxnSpPr>
              <a:cxnSpLocks/>
            </p:cNvCxnSpPr>
            <p:nvPr/>
          </p:nvCxnSpPr>
          <p:spPr>
            <a:xfrm>
              <a:off x="4885509" y="1531726"/>
              <a:ext cx="0" cy="367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910F6A-2FE5-43BE-AED4-98BF60071E83}"/>
                </a:ext>
              </a:extLst>
            </p:cNvPr>
            <p:cNvCxnSpPr>
              <a:cxnSpLocks/>
            </p:cNvCxnSpPr>
            <p:nvPr/>
          </p:nvCxnSpPr>
          <p:spPr>
            <a:xfrm flipH="1">
              <a:off x="2766060" y="3407228"/>
              <a:ext cx="4238897"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68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500"/>
                            </p:stCondLst>
                            <p:childTnLst>
                              <p:par>
                                <p:cTn id="54" presetID="22" presetClass="entr" presetSubtype="2"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right)">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H-R Diagrams</a:t>
            </a:r>
            <a:endParaRPr lang="en-US" u="sng" dirty="0">
              <a:solidFill>
                <a:schemeClr val="bg1"/>
              </a:solidFill>
              <a:effectLst>
                <a:outerShdw blurRad="38100" dist="38100" dir="2700000" algn="tl">
                  <a:srgbClr val="000000">
                    <a:alpha val="43137"/>
                  </a:srgbClr>
                </a:outerShdw>
              </a:effectLst>
            </a:endParaRPr>
          </a:p>
        </p:txBody>
      </p:sp>
      <p:pic>
        <p:nvPicPr>
          <p:cNvPr id="4098" name="Picture 2" descr="http://cococubed.asu.edu/images/hr_diagrams/hr_twinkle_twink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88" y="1407034"/>
            <a:ext cx="5035457" cy="38583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ococubed.asu.edu/images/hr_diagrams/hr_munoz02.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693" y="1870364"/>
            <a:ext cx="3697432" cy="436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7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Sizes of Stars</a:t>
            </a:r>
            <a:endParaRPr lang="en-US" u="sng" dirty="0">
              <a:solidFill>
                <a:schemeClr val="bg1"/>
              </a:solidFill>
              <a:effectLst>
                <a:outerShdw blurRad="38100" dist="38100" dir="2700000" algn="tl">
                  <a:srgbClr val="000000">
                    <a:alpha val="43137"/>
                  </a:srgbClr>
                </a:outerShdw>
              </a:effectLst>
            </a:endParaRPr>
          </a:p>
        </p:txBody>
      </p:sp>
      <p:pic>
        <p:nvPicPr>
          <p:cNvPr id="2" name="Picture 1">
            <a:hlinkClick r:id="rId2"/>
          </p:cNvPr>
          <p:cNvPicPr>
            <a:picLocks noChangeAspect="1"/>
          </p:cNvPicPr>
          <p:nvPr/>
        </p:nvPicPr>
        <p:blipFill>
          <a:blip r:embed="rId3"/>
          <a:stretch>
            <a:fillRect/>
          </a:stretch>
        </p:blipFill>
        <p:spPr>
          <a:xfrm>
            <a:off x="1118523" y="1531726"/>
            <a:ext cx="6935757" cy="4448160"/>
          </a:xfrm>
          <a:prstGeom prst="rect">
            <a:avLst/>
          </a:prstGeom>
        </p:spPr>
      </p:pic>
    </p:spTree>
    <p:extLst>
      <p:ext uri="{BB962C8B-B14F-4D97-AF65-F5344CB8AC3E}">
        <p14:creationId xmlns:p14="http://schemas.microsoft.com/office/powerpoint/2010/main" val="31961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endParaRPr lang="en-US" u="sng"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27204" y="1680906"/>
            <a:ext cx="8689591" cy="4031970"/>
          </a:xfrm>
          <a:prstGeom prst="rect">
            <a:avLst/>
          </a:prstGeom>
        </p:spPr>
      </p:pic>
      <p:sp>
        <p:nvSpPr>
          <p:cNvPr id="7" name="Rectangle 6">
            <a:extLst>
              <a:ext uri="{FF2B5EF4-FFF2-40B4-BE49-F238E27FC236}">
                <a16:creationId xmlns:a16="http://schemas.microsoft.com/office/drawing/2014/main" id="{E63B7817-B474-4745-A38B-91642A03B638}"/>
              </a:ext>
            </a:extLst>
          </p:cNvPr>
          <p:cNvSpPr/>
          <p:nvPr/>
        </p:nvSpPr>
        <p:spPr>
          <a:xfrm>
            <a:off x="318089" y="3007182"/>
            <a:ext cx="810916" cy="449811"/>
          </a:xfrm>
          <a:prstGeom prst="rect">
            <a:avLst/>
          </a:prstGeom>
          <a:solidFill>
            <a:srgbClr val="FFFF00">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213F67-FC3E-41EE-85F8-57CEFD2362C0}"/>
              </a:ext>
            </a:extLst>
          </p:cNvPr>
          <p:cNvSpPr/>
          <p:nvPr/>
        </p:nvSpPr>
        <p:spPr>
          <a:xfrm>
            <a:off x="4586597" y="2198529"/>
            <a:ext cx="1832864" cy="264754"/>
          </a:xfrm>
          <a:prstGeom prst="rect">
            <a:avLst/>
          </a:prstGeom>
          <a:solidFill>
            <a:srgbClr val="FFFF00">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08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H-R Diagram for Calculating Distance</a:t>
            </a:r>
            <a:endParaRPr lang="en-US" u="sng" dirty="0">
              <a:solidFill>
                <a:schemeClr val="bg1"/>
              </a:solidFill>
              <a:effectLst>
                <a:outerShdw blurRad="38100" dist="38100" dir="2700000" algn="tl">
                  <a:srgbClr val="000000">
                    <a:alpha val="43137"/>
                  </a:srgbClr>
                </a:outerShdw>
              </a:effectLst>
            </a:endParaRPr>
          </a:p>
        </p:txBody>
      </p:sp>
      <p:pic>
        <p:nvPicPr>
          <p:cNvPr id="9" name="Picture 8" descr="This coloured version of the HR diagram conveys the types of stars in the different regions pictorially, and gives the positions of many named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3" y="2578882"/>
            <a:ext cx="3686864" cy="3588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5515" y="1480485"/>
            <a:ext cx="8341568" cy="1015663"/>
          </a:xfrm>
          <a:prstGeom prst="rect">
            <a:avLst/>
          </a:prstGeom>
          <a:noFill/>
        </p:spPr>
        <p:txBody>
          <a:bodyPr wrap="square" rtlCol="0">
            <a:spAutoFit/>
          </a:bodyPr>
          <a:lstStyle/>
          <a:p>
            <a:r>
              <a:rPr lang="en-US" sz="2000" dirty="0">
                <a:latin typeface="+mj-lt"/>
              </a:rPr>
              <a:t>The maximum wavelength of a distant star is measured to be 600 nm, suggesting that it has a temperature of </a:t>
            </a:r>
            <a:r>
              <a:rPr lang="en-US" sz="2000" dirty="0">
                <a:solidFill>
                  <a:srgbClr val="0070C0"/>
                </a:solidFill>
                <a:latin typeface="+mj-lt"/>
              </a:rPr>
              <a:t>~4800 K</a:t>
            </a:r>
            <a:r>
              <a:rPr lang="en-US" sz="2000" dirty="0">
                <a:latin typeface="+mj-lt"/>
              </a:rPr>
              <a:t>. If this star has a brightness of </a:t>
            </a:r>
            <a:r>
              <a:rPr lang="en-US" sz="2000" dirty="0">
                <a:solidFill>
                  <a:srgbClr val="00B050"/>
                </a:solidFill>
                <a:latin typeface="+mj-lt"/>
              </a:rPr>
              <a:t>1.0 × 10</a:t>
            </a:r>
            <a:r>
              <a:rPr lang="en-US" sz="2000" baseline="30000" dirty="0">
                <a:solidFill>
                  <a:srgbClr val="00B050"/>
                </a:solidFill>
                <a:latin typeface="+mj-lt"/>
              </a:rPr>
              <a:t>-12</a:t>
            </a:r>
            <a:r>
              <a:rPr lang="en-US" sz="2000" dirty="0">
                <a:solidFill>
                  <a:srgbClr val="00B050"/>
                </a:solidFill>
                <a:latin typeface="+mj-lt"/>
              </a:rPr>
              <a:t> W m</a:t>
            </a:r>
            <a:r>
              <a:rPr lang="en-US" sz="2000" baseline="30000" dirty="0">
                <a:solidFill>
                  <a:srgbClr val="00B050"/>
                </a:solidFill>
                <a:latin typeface="+mj-lt"/>
              </a:rPr>
              <a:t>-2</a:t>
            </a:r>
            <a:r>
              <a:rPr lang="en-US" sz="2000" dirty="0">
                <a:latin typeface="+mj-lt"/>
              </a:rPr>
              <a:t>, what is its distance from Earth?</a:t>
            </a:r>
          </a:p>
        </p:txBody>
      </p:sp>
      <p:sp>
        <p:nvSpPr>
          <p:cNvPr id="2" name="TextBox 1"/>
          <p:cNvSpPr txBox="1"/>
          <p:nvPr/>
        </p:nvSpPr>
        <p:spPr>
          <a:xfrm>
            <a:off x="5767820" y="2317272"/>
            <a:ext cx="3089307" cy="523220"/>
          </a:xfrm>
          <a:prstGeom prst="rect">
            <a:avLst/>
          </a:prstGeom>
          <a:noFill/>
        </p:spPr>
        <p:txBody>
          <a:bodyPr wrap="none" rtlCol="0">
            <a:spAutoFit/>
          </a:bodyPr>
          <a:lstStyle/>
          <a:p>
            <a:r>
              <a:rPr lang="en-US" sz="2800" dirty="0" err="1">
                <a:solidFill>
                  <a:srgbClr val="002060"/>
                </a:solidFill>
                <a:latin typeface="+mj-lt"/>
              </a:rPr>
              <a:t>L</a:t>
            </a:r>
            <a:r>
              <a:rPr lang="en-US" sz="2800" baseline="-25000" dirty="0" err="1">
                <a:solidFill>
                  <a:srgbClr val="002060"/>
                </a:solidFill>
                <a:latin typeface="+mj-lt"/>
              </a:rPr>
              <a:t>sun</a:t>
            </a:r>
            <a:r>
              <a:rPr lang="en-US" sz="2800" dirty="0">
                <a:solidFill>
                  <a:srgbClr val="002060"/>
                </a:solidFill>
                <a:latin typeface="+mj-lt"/>
              </a:rPr>
              <a:t> = 3.84 × 10</a:t>
            </a:r>
            <a:r>
              <a:rPr lang="en-US" sz="2800" baseline="30000" dirty="0">
                <a:solidFill>
                  <a:srgbClr val="002060"/>
                </a:solidFill>
                <a:latin typeface="+mj-lt"/>
              </a:rPr>
              <a:t>24</a:t>
            </a:r>
            <a:r>
              <a:rPr lang="en-US" sz="2800" dirty="0">
                <a:solidFill>
                  <a:srgbClr val="002060"/>
                </a:solidFill>
                <a:latin typeface="+mj-lt"/>
              </a:rPr>
              <a:t> W </a:t>
            </a:r>
            <a:endParaRPr lang="en-US" sz="2800" baseline="-25000" dirty="0">
              <a:solidFill>
                <a:srgbClr val="002060"/>
              </a:solidFill>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743ED52-3448-4504-8DDA-DB65728EACCD}"/>
                  </a:ext>
                </a:extLst>
              </p:cNvPr>
              <p:cNvSpPr txBox="1"/>
              <p:nvPr/>
            </p:nvSpPr>
            <p:spPr>
              <a:xfrm>
                <a:off x="4257530" y="4295417"/>
                <a:ext cx="111338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𝑏</m:t>
                      </m:r>
                      <m:r>
                        <a:rPr lang="en-US" sz="2000" b="0" i="1" smtClean="0">
                          <a:solidFill>
                            <a:srgbClr val="7030A0"/>
                          </a:solidFill>
                          <a:latin typeface="Cambria Math" panose="02040503050406030204" pitchFamily="18" charset="0"/>
                        </a:rPr>
                        <m:t>=</m:t>
                      </m:r>
                      <m:f>
                        <m:fPr>
                          <m:ctrlPr>
                            <a:rPr lang="en-US" sz="2000" b="0" i="1" smtClean="0">
                              <a:solidFill>
                                <a:srgbClr val="7030A0"/>
                              </a:solidFill>
                              <a:latin typeface="Cambria Math" panose="02040503050406030204" pitchFamily="18" charset="0"/>
                            </a:rPr>
                          </m:ctrlPr>
                        </m:fPr>
                        <m:num>
                          <m:r>
                            <a:rPr lang="en-US" sz="2000" b="0" i="1" smtClean="0">
                              <a:solidFill>
                                <a:srgbClr val="7030A0"/>
                              </a:solidFill>
                              <a:latin typeface="Cambria Math" panose="02040503050406030204" pitchFamily="18" charset="0"/>
                            </a:rPr>
                            <m:t>𝐿</m:t>
                          </m:r>
                        </m:num>
                        <m:den>
                          <m:r>
                            <a:rPr lang="en-US" sz="2000" b="0" i="1" smtClean="0">
                              <a:solidFill>
                                <a:srgbClr val="7030A0"/>
                              </a:solidFill>
                              <a:latin typeface="Cambria Math" panose="02040503050406030204" pitchFamily="18" charset="0"/>
                            </a:rPr>
                            <m:t>4</m:t>
                          </m:r>
                          <m:r>
                            <a:rPr lang="en-US" sz="2000" b="0" i="1" smtClean="0">
                              <a:solidFill>
                                <a:srgbClr val="7030A0"/>
                              </a:solidFill>
                              <a:latin typeface="Cambria Math" panose="02040503050406030204" pitchFamily="18" charset="0"/>
                              <a:ea typeface="Cambria Math" panose="02040503050406030204" pitchFamily="18" charset="0"/>
                            </a:rPr>
                            <m:t>𝜋</m:t>
                          </m:r>
                          <m:sSup>
                            <m:sSupPr>
                              <m:ctrlPr>
                                <a:rPr lang="en-US" sz="2000" b="0" i="1" smtClean="0">
                                  <a:solidFill>
                                    <a:srgbClr val="7030A0"/>
                                  </a:solidFill>
                                  <a:latin typeface="Cambria Math" panose="02040503050406030204" pitchFamily="18" charset="0"/>
                                  <a:ea typeface="Cambria Math" panose="02040503050406030204" pitchFamily="18" charset="0"/>
                                </a:rPr>
                              </m:ctrlPr>
                            </m:sSupPr>
                            <m:e>
                              <m:r>
                                <a:rPr lang="en-US" sz="2000" b="0" i="1" smtClean="0">
                                  <a:solidFill>
                                    <a:srgbClr val="7030A0"/>
                                  </a:solidFill>
                                  <a:latin typeface="Cambria Math" panose="02040503050406030204" pitchFamily="18" charset="0"/>
                                  <a:ea typeface="Cambria Math" panose="02040503050406030204" pitchFamily="18" charset="0"/>
                                </a:rPr>
                                <m:t>𝑑</m:t>
                              </m:r>
                            </m:e>
                            <m:sup>
                              <m:r>
                                <a:rPr lang="en-US" sz="2000" b="0" i="1" smtClean="0">
                                  <a:solidFill>
                                    <a:srgbClr val="7030A0"/>
                                  </a:solidFill>
                                  <a:latin typeface="Cambria Math" panose="02040503050406030204" pitchFamily="18" charset="0"/>
                                  <a:ea typeface="Cambria Math" panose="02040503050406030204" pitchFamily="18" charset="0"/>
                                </a:rPr>
                                <m:t>2</m:t>
                              </m:r>
                            </m:sup>
                          </m:sSup>
                        </m:den>
                      </m:f>
                    </m:oMath>
                  </m:oMathPara>
                </a14:m>
                <a:endParaRPr lang="en-US" sz="2000" dirty="0">
                  <a:solidFill>
                    <a:srgbClr val="7030A0"/>
                  </a:solidFill>
                </a:endParaRPr>
              </a:p>
            </p:txBody>
          </p:sp>
        </mc:Choice>
        <mc:Fallback xmlns="">
          <p:sp>
            <p:nvSpPr>
              <p:cNvPr id="3" name="TextBox 2">
                <a:extLst>
                  <a:ext uri="{FF2B5EF4-FFF2-40B4-BE49-F238E27FC236}">
                    <a16:creationId xmlns:a16="http://schemas.microsoft.com/office/drawing/2014/main" id="{D743ED52-3448-4504-8DDA-DB65728EACCD}"/>
                  </a:ext>
                </a:extLst>
              </p:cNvPr>
              <p:cNvSpPr txBox="1">
                <a:spLocks noRot="1" noChangeAspect="1" noMove="1" noResize="1" noEditPoints="1" noAdjustHandles="1" noChangeArrowheads="1" noChangeShapeType="1" noTextEdit="1"/>
              </p:cNvSpPr>
              <p:nvPr/>
            </p:nvSpPr>
            <p:spPr>
              <a:xfrm>
                <a:off x="4257530" y="4295417"/>
                <a:ext cx="1113382" cy="5761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96C858-37A2-4E79-A63E-40EDAD6A1E93}"/>
                  </a:ext>
                </a:extLst>
              </p:cNvPr>
              <p:cNvSpPr txBox="1"/>
              <p:nvPr/>
            </p:nvSpPr>
            <p:spPr>
              <a:xfrm>
                <a:off x="6017760" y="4100191"/>
                <a:ext cx="1184362"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𝑑</m:t>
                      </m:r>
                      <m:r>
                        <a:rPr lang="en-US" sz="2000" b="0" i="1" smtClean="0">
                          <a:solidFill>
                            <a:srgbClr val="7030A0"/>
                          </a:solidFill>
                          <a:latin typeface="Cambria Math" panose="02040503050406030204" pitchFamily="18" charset="0"/>
                        </a:rPr>
                        <m:t>=</m:t>
                      </m:r>
                      <m:rad>
                        <m:radPr>
                          <m:degHide m:val="on"/>
                          <m:ctrlPr>
                            <a:rPr lang="en-US" sz="2000" b="0" i="1" smtClean="0">
                              <a:solidFill>
                                <a:srgbClr val="7030A0"/>
                              </a:solidFill>
                              <a:latin typeface="Cambria Math" panose="02040503050406030204" pitchFamily="18" charset="0"/>
                            </a:rPr>
                          </m:ctrlPr>
                        </m:radPr>
                        <m:deg/>
                        <m:e>
                          <m:f>
                            <m:fPr>
                              <m:ctrlPr>
                                <a:rPr lang="en-US" sz="2000" i="1">
                                  <a:solidFill>
                                    <a:srgbClr val="7030A0"/>
                                  </a:solidFill>
                                  <a:latin typeface="Cambria Math" panose="02040503050406030204" pitchFamily="18" charset="0"/>
                                </a:rPr>
                              </m:ctrlPr>
                            </m:fPr>
                            <m:num>
                              <m:r>
                                <a:rPr lang="en-US" sz="2000" i="1">
                                  <a:solidFill>
                                    <a:srgbClr val="7030A0"/>
                                  </a:solidFill>
                                  <a:latin typeface="Cambria Math" panose="02040503050406030204" pitchFamily="18" charset="0"/>
                                </a:rPr>
                                <m:t>𝐿</m:t>
                              </m:r>
                            </m:num>
                            <m:den>
                              <m:r>
                                <a:rPr lang="en-US" sz="2000" i="1">
                                  <a:solidFill>
                                    <a:srgbClr val="7030A0"/>
                                  </a:solidFill>
                                  <a:latin typeface="Cambria Math" panose="02040503050406030204" pitchFamily="18" charset="0"/>
                                </a:rPr>
                                <m:t>4</m:t>
                              </m:r>
                              <m:r>
                                <a:rPr lang="en-US" sz="2000" i="1">
                                  <a:solidFill>
                                    <a:srgbClr val="7030A0"/>
                                  </a:solidFill>
                                  <a:latin typeface="Cambria Math" panose="02040503050406030204" pitchFamily="18" charset="0"/>
                                  <a:ea typeface="Cambria Math" panose="02040503050406030204" pitchFamily="18" charset="0"/>
                                </a:rPr>
                                <m:t>𝜋</m:t>
                              </m:r>
                              <m:r>
                                <a:rPr lang="en-US" sz="2000" b="0" i="1" smtClean="0">
                                  <a:solidFill>
                                    <a:srgbClr val="7030A0"/>
                                  </a:solidFill>
                                  <a:latin typeface="Cambria Math" panose="02040503050406030204" pitchFamily="18" charset="0"/>
                                  <a:ea typeface="Cambria Math" panose="02040503050406030204" pitchFamily="18" charset="0"/>
                                </a:rPr>
                                <m:t>𝑏</m:t>
                              </m:r>
                            </m:den>
                          </m:f>
                        </m:e>
                      </m:rad>
                    </m:oMath>
                  </m:oMathPara>
                </a14:m>
                <a:endParaRPr lang="en-US" sz="2000" dirty="0">
                  <a:solidFill>
                    <a:srgbClr val="7030A0"/>
                  </a:solidFill>
                </a:endParaRPr>
              </a:p>
            </p:txBody>
          </p:sp>
        </mc:Choice>
        <mc:Fallback xmlns="">
          <p:sp>
            <p:nvSpPr>
              <p:cNvPr id="11" name="TextBox 10">
                <a:extLst>
                  <a:ext uri="{FF2B5EF4-FFF2-40B4-BE49-F238E27FC236}">
                    <a16:creationId xmlns:a16="http://schemas.microsoft.com/office/drawing/2014/main" id="{B096C858-37A2-4E79-A63E-40EDAD6A1E93}"/>
                  </a:ext>
                </a:extLst>
              </p:cNvPr>
              <p:cNvSpPr txBox="1">
                <a:spLocks noRot="1" noChangeAspect="1" noMove="1" noResize="1" noEditPoints="1" noAdjustHandles="1" noChangeArrowheads="1" noChangeShapeType="1" noTextEdit="1"/>
              </p:cNvSpPr>
              <p:nvPr/>
            </p:nvSpPr>
            <p:spPr>
              <a:xfrm>
                <a:off x="6017760" y="4100191"/>
                <a:ext cx="1184362" cy="909352"/>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96117700-11E3-40A2-A4A3-F0685235409E}"/>
              </a:ext>
            </a:extLst>
          </p:cNvPr>
          <p:cNvCxnSpPr>
            <a:cxnSpLocks/>
          </p:cNvCxnSpPr>
          <p:nvPr/>
        </p:nvCxnSpPr>
        <p:spPr>
          <a:xfrm>
            <a:off x="5486832" y="4640659"/>
            <a:ext cx="409143"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7F55C76-13D9-4A64-8E25-A907178038C6}"/>
                  </a:ext>
                </a:extLst>
              </p:cNvPr>
              <p:cNvSpPr/>
              <p:nvPr/>
            </p:nvSpPr>
            <p:spPr>
              <a:xfrm>
                <a:off x="7094493" y="5517839"/>
                <a:ext cx="1655132" cy="400110"/>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7030A0"/>
                          </a:solidFill>
                          <a:latin typeface="Cambria Math" panose="02040503050406030204" pitchFamily="18" charset="0"/>
                        </a:rPr>
                        <m:t>3.9</m:t>
                      </m:r>
                      <m:r>
                        <a:rPr lang="en-US" sz="2000" i="1">
                          <a:solidFill>
                            <a:srgbClr val="7030A0"/>
                          </a:solidFill>
                          <a:latin typeface="Cambria Math" panose="02040503050406030204" pitchFamily="18" charset="0"/>
                          <a:ea typeface="Cambria Math" panose="02040503050406030204" pitchFamily="18" charset="0"/>
                        </a:rPr>
                        <m:t>×</m:t>
                      </m:r>
                      <m:sSup>
                        <m:sSupPr>
                          <m:ctrlPr>
                            <a:rPr lang="en-US" sz="2000" i="1">
                              <a:solidFill>
                                <a:srgbClr val="7030A0"/>
                              </a:solidFill>
                              <a:latin typeface="Cambria Math" panose="02040503050406030204" pitchFamily="18" charset="0"/>
                              <a:ea typeface="Cambria Math" panose="02040503050406030204" pitchFamily="18" charset="0"/>
                            </a:rPr>
                          </m:ctrlPr>
                        </m:sSupPr>
                        <m:e>
                          <m:r>
                            <a:rPr lang="en-US" sz="2000" i="1">
                              <a:solidFill>
                                <a:srgbClr val="7030A0"/>
                              </a:solidFill>
                              <a:latin typeface="Cambria Math" panose="02040503050406030204" pitchFamily="18" charset="0"/>
                              <a:ea typeface="Cambria Math" panose="02040503050406030204" pitchFamily="18" charset="0"/>
                            </a:rPr>
                            <m:t>10</m:t>
                          </m:r>
                        </m:e>
                        <m:sup>
                          <m:r>
                            <a:rPr lang="en-US" sz="2000" i="1">
                              <a:solidFill>
                                <a:srgbClr val="7030A0"/>
                              </a:solidFill>
                              <a:latin typeface="Cambria Math" panose="02040503050406030204" pitchFamily="18" charset="0"/>
                              <a:ea typeface="Cambria Math" panose="02040503050406030204" pitchFamily="18" charset="0"/>
                            </a:rPr>
                            <m:t>17</m:t>
                          </m:r>
                        </m:sup>
                      </m:sSup>
                      <m:r>
                        <a:rPr lang="en-US" sz="2000" i="1">
                          <a:solidFill>
                            <a:srgbClr val="7030A0"/>
                          </a:solidFill>
                          <a:latin typeface="Cambria Math" panose="02040503050406030204" pitchFamily="18" charset="0"/>
                          <a:ea typeface="Cambria Math" panose="02040503050406030204" pitchFamily="18" charset="0"/>
                        </a:rPr>
                        <m:t> </m:t>
                      </m:r>
                      <m:r>
                        <m:rPr>
                          <m:sty m:val="p"/>
                        </m:rPr>
                        <a:rPr lang="en-US" sz="2000">
                          <a:solidFill>
                            <a:srgbClr val="7030A0"/>
                          </a:solidFill>
                          <a:latin typeface="Cambria Math" panose="02040503050406030204" pitchFamily="18" charset="0"/>
                          <a:ea typeface="Cambria Math" panose="02040503050406030204" pitchFamily="18" charset="0"/>
                        </a:rPr>
                        <m:t>m</m:t>
                      </m:r>
                    </m:oMath>
                  </m:oMathPara>
                </a14:m>
                <a:endParaRPr lang="en-US" sz="2000" dirty="0"/>
              </a:p>
            </p:txBody>
          </p:sp>
        </mc:Choice>
        <mc:Fallback xmlns="">
          <p:sp>
            <p:nvSpPr>
              <p:cNvPr id="20" name="Rectangle 19">
                <a:extLst>
                  <a:ext uri="{FF2B5EF4-FFF2-40B4-BE49-F238E27FC236}">
                    <a16:creationId xmlns:a16="http://schemas.microsoft.com/office/drawing/2014/main" id="{D7F55C76-13D9-4A64-8E25-A907178038C6}"/>
                  </a:ext>
                </a:extLst>
              </p:cNvPr>
              <p:cNvSpPr>
                <a:spLocks noRot="1" noChangeAspect="1" noMove="1" noResize="1" noEditPoints="1" noAdjustHandles="1" noChangeArrowheads="1" noChangeShapeType="1" noTextEdit="1"/>
              </p:cNvSpPr>
              <p:nvPr/>
            </p:nvSpPr>
            <p:spPr>
              <a:xfrm>
                <a:off x="7094493" y="5517839"/>
                <a:ext cx="1655132" cy="400110"/>
              </a:xfrm>
              <a:prstGeom prst="rect">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BA02AF-37E8-4D3E-8D87-2C35EBA2FB08}"/>
                  </a:ext>
                </a:extLst>
              </p:cNvPr>
              <p:cNvSpPr txBox="1"/>
              <p:nvPr/>
            </p:nvSpPr>
            <p:spPr>
              <a:xfrm>
                <a:off x="4268649" y="5229790"/>
                <a:ext cx="2806794"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𝑑</m:t>
                      </m:r>
                      <m:r>
                        <a:rPr lang="en-US" sz="2000" b="0" i="1" smtClean="0">
                          <a:solidFill>
                            <a:srgbClr val="7030A0"/>
                          </a:solidFill>
                          <a:latin typeface="Cambria Math" panose="02040503050406030204" pitchFamily="18" charset="0"/>
                        </a:rPr>
                        <m:t>=</m:t>
                      </m:r>
                      <m:rad>
                        <m:radPr>
                          <m:degHide m:val="on"/>
                          <m:ctrlPr>
                            <a:rPr lang="en-US" sz="2000" b="0" i="1" smtClean="0">
                              <a:solidFill>
                                <a:srgbClr val="7030A0"/>
                              </a:solidFill>
                              <a:latin typeface="Cambria Math" panose="02040503050406030204" pitchFamily="18" charset="0"/>
                            </a:rPr>
                          </m:ctrlPr>
                        </m:radPr>
                        <m:deg/>
                        <m:e>
                          <m:f>
                            <m:fPr>
                              <m:ctrlPr>
                                <a:rPr lang="en-US" sz="2000" i="1">
                                  <a:solidFill>
                                    <a:srgbClr val="7030A0"/>
                                  </a:solidFill>
                                  <a:latin typeface="Cambria Math" panose="02040503050406030204" pitchFamily="18" charset="0"/>
                                </a:rPr>
                              </m:ctrlPr>
                            </m:fPr>
                            <m:num>
                              <m:sSup>
                                <m:sSupPr>
                                  <m:ctrlPr>
                                    <a:rPr lang="en-US" sz="2000" i="1" dirty="0" smtClean="0">
                                      <a:solidFill>
                                        <a:srgbClr val="C00000"/>
                                      </a:solidFill>
                                      <a:latin typeface="Cambria Math" panose="02040503050406030204" pitchFamily="18" charset="0"/>
                                      <a:ea typeface="Cambria Math" panose="02040503050406030204" pitchFamily="18" charset="0"/>
                                      <a:cs typeface="Ebrima" panose="02000000000000000000" pitchFamily="2" charset="0"/>
                                    </a:rPr>
                                  </m:ctrlPr>
                                </m:sSupPr>
                                <m:e>
                                  <m:r>
                                    <a:rPr lang="en-US" sz="2000" b="0" i="1" dirty="0" smtClean="0">
                                      <a:solidFill>
                                        <a:srgbClr val="C00000"/>
                                      </a:solidFill>
                                      <a:latin typeface="Cambria Math" panose="02040503050406030204" pitchFamily="18" charset="0"/>
                                      <a:ea typeface="Cambria Math" panose="02040503050406030204" pitchFamily="18" charset="0"/>
                                      <a:cs typeface="Ebrima" panose="02000000000000000000" pitchFamily="2" charset="0"/>
                                    </a:rPr>
                                    <m:t>1.92×10</m:t>
                                  </m:r>
                                </m:e>
                                <m:sup>
                                  <m:r>
                                    <a:rPr lang="en-US" sz="2000" b="0" i="1" dirty="0" smtClean="0">
                                      <a:solidFill>
                                        <a:srgbClr val="C00000"/>
                                      </a:solidFill>
                                      <a:latin typeface="Cambria Math" panose="02040503050406030204" pitchFamily="18" charset="0"/>
                                      <a:ea typeface="Cambria Math" panose="02040503050406030204" pitchFamily="18" charset="0"/>
                                      <a:cs typeface="Ebrima" panose="02000000000000000000" pitchFamily="2" charset="0"/>
                                    </a:rPr>
                                    <m:t>24</m:t>
                                  </m:r>
                                </m:sup>
                              </m:sSup>
                            </m:num>
                            <m:den>
                              <m:r>
                                <a:rPr lang="en-US" sz="2000" i="1">
                                  <a:solidFill>
                                    <a:srgbClr val="7030A0"/>
                                  </a:solidFill>
                                  <a:latin typeface="Cambria Math" panose="02040503050406030204" pitchFamily="18" charset="0"/>
                                </a:rPr>
                                <m:t>4</m:t>
                              </m:r>
                              <m:r>
                                <a:rPr lang="en-US" sz="2000" i="1">
                                  <a:solidFill>
                                    <a:srgbClr val="7030A0"/>
                                  </a:solidFill>
                                  <a:latin typeface="Cambria Math" panose="02040503050406030204" pitchFamily="18" charset="0"/>
                                  <a:ea typeface="Cambria Math" panose="02040503050406030204" pitchFamily="18" charset="0"/>
                                </a:rPr>
                                <m:t>𝜋</m:t>
                              </m:r>
                              <m:r>
                                <a:rPr lang="en-US" sz="2000" b="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00B050"/>
                                  </a:solidFill>
                                  <a:latin typeface="Cambria Math" panose="02040503050406030204" pitchFamily="18" charset="0"/>
                                  <a:ea typeface="Cambria Math" panose="02040503050406030204" pitchFamily="18" charset="0"/>
                                </a:rPr>
                                <m:t>1.0×</m:t>
                              </m:r>
                              <m:sSup>
                                <m:sSupPr>
                                  <m:ctrlPr>
                                    <a:rPr lang="en-US" sz="2000" b="0" i="1" smtClean="0">
                                      <a:solidFill>
                                        <a:srgbClr val="00B050"/>
                                      </a:solidFill>
                                      <a:latin typeface="Cambria Math" panose="02040503050406030204" pitchFamily="18" charset="0"/>
                                      <a:ea typeface="Cambria Math" panose="02040503050406030204" pitchFamily="18" charset="0"/>
                                    </a:rPr>
                                  </m:ctrlPr>
                                </m:sSupPr>
                                <m:e>
                                  <m:r>
                                    <a:rPr lang="en-US" sz="2000" b="0" i="1" smtClean="0">
                                      <a:solidFill>
                                        <a:srgbClr val="00B050"/>
                                      </a:solidFill>
                                      <a:latin typeface="Cambria Math" panose="02040503050406030204" pitchFamily="18" charset="0"/>
                                      <a:ea typeface="Cambria Math" panose="02040503050406030204" pitchFamily="18" charset="0"/>
                                    </a:rPr>
                                    <m:t>10</m:t>
                                  </m:r>
                                </m:e>
                                <m:sup>
                                  <m:r>
                                    <a:rPr lang="en-US" sz="2000" b="0" i="1" smtClean="0">
                                      <a:solidFill>
                                        <a:srgbClr val="00B050"/>
                                      </a:solidFill>
                                      <a:latin typeface="Cambria Math" panose="02040503050406030204" pitchFamily="18" charset="0"/>
                                      <a:ea typeface="Cambria Math" panose="02040503050406030204" pitchFamily="18" charset="0"/>
                                    </a:rPr>
                                    <m:t>−12</m:t>
                                  </m:r>
                                </m:sup>
                              </m:sSup>
                              <m:r>
                                <a:rPr lang="en-US" sz="2000" b="0" i="1" smtClean="0">
                                  <a:solidFill>
                                    <a:srgbClr val="7030A0"/>
                                  </a:solidFill>
                                  <a:latin typeface="Cambria Math" panose="02040503050406030204" pitchFamily="18" charset="0"/>
                                  <a:ea typeface="Cambria Math" panose="02040503050406030204" pitchFamily="18" charset="0"/>
                                </a:rPr>
                                <m:t>)</m:t>
                              </m:r>
                            </m:den>
                          </m:f>
                        </m:e>
                      </m:rad>
                      <m:r>
                        <a:rPr lang="en-US" sz="2000" b="0" i="1" smtClean="0">
                          <a:solidFill>
                            <a:srgbClr val="7030A0"/>
                          </a:solidFill>
                          <a:latin typeface="Cambria Math" panose="02040503050406030204" pitchFamily="18" charset="0"/>
                        </a:rPr>
                        <m:t>=</m:t>
                      </m:r>
                    </m:oMath>
                  </m:oMathPara>
                </a14:m>
                <a:endParaRPr lang="en-US" sz="2000" dirty="0">
                  <a:solidFill>
                    <a:srgbClr val="7030A0"/>
                  </a:solidFill>
                </a:endParaRPr>
              </a:p>
            </p:txBody>
          </p:sp>
        </mc:Choice>
        <mc:Fallback xmlns="">
          <p:sp>
            <p:nvSpPr>
              <p:cNvPr id="19" name="TextBox 18">
                <a:extLst>
                  <a:ext uri="{FF2B5EF4-FFF2-40B4-BE49-F238E27FC236}">
                    <a16:creationId xmlns:a16="http://schemas.microsoft.com/office/drawing/2014/main" id="{28BA02AF-37E8-4D3E-8D87-2C35EBA2FB08}"/>
                  </a:ext>
                </a:extLst>
              </p:cNvPr>
              <p:cNvSpPr txBox="1">
                <a:spLocks noRot="1" noChangeAspect="1" noMove="1" noResize="1" noEditPoints="1" noAdjustHandles="1" noChangeArrowheads="1" noChangeShapeType="1" noTextEdit="1"/>
              </p:cNvSpPr>
              <p:nvPr/>
            </p:nvSpPr>
            <p:spPr>
              <a:xfrm>
                <a:off x="4268649" y="5229790"/>
                <a:ext cx="2806794" cy="909352"/>
              </a:xfrm>
              <a:prstGeom prst="rect">
                <a:avLst/>
              </a:prstGeom>
              <a:blipFill>
                <a:blip r:embed="rId7"/>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B76E8A27-6283-46D6-8EEC-5321FF8DC3FE}"/>
              </a:ext>
            </a:extLst>
          </p:cNvPr>
          <p:cNvCxnSpPr>
            <a:cxnSpLocks/>
          </p:cNvCxnSpPr>
          <p:nvPr/>
        </p:nvCxnSpPr>
        <p:spPr>
          <a:xfrm flipH="1">
            <a:off x="6176963" y="4871600"/>
            <a:ext cx="242887" cy="35819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20E8F1-D658-4CB9-B1F4-E8FB16B467F8}"/>
              </a:ext>
            </a:extLst>
          </p:cNvPr>
          <p:cNvCxnSpPr>
            <a:cxnSpLocks/>
          </p:cNvCxnSpPr>
          <p:nvPr/>
        </p:nvCxnSpPr>
        <p:spPr>
          <a:xfrm flipV="1">
            <a:off x="566738" y="4405312"/>
            <a:ext cx="2457447" cy="4763"/>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48614EE-14A6-4C8B-9BDE-8BBC38C0F48D}"/>
              </a:ext>
            </a:extLst>
          </p:cNvPr>
          <p:cNvGrpSpPr/>
          <p:nvPr/>
        </p:nvGrpSpPr>
        <p:grpSpPr>
          <a:xfrm>
            <a:off x="3008521" y="4410075"/>
            <a:ext cx="955711" cy="1162052"/>
            <a:chOff x="3008521" y="4410075"/>
            <a:chExt cx="955711" cy="1162052"/>
          </a:xfrm>
        </p:grpSpPr>
        <p:cxnSp>
          <p:nvCxnSpPr>
            <p:cNvPr id="25" name="Straight Connector 24">
              <a:extLst>
                <a:ext uri="{FF2B5EF4-FFF2-40B4-BE49-F238E27FC236}">
                  <a16:creationId xmlns:a16="http://schemas.microsoft.com/office/drawing/2014/main" id="{BB402834-93A3-4E19-8C78-48FE0D6F99CE}"/>
                </a:ext>
              </a:extLst>
            </p:cNvPr>
            <p:cNvCxnSpPr>
              <a:cxnSpLocks/>
            </p:cNvCxnSpPr>
            <p:nvPr/>
          </p:nvCxnSpPr>
          <p:spPr>
            <a:xfrm flipV="1">
              <a:off x="3024185" y="4410075"/>
              <a:ext cx="0" cy="1162052"/>
            </a:xfrm>
            <a:prstGeom prst="line">
              <a:avLst/>
            </a:prstGeom>
            <a:ln w="5715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7500BC0-EE4C-499D-ACFC-7691CC73ABB5}"/>
                </a:ext>
              </a:extLst>
            </p:cNvPr>
            <p:cNvSpPr txBox="1"/>
            <p:nvPr/>
          </p:nvSpPr>
          <p:spPr>
            <a:xfrm>
              <a:off x="3008521" y="5172017"/>
              <a:ext cx="955711" cy="400110"/>
            </a:xfrm>
            <a:prstGeom prst="rect">
              <a:avLst/>
            </a:prstGeom>
            <a:noFill/>
          </p:spPr>
          <p:txBody>
            <a:bodyPr wrap="none" rtlCol="0">
              <a:spAutoFit/>
            </a:bodyPr>
            <a:lstStyle/>
            <a:p>
              <a:r>
                <a:rPr lang="en-US" sz="2000" dirty="0">
                  <a:solidFill>
                    <a:srgbClr val="0070C0"/>
                  </a:solidFill>
                  <a:latin typeface="Ebrima" panose="02000000000000000000" pitchFamily="2" charset="0"/>
                  <a:ea typeface="Ebrima" panose="02000000000000000000" pitchFamily="2" charset="0"/>
                  <a:cs typeface="Ebrima" panose="02000000000000000000" pitchFamily="2" charset="0"/>
                </a:rPr>
                <a:t>4800 K</a:t>
              </a:r>
            </a:p>
          </p:txBody>
        </p:sp>
      </p:grpSp>
      <p:sp>
        <p:nvSpPr>
          <p:cNvPr id="35" name="TextBox 34">
            <a:extLst>
              <a:ext uri="{FF2B5EF4-FFF2-40B4-BE49-F238E27FC236}">
                <a16:creationId xmlns:a16="http://schemas.microsoft.com/office/drawing/2014/main" id="{CC0E4E01-6630-49B0-AADE-00CD04D38840}"/>
              </a:ext>
            </a:extLst>
          </p:cNvPr>
          <p:cNvSpPr txBox="1"/>
          <p:nvPr/>
        </p:nvSpPr>
        <p:spPr>
          <a:xfrm>
            <a:off x="581370" y="3982457"/>
            <a:ext cx="1146468" cy="400110"/>
          </a:xfrm>
          <a:prstGeom prst="rect">
            <a:avLst/>
          </a:prstGeom>
          <a:noFill/>
        </p:spPr>
        <p:txBody>
          <a:bodyPr wrap="none" rtlCol="0">
            <a:spAutoFit/>
          </a:bodyPr>
          <a:lstStyle/>
          <a:p>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~0.5 </a:t>
            </a:r>
            <a:r>
              <a:rPr lang="en-US" sz="2000" dirty="0" err="1">
                <a:solidFill>
                  <a:srgbClr val="C00000"/>
                </a:solidFill>
                <a:latin typeface="Ebrima" panose="02000000000000000000" pitchFamily="2" charset="0"/>
                <a:ea typeface="Ebrima" panose="02000000000000000000" pitchFamily="2" charset="0"/>
                <a:cs typeface="Ebrima" panose="02000000000000000000" pitchFamily="2" charset="0"/>
              </a:rPr>
              <a:t>L</a:t>
            </a:r>
            <a:r>
              <a:rPr lang="en-US" sz="2000"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sun</a:t>
            </a: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7671365-D48F-48CE-A9C8-075B08475E47}"/>
                  </a:ext>
                </a:extLst>
              </p:cNvPr>
              <p:cNvSpPr txBox="1"/>
              <p:nvPr/>
            </p:nvSpPr>
            <p:spPr>
              <a:xfrm>
                <a:off x="5797599" y="3065013"/>
                <a:ext cx="30731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C00000"/>
                              </a:solidFill>
                              <a:latin typeface="Cambria Math" panose="02040503050406030204" pitchFamily="18" charset="0"/>
                            </a:rPr>
                          </m:ctrlPr>
                        </m:sSubPr>
                        <m:e>
                          <m:r>
                            <m:rPr>
                              <m:sty m:val="p"/>
                            </m:rPr>
                            <a:rPr lang="en-US" sz="2000" b="0" i="0" smtClean="0">
                              <a:solidFill>
                                <a:srgbClr val="C00000"/>
                              </a:solidFill>
                              <a:latin typeface="Cambria Math" panose="02040503050406030204" pitchFamily="18" charset="0"/>
                            </a:rPr>
                            <m:t>L</m:t>
                          </m:r>
                        </m:e>
                        <m:sub>
                          <m:r>
                            <m:rPr>
                              <m:sty m:val="p"/>
                            </m:rPr>
                            <a:rPr lang="en-US" sz="2000" b="0" i="0" smtClean="0">
                              <a:solidFill>
                                <a:srgbClr val="C00000"/>
                              </a:solidFill>
                              <a:latin typeface="Cambria Math" panose="02040503050406030204" pitchFamily="18" charset="0"/>
                            </a:rPr>
                            <m:t>star</m:t>
                          </m:r>
                        </m:sub>
                      </m:sSub>
                      <m:r>
                        <a:rPr lang="en-US" sz="2000" b="0" i="1" smtClean="0">
                          <a:solidFill>
                            <a:srgbClr val="C00000"/>
                          </a:solidFill>
                          <a:latin typeface="Cambria Math" panose="02040503050406030204" pitchFamily="18" charset="0"/>
                        </a:rPr>
                        <m:t>=0.5</m:t>
                      </m:r>
                      <m:r>
                        <a:rPr lang="en-US" sz="2000" b="0" i="1" smtClean="0">
                          <a:solidFill>
                            <a:srgbClr val="C00000"/>
                          </a:solidFill>
                          <a:latin typeface="Cambria Math" panose="02040503050406030204" pitchFamily="18" charset="0"/>
                          <a:ea typeface="Cambria Math" panose="02040503050406030204" pitchFamily="18" charset="0"/>
                        </a:rPr>
                        <m:t>×(3.84×</m:t>
                      </m:r>
                      <m:sSup>
                        <m:sSupPr>
                          <m:ctrlPr>
                            <a:rPr lang="en-US" sz="2000" b="0" i="1" smtClean="0">
                              <a:solidFill>
                                <a:srgbClr val="C00000"/>
                              </a:solidFill>
                              <a:latin typeface="Cambria Math" panose="02040503050406030204" pitchFamily="18" charset="0"/>
                              <a:ea typeface="Cambria Math" panose="02040503050406030204" pitchFamily="18" charset="0"/>
                            </a:rPr>
                          </m:ctrlPr>
                        </m:sSupPr>
                        <m:e>
                          <m:r>
                            <a:rPr lang="en-US" sz="2000" b="0" i="1" smtClean="0">
                              <a:solidFill>
                                <a:srgbClr val="C00000"/>
                              </a:solidFill>
                              <a:latin typeface="Cambria Math" panose="02040503050406030204" pitchFamily="18" charset="0"/>
                              <a:ea typeface="Cambria Math" panose="02040503050406030204" pitchFamily="18" charset="0"/>
                            </a:rPr>
                            <m:t>10</m:t>
                          </m:r>
                        </m:e>
                        <m:sup>
                          <m:r>
                            <a:rPr lang="en-US" sz="2000" b="0" i="1" smtClean="0">
                              <a:solidFill>
                                <a:srgbClr val="C00000"/>
                              </a:solidFill>
                              <a:latin typeface="Cambria Math" panose="02040503050406030204" pitchFamily="18" charset="0"/>
                              <a:ea typeface="Cambria Math" panose="02040503050406030204" pitchFamily="18" charset="0"/>
                            </a:rPr>
                            <m:t>24</m:t>
                          </m:r>
                        </m:sup>
                      </m:sSup>
                      <m:r>
                        <a:rPr lang="en-US" sz="2000" b="0" i="1" smtClean="0">
                          <a:solidFill>
                            <a:srgbClr val="C00000"/>
                          </a:solidFill>
                          <a:latin typeface="Cambria Math" panose="02040503050406030204" pitchFamily="18" charset="0"/>
                          <a:ea typeface="Cambria Math" panose="02040503050406030204" pitchFamily="18" charset="0"/>
                        </a:rPr>
                        <m:t>)</m:t>
                      </m:r>
                    </m:oMath>
                  </m:oMathPara>
                </a14:m>
                <a:endParaRPr lang="en-US" sz="2000" dirty="0">
                  <a:solidFill>
                    <a:srgbClr val="C00000"/>
                  </a:solidFill>
                </a:endParaRPr>
              </a:p>
            </p:txBody>
          </p:sp>
        </mc:Choice>
        <mc:Fallback xmlns="">
          <p:sp>
            <p:nvSpPr>
              <p:cNvPr id="36" name="TextBox 35">
                <a:extLst>
                  <a:ext uri="{FF2B5EF4-FFF2-40B4-BE49-F238E27FC236}">
                    <a16:creationId xmlns:a16="http://schemas.microsoft.com/office/drawing/2014/main" id="{07671365-D48F-48CE-A9C8-075B08475E47}"/>
                  </a:ext>
                </a:extLst>
              </p:cNvPr>
              <p:cNvSpPr txBox="1">
                <a:spLocks noRot="1" noChangeAspect="1" noMove="1" noResize="1" noEditPoints="1" noAdjustHandles="1" noChangeArrowheads="1" noChangeShapeType="1" noTextEdit="1"/>
              </p:cNvSpPr>
              <p:nvPr/>
            </p:nvSpPr>
            <p:spPr>
              <a:xfrm>
                <a:off x="5797599" y="3065013"/>
                <a:ext cx="3073149" cy="307777"/>
              </a:xfrm>
              <a:prstGeom prst="rect">
                <a:avLst/>
              </a:prstGeom>
              <a:blipFill>
                <a:blip r:embed="rId8"/>
                <a:stretch>
                  <a:fillRect l="-794" t="-4000" r="-1984"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3FFB09C-0CC6-4967-829D-C5D442C73715}"/>
                  </a:ext>
                </a:extLst>
              </p:cNvPr>
              <p:cNvSpPr txBox="1"/>
              <p:nvPr/>
            </p:nvSpPr>
            <p:spPr>
              <a:xfrm>
                <a:off x="6381622" y="3489947"/>
                <a:ext cx="19046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1.92×</m:t>
                      </m:r>
                      <m:sSup>
                        <m:sSupPr>
                          <m:ctrlPr>
                            <a:rPr lang="en-US" sz="2000" b="0" i="1" smtClean="0">
                              <a:solidFill>
                                <a:srgbClr val="C00000"/>
                              </a:solidFill>
                              <a:latin typeface="Cambria Math" panose="02040503050406030204" pitchFamily="18" charset="0"/>
                              <a:ea typeface="Cambria Math" panose="02040503050406030204" pitchFamily="18" charset="0"/>
                            </a:rPr>
                          </m:ctrlPr>
                        </m:sSupPr>
                        <m:e>
                          <m:r>
                            <a:rPr lang="en-US" sz="2000" b="0" i="1" smtClean="0">
                              <a:solidFill>
                                <a:srgbClr val="C00000"/>
                              </a:solidFill>
                              <a:latin typeface="Cambria Math" panose="02040503050406030204" pitchFamily="18" charset="0"/>
                              <a:ea typeface="Cambria Math" panose="02040503050406030204" pitchFamily="18" charset="0"/>
                            </a:rPr>
                            <m:t>10</m:t>
                          </m:r>
                        </m:e>
                        <m:sup>
                          <m:r>
                            <a:rPr lang="en-US" sz="2000" b="0" i="1" smtClean="0">
                              <a:solidFill>
                                <a:srgbClr val="C00000"/>
                              </a:solidFill>
                              <a:latin typeface="Cambria Math" panose="02040503050406030204" pitchFamily="18" charset="0"/>
                              <a:ea typeface="Cambria Math" panose="02040503050406030204" pitchFamily="18" charset="0"/>
                            </a:rPr>
                            <m:t>24</m:t>
                          </m:r>
                        </m:sup>
                      </m:sSup>
                      <m:r>
                        <a:rPr lang="en-US" sz="2000" b="0" i="1" smtClean="0">
                          <a:solidFill>
                            <a:srgbClr val="C00000"/>
                          </a:solidFill>
                          <a:latin typeface="Cambria Math" panose="02040503050406030204" pitchFamily="18" charset="0"/>
                          <a:ea typeface="Cambria Math" panose="02040503050406030204" pitchFamily="18" charset="0"/>
                        </a:rPr>
                        <m:t> </m:t>
                      </m:r>
                      <m:r>
                        <m:rPr>
                          <m:sty m:val="p"/>
                        </m:rPr>
                        <a:rPr lang="en-US" sz="2000" b="0" i="0" smtClean="0">
                          <a:solidFill>
                            <a:srgbClr val="C00000"/>
                          </a:solidFill>
                          <a:latin typeface="Cambria Math" panose="02040503050406030204" pitchFamily="18" charset="0"/>
                          <a:ea typeface="Cambria Math" panose="02040503050406030204" pitchFamily="18" charset="0"/>
                        </a:rPr>
                        <m:t>W</m:t>
                      </m:r>
                    </m:oMath>
                  </m:oMathPara>
                </a14:m>
                <a:endParaRPr lang="en-US" sz="2000" dirty="0">
                  <a:solidFill>
                    <a:srgbClr val="C00000"/>
                  </a:solidFill>
                </a:endParaRPr>
              </a:p>
            </p:txBody>
          </p:sp>
        </mc:Choice>
        <mc:Fallback xmlns="">
          <p:sp>
            <p:nvSpPr>
              <p:cNvPr id="37" name="TextBox 36">
                <a:extLst>
                  <a:ext uri="{FF2B5EF4-FFF2-40B4-BE49-F238E27FC236}">
                    <a16:creationId xmlns:a16="http://schemas.microsoft.com/office/drawing/2014/main" id="{13FFB09C-0CC6-4967-829D-C5D442C73715}"/>
                  </a:ext>
                </a:extLst>
              </p:cNvPr>
              <p:cNvSpPr txBox="1">
                <a:spLocks noRot="1" noChangeAspect="1" noMove="1" noResize="1" noEditPoints="1" noAdjustHandles="1" noChangeArrowheads="1" noChangeShapeType="1" noTextEdit="1"/>
              </p:cNvSpPr>
              <p:nvPr/>
            </p:nvSpPr>
            <p:spPr>
              <a:xfrm>
                <a:off x="6381622" y="3489947"/>
                <a:ext cx="1904689" cy="307777"/>
              </a:xfrm>
              <a:prstGeom prst="rect">
                <a:avLst/>
              </a:prstGeom>
              <a:blipFill>
                <a:blip r:embed="rId9"/>
                <a:stretch>
                  <a:fillRect l="-1282" t="-1961" r="-2885" b="-5882"/>
                </a:stretch>
              </a:blipFill>
            </p:spPr>
            <p:txBody>
              <a:bodyPr/>
              <a:lstStyle/>
              <a:p>
                <a:r>
                  <a:rPr lang="en-US">
                    <a:noFill/>
                  </a:rPr>
                  <a:t> </a:t>
                </a:r>
              </a:p>
            </p:txBody>
          </p:sp>
        </mc:Fallback>
      </mc:AlternateContent>
    </p:spTree>
    <p:extLst>
      <p:ext uri="{BB962C8B-B14F-4D97-AF65-F5344CB8AC3E}">
        <p14:creationId xmlns:p14="http://schemas.microsoft.com/office/powerpoint/2010/main" val="42717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0" grpId="0" animBg="1"/>
      <p:bldP spid="19"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pic>
        <p:nvPicPr>
          <p:cNvPr id="9" name="Picture 8" descr="This coloured version of the HR diagram conveys the types of stars in the different regions pictorially, and gives the positions of many named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3" y="2578882"/>
            <a:ext cx="3686864" cy="3588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5515" y="1480485"/>
            <a:ext cx="8341568" cy="707886"/>
          </a:xfrm>
          <a:prstGeom prst="rect">
            <a:avLst/>
          </a:prstGeom>
          <a:noFill/>
        </p:spPr>
        <p:txBody>
          <a:bodyPr wrap="square" rtlCol="0">
            <a:spAutoFit/>
          </a:bodyPr>
          <a:lstStyle/>
          <a:p>
            <a:r>
              <a:rPr lang="en-US" sz="2000" dirty="0">
                <a:latin typeface="+mj-lt"/>
              </a:rPr>
              <a:t>The maximum wavelength of a distant star is measured to be 400 nm. If this star has a brightness of </a:t>
            </a:r>
            <a:r>
              <a:rPr lang="en-US" sz="2000" dirty="0">
                <a:solidFill>
                  <a:srgbClr val="00B050"/>
                </a:solidFill>
                <a:latin typeface="+mj-lt"/>
              </a:rPr>
              <a:t>0.5 × 10</a:t>
            </a:r>
            <a:r>
              <a:rPr lang="en-US" sz="2000" baseline="30000" dirty="0">
                <a:solidFill>
                  <a:srgbClr val="00B050"/>
                </a:solidFill>
                <a:latin typeface="+mj-lt"/>
              </a:rPr>
              <a:t>-12</a:t>
            </a:r>
            <a:r>
              <a:rPr lang="en-US" sz="2000" dirty="0">
                <a:solidFill>
                  <a:srgbClr val="00B050"/>
                </a:solidFill>
                <a:latin typeface="+mj-lt"/>
              </a:rPr>
              <a:t> W m</a:t>
            </a:r>
            <a:r>
              <a:rPr lang="en-US" sz="2000" baseline="30000" dirty="0">
                <a:solidFill>
                  <a:srgbClr val="00B050"/>
                </a:solidFill>
                <a:latin typeface="+mj-lt"/>
              </a:rPr>
              <a:t>-2</a:t>
            </a:r>
            <a:r>
              <a:rPr lang="en-US" sz="2000" dirty="0">
                <a:latin typeface="+mj-lt"/>
              </a:rPr>
              <a:t>, what is its distance from Earth?</a:t>
            </a:r>
          </a:p>
        </p:txBody>
      </p:sp>
      <p:sp>
        <p:nvSpPr>
          <p:cNvPr id="2" name="TextBox 1"/>
          <p:cNvSpPr txBox="1"/>
          <p:nvPr/>
        </p:nvSpPr>
        <p:spPr>
          <a:xfrm>
            <a:off x="5767820" y="2317272"/>
            <a:ext cx="3089307" cy="523220"/>
          </a:xfrm>
          <a:prstGeom prst="rect">
            <a:avLst/>
          </a:prstGeom>
          <a:noFill/>
        </p:spPr>
        <p:txBody>
          <a:bodyPr wrap="none" rtlCol="0">
            <a:spAutoFit/>
          </a:bodyPr>
          <a:lstStyle/>
          <a:p>
            <a:r>
              <a:rPr lang="en-US" sz="2800" dirty="0" err="1">
                <a:solidFill>
                  <a:srgbClr val="002060"/>
                </a:solidFill>
                <a:latin typeface="+mj-lt"/>
              </a:rPr>
              <a:t>L</a:t>
            </a:r>
            <a:r>
              <a:rPr lang="en-US" sz="2800" baseline="-25000" dirty="0" err="1">
                <a:solidFill>
                  <a:srgbClr val="002060"/>
                </a:solidFill>
                <a:latin typeface="+mj-lt"/>
              </a:rPr>
              <a:t>sun</a:t>
            </a:r>
            <a:r>
              <a:rPr lang="en-US" sz="2800" dirty="0">
                <a:solidFill>
                  <a:srgbClr val="002060"/>
                </a:solidFill>
                <a:latin typeface="+mj-lt"/>
              </a:rPr>
              <a:t> = 3.84 × 10</a:t>
            </a:r>
            <a:r>
              <a:rPr lang="en-US" sz="2800" baseline="30000" dirty="0">
                <a:solidFill>
                  <a:srgbClr val="002060"/>
                </a:solidFill>
                <a:latin typeface="+mj-lt"/>
              </a:rPr>
              <a:t>24</a:t>
            </a:r>
            <a:r>
              <a:rPr lang="en-US" sz="2800" dirty="0">
                <a:solidFill>
                  <a:srgbClr val="002060"/>
                </a:solidFill>
                <a:latin typeface="+mj-lt"/>
              </a:rPr>
              <a:t> W </a:t>
            </a:r>
            <a:endParaRPr lang="en-US" sz="2800" baseline="-25000" dirty="0">
              <a:solidFill>
                <a:srgbClr val="002060"/>
              </a:solidFill>
              <a:latin typeface="+mj-lt"/>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C318F6-25B9-499D-9EA0-B3FDBE61B2F7}"/>
                  </a:ext>
                </a:extLst>
              </p:cNvPr>
              <p:cNvSpPr txBox="1"/>
              <p:nvPr/>
            </p:nvSpPr>
            <p:spPr>
              <a:xfrm>
                <a:off x="4257530" y="4295417"/>
                <a:ext cx="111338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𝑏</m:t>
                      </m:r>
                      <m:r>
                        <a:rPr lang="en-US" sz="2000" b="0" i="1" smtClean="0">
                          <a:solidFill>
                            <a:srgbClr val="7030A0"/>
                          </a:solidFill>
                          <a:latin typeface="Cambria Math" panose="02040503050406030204" pitchFamily="18" charset="0"/>
                        </a:rPr>
                        <m:t>=</m:t>
                      </m:r>
                      <m:f>
                        <m:fPr>
                          <m:ctrlPr>
                            <a:rPr lang="en-US" sz="2000" b="0" i="1" smtClean="0">
                              <a:solidFill>
                                <a:srgbClr val="7030A0"/>
                              </a:solidFill>
                              <a:latin typeface="Cambria Math" panose="02040503050406030204" pitchFamily="18" charset="0"/>
                            </a:rPr>
                          </m:ctrlPr>
                        </m:fPr>
                        <m:num>
                          <m:r>
                            <a:rPr lang="en-US" sz="2000" b="0" i="1" smtClean="0">
                              <a:solidFill>
                                <a:srgbClr val="7030A0"/>
                              </a:solidFill>
                              <a:latin typeface="Cambria Math" panose="02040503050406030204" pitchFamily="18" charset="0"/>
                            </a:rPr>
                            <m:t>𝐿</m:t>
                          </m:r>
                        </m:num>
                        <m:den>
                          <m:r>
                            <a:rPr lang="en-US" sz="2000" b="0" i="1" smtClean="0">
                              <a:solidFill>
                                <a:srgbClr val="7030A0"/>
                              </a:solidFill>
                              <a:latin typeface="Cambria Math" panose="02040503050406030204" pitchFamily="18" charset="0"/>
                            </a:rPr>
                            <m:t>4</m:t>
                          </m:r>
                          <m:r>
                            <a:rPr lang="en-US" sz="2000" b="0" i="1" smtClean="0">
                              <a:solidFill>
                                <a:srgbClr val="7030A0"/>
                              </a:solidFill>
                              <a:latin typeface="Cambria Math" panose="02040503050406030204" pitchFamily="18" charset="0"/>
                              <a:ea typeface="Cambria Math" panose="02040503050406030204" pitchFamily="18" charset="0"/>
                            </a:rPr>
                            <m:t>𝜋</m:t>
                          </m:r>
                          <m:sSup>
                            <m:sSupPr>
                              <m:ctrlPr>
                                <a:rPr lang="en-US" sz="2000" b="0" i="1" smtClean="0">
                                  <a:solidFill>
                                    <a:srgbClr val="7030A0"/>
                                  </a:solidFill>
                                  <a:latin typeface="Cambria Math" panose="02040503050406030204" pitchFamily="18" charset="0"/>
                                  <a:ea typeface="Cambria Math" panose="02040503050406030204" pitchFamily="18" charset="0"/>
                                </a:rPr>
                              </m:ctrlPr>
                            </m:sSupPr>
                            <m:e>
                              <m:r>
                                <a:rPr lang="en-US" sz="2000" b="0" i="1" smtClean="0">
                                  <a:solidFill>
                                    <a:srgbClr val="7030A0"/>
                                  </a:solidFill>
                                  <a:latin typeface="Cambria Math" panose="02040503050406030204" pitchFamily="18" charset="0"/>
                                  <a:ea typeface="Cambria Math" panose="02040503050406030204" pitchFamily="18" charset="0"/>
                                </a:rPr>
                                <m:t>𝑑</m:t>
                              </m:r>
                            </m:e>
                            <m:sup>
                              <m:r>
                                <a:rPr lang="en-US" sz="2000" b="0" i="1" smtClean="0">
                                  <a:solidFill>
                                    <a:srgbClr val="7030A0"/>
                                  </a:solidFill>
                                  <a:latin typeface="Cambria Math" panose="02040503050406030204" pitchFamily="18" charset="0"/>
                                  <a:ea typeface="Cambria Math" panose="02040503050406030204" pitchFamily="18" charset="0"/>
                                </a:rPr>
                                <m:t>2</m:t>
                              </m:r>
                            </m:sup>
                          </m:sSup>
                        </m:den>
                      </m:f>
                    </m:oMath>
                  </m:oMathPara>
                </a14:m>
                <a:endParaRPr lang="en-US" sz="2000" dirty="0">
                  <a:solidFill>
                    <a:srgbClr val="7030A0"/>
                  </a:solidFill>
                </a:endParaRPr>
              </a:p>
            </p:txBody>
          </p:sp>
        </mc:Choice>
        <mc:Fallback xmlns="">
          <p:sp>
            <p:nvSpPr>
              <p:cNvPr id="11" name="TextBox 10">
                <a:extLst>
                  <a:ext uri="{FF2B5EF4-FFF2-40B4-BE49-F238E27FC236}">
                    <a16:creationId xmlns:a16="http://schemas.microsoft.com/office/drawing/2014/main" id="{71C318F6-25B9-499D-9EA0-B3FDBE61B2F7}"/>
                  </a:ext>
                </a:extLst>
              </p:cNvPr>
              <p:cNvSpPr txBox="1">
                <a:spLocks noRot="1" noChangeAspect="1" noMove="1" noResize="1" noEditPoints="1" noAdjustHandles="1" noChangeArrowheads="1" noChangeShapeType="1" noTextEdit="1"/>
              </p:cNvSpPr>
              <p:nvPr/>
            </p:nvSpPr>
            <p:spPr>
              <a:xfrm>
                <a:off x="4257530" y="4295417"/>
                <a:ext cx="1113382" cy="5761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2FECB5E-9526-4C09-B1B7-062DB16FC416}"/>
                  </a:ext>
                </a:extLst>
              </p:cNvPr>
              <p:cNvSpPr txBox="1"/>
              <p:nvPr/>
            </p:nvSpPr>
            <p:spPr>
              <a:xfrm>
                <a:off x="6017760" y="4100191"/>
                <a:ext cx="1184362"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𝑑</m:t>
                      </m:r>
                      <m:r>
                        <a:rPr lang="en-US" sz="2000" b="0" i="1" smtClean="0">
                          <a:solidFill>
                            <a:srgbClr val="7030A0"/>
                          </a:solidFill>
                          <a:latin typeface="Cambria Math" panose="02040503050406030204" pitchFamily="18" charset="0"/>
                        </a:rPr>
                        <m:t>=</m:t>
                      </m:r>
                      <m:rad>
                        <m:radPr>
                          <m:degHide m:val="on"/>
                          <m:ctrlPr>
                            <a:rPr lang="en-US" sz="2000" b="0" i="1" smtClean="0">
                              <a:solidFill>
                                <a:srgbClr val="7030A0"/>
                              </a:solidFill>
                              <a:latin typeface="Cambria Math" panose="02040503050406030204" pitchFamily="18" charset="0"/>
                            </a:rPr>
                          </m:ctrlPr>
                        </m:radPr>
                        <m:deg/>
                        <m:e>
                          <m:f>
                            <m:fPr>
                              <m:ctrlPr>
                                <a:rPr lang="en-US" sz="2000" i="1">
                                  <a:solidFill>
                                    <a:srgbClr val="7030A0"/>
                                  </a:solidFill>
                                  <a:latin typeface="Cambria Math" panose="02040503050406030204" pitchFamily="18" charset="0"/>
                                </a:rPr>
                              </m:ctrlPr>
                            </m:fPr>
                            <m:num>
                              <m:r>
                                <a:rPr lang="en-US" sz="2000" i="1">
                                  <a:solidFill>
                                    <a:srgbClr val="7030A0"/>
                                  </a:solidFill>
                                  <a:latin typeface="Cambria Math" panose="02040503050406030204" pitchFamily="18" charset="0"/>
                                </a:rPr>
                                <m:t>𝐿</m:t>
                              </m:r>
                            </m:num>
                            <m:den>
                              <m:r>
                                <a:rPr lang="en-US" sz="2000" i="1">
                                  <a:solidFill>
                                    <a:srgbClr val="7030A0"/>
                                  </a:solidFill>
                                  <a:latin typeface="Cambria Math" panose="02040503050406030204" pitchFamily="18" charset="0"/>
                                </a:rPr>
                                <m:t>4</m:t>
                              </m:r>
                              <m:r>
                                <a:rPr lang="en-US" sz="2000" i="1">
                                  <a:solidFill>
                                    <a:srgbClr val="7030A0"/>
                                  </a:solidFill>
                                  <a:latin typeface="Cambria Math" panose="02040503050406030204" pitchFamily="18" charset="0"/>
                                  <a:ea typeface="Cambria Math" panose="02040503050406030204" pitchFamily="18" charset="0"/>
                                </a:rPr>
                                <m:t>𝜋</m:t>
                              </m:r>
                              <m:r>
                                <a:rPr lang="en-US" sz="2000" b="0" i="1" smtClean="0">
                                  <a:solidFill>
                                    <a:srgbClr val="7030A0"/>
                                  </a:solidFill>
                                  <a:latin typeface="Cambria Math" panose="02040503050406030204" pitchFamily="18" charset="0"/>
                                  <a:ea typeface="Cambria Math" panose="02040503050406030204" pitchFamily="18" charset="0"/>
                                </a:rPr>
                                <m:t>𝑏</m:t>
                              </m:r>
                            </m:den>
                          </m:f>
                        </m:e>
                      </m:rad>
                    </m:oMath>
                  </m:oMathPara>
                </a14:m>
                <a:endParaRPr lang="en-US" sz="2000" dirty="0">
                  <a:solidFill>
                    <a:srgbClr val="7030A0"/>
                  </a:solidFill>
                </a:endParaRPr>
              </a:p>
            </p:txBody>
          </p:sp>
        </mc:Choice>
        <mc:Fallback xmlns="">
          <p:sp>
            <p:nvSpPr>
              <p:cNvPr id="12" name="TextBox 11">
                <a:extLst>
                  <a:ext uri="{FF2B5EF4-FFF2-40B4-BE49-F238E27FC236}">
                    <a16:creationId xmlns:a16="http://schemas.microsoft.com/office/drawing/2014/main" id="{62FECB5E-9526-4C09-B1B7-062DB16FC416}"/>
                  </a:ext>
                </a:extLst>
              </p:cNvPr>
              <p:cNvSpPr txBox="1">
                <a:spLocks noRot="1" noChangeAspect="1" noMove="1" noResize="1" noEditPoints="1" noAdjustHandles="1" noChangeArrowheads="1" noChangeShapeType="1" noTextEdit="1"/>
              </p:cNvSpPr>
              <p:nvPr/>
            </p:nvSpPr>
            <p:spPr>
              <a:xfrm>
                <a:off x="6017760" y="4100191"/>
                <a:ext cx="1184362" cy="909352"/>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C610EB93-18A1-48B2-AB79-6F50829B7348}"/>
              </a:ext>
            </a:extLst>
          </p:cNvPr>
          <p:cNvCxnSpPr>
            <a:cxnSpLocks/>
          </p:cNvCxnSpPr>
          <p:nvPr/>
        </p:nvCxnSpPr>
        <p:spPr>
          <a:xfrm>
            <a:off x="5486832" y="4640659"/>
            <a:ext cx="409143"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4C4A84-6306-49E2-A748-7705053F3525}"/>
                  </a:ext>
                </a:extLst>
              </p:cNvPr>
              <p:cNvSpPr txBox="1"/>
              <p:nvPr/>
            </p:nvSpPr>
            <p:spPr>
              <a:xfrm>
                <a:off x="4268649" y="5229790"/>
                <a:ext cx="2806794"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𝑑</m:t>
                      </m:r>
                      <m:r>
                        <a:rPr lang="en-US" sz="2000" b="0" i="1" smtClean="0">
                          <a:solidFill>
                            <a:srgbClr val="7030A0"/>
                          </a:solidFill>
                          <a:latin typeface="Cambria Math" panose="02040503050406030204" pitchFamily="18" charset="0"/>
                        </a:rPr>
                        <m:t>=</m:t>
                      </m:r>
                      <m:rad>
                        <m:radPr>
                          <m:degHide m:val="on"/>
                          <m:ctrlPr>
                            <a:rPr lang="en-US" sz="2000" b="0" i="1" smtClean="0">
                              <a:solidFill>
                                <a:srgbClr val="7030A0"/>
                              </a:solidFill>
                              <a:latin typeface="Cambria Math" panose="02040503050406030204" pitchFamily="18" charset="0"/>
                            </a:rPr>
                          </m:ctrlPr>
                        </m:radPr>
                        <m:deg/>
                        <m:e>
                          <m:f>
                            <m:fPr>
                              <m:ctrlPr>
                                <a:rPr lang="en-US" sz="2000" i="1">
                                  <a:solidFill>
                                    <a:srgbClr val="7030A0"/>
                                  </a:solidFill>
                                  <a:latin typeface="Cambria Math" panose="02040503050406030204" pitchFamily="18" charset="0"/>
                                </a:rPr>
                              </m:ctrlPr>
                            </m:fPr>
                            <m:num>
                              <m:sSup>
                                <m:sSupPr>
                                  <m:ctrlPr>
                                    <a:rPr lang="en-US" sz="2000" i="1" dirty="0" smtClean="0">
                                      <a:solidFill>
                                        <a:srgbClr val="C00000"/>
                                      </a:solidFill>
                                      <a:latin typeface="Cambria Math" panose="02040503050406030204" pitchFamily="18" charset="0"/>
                                      <a:ea typeface="Cambria Math" panose="02040503050406030204" pitchFamily="18" charset="0"/>
                                      <a:cs typeface="Ebrima" panose="02000000000000000000" pitchFamily="2" charset="0"/>
                                    </a:rPr>
                                  </m:ctrlPr>
                                </m:sSupPr>
                                <m:e>
                                  <m:r>
                                    <a:rPr lang="en-US" sz="2000" b="0" i="1" dirty="0" smtClean="0">
                                      <a:solidFill>
                                        <a:srgbClr val="C00000"/>
                                      </a:solidFill>
                                      <a:latin typeface="Cambria Math" panose="02040503050406030204" pitchFamily="18" charset="0"/>
                                      <a:ea typeface="Cambria Math" panose="02040503050406030204" pitchFamily="18" charset="0"/>
                                      <a:cs typeface="Ebrima" panose="02000000000000000000" pitchFamily="2" charset="0"/>
                                    </a:rPr>
                                    <m:t>3.84×10</m:t>
                                  </m:r>
                                </m:e>
                                <m:sup>
                                  <m:r>
                                    <a:rPr lang="en-US" sz="2000" b="0" i="1" dirty="0" smtClean="0">
                                      <a:solidFill>
                                        <a:srgbClr val="C00000"/>
                                      </a:solidFill>
                                      <a:latin typeface="Cambria Math" panose="02040503050406030204" pitchFamily="18" charset="0"/>
                                      <a:ea typeface="Cambria Math" panose="02040503050406030204" pitchFamily="18" charset="0"/>
                                      <a:cs typeface="Ebrima" panose="02000000000000000000" pitchFamily="2" charset="0"/>
                                    </a:rPr>
                                    <m:t>25</m:t>
                                  </m:r>
                                </m:sup>
                              </m:sSup>
                            </m:num>
                            <m:den>
                              <m:r>
                                <a:rPr lang="en-US" sz="2000" i="1">
                                  <a:solidFill>
                                    <a:srgbClr val="7030A0"/>
                                  </a:solidFill>
                                  <a:latin typeface="Cambria Math" panose="02040503050406030204" pitchFamily="18" charset="0"/>
                                </a:rPr>
                                <m:t>4</m:t>
                              </m:r>
                              <m:r>
                                <a:rPr lang="en-US" sz="2000" i="1">
                                  <a:solidFill>
                                    <a:srgbClr val="7030A0"/>
                                  </a:solidFill>
                                  <a:latin typeface="Cambria Math" panose="02040503050406030204" pitchFamily="18" charset="0"/>
                                  <a:ea typeface="Cambria Math" panose="02040503050406030204" pitchFamily="18" charset="0"/>
                                </a:rPr>
                                <m:t>𝜋</m:t>
                              </m:r>
                              <m:r>
                                <a:rPr lang="en-US" sz="2000" b="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00B050"/>
                                  </a:solidFill>
                                  <a:latin typeface="Cambria Math" panose="02040503050406030204" pitchFamily="18" charset="0"/>
                                  <a:ea typeface="Cambria Math" panose="02040503050406030204" pitchFamily="18" charset="0"/>
                                </a:rPr>
                                <m:t>0.5×</m:t>
                              </m:r>
                              <m:sSup>
                                <m:sSupPr>
                                  <m:ctrlPr>
                                    <a:rPr lang="en-US" sz="2000" b="0" i="1" smtClean="0">
                                      <a:solidFill>
                                        <a:srgbClr val="00B050"/>
                                      </a:solidFill>
                                      <a:latin typeface="Cambria Math" panose="02040503050406030204" pitchFamily="18" charset="0"/>
                                      <a:ea typeface="Cambria Math" panose="02040503050406030204" pitchFamily="18" charset="0"/>
                                    </a:rPr>
                                  </m:ctrlPr>
                                </m:sSupPr>
                                <m:e>
                                  <m:r>
                                    <a:rPr lang="en-US" sz="2000" b="0" i="1" smtClean="0">
                                      <a:solidFill>
                                        <a:srgbClr val="00B050"/>
                                      </a:solidFill>
                                      <a:latin typeface="Cambria Math" panose="02040503050406030204" pitchFamily="18" charset="0"/>
                                      <a:ea typeface="Cambria Math" panose="02040503050406030204" pitchFamily="18" charset="0"/>
                                    </a:rPr>
                                    <m:t>10</m:t>
                                  </m:r>
                                </m:e>
                                <m:sup>
                                  <m:r>
                                    <a:rPr lang="en-US" sz="2000" b="0" i="1" smtClean="0">
                                      <a:solidFill>
                                        <a:srgbClr val="00B050"/>
                                      </a:solidFill>
                                      <a:latin typeface="Cambria Math" panose="02040503050406030204" pitchFamily="18" charset="0"/>
                                      <a:ea typeface="Cambria Math" panose="02040503050406030204" pitchFamily="18" charset="0"/>
                                    </a:rPr>
                                    <m:t>−12</m:t>
                                  </m:r>
                                </m:sup>
                              </m:sSup>
                              <m:r>
                                <a:rPr lang="en-US" sz="2000" b="0" i="1" smtClean="0">
                                  <a:solidFill>
                                    <a:srgbClr val="7030A0"/>
                                  </a:solidFill>
                                  <a:latin typeface="Cambria Math" panose="02040503050406030204" pitchFamily="18" charset="0"/>
                                  <a:ea typeface="Cambria Math" panose="02040503050406030204" pitchFamily="18" charset="0"/>
                                </a:rPr>
                                <m:t>)</m:t>
                              </m:r>
                            </m:den>
                          </m:f>
                        </m:e>
                      </m:rad>
                      <m:r>
                        <a:rPr lang="en-US" sz="2000" b="0" i="1" smtClean="0">
                          <a:solidFill>
                            <a:srgbClr val="7030A0"/>
                          </a:solidFill>
                          <a:latin typeface="Cambria Math" panose="02040503050406030204" pitchFamily="18" charset="0"/>
                        </a:rPr>
                        <m:t>=</m:t>
                      </m:r>
                    </m:oMath>
                  </m:oMathPara>
                </a14:m>
                <a:endParaRPr lang="en-US" sz="2000" dirty="0">
                  <a:solidFill>
                    <a:srgbClr val="7030A0"/>
                  </a:solidFill>
                </a:endParaRPr>
              </a:p>
            </p:txBody>
          </p:sp>
        </mc:Choice>
        <mc:Fallback xmlns="">
          <p:sp>
            <p:nvSpPr>
              <p:cNvPr id="14" name="TextBox 13">
                <a:extLst>
                  <a:ext uri="{FF2B5EF4-FFF2-40B4-BE49-F238E27FC236}">
                    <a16:creationId xmlns:a16="http://schemas.microsoft.com/office/drawing/2014/main" id="{9D4C4A84-6306-49E2-A748-7705053F3525}"/>
                  </a:ext>
                </a:extLst>
              </p:cNvPr>
              <p:cNvSpPr txBox="1">
                <a:spLocks noRot="1" noChangeAspect="1" noMove="1" noResize="1" noEditPoints="1" noAdjustHandles="1" noChangeArrowheads="1" noChangeShapeType="1" noTextEdit="1"/>
              </p:cNvSpPr>
              <p:nvPr/>
            </p:nvSpPr>
            <p:spPr>
              <a:xfrm>
                <a:off x="4268649" y="5229790"/>
                <a:ext cx="2806794" cy="9093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27E8442-E0CB-4290-AF1F-0FBC5780FC2F}"/>
                  </a:ext>
                </a:extLst>
              </p:cNvPr>
              <p:cNvSpPr/>
              <p:nvPr/>
            </p:nvSpPr>
            <p:spPr>
              <a:xfrm>
                <a:off x="7112227" y="5484411"/>
                <a:ext cx="1797800" cy="400110"/>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2.47</m:t>
                      </m:r>
                      <m:r>
                        <a:rPr lang="en-US" sz="2000" i="1">
                          <a:solidFill>
                            <a:srgbClr val="7030A0"/>
                          </a:solidFill>
                          <a:latin typeface="Cambria Math" panose="02040503050406030204" pitchFamily="18" charset="0"/>
                          <a:ea typeface="Cambria Math" panose="02040503050406030204" pitchFamily="18" charset="0"/>
                        </a:rPr>
                        <m:t>×</m:t>
                      </m:r>
                      <m:sSup>
                        <m:sSupPr>
                          <m:ctrlPr>
                            <a:rPr lang="en-US" sz="2000" i="1">
                              <a:solidFill>
                                <a:srgbClr val="7030A0"/>
                              </a:solidFill>
                              <a:latin typeface="Cambria Math" panose="02040503050406030204" pitchFamily="18" charset="0"/>
                              <a:ea typeface="Cambria Math" panose="02040503050406030204" pitchFamily="18" charset="0"/>
                            </a:rPr>
                          </m:ctrlPr>
                        </m:sSupPr>
                        <m:e>
                          <m:r>
                            <a:rPr lang="en-US" sz="2000" i="1">
                              <a:solidFill>
                                <a:srgbClr val="7030A0"/>
                              </a:solidFill>
                              <a:latin typeface="Cambria Math" panose="02040503050406030204" pitchFamily="18" charset="0"/>
                              <a:ea typeface="Cambria Math" panose="02040503050406030204" pitchFamily="18" charset="0"/>
                            </a:rPr>
                            <m:t>10</m:t>
                          </m:r>
                        </m:e>
                        <m:sup>
                          <m:r>
                            <a:rPr lang="en-US" sz="2000" i="1">
                              <a:solidFill>
                                <a:srgbClr val="7030A0"/>
                              </a:solidFill>
                              <a:latin typeface="Cambria Math" panose="02040503050406030204" pitchFamily="18" charset="0"/>
                              <a:ea typeface="Cambria Math" panose="02040503050406030204" pitchFamily="18" charset="0"/>
                            </a:rPr>
                            <m:t>1</m:t>
                          </m:r>
                          <m:r>
                            <a:rPr lang="en-US" sz="2000" b="0" i="1" smtClean="0">
                              <a:solidFill>
                                <a:srgbClr val="7030A0"/>
                              </a:solidFill>
                              <a:latin typeface="Cambria Math" panose="02040503050406030204" pitchFamily="18" charset="0"/>
                              <a:ea typeface="Cambria Math" panose="02040503050406030204" pitchFamily="18" charset="0"/>
                            </a:rPr>
                            <m:t>8</m:t>
                          </m:r>
                        </m:sup>
                      </m:sSup>
                      <m:r>
                        <a:rPr lang="en-US" sz="2000" i="1">
                          <a:solidFill>
                            <a:srgbClr val="7030A0"/>
                          </a:solidFill>
                          <a:latin typeface="Cambria Math" panose="02040503050406030204" pitchFamily="18" charset="0"/>
                          <a:ea typeface="Cambria Math" panose="02040503050406030204" pitchFamily="18" charset="0"/>
                        </a:rPr>
                        <m:t> </m:t>
                      </m:r>
                      <m:r>
                        <m:rPr>
                          <m:sty m:val="p"/>
                        </m:rPr>
                        <a:rPr lang="en-US" sz="2000">
                          <a:solidFill>
                            <a:srgbClr val="7030A0"/>
                          </a:solidFill>
                          <a:latin typeface="Cambria Math" panose="02040503050406030204" pitchFamily="18" charset="0"/>
                          <a:ea typeface="Cambria Math" panose="02040503050406030204" pitchFamily="18" charset="0"/>
                        </a:rPr>
                        <m:t>m</m:t>
                      </m:r>
                    </m:oMath>
                  </m:oMathPara>
                </a14:m>
                <a:endParaRPr lang="en-US" sz="2000" dirty="0"/>
              </a:p>
            </p:txBody>
          </p:sp>
        </mc:Choice>
        <mc:Fallback xmlns="">
          <p:sp>
            <p:nvSpPr>
              <p:cNvPr id="15" name="Rectangle 14">
                <a:extLst>
                  <a:ext uri="{FF2B5EF4-FFF2-40B4-BE49-F238E27FC236}">
                    <a16:creationId xmlns:a16="http://schemas.microsoft.com/office/drawing/2014/main" id="{627E8442-E0CB-4290-AF1F-0FBC5780FC2F}"/>
                  </a:ext>
                </a:extLst>
              </p:cNvPr>
              <p:cNvSpPr>
                <a:spLocks noRot="1" noChangeAspect="1" noMove="1" noResize="1" noEditPoints="1" noAdjustHandles="1" noChangeArrowheads="1" noChangeShapeType="1" noTextEdit="1"/>
              </p:cNvSpPr>
              <p:nvPr/>
            </p:nvSpPr>
            <p:spPr>
              <a:xfrm>
                <a:off x="7112227" y="5484411"/>
                <a:ext cx="1797800" cy="400110"/>
              </a:xfrm>
              <a:prstGeom prst="rect">
                <a:avLst/>
              </a:prstGeom>
              <a:blipFill>
                <a:blip r:embed="rId6"/>
                <a:stretch>
                  <a:fillRect/>
                </a:stretch>
              </a:blipFill>
              <a:ln>
                <a:solidFill>
                  <a:srgbClr val="C00000"/>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145A42EE-B880-4213-89E4-E0CCA55658A1}"/>
              </a:ext>
            </a:extLst>
          </p:cNvPr>
          <p:cNvCxnSpPr>
            <a:cxnSpLocks/>
          </p:cNvCxnSpPr>
          <p:nvPr/>
        </p:nvCxnSpPr>
        <p:spPr>
          <a:xfrm flipH="1">
            <a:off x="6176963" y="4871600"/>
            <a:ext cx="242887" cy="35819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67D6E9-41DF-46A2-B9B9-7F78502164A9}"/>
                  </a:ext>
                </a:extLst>
              </p:cNvPr>
              <p:cNvSpPr txBox="1"/>
              <p:nvPr/>
            </p:nvSpPr>
            <p:spPr>
              <a:xfrm>
                <a:off x="4143661" y="2951753"/>
                <a:ext cx="1677254"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accent2"/>
                          </a:solidFill>
                          <a:latin typeface="Cambria Math" panose="02040503050406030204" pitchFamily="18" charset="0"/>
                        </a:rPr>
                        <m:t>𝑇</m:t>
                      </m:r>
                      <m:r>
                        <a:rPr lang="en-US" sz="1600" b="0" i="1" smtClean="0">
                          <a:solidFill>
                            <a:schemeClr val="accent2"/>
                          </a:solidFill>
                          <a:latin typeface="Cambria Math" panose="02040503050406030204" pitchFamily="18" charset="0"/>
                        </a:rPr>
                        <m:t>=</m:t>
                      </m:r>
                      <m:f>
                        <m:fPr>
                          <m:ctrlPr>
                            <a:rPr lang="en-US" sz="1600" b="0" i="1" smtClean="0">
                              <a:solidFill>
                                <a:schemeClr val="accent2"/>
                              </a:solidFill>
                              <a:latin typeface="Cambria Math" panose="02040503050406030204" pitchFamily="18" charset="0"/>
                            </a:rPr>
                          </m:ctrlPr>
                        </m:fPr>
                        <m:num>
                          <m:r>
                            <a:rPr lang="en-US" sz="1600" b="0" i="1" smtClean="0">
                              <a:solidFill>
                                <a:schemeClr val="accent2"/>
                              </a:solidFill>
                              <a:latin typeface="Cambria Math" panose="02040503050406030204" pitchFamily="18" charset="0"/>
                            </a:rPr>
                            <m:t>2.90</m:t>
                          </m:r>
                          <m:r>
                            <a:rPr lang="en-US" sz="1600" b="0" i="1" smtClean="0">
                              <a:solidFill>
                                <a:schemeClr val="accent2"/>
                              </a:solidFill>
                              <a:latin typeface="Cambria Math" panose="02040503050406030204" pitchFamily="18" charset="0"/>
                              <a:ea typeface="Cambria Math" panose="02040503050406030204" pitchFamily="18" charset="0"/>
                            </a:rPr>
                            <m:t>×</m:t>
                          </m:r>
                          <m:sSup>
                            <m:sSupPr>
                              <m:ctrlPr>
                                <a:rPr lang="en-US" sz="1600" b="0" i="1" smtClean="0">
                                  <a:solidFill>
                                    <a:schemeClr val="accent2"/>
                                  </a:solidFill>
                                  <a:latin typeface="Cambria Math" panose="02040503050406030204" pitchFamily="18" charset="0"/>
                                  <a:ea typeface="Cambria Math" panose="02040503050406030204" pitchFamily="18" charset="0"/>
                                </a:rPr>
                              </m:ctrlPr>
                            </m:sSupPr>
                            <m:e>
                              <m:r>
                                <a:rPr lang="en-US" sz="1600" b="0" i="1" smtClean="0">
                                  <a:solidFill>
                                    <a:schemeClr val="accent2"/>
                                  </a:solidFill>
                                  <a:latin typeface="Cambria Math" panose="02040503050406030204" pitchFamily="18" charset="0"/>
                                  <a:ea typeface="Cambria Math" panose="02040503050406030204" pitchFamily="18" charset="0"/>
                                </a:rPr>
                                <m:t>10</m:t>
                              </m:r>
                            </m:e>
                            <m:sup>
                              <m:r>
                                <a:rPr lang="en-US" sz="1600" b="0" i="1" smtClean="0">
                                  <a:solidFill>
                                    <a:schemeClr val="accent2"/>
                                  </a:solidFill>
                                  <a:latin typeface="Cambria Math" panose="02040503050406030204" pitchFamily="18" charset="0"/>
                                  <a:ea typeface="Cambria Math" panose="02040503050406030204" pitchFamily="18" charset="0"/>
                                </a:rPr>
                                <m:t>−3</m:t>
                              </m:r>
                            </m:sup>
                          </m:sSup>
                        </m:num>
                        <m:den>
                          <m:r>
                            <a:rPr lang="en-US" sz="1600" b="0" i="1" smtClean="0">
                              <a:solidFill>
                                <a:schemeClr val="accent2"/>
                              </a:solidFill>
                              <a:latin typeface="Cambria Math" panose="02040503050406030204" pitchFamily="18" charset="0"/>
                            </a:rPr>
                            <m:t>400</m:t>
                          </m:r>
                          <m:r>
                            <a:rPr lang="en-US" sz="1600" b="0" i="1" smtClean="0">
                              <a:solidFill>
                                <a:schemeClr val="accent2"/>
                              </a:solidFill>
                              <a:latin typeface="Cambria Math" panose="02040503050406030204" pitchFamily="18" charset="0"/>
                              <a:ea typeface="Cambria Math" panose="02040503050406030204" pitchFamily="18" charset="0"/>
                            </a:rPr>
                            <m:t>×</m:t>
                          </m:r>
                          <m:sSup>
                            <m:sSupPr>
                              <m:ctrlPr>
                                <a:rPr lang="en-US" sz="1600" b="0" i="1" smtClean="0">
                                  <a:solidFill>
                                    <a:schemeClr val="accent2"/>
                                  </a:solidFill>
                                  <a:latin typeface="Cambria Math" panose="02040503050406030204" pitchFamily="18" charset="0"/>
                                  <a:ea typeface="Cambria Math" panose="02040503050406030204" pitchFamily="18" charset="0"/>
                                </a:rPr>
                              </m:ctrlPr>
                            </m:sSupPr>
                            <m:e>
                              <m:r>
                                <a:rPr lang="en-US" sz="1600" b="0" i="1" smtClean="0">
                                  <a:solidFill>
                                    <a:schemeClr val="accent2"/>
                                  </a:solidFill>
                                  <a:latin typeface="Cambria Math" panose="02040503050406030204" pitchFamily="18" charset="0"/>
                                  <a:ea typeface="Cambria Math" panose="02040503050406030204" pitchFamily="18" charset="0"/>
                                </a:rPr>
                                <m:t>10</m:t>
                              </m:r>
                            </m:e>
                            <m:sup>
                              <m:r>
                                <a:rPr lang="en-US" sz="1600" b="0" i="1" smtClean="0">
                                  <a:solidFill>
                                    <a:schemeClr val="accent2"/>
                                  </a:solidFill>
                                  <a:latin typeface="Cambria Math" panose="02040503050406030204" pitchFamily="18" charset="0"/>
                                  <a:ea typeface="Cambria Math" panose="02040503050406030204" pitchFamily="18" charset="0"/>
                                </a:rPr>
                                <m:t>−9</m:t>
                              </m:r>
                            </m:sup>
                          </m:sSup>
                        </m:den>
                      </m:f>
                    </m:oMath>
                  </m:oMathPara>
                </a14:m>
                <a:endParaRPr lang="en-US" sz="1600" dirty="0">
                  <a:solidFill>
                    <a:schemeClr val="accent2"/>
                  </a:solidFill>
                </a:endParaRPr>
              </a:p>
            </p:txBody>
          </p:sp>
        </mc:Choice>
        <mc:Fallback xmlns="">
          <p:sp>
            <p:nvSpPr>
              <p:cNvPr id="3" name="TextBox 2">
                <a:extLst>
                  <a:ext uri="{FF2B5EF4-FFF2-40B4-BE49-F238E27FC236}">
                    <a16:creationId xmlns:a16="http://schemas.microsoft.com/office/drawing/2014/main" id="{EA67D6E9-41DF-46A2-B9B9-7F78502164A9}"/>
                  </a:ext>
                </a:extLst>
              </p:cNvPr>
              <p:cNvSpPr txBox="1">
                <a:spLocks noRot="1" noChangeAspect="1" noMove="1" noResize="1" noEditPoints="1" noAdjustHandles="1" noChangeArrowheads="1" noChangeShapeType="1" noTextEdit="1"/>
              </p:cNvSpPr>
              <p:nvPr/>
            </p:nvSpPr>
            <p:spPr>
              <a:xfrm>
                <a:off x="4143661" y="2951753"/>
                <a:ext cx="1677254" cy="586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DD3C08D-2F6F-4960-9159-AABF46593E8A}"/>
                  </a:ext>
                </a:extLst>
              </p:cNvPr>
              <p:cNvSpPr txBox="1"/>
              <p:nvPr/>
            </p:nvSpPr>
            <p:spPr>
              <a:xfrm>
                <a:off x="4177027" y="3662298"/>
                <a:ext cx="127438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accent2"/>
                          </a:solidFill>
                          <a:latin typeface="Cambria Math" panose="02040503050406030204" pitchFamily="18" charset="0"/>
                        </a:rPr>
                        <m:t>𝑇</m:t>
                      </m:r>
                      <m:r>
                        <a:rPr lang="en-US" sz="1600" b="0" i="1" smtClean="0">
                          <a:solidFill>
                            <a:schemeClr val="accent2"/>
                          </a:solidFill>
                          <a:latin typeface="Cambria Math" panose="02040503050406030204" pitchFamily="18" charset="0"/>
                        </a:rPr>
                        <m:t>=7250 </m:t>
                      </m:r>
                      <m:r>
                        <m:rPr>
                          <m:sty m:val="p"/>
                        </m:rPr>
                        <a:rPr lang="en-US" sz="1600" b="0" i="0" smtClean="0">
                          <a:solidFill>
                            <a:schemeClr val="accent2"/>
                          </a:solidFill>
                          <a:latin typeface="Cambria Math" panose="02040503050406030204" pitchFamily="18" charset="0"/>
                        </a:rPr>
                        <m:t>K</m:t>
                      </m:r>
                    </m:oMath>
                  </m:oMathPara>
                </a14:m>
                <a:endParaRPr lang="en-US" sz="1600" dirty="0">
                  <a:solidFill>
                    <a:schemeClr val="accent2"/>
                  </a:solidFill>
                </a:endParaRPr>
              </a:p>
            </p:txBody>
          </p:sp>
        </mc:Choice>
        <mc:Fallback xmlns="">
          <p:sp>
            <p:nvSpPr>
              <p:cNvPr id="17" name="TextBox 16">
                <a:extLst>
                  <a:ext uri="{FF2B5EF4-FFF2-40B4-BE49-F238E27FC236}">
                    <a16:creationId xmlns:a16="http://schemas.microsoft.com/office/drawing/2014/main" id="{7DD3C08D-2F6F-4960-9159-AABF46593E8A}"/>
                  </a:ext>
                </a:extLst>
              </p:cNvPr>
              <p:cNvSpPr txBox="1">
                <a:spLocks noRot="1" noChangeAspect="1" noMove="1" noResize="1" noEditPoints="1" noAdjustHandles="1" noChangeArrowheads="1" noChangeShapeType="1" noTextEdit="1"/>
              </p:cNvSpPr>
              <p:nvPr/>
            </p:nvSpPr>
            <p:spPr>
              <a:xfrm>
                <a:off x="4177027" y="3662298"/>
                <a:ext cx="1274388" cy="338554"/>
              </a:xfrm>
              <a:prstGeom prst="rect">
                <a:avLst/>
              </a:prstGeom>
              <a:blipFill>
                <a:blip r:embed="rId8"/>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FDCD0743-1AFD-435A-8940-27110B724346}"/>
              </a:ext>
            </a:extLst>
          </p:cNvPr>
          <p:cNvCxnSpPr>
            <a:cxnSpLocks/>
          </p:cNvCxnSpPr>
          <p:nvPr/>
        </p:nvCxnSpPr>
        <p:spPr>
          <a:xfrm flipV="1">
            <a:off x="2557460" y="4015140"/>
            <a:ext cx="0" cy="1575430"/>
          </a:xfrm>
          <a:prstGeom prst="line">
            <a:avLst/>
          </a:prstGeom>
          <a:ln w="57150">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7EBB80-5141-4C08-BD6E-4F2371C0A81F}"/>
              </a:ext>
            </a:extLst>
          </p:cNvPr>
          <p:cNvCxnSpPr>
            <a:cxnSpLocks/>
          </p:cNvCxnSpPr>
          <p:nvPr/>
        </p:nvCxnSpPr>
        <p:spPr>
          <a:xfrm flipV="1">
            <a:off x="551074" y="4015140"/>
            <a:ext cx="2006386" cy="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8F47D68-65AB-4225-8C74-9A0C0F7F734F}"/>
              </a:ext>
            </a:extLst>
          </p:cNvPr>
          <p:cNvSpPr txBox="1"/>
          <p:nvPr/>
        </p:nvSpPr>
        <p:spPr>
          <a:xfrm>
            <a:off x="2594245" y="5131926"/>
            <a:ext cx="955711" cy="400110"/>
          </a:xfrm>
          <a:prstGeom prst="rect">
            <a:avLst/>
          </a:prstGeom>
          <a:noFill/>
        </p:spPr>
        <p:txBody>
          <a:bodyPr wrap="none" rtlCol="0">
            <a:spAutoFit/>
          </a:bodyPr>
          <a:lstStyle/>
          <a:p>
            <a:r>
              <a:rPr lang="en-US" sz="2000" dirty="0">
                <a:solidFill>
                  <a:srgbClr val="0070C0"/>
                </a:solidFill>
                <a:latin typeface="Ebrima" panose="02000000000000000000" pitchFamily="2" charset="0"/>
                <a:ea typeface="Ebrima" panose="02000000000000000000" pitchFamily="2" charset="0"/>
                <a:cs typeface="Ebrima" panose="02000000000000000000" pitchFamily="2" charset="0"/>
              </a:rPr>
              <a:t>7250 K</a:t>
            </a:r>
          </a:p>
        </p:txBody>
      </p:sp>
      <p:sp>
        <p:nvSpPr>
          <p:cNvPr id="21" name="TextBox 20">
            <a:extLst>
              <a:ext uri="{FF2B5EF4-FFF2-40B4-BE49-F238E27FC236}">
                <a16:creationId xmlns:a16="http://schemas.microsoft.com/office/drawing/2014/main" id="{4939F116-F30D-4FE4-8C6F-AFBBA3C3CFEE}"/>
              </a:ext>
            </a:extLst>
          </p:cNvPr>
          <p:cNvSpPr txBox="1"/>
          <p:nvPr/>
        </p:nvSpPr>
        <p:spPr>
          <a:xfrm>
            <a:off x="497383" y="3576296"/>
            <a:ext cx="1090363" cy="400110"/>
          </a:xfrm>
          <a:prstGeom prst="rect">
            <a:avLst/>
          </a:prstGeom>
          <a:noFill/>
        </p:spPr>
        <p:txBody>
          <a:bodyPr wrap="none" rtlCol="0">
            <a:spAutoFit/>
          </a:bodyPr>
          <a:lstStyle/>
          <a:p>
            <a:r>
              <a:rPr lang="en-US" sz="2000" dirty="0">
                <a:solidFill>
                  <a:srgbClr val="C00000"/>
                </a:solidFill>
                <a:latin typeface="Ebrima" panose="02000000000000000000" pitchFamily="2" charset="0"/>
                <a:ea typeface="Ebrima" panose="02000000000000000000" pitchFamily="2" charset="0"/>
                <a:cs typeface="Ebrima" panose="02000000000000000000" pitchFamily="2" charset="0"/>
              </a:rPr>
              <a:t>~10 </a:t>
            </a:r>
            <a:r>
              <a:rPr lang="en-US" sz="2000" dirty="0" err="1">
                <a:solidFill>
                  <a:srgbClr val="C00000"/>
                </a:solidFill>
                <a:latin typeface="Ebrima" panose="02000000000000000000" pitchFamily="2" charset="0"/>
                <a:ea typeface="Ebrima" panose="02000000000000000000" pitchFamily="2" charset="0"/>
                <a:cs typeface="Ebrima" panose="02000000000000000000" pitchFamily="2" charset="0"/>
              </a:rPr>
              <a:t>L</a:t>
            </a:r>
            <a:r>
              <a:rPr lang="en-US" sz="2000"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sun</a:t>
            </a:r>
            <a:endParaRPr lang="en-US" sz="20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C3B8D4F-0076-45E4-B350-C6900EB6A86B}"/>
                  </a:ext>
                </a:extLst>
              </p:cNvPr>
              <p:cNvSpPr txBox="1"/>
              <p:nvPr/>
            </p:nvSpPr>
            <p:spPr>
              <a:xfrm>
                <a:off x="6017760" y="3183285"/>
                <a:ext cx="29838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C00000"/>
                              </a:solidFill>
                              <a:latin typeface="Cambria Math" panose="02040503050406030204" pitchFamily="18" charset="0"/>
                            </a:rPr>
                          </m:ctrlPr>
                        </m:sSubPr>
                        <m:e>
                          <m:r>
                            <m:rPr>
                              <m:sty m:val="p"/>
                            </m:rPr>
                            <a:rPr lang="en-US" sz="2000" b="0" i="0" smtClean="0">
                              <a:solidFill>
                                <a:srgbClr val="C00000"/>
                              </a:solidFill>
                              <a:latin typeface="Cambria Math" panose="02040503050406030204" pitchFamily="18" charset="0"/>
                            </a:rPr>
                            <m:t>L</m:t>
                          </m:r>
                        </m:e>
                        <m:sub>
                          <m:r>
                            <m:rPr>
                              <m:sty m:val="p"/>
                            </m:rPr>
                            <a:rPr lang="en-US" sz="2000" b="0" i="0" smtClean="0">
                              <a:solidFill>
                                <a:srgbClr val="C00000"/>
                              </a:solidFill>
                              <a:latin typeface="Cambria Math" panose="02040503050406030204" pitchFamily="18" charset="0"/>
                            </a:rPr>
                            <m:t>star</m:t>
                          </m:r>
                        </m:sub>
                      </m:sSub>
                      <m:r>
                        <a:rPr lang="en-US" sz="2000" b="0" i="1" smtClean="0">
                          <a:solidFill>
                            <a:srgbClr val="C00000"/>
                          </a:solidFill>
                          <a:latin typeface="Cambria Math" panose="02040503050406030204" pitchFamily="18" charset="0"/>
                        </a:rPr>
                        <m:t>=10</m:t>
                      </m:r>
                      <m:r>
                        <a:rPr lang="en-US" sz="2000" b="0" i="1" smtClean="0">
                          <a:solidFill>
                            <a:srgbClr val="C00000"/>
                          </a:solidFill>
                          <a:latin typeface="Cambria Math" panose="02040503050406030204" pitchFamily="18" charset="0"/>
                          <a:ea typeface="Cambria Math" panose="02040503050406030204" pitchFamily="18" charset="0"/>
                        </a:rPr>
                        <m:t>×(3.84×</m:t>
                      </m:r>
                      <m:sSup>
                        <m:sSupPr>
                          <m:ctrlPr>
                            <a:rPr lang="en-US" sz="2000" b="0" i="1" smtClean="0">
                              <a:solidFill>
                                <a:srgbClr val="C00000"/>
                              </a:solidFill>
                              <a:latin typeface="Cambria Math" panose="02040503050406030204" pitchFamily="18" charset="0"/>
                              <a:ea typeface="Cambria Math" panose="02040503050406030204" pitchFamily="18" charset="0"/>
                            </a:rPr>
                          </m:ctrlPr>
                        </m:sSupPr>
                        <m:e>
                          <m:r>
                            <a:rPr lang="en-US" sz="2000" b="0" i="1" smtClean="0">
                              <a:solidFill>
                                <a:srgbClr val="C00000"/>
                              </a:solidFill>
                              <a:latin typeface="Cambria Math" panose="02040503050406030204" pitchFamily="18" charset="0"/>
                              <a:ea typeface="Cambria Math" panose="02040503050406030204" pitchFamily="18" charset="0"/>
                            </a:rPr>
                            <m:t>10</m:t>
                          </m:r>
                        </m:e>
                        <m:sup>
                          <m:r>
                            <a:rPr lang="en-US" sz="2000" b="0" i="1" smtClean="0">
                              <a:solidFill>
                                <a:srgbClr val="C00000"/>
                              </a:solidFill>
                              <a:latin typeface="Cambria Math" panose="02040503050406030204" pitchFamily="18" charset="0"/>
                              <a:ea typeface="Cambria Math" panose="02040503050406030204" pitchFamily="18" charset="0"/>
                            </a:rPr>
                            <m:t>24</m:t>
                          </m:r>
                        </m:sup>
                      </m:sSup>
                      <m:r>
                        <a:rPr lang="en-US" sz="2000" b="0" i="1" smtClean="0">
                          <a:solidFill>
                            <a:srgbClr val="C00000"/>
                          </a:solidFill>
                          <a:latin typeface="Cambria Math" panose="02040503050406030204" pitchFamily="18" charset="0"/>
                          <a:ea typeface="Cambria Math" panose="02040503050406030204" pitchFamily="18" charset="0"/>
                        </a:rPr>
                        <m:t>)</m:t>
                      </m:r>
                    </m:oMath>
                  </m:oMathPara>
                </a14:m>
                <a:endParaRPr lang="en-US" sz="2000" dirty="0">
                  <a:solidFill>
                    <a:srgbClr val="C00000"/>
                  </a:solidFill>
                </a:endParaRPr>
              </a:p>
            </p:txBody>
          </p:sp>
        </mc:Choice>
        <mc:Fallback xmlns="">
          <p:sp>
            <p:nvSpPr>
              <p:cNvPr id="26" name="TextBox 25">
                <a:extLst>
                  <a:ext uri="{FF2B5EF4-FFF2-40B4-BE49-F238E27FC236}">
                    <a16:creationId xmlns:a16="http://schemas.microsoft.com/office/drawing/2014/main" id="{AC3B8D4F-0076-45E4-B350-C6900EB6A86B}"/>
                  </a:ext>
                </a:extLst>
              </p:cNvPr>
              <p:cNvSpPr txBox="1">
                <a:spLocks noRot="1" noChangeAspect="1" noMove="1" noResize="1" noEditPoints="1" noAdjustHandles="1" noChangeArrowheads="1" noChangeShapeType="1" noTextEdit="1"/>
              </p:cNvSpPr>
              <p:nvPr/>
            </p:nvSpPr>
            <p:spPr>
              <a:xfrm>
                <a:off x="6017760" y="3183285"/>
                <a:ext cx="2983830" cy="307777"/>
              </a:xfrm>
              <a:prstGeom prst="rect">
                <a:avLst/>
              </a:prstGeom>
              <a:blipFill>
                <a:blip r:embed="rId9"/>
                <a:stretch>
                  <a:fillRect l="-1429" t="-1961" r="-265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54553E9-2566-46F5-B11E-A1B6618632E4}"/>
                  </a:ext>
                </a:extLst>
              </p:cNvPr>
              <p:cNvSpPr txBox="1"/>
              <p:nvPr/>
            </p:nvSpPr>
            <p:spPr>
              <a:xfrm>
                <a:off x="6601783" y="3608219"/>
                <a:ext cx="1904689" cy="311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3.84×</m:t>
                      </m:r>
                      <m:sSup>
                        <m:sSupPr>
                          <m:ctrlPr>
                            <a:rPr lang="en-US" sz="2000" b="0" i="1" smtClean="0">
                              <a:solidFill>
                                <a:srgbClr val="C00000"/>
                              </a:solidFill>
                              <a:latin typeface="Cambria Math" panose="02040503050406030204" pitchFamily="18" charset="0"/>
                              <a:ea typeface="Cambria Math" panose="02040503050406030204" pitchFamily="18" charset="0"/>
                            </a:rPr>
                          </m:ctrlPr>
                        </m:sSupPr>
                        <m:e>
                          <m:r>
                            <a:rPr lang="en-US" sz="2000" b="0" i="1" smtClean="0">
                              <a:solidFill>
                                <a:srgbClr val="C00000"/>
                              </a:solidFill>
                              <a:latin typeface="Cambria Math" panose="02040503050406030204" pitchFamily="18" charset="0"/>
                              <a:ea typeface="Cambria Math" panose="02040503050406030204" pitchFamily="18" charset="0"/>
                            </a:rPr>
                            <m:t>10</m:t>
                          </m:r>
                        </m:e>
                        <m:sup>
                          <m:r>
                            <a:rPr lang="en-US" sz="2000" b="0" i="1" smtClean="0">
                              <a:solidFill>
                                <a:srgbClr val="C00000"/>
                              </a:solidFill>
                              <a:latin typeface="Cambria Math" panose="02040503050406030204" pitchFamily="18" charset="0"/>
                              <a:ea typeface="Cambria Math" panose="02040503050406030204" pitchFamily="18" charset="0"/>
                            </a:rPr>
                            <m:t>25</m:t>
                          </m:r>
                        </m:sup>
                      </m:sSup>
                      <m:r>
                        <a:rPr lang="en-US" sz="2000" b="0" i="1" smtClean="0">
                          <a:solidFill>
                            <a:srgbClr val="C00000"/>
                          </a:solidFill>
                          <a:latin typeface="Cambria Math" panose="02040503050406030204" pitchFamily="18" charset="0"/>
                          <a:ea typeface="Cambria Math" panose="02040503050406030204" pitchFamily="18" charset="0"/>
                        </a:rPr>
                        <m:t> </m:t>
                      </m:r>
                      <m:r>
                        <m:rPr>
                          <m:sty m:val="p"/>
                        </m:rPr>
                        <a:rPr lang="en-US" sz="2000" b="0" i="0" smtClean="0">
                          <a:solidFill>
                            <a:srgbClr val="C00000"/>
                          </a:solidFill>
                          <a:latin typeface="Cambria Math" panose="02040503050406030204" pitchFamily="18" charset="0"/>
                          <a:ea typeface="Cambria Math" panose="02040503050406030204" pitchFamily="18" charset="0"/>
                        </a:rPr>
                        <m:t>W</m:t>
                      </m:r>
                    </m:oMath>
                  </m:oMathPara>
                </a14:m>
                <a:endParaRPr lang="en-US" sz="2000" dirty="0">
                  <a:solidFill>
                    <a:srgbClr val="C00000"/>
                  </a:solidFill>
                </a:endParaRPr>
              </a:p>
            </p:txBody>
          </p:sp>
        </mc:Choice>
        <mc:Fallback xmlns="">
          <p:sp>
            <p:nvSpPr>
              <p:cNvPr id="27" name="TextBox 26">
                <a:extLst>
                  <a:ext uri="{FF2B5EF4-FFF2-40B4-BE49-F238E27FC236}">
                    <a16:creationId xmlns:a16="http://schemas.microsoft.com/office/drawing/2014/main" id="{B54553E9-2566-46F5-B11E-A1B6618632E4}"/>
                  </a:ext>
                </a:extLst>
              </p:cNvPr>
              <p:cNvSpPr txBox="1">
                <a:spLocks noRot="1" noChangeAspect="1" noMove="1" noResize="1" noEditPoints="1" noAdjustHandles="1" noChangeArrowheads="1" noChangeShapeType="1" noTextEdit="1"/>
              </p:cNvSpPr>
              <p:nvPr/>
            </p:nvSpPr>
            <p:spPr>
              <a:xfrm>
                <a:off x="6601783" y="3608219"/>
                <a:ext cx="1904689" cy="311304"/>
              </a:xfrm>
              <a:prstGeom prst="rect">
                <a:avLst/>
              </a:prstGeom>
              <a:blipFill>
                <a:blip r:embed="rId10"/>
                <a:stretch>
                  <a:fillRect l="-1282" t="-1961" r="-2885" b="-5882"/>
                </a:stretch>
              </a:blipFill>
            </p:spPr>
            <p:txBody>
              <a:bodyPr/>
              <a:lstStyle/>
              <a:p>
                <a:r>
                  <a:rPr lang="en-US">
                    <a:noFill/>
                  </a:rPr>
                  <a:t> </a:t>
                </a:r>
              </a:p>
            </p:txBody>
          </p:sp>
        </mc:Fallback>
      </mc:AlternateContent>
    </p:spTree>
    <p:extLst>
      <p:ext uri="{BB962C8B-B14F-4D97-AF65-F5344CB8AC3E}">
        <p14:creationId xmlns:p14="http://schemas.microsoft.com/office/powerpoint/2010/main" val="17076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Mass-Luminosity Relationship</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TextBox 2"/>
              <p:cNvSpPr txBox="1"/>
              <p:nvPr/>
            </p:nvSpPr>
            <p:spPr>
              <a:xfrm>
                <a:off x="5264483" y="2178167"/>
                <a:ext cx="3525324" cy="1119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b="0" i="1" smtClean="0">
                          <a:latin typeface="Cambria Math" panose="02040503050406030204" pitchFamily="18" charset="0"/>
                        </a:rPr>
                        <m:t>𝐿</m:t>
                      </m:r>
                      <m:r>
                        <a:rPr lang="en-US" sz="6600" b="0" i="1" smtClean="0">
                          <a:latin typeface="Cambria Math" panose="02040503050406030204" pitchFamily="18" charset="0"/>
                          <a:ea typeface="Cambria Math" panose="02040503050406030204" pitchFamily="18" charset="0"/>
                        </a:rPr>
                        <m:t>∝</m:t>
                      </m:r>
                      <m:sSup>
                        <m:sSupPr>
                          <m:ctrlPr>
                            <a:rPr lang="en-US" sz="6600" b="0" i="1" smtClean="0">
                              <a:latin typeface="Cambria Math" panose="02040503050406030204" pitchFamily="18" charset="0"/>
                              <a:ea typeface="Cambria Math" panose="02040503050406030204" pitchFamily="18" charset="0"/>
                            </a:rPr>
                          </m:ctrlPr>
                        </m:sSupPr>
                        <m:e>
                          <m:r>
                            <a:rPr lang="en-US" sz="6600" b="0" i="1" smtClean="0">
                              <a:latin typeface="Cambria Math" panose="02040503050406030204" pitchFamily="18" charset="0"/>
                              <a:ea typeface="Cambria Math" panose="02040503050406030204" pitchFamily="18" charset="0"/>
                            </a:rPr>
                            <m:t>𝑀</m:t>
                          </m:r>
                        </m:e>
                        <m:sup>
                          <m:r>
                            <a:rPr lang="en-US" sz="6600" b="0" i="1" smtClean="0">
                              <a:latin typeface="Cambria Math" panose="02040503050406030204" pitchFamily="18" charset="0"/>
                              <a:ea typeface="Cambria Math" panose="02040503050406030204" pitchFamily="18" charset="0"/>
                            </a:rPr>
                            <m:t>3.5</m:t>
                          </m:r>
                        </m:sup>
                      </m:sSup>
                    </m:oMath>
                  </m:oMathPara>
                </a14:m>
                <a:endParaRPr lang="en-US" sz="6600" i="1" dirty="0"/>
              </a:p>
            </p:txBody>
          </p:sp>
        </mc:Choice>
        <mc:Fallback xmlns="">
          <p:sp>
            <p:nvSpPr>
              <p:cNvPr id="3" name="TextBox 2"/>
              <p:cNvSpPr txBox="1">
                <a:spLocks noRot="1" noChangeAspect="1" noMove="1" noResize="1" noEditPoints="1" noAdjustHandles="1" noChangeArrowheads="1" noChangeShapeType="1" noTextEdit="1"/>
              </p:cNvSpPr>
              <p:nvPr/>
            </p:nvSpPr>
            <p:spPr>
              <a:xfrm>
                <a:off x="5264483" y="2178167"/>
                <a:ext cx="3525324" cy="1119537"/>
              </a:xfrm>
              <a:prstGeom prst="rect">
                <a:avLst/>
              </a:prstGeom>
              <a:blipFill>
                <a:blip r:embed="rId2"/>
                <a:stretch>
                  <a:fillRect/>
                </a:stretch>
              </a:blipFill>
            </p:spPr>
            <p:txBody>
              <a:bodyPr/>
              <a:lstStyle/>
              <a:p>
                <a:r>
                  <a:rPr lang="en-US">
                    <a:noFill/>
                  </a:rPr>
                  <a:t> </a:t>
                </a:r>
              </a:p>
            </p:txBody>
          </p:sp>
        </mc:Fallback>
      </mc:AlternateContent>
      <p:pic>
        <p:nvPicPr>
          <p:cNvPr id="8" name="Picture 7" descr="This coloured version of the HR diagram conveys the types of stars in the different regions pictorially, and gives the positions of many named 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3" y="1505060"/>
            <a:ext cx="4442524" cy="4324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10290" y="1531836"/>
            <a:ext cx="4233710" cy="646331"/>
          </a:xfrm>
          <a:prstGeom prst="rect">
            <a:avLst/>
          </a:prstGeom>
          <a:noFill/>
        </p:spPr>
        <p:txBody>
          <a:bodyPr wrap="square" rtlCol="0">
            <a:spAutoFit/>
          </a:bodyPr>
          <a:lstStyle/>
          <a:p>
            <a:r>
              <a:rPr lang="en-US" dirty="0">
                <a:latin typeface="+mj-lt"/>
              </a:rPr>
              <a:t>For stars on the main sequence, there is a relationship between luminosity and mass</a:t>
            </a:r>
          </a:p>
        </p:txBody>
      </p:sp>
      <p:pic>
        <p:nvPicPr>
          <p:cNvPr id="7" name="Picture 20" descr="A logarithmic graph of luminosity vs. mass for main sequence st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483" y="3667261"/>
            <a:ext cx="3194821" cy="271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1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43939</TotalTime>
  <Words>426</Words>
  <Application>Microsoft Macintosh PowerPoint</Application>
  <PresentationFormat>On-screen Show (4:3)</PresentationFormat>
  <Paragraphs>102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Cambria Math</vt:lpstr>
      <vt:lpstr>Ebrima</vt:lpstr>
      <vt:lpstr>Retrospect</vt:lpstr>
      <vt:lpstr>H-R Diagrams and  Stellar Spectra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- 13.4 - H-R Diagrams and Stellar Spectra</dc:title>
  <dc:creator>Joe Cossette</dc:creator>
  <cp:lastModifiedBy>Cossette, Joseph</cp:lastModifiedBy>
  <cp:revision>498</cp:revision>
  <dcterms:created xsi:type="dcterms:W3CDTF">2014-08-31T00:23:19Z</dcterms:created>
  <dcterms:modified xsi:type="dcterms:W3CDTF">2021-05-10T15:26:39Z</dcterms:modified>
</cp:coreProperties>
</file>